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96" r:id="rId4"/>
    <p:sldId id="295" r:id="rId5"/>
    <p:sldId id="287" r:id="rId6"/>
    <p:sldId id="291" r:id="rId7"/>
    <p:sldId id="292" r:id="rId8"/>
    <p:sldId id="293" r:id="rId9"/>
    <p:sldId id="297" r:id="rId10"/>
    <p:sldId id="294" r:id="rId11"/>
    <p:sldId id="258" r:id="rId12"/>
    <p:sldId id="257" r:id="rId13"/>
    <p:sldId id="298" r:id="rId14"/>
    <p:sldId id="262" r:id="rId15"/>
    <p:sldId id="265" r:id="rId16"/>
    <p:sldId id="299" r:id="rId17"/>
    <p:sldId id="267" r:id="rId18"/>
    <p:sldId id="300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301" r:id="rId27"/>
    <p:sldId id="276" r:id="rId28"/>
    <p:sldId id="290" r:id="rId29"/>
    <p:sldId id="288" r:id="rId30"/>
    <p:sldId id="289" r:id="rId31"/>
    <p:sldId id="281" r:id="rId32"/>
    <p:sldId id="282" r:id="rId33"/>
    <p:sldId id="277" r:id="rId34"/>
    <p:sldId id="302" r:id="rId35"/>
    <p:sldId id="286" r:id="rId36"/>
  </p:sldIdLst>
  <p:sldSz cx="9144000" cy="6858000" type="screen4x3"/>
  <p:notesSz cx="7010400" cy="92964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Monotype Sorts"/>
      <p:regular r:id="rId43"/>
    </p:embeddedFont>
    <p:embeddedFont>
      <p:font typeface="Humnst777 BT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F00"/>
    <a:srgbClr val="00FFFF"/>
    <a:srgbClr val="A3F8FF"/>
    <a:srgbClr val="00CED1"/>
    <a:srgbClr val="FFD700"/>
    <a:srgbClr val="FFCC00"/>
    <a:srgbClr val="F5F500"/>
    <a:srgbClr val="003366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386" autoAdjust="0"/>
  </p:normalViewPr>
  <p:slideViewPr>
    <p:cSldViewPr snapToGrid="0">
      <p:cViewPr varScale="1">
        <p:scale>
          <a:sx n="70" d="100"/>
          <a:sy n="70" d="100"/>
        </p:scale>
        <p:origin x="-402" y="-108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10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57B1D-30CD-4C2F-975A-781C270CB7C5}" type="slidenum">
              <a:rPr lang="en-US"/>
              <a:pPr/>
              <a:t>2</a:t>
            </a:fld>
            <a:endParaRPr lang="en-US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971293" y="8831740"/>
            <a:ext cx="3039108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6" rIns="92793" bIns="46396" anchor="b"/>
          <a:lstStyle/>
          <a:p>
            <a:pPr algn="r" defTabSz="929159"/>
            <a:fld id="{3A62A6F1-89B9-42C8-AA8C-9E31301D7425}" type="slidenum">
              <a:rPr lang="en-US">
                <a:solidFill>
                  <a:srgbClr val="FFFF00"/>
                </a:solidFill>
              </a:rPr>
              <a:pPr algn="r" defTabSz="929159"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54" y="4416663"/>
            <a:ext cx="5139692" cy="4183539"/>
          </a:xfrm>
        </p:spPr>
        <p:txBody>
          <a:bodyPr lIns="92793" tIns="46396" rIns="92793" bIns="46396"/>
          <a:lstStyle/>
          <a:p>
            <a:pPr defTabSz="913303" eaLnBrk="1" hangingPunct="1"/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C5719B-06AE-4F16-8AE1-195A98F51E0D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0263" cy="3479800"/>
          </a:xfrm>
          <a:ln/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5354" y="4416663"/>
            <a:ext cx="5136521" cy="418036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709266" y="3320711"/>
            <a:ext cx="7848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J.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Cole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1,*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P. M. VanRaden,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D. J. Null,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T. S. Sonstegard,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M. McClure,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C. P. Van Tassell,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H. A. Adams,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H. A. Lewin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800" b="1" baseline="300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8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Animal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Improvement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Programs and </a:t>
            </a:r>
            <a:r>
              <a:rPr lang="en-US" sz="18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Bovine Functional Genomics Laboratories, Agricultural Research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Service,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USDA, Beltsville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MD,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b="1" i="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Department of Animal Sciences &amp; Institute for Genomic Biology, University of Illinois at Urbana-Champaign, Urbana, IL, 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30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b="1" i="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Department of Evolution and Ecology, University of California, Davis, Davis, CA 95616, 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john.cole@ars.usda.gov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297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297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16</a:t>
            </a:r>
            <a:r>
              <a:rPr kumimoji="1" lang="en-US" b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 MAS-QTL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 Workshop, </a:t>
            </a:r>
            <a:r>
              <a:rPr kumimoji="1" lang="en-US" b="1" baseline="0" dirty="0" err="1" smtClean="0">
                <a:latin typeface="Calibri" pitchFamily="34" charset="0"/>
                <a:cs typeface="Calibri" pitchFamily="34" charset="0"/>
              </a:rPr>
              <a:t>Alghero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, Italy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24 May 2012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150th-logo.jpg"/>
          <p:cNvPicPr>
            <a:picLocks noChangeAspect="1"/>
          </p:cNvPicPr>
          <p:nvPr userDrawn="1"/>
        </p:nvPicPr>
        <p:blipFill>
          <a:blip r:embed="rId16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67000"/>
        <a:buFont typeface="Monotype Sorts" pitchFamily="2" charset="2"/>
        <a:buChar char="l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80000"/>
        <a:buFont typeface="Monotype Sorts" pitchFamily="2" charset="2"/>
        <a:buChar char="w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491535"/>
            <a:ext cx="8369300" cy="3693319"/>
          </a:xfrm>
        </p:spPr>
        <p:txBody>
          <a:bodyPr/>
          <a:lstStyle/>
          <a:p>
            <a:r>
              <a:rPr lang="en-US" dirty="0" smtClean="0"/>
              <a:t>Fine-mapping of QTL using high-density SNP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look at every peak?</a:t>
            </a:r>
            <a:endParaRPr lang="en-US" dirty="0"/>
          </a:p>
        </p:txBody>
      </p:sp>
      <p:pic>
        <p:nvPicPr>
          <p:cNvPr id="4" name="Content Placeholder 3" descr="HO_1204_Prod_Life_marker_effects_fullsiz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4024" y="1021975"/>
            <a:ext cx="7005917" cy="51486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777k SNP better than 50k?</a:t>
            </a:r>
            <a:endParaRPr lang="en-US" dirty="0"/>
          </a:p>
        </p:txBody>
      </p:sp>
      <p:pic>
        <p:nvPicPr>
          <p:cNvPr id="4" name="Content Placeholder 3" descr="Manhattan_plot_detail_bta18_pl_50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28" y="1088398"/>
            <a:ext cx="8904393" cy="4452197"/>
          </a:xfrm>
        </p:spPr>
      </p:pic>
      <p:sp>
        <p:nvSpPr>
          <p:cNvPr id="5" name="TextBox 4"/>
          <p:cNvSpPr txBox="1"/>
          <p:nvPr/>
        </p:nvSpPr>
        <p:spPr>
          <a:xfrm>
            <a:off x="174812" y="5620872"/>
            <a:ext cx="798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VanRaden</a:t>
            </a:r>
            <a:r>
              <a:rPr lang="en-US" dirty="0" smtClean="0"/>
              <a:t>, P.M., Null, D.J., </a:t>
            </a:r>
            <a:r>
              <a:rPr lang="en-US" dirty="0" err="1" smtClean="0"/>
              <a:t>Sargolzaei</a:t>
            </a:r>
            <a:r>
              <a:rPr lang="en-US" dirty="0" smtClean="0"/>
              <a:t>, M., </a:t>
            </a:r>
            <a:r>
              <a:rPr lang="en-US" dirty="0" err="1" smtClean="0"/>
              <a:t>Wiggans</a:t>
            </a:r>
            <a:r>
              <a:rPr lang="en-US" dirty="0" smtClean="0"/>
              <a:t>, G.R., </a:t>
            </a:r>
            <a:r>
              <a:rPr lang="en-US" dirty="0" err="1" smtClean="0"/>
              <a:t>Tooker</a:t>
            </a:r>
            <a:r>
              <a:rPr lang="en-US" dirty="0" smtClean="0"/>
              <a:t>, M.E., Cole, J.B., </a:t>
            </a:r>
            <a:r>
              <a:rPr lang="en-US" dirty="0" err="1" smtClean="0"/>
              <a:t>Sonstegard</a:t>
            </a:r>
            <a:r>
              <a:rPr lang="en-US" dirty="0" smtClean="0"/>
              <a:t>, T.S., Connor, E.E., Winters, M., van </a:t>
            </a:r>
            <a:r>
              <a:rPr lang="en-US" dirty="0" err="1" smtClean="0"/>
              <a:t>Kaam</a:t>
            </a:r>
            <a:r>
              <a:rPr lang="en-US" dirty="0" smtClean="0"/>
              <a:t>, J.B.C.H.M., Van </a:t>
            </a:r>
            <a:r>
              <a:rPr lang="en-US" dirty="0" err="1" smtClean="0"/>
              <a:t>Doormaal</a:t>
            </a:r>
            <a:r>
              <a:rPr lang="en-US" dirty="0" smtClean="0"/>
              <a:t>, B.J., Faust, M.A., and </a:t>
            </a:r>
            <a:r>
              <a:rPr lang="en-US" dirty="0" err="1" smtClean="0"/>
              <a:t>Doak</a:t>
            </a:r>
            <a:r>
              <a:rPr lang="en-US" dirty="0" smtClean="0"/>
              <a:t>, G.A. Genomic imputation and evaluation using high density Holstein genotypes. J. Dairy Sci. (Submitted).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r>
              <a:rPr lang="en-US" dirty="0" smtClean="0"/>
              <a:t>Identification of causal variants associated with two </a:t>
            </a:r>
            <a:r>
              <a:rPr lang="en-US" dirty="0" err="1" smtClean="0"/>
              <a:t>haplotypes</a:t>
            </a:r>
            <a:r>
              <a:rPr lang="en-US" dirty="0" smtClean="0"/>
              <a:t> related to fertility</a:t>
            </a:r>
          </a:p>
          <a:p>
            <a:pPr lvl="1"/>
            <a:r>
              <a:rPr lang="en-US" dirty="0" smtClean="0"/>
              <a:t>Discovery and </a:t>
            </a:r>
            <a:r>
              <a:rPr lang="en-US" dirty="0" smtClean="0"/>
              <a:t>validation of </a:t>
            </a:r>
            <a:r>
              <a:rPr lang="en-US" dirty="0" smtClean="0"/>
              <a:t>HH1 in U.S. Holstein cattle</a:t>
            </a:r>
          </a:p>
          <a:p>
            <a:pPr lvl="1"/>
            <a:r>
              <a:rPr lang="en-US" dirty="0" smtClean="0"/>
              <a:t>Discovery and validation of JH1 in U.S. Jersey cattle</a:t>
            </a:r>
          </a:p>
          <a:p>
            <a:r>
              <a:rPr lang="en-US" dirty="0" smtClean="0"/>
              <a:t>Fine-mapping of the Weaver locus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531736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>
              <a:spcAft>
                <a:spcPts val="900"/>
              </a:spcAft>
            </a:pPr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solidFill>
                  <a:srgbClr val="00FF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00FF00"/>
                </a:solidFill>
              </a:rPr>
              <a:t>11</a:t>
            </a:r>
            <a:r>
              <a:rPr lang="en-US" dirty="0" smtClean="0"/>
              <a:t> are potentially lethal</a:t>
            </a:r>
          </a:p>
          <a:p>
            <a:pPr lvl="1">
              <a:spcAft>
                <a:spcPts val="900"/>
              </a:spcAft>
            </a:pPr>
            <a:r>
              <a:rPr lang="en-US" dirty="0" smtClean="0">
                <a:solidFill>
                  <a:srgbClr val="00FF00"/>
                </a:solidFill>
              </a:rPr>
              <a:t>3.1</a:t>
            </a:r>
            <a:r>
              <a:rPr lang="en-US" dirty="0" smtClean="0">
                <a:solidFill>
                  <a:srgbClr val="00FF00"/>
                </a:solidFill>
              </a:rPr>
              <a:t>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3.7%</a:t>
            </a:r>
            <a:r>
              <a:rPr lang="en-US" dirty="0" smtClean="0"/>
              <a:t> lower conception rates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Some slightly higher stillbirth rates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7800"/>
            <a:ext cx="8686800" cy="584775"/>
          </a:xfrm>
        </p:spPr>
        <p:txBody>
          <a:bodyPr/>
          <a:lstStyle/>
          <a:p>
            <a:r>
              <a:rPr lang="en-US" dirty="0" smtClean="0"/>
              <a:t>Novel </a:t>
            </a:r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808480"/>
          <a:ext cx="7848600" cy="329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0965"/>
                <a:gridCol w="1121229"/>
                <a:gridCol w="961053"/>
                <a:gridCol w="1041141"/>
                <a:gridCol w="3844212"/>
              </a:tblGrid>
              <a:tr h="370840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Name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00FF00"/>
                          </a:solidFill>
                        </a:rPr>
                        <a:t>Chrom-osome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rgbClr val="00FF00"/>
                          </a:solidFill>
                        </a:rPr>
                        <a:t>Loca-tion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Carrier Freq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00FF00"/>
                          </a:solidFill>
                        </a:rPr>
                        <a:t>Earliest Known Ancestors</a:t>
                      </a:r>
                      <a:endParaRPr lang="en-US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accent1"/>
                          </a:solidFill>
                        </a:rPr>
                        <a:t>BTA</a:t>
                      </a:r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err="1" smtClean="0">
                          <a:solidFill>
                            <a:schemeClr val="accent1"/>
                          </a:solidFill>
                        </a:rPr>
                        <a:t>Mbase</a:t>
                      </a:r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accent1"/>
                          </a:solidFill>
                        </a:rPr>
                        <a:t>%</a:t>
                      </a:r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HH1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62-68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Pawnee Farm </a:t>
                      </a:r>
                      <a:r>
                        <a:rPr lang="en-US" sz="2000" b="1" dirty="0" err="1" smtClean="0"/>
                        <a:t>Arlinda</a:t>
                      </a:r>
                      <a:r>
                        <a:rPr lang="en-US" sz="2000" b="1" dirty="0" smtClean="0"/>
                        <a:t> Chief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HH2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93-98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Willowholme</a:t>
                      </a:r>
                      <a:r>
                        <a:rPr lang="en-US" sz="2000" b="1" dirty="0" smtClean="0"/>
                        <a:t> Mark Anthony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HH3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92-97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Glendell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Arlinda</a:t>
                      </a:r>
                      <a:r>
                        <a:rPr lang="en-US" sz="2000" b="1" baseline="0" dirty="0" smtClean="0"/>
                        <a:t> Chief,</a:t>
                      </a:r>
                    </a:p>
                    <a:p>
                      <a:r>
                        <a:rPr lang="en-US" sz="2000" b="1" dirty="0" smtClean="0"/>
                        <a:t>Gray View </a:t>
                      </a:r>
                      <a:r>
                        <a:rPr lang="en-US" sz="2000" b="1" dirty="0" err="1" smtClean="0"/>
                        <a:t>Skyliner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JH1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11-16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23.4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Observer Chocolate Soldier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BH1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42-47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14.0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West Lawn Stretch Improver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0646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VanRaden</a:t>
            </a:r>
            <a:r>
              <a:rPr lang="en-US" sz="1600" dirty="0" smtClean="0"/>
              <a:t>, P.M., Olson, K.M., Null, D.J., and Hutchison, J.L. 2011. Harmful recessive effects on fertility detected by absence of homozygous </a:t>
            </a:r>
            <a:r>
              <a:rPr lang="en-US" sz="1600" dirty="0" err="1" smtClean="0"/>
              <a:t>haplotypes</a:t>
            </a:r>
            <a:r>
              <a:rPr lang="en-US" sz="1600" dirty="0" smtClean="0"/>
              <a:t>. J. Dairy Sci. 94(12):6153–6161.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82563"/>
            <a:ext cx="8839200" cy="584775"/>
          </a:xfrm>
        </p:spPr>
        <p:txBody>
          <a:bodyPr/>
          <a:lstStyle/>
          <a:p>
            <a:r>
              <a:rPr lang="en-US" dirty="0" smtClean="0"/>
              <a:t>Economics of Next Generation Sequencing</a:t>
            </a:r>
            <a:endParaRPr lang="en-US" dirty="0"/>
          </a:p>
        </p:txBody>
      </p:sp>
      <p:pic>
        <p:nvPicPr>
          <p:cNvPr id="107524" name="Picture 4" descr="http://www.nodai-genome.org/images/HiSeq%20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943350" cy="2657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Bovine genome = 2.85 billion bases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30X Coverage = about 90 billion bases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 run on HiSeq2000 = 600 billion bases 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20 animals sequenced to 30X coverage in 9 days (2 x 100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bp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reads)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Cost about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€19,600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HH1 in Holstein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75 SNPs spanning 7 </a:t>
            </a:r>
            <a:r>
              <a:rPr lang="en-US" dirty="0" err="1" smtClean="0"/>
              <a:t>Mbp</a:t>
            </a:r>
            <a:r>
              <a:rPr lang="en-US" dirty="0" smtClean="0"/>
              <a:t> on </a:t>
            </a:r>
            <a:r>
              <a:rPr lang="en-US" i="1" dirty="0" err="1" smtClean="0"/>
              <a:t>Bos</a:t>
            </a:r>
            <a:r>
              <a:rPr lang="en-US" i="1" dirty="0" smtClean="0"/>
              <a:t> </a:t>
            </a:r>
            <a:r>
              <a:rPr lang="en-US" i="1" dirty="0" err="1" smtClean="0"/>
              <a:t>taurus</a:t>
            </a:r>
            <a:r>
              <a:rPr lang="en-US" dirty="0" smtClean="0"/>
              <a:t> chromosome </a:t>
            </a:r>
            <a:r>
              <a:rPr lang="en-US" dirty="0" smtClean="0"/>
              <a:t>5 </a:t>
            </a:r>
            <a:endParaRPr lang="en-US" dirty="0" smtClean="0"/>
          </a:p>
          <a:p>
            <a:r>
              <a:rPr lang="en-US" dirty="0" smtClean="0"/>
              <a:t>Traced </a:t>
            </a:r>
            <a:r>
              <a:rPr lang="en-US" dirty="0" smtClean="0"/>
              <a:t>to </a:t>
            </a:r>
            <a:r>
              <a:rPr lang="en-US" dirty="0" smtClean="0"/>
              <a:t>Pawnee </a:t>
            </a:r>
            <a:r>
              <a:rPr lang="en-US" dirty="0" smtClean="0"/>
              <a:t>Farm </a:t>
            </a:r>
            <a:r>
              <a:rPr lang="en-US" dirty="0" err="1" smtClean="0"/>
              <a:t>Arlinda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Chief</a:t>
            </a:r>
          </a:p>
          <a:p>
            <a:r>
              <a:rPr lang="en-US" dirty="0" smtClean="0"/>
              <a:t>Very popular bull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&gt;16,000</a:t>
            </a:r>
            <a:r>
              <a:rPr lang="en-US" dirty="0" smtClean="0"/>
              <a:t> daughters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&gt;500,000</a:t>
            </a:r>
            <a:r>
              <a:rPr lang="en-US" dirty="0" smtClean="0"/>
              <a:t> granddaughters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&gt;2 </a:t>
            </a:r>
            <a:r>
              <a:rPr lang="en-US" dirty="0" smtClean="0">
                <a:solidFill>
                  <a:srgbClr val="00FF00"/>
                </a:solidFill>
              </a:rPr>
              <a:t>million</a:t>
            </a:r>
            <a:r>
              <a:rPr lang="en-US" dirty="0" smtClean="0"/>
              <a:t> </a:t>
            </a:r>
            <a:r>
              <a:rPr lang="en-US" dirty="0" smtClean="0"/>
              <a:t>recorded </a:t>
            </a:r>
            <a:r>
              <a:rPr lang="en-US" dirty="0" smtClean="0"/>
              <a:t>great-granddaughters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23" idx="4"/>
            <a:endCxn id="32" idx="1"/>
          </p:cNvCxnSpPr>
          <p:nvPr/>
        </p:nvCxnSpPr>
        <p:spPr>
          <a:xfrm>
            <a:off x="799561" y="3668017"/>
            <a:ext cx="2725916" cy="115380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191000" y="3657600"/>
            <a:ext cx="4016662" cy="44593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91000" y="2895600"/>
            <a:ext cx="988154" cy="44457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/>
          <p:nvPr/>
        </p:nvGrpSpPr>
        <p:grpSpPr>
          <a:xfrm>
            <a:off x="381000" y="1677649"/>
            <a:ext cx="8382000" cy="3425888"/>
            <a:chOff x="152400" y="1677649"/>
            <a:chExt cx="8382000" cy="3425888"/>
          </a:xfrm>
          <a:noFill/>
        </p:grpSpPr>
        <p:sp>
          <p:nvSpPr>
            <p:cNvPr id="8" name="Freeform 7"/>
            <p:cNvSpPr/>
            <p:nvPr/>
          </p:nvSpPr>
          <p:spPr>
            <a:xfrm>
              <a:off x="8009565" y="2948368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559785" y="2233247"/>
              <a:ext cx="1495499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331"/>
                  </a:lnTo>
                  <a:lnTo>
                    <a:pt x="1495499" y="86331"/>
                  </a:lnTo>
                  <a:lnTo>
                    <a:pt x="1495499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514065" y="2233247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064286" y="2233247"/>
              <a:ext cx="1495499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5499" y="0"/>
                  </a:moveTo>
                  <a:lnTo>
                    <a:pt x="1495499" y="86331"/>
                  </a:lnTo>
                  <a:lnTo>
                    <a:pt x="0" y="86331"/>
                  </a:lnTo>
                  <a:lnTo>
                    <a:pt x="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523066" y="4378609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523066" y="3663488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523066" y="2948368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073287" y="2233247"/>
              <a:ext cx="1495499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331"/>
                  </a:lnTo>
                  <a:lnTo>
                    <a:pt x="1495499" y="86331"/>
                  </a:lnTo>
                  <a:lnTo>
                    <a:pt x="1495499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027567" y="2233247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532067" y="2948368"/>
              <a:ext cx="91440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77787" y="2233247"/>
              <a:ext cx="1495499" cy="1713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5499" y="0"/>
                  </a:moveTo>
                  <a:lnTo>
                    <a:pt x="1495499" y="86331"/>
                  </a:lnTo>
                  <a:lnTo>
                    <a:pt x="0" y="86331"/>
                  </a:lnTo>
                  <a:lnTo>
                    <a:pt x="0" y="171302"/>
                  </a:lnTo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752600" y="1689429"/>
              <a:ext cx="637022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905000" y="1677649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Chief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5879" y="2404550"/>
              <a:ext cx="608521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19659" y="2404551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Mark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2400" y="3124200"/>
              <a:ext cx="837121" cy="54381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152400" y="3124200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Ked Mark Justine</a:t>
              </a:r>
              <a:endParaRPr lang="en-US" sz="10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2600" y="2427983"/>
              <a:ext cx="637022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828800" y="2403190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Valiant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96876" y="2427983"/>
              <a:ext cx="665524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Ivanhoe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Chief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96876" y="3119670"/>
              <a:ext cx="665523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3326722" y="3119671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Chairman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6877" y="3834791"/>
              <a:ext cx="665522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3326722" y="3833430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Blackstar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96877" y="4549912"/>
              <a:ext cx="665522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3451474" y="4559720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Juror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48400" y="1689429"/>
              <a:ext cx="646324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270874" y="1752600"/>
              <a:ext cx="815726" cy="381000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Elevation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72000" y="2404550"/>
              <a:ext cx="764195" cy="54381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4572000" y="2438400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Pat Son Elevation Chris</a:t>
              </a:r>
              <a:endParaRPr lang="en-US" sz="10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48400" y="2404550"/>
              <a:ext cx="646324" cy="5438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6248400" y="2438401"/>
              <a:ext cx="815726" cy="457200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Starbuck</a:t>
              </a:r>
              <a:endParaRPr lang="en-US" sz="1000" b="1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674807" y="2404550"/>
              <a:ext cx="837119" cy="56725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7718674" y="2438400"/>
              <a:ext cx="815726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Royal Cedar Oak Hanna</a:t>
              </a:r>
              <a:endParaRPr lang="en-US" sz="10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696200" y="3119670"/>
              <a:ext cx="783393" cy="54381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7696200" y="3113783"/>
              <a:ext cx="838200" cy="543817"/>
            </a:xfrm>
            <a:custGeom>
              <a:avLst/>
              <a:gdLst>
                <a:gd name="connsiteX0" fmla="*/ 0 w 815726"/>
                <a:gd name="connsiteY0" fmla="*/ 0 h 543817"/>
                <a:gd name="connsiteX1" fmla="*/ 815726 w 815726"/>
                <a:gd name="connsiteY1" fmla="*/ 0 h 543817"/>
                <a:gd name="connsiteX2" fmla="*/ 815726 w 815726"/>
                <a:gd name="connsiteY2" fmla="*/ 543817 h 543817"/>
                <a:gd name="connsiteX3" fmla="*/ 0 w 815726"/>
                <a:gd name="connsiteY3" fmla="*/ 543817 h 543817"/>
                <a:gd name="connsiteX4" fmla="*/ 0 w 815726"/>
                <a:gd name="connsiteY4" fmla="*/ 0 h 5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26" h="543817">
                  <a:moveTo>
                    <a:pt x="0" y="0"/>
                  </a:moveTo>
                  <a:lnTo>
                    <a:pt x="815726" y="0"/>
                  </a:lnTo>
                  <a:lnTo>
                    <a:pt x="815726" y="543817"/>
                  </a:lnTo>
                  <a:lnTo>
                    <a:pt x="0" y="543817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Mar Wayne Hay</a:t>
              </a:r>
              <a:endParaRPr lang="en-US" sz="10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137804" y="139700"/>
            <a:ext cx="8826500" cy="46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Sequencing and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haplotype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reconstruction</a:t>
            </a:r>
          </a:p>
        </p:txBody>
      </p:sp>
      <p:sp>
        <p:nvSpPr>
          <p:cNvPr id="45" name="Double Bracket 44"/>
          <p:cNvSpPr/>
          <p:nvPr/>
        </p:nvSpPr>
        <p:spPr>
          <a:xfrm>
            <a:off x="1828800" y="1600200"/>
            <a:ext cx="914400" cy="6858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Double Bracket 45"/>
          <p:cNvSpPr/>
          <p:nvPr/>
        </p:nvSpPr>
        <p:spPr>
          <a:xfrm>
            <a:off x="1828800" y="2286000"/>
            <a:ext cx="914400" cy="7620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Double Bracket 46"/>
          <p:cNvSpPr/>
          <p:nvPr/>
        </p:nvSpPr>
        <p:spPr>
          <a:xfrm>
            <a:off x="3429000" y="2362200"/>
            <a:ext cx="838200" cy="6858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Double Bracket 47"/>
          <p:cNvSpPr/>
          <p:nvPr/>
        </p:nvSpPr>
        <p:spPr>
          <a:xfrm>
            <a:off x="3429000" y="3048000"/>
            <a:ext cx="838200" cy="6858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9" name="Double Bracket 48"/>
          <p:cNvSpPr/>
          <p:nvPr/>
        </p:nvSpPr>
        <p:spPr>
          <a:xfrm>
            <a:off x="3429000" y="3733800"/>
            <a:ext cx="838200" cy="6858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Double Bracket 49"/>
          <p:cNvSpPr/>
          <p:nvPr/>
        </p:nvSpPr>
        <p:spPr>
          <a:xfrm>
            <a:off x="3429000" y="4419600"/>
            <a:ext cx="838200" cy="7620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Double Bracket 50"/>
          <p:cNvSpPr/>
          <p:nvPr/>
        </p:nvSpPr>
        <p:spPr>
          <a:xfrm>
            <a:off x="6324600" y="1600200"/>
            <a:ext cx="914400" cy="6858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Double Bracket 51"/>
          <p:cNvSpPr/>
          <p:nvPr/>
        </p:nvSpPr>
        <p:spPr>
          <a:xfrm>
            <a:off x="6324600" y="2286000"/>
            <a:ext cx="914400" cy="762000"/>
          </a:xfrm>
          <a:prstGeom prst="bracketPair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Double Bracket 52"/>
          <p:cNvSpPr/>
          <p:nvPr/>
        </p:nvSpPr>
        <p:spPr>
          <a:xfrm>
            <a:off x="381000" y="2362200"/>
            <a:ext cx="914400" cy="685800"/>
          </a:xfrm>
          <a:prstGeom prst="bracketPair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Double Bracket 53"/>
          <p:cNvSpPr/>
          <p:nvPr/>
        </p:nvSpPr>
        <p:spPr>
          <a:xfrm>
            <a:off x="381000" y="5334000"/>
            <a:ext cx="457200" cy="304800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Double Bracket 54"/>
          <p:cNvSpPr/>
          <p:nvPr/>
        </p:nvSpPr>
        <p:spPr>
          <a:xfrm>
            <a:off x="381000" y="5791200"/>
            <a:ext cx="457200" cy="304800"/>
          </a:xfrm>
          <a:prstGeom prst="bracketPair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TextBox 55"/>
          <p:cNvSpPr txBox="1"/>
          <p:nvPr/>
        </p:nvSpPr>
        <p:spPr>
          <a:xfrm>
            <a:off x="9144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 Eight bulls in study derived from purchased semen- ~30X seq. coverage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14400" y="579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 Previously sequenced-6X on 454 Roche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137160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FF00"/>
                </a:solidFill>
              </a:rPr>
              <a:t>*</a:t>
            </a:r>
            <a:endParaRPr lang="en-US" sz="5400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212467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FF00"/>
                </a:solidFill>
              </a:rPr>
              <a:t>*</a:t>
            </a:r>
            <a:endParaRPr lang="en-US" sz="5400" dirty="0">
              <a:solidFill>
                <a:srgbClr val="00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0" y="212467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FF00"/>
                </a:solidFill>
              </a:rPr>
              <a:t>*</a:t>
            </a:r>
            <a:endParaRPr lang="en-US" sz="5400" dirty="0">
              <a:solidFill>
                <a:srgbClr val="00FF00"/>
              </a:solidFill>
            </a:endParaRPr>
          </a:p>
        </p:txBody>
      </p:sp>
      <p:pic>
        <p:nvPicPr>
          <p:cNvPr id="19460" name="Picture 4" descr="http://bataille.wikispaces.com/file/view/logo-university-of-illinois.gif/104484231/logo-university-of-illino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181600"/>
            <a:ext cx="768757" cy="7802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1" name="TextBox 60"/>
          <p:cNvSpPr txBox="1"/>
          <p:nvPr/>
        </p:nvSpPr>
        <p:spPr>
          <a:xfrm>
            <a:off x="2294959" y="2115706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FF00"/>
                </a:solidFill>
              </a:rPr>
              <a:t>*</a:t>
            </a:r>
            <a:endParaRPr lang="en-US" sz="5400" dirty="0">
              <a:solidFill>
                <a:srgbClr val="00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88525" y="5128437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FF00"/>
                </a:solidFill>
              </a:rPr>
              <a:t>*</a:t>
            </a:r>
            <a:endParaRPr lang="en-US" sz="5400" dirty="0">
              <a:solidFill>
                <a:srgbClr val="00FF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88304" y="5327256"/>
            <a:ext cx="228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= Four bulls used to identify</a:t>
            </a:r>
          </a:p>
          <a:p>
            <a:r>
              <a:rPr lang="en-US" b="1" dirty="0" smtClean="0"/>
              <a:t>mutation causative for HH1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5357" y="141619"/>
            <a:ext cx="8226425" cy="61555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Locating HH1 causal variant</a:t>
            </a:r>
            <a:endParaRPr lang="en-US" sz="4000" i="1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595438"/>
            <a:ext cx="8458200" cy="34347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+mj-lt"/>
            </a:endParaRPr>
          </a:p>
        </p:txBody>
      </p:sp>
      <p:sp>
        <p:nvSpPr>
          <p:cNvPr id="8196" name="Line 2"/>
          <p:cNvSpPr>
            <a:spLocks noChangeShapeType="1"/>
          </p:cNvSpPr>
          <p:nvPr/>
        </p:nvSpPr>
        <p:spPr bwMode="auto">
          <a:xfrm>
            <a:off x="2252663" y="1828800"/>
            <a:ext cx="1143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3395663" y="1828800"/>
            <a:ext cx="137160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37"/>
          <p:cNvSpPr>
            <a:spLocks noChangeShapeType="1"/>
          </p:cNvSpPr>
          <p:nvPr/>
        </p:nvSpPr>
        <p:spPr bwMode="auto">
          <a:xfrm>
            <a:off x="652463" y="1828800"/>
            <a:ext cx="1600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38"/>
          <p:cNvSpPr>
            <a:spLocks noChangeShapeType="1"/>
          </p:cNvSpPr>
          <p:nvPr/>
        </p:nvSpPr>
        <p:spPr bwMode="auto">
          <a:xfrm>
            <a:off x="5910263" y="1828800"/>
            <a:ext cx="2209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39"/>
          <p:cNvSpPr>
            <a:spLocks noChangeShapeType="1"/>
          </p:cNvSpPr>
          <p:nvPr/>
        </p:nvSpPr>
        <p:spPr bwMode="auto">
          <a:xfrm>
            <a:off x="4767263" y="1828800"/>
            <a:ext cx="1143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37"/>
          <p:cNvSpPr>
            <a:spLocks noChangeShapeType="1"/>
          </p:cNvSpPr>
          <p:nvPr/>
        </p:nvSpPr>
        <p:spPr bwMode="auto">
          <a:xfrm>
            <a:off x="1262063" y="3429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37"/>
          <p:cNvSpPr>
            <a:spLocks noChangeShapeType="1"/>
          </p:cNvSpPr>
          <p:nvPr/>
        </p:nvSpPr>
        <p:spPr bwMode="auto">
          <a:xfrm>
            <a:off x="1473200" y="32766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37"/>
          <p:cNvSpPr>
            <a:spLocks noChangeShapeType="1"/>
          </p:cNvSpPr>
          <p:nvPr/>
        </p:nvSpPr>
        <p:spPr bwMode="auto">
          <a:xfrm>
            <a:off x="1973263" y="31242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37"/>
          <p:cNvSpPr>
            <a:spLocks noChangeShapeType="1"/>
          </p:cNvSpPr>
          <p:nvPr/>
        </p:nvSpPr>
        <p:spPr bwMode="auto">
          <a:xfrm>
            <a:off x="2141538" y="3429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37"/>
          <p:cNvSpPr>
            <a:spLocks noChangeShapeType="1"/>
          </p:cNvSpPr>
          <p:nvPr/>
        </p:nvSpPr>
        <p:spPr bwMode="auto">
          <a:xfrm>
            <a:off x="2405063" y="32766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37"/>
          <p:cNvSpPr>
            <a:spLocks noChangeShapeType="1"/>
          </p:cNvSpPr>
          <p:nvPr/>
        </p:nvSpPr>
        <p:spPr bwMode="auto">
          <a:xfrm>
            <a:off x="2874963" y="31321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Line 37"/>
          <p:cNvSpPr>
            <a:spLocks noChangeShapeType="1"/>
          </p:cNvSpPr>
          <p:nvPr/>
        </p:nvSpPr>
        <p:spPr bwMode="auto">
          <a:xfrm>
            <a:off x="3071813" y="3429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7"/>
          <p:cNvSpPr>
            <a:spLocks noChangeShapeType="1"/>
          </p:cNvSpPr>
          <p:nvPr/>
        </p:nvSpPr>
        <p:spPr bwMode="auto">
          <a:xfrm>
            <a:off x="3471863" y="32766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Line 37"/>
          <p:cNvSpPr>
            <a:spLocks noChangeShapeType="1"/>
          </p:cNvSpPr>
          <p:nvPr/>
        </p:nvSpPr>
        <p:spPr bwMode="auto">
          <a:xfrm>
            <a:off x="4271963" y="3429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37"/>
          <p:cNvSpPr>
            <a:spLocks noChangeShapeType="1"/>
          </p:cNvSpPr>
          <p:nvPr/>
        </p:nvSpPr>
        <p:spPr bwMode="auto">
          <a:xfrm>
            <a:off x="3776663" y="31321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>
            <a:off x="4433888" y="32845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5233988" y="3429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Line 37"/>
          <p:cNvSpPr>
            <a:spLocks noChangeShapeType="1"/>
          </p:cNvSpPr>
          <p:nvPr/>
        </p:nvSpPr>
        <p:spPr bwMode="auto">
          <a:xfrm>
            <a:off x="4805363" y="31575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5499100" y="33099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5729288" y="316706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6215063" y="3429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>
            <a:off x="6400800" y="329406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>
            <a:off x="1262063" y="34385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>
            <a:off x="1473200" y="32861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>
            <a:off x="1973263" y="31242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141538" y="3429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>
            <a:off x="2405063" y="32861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>
            <a:off x="2874963" y="31321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>
            <a:off x="3071813" y="34385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37"/>
          <p:cNvSpPr>
            <a:spLocks noChangeShapeType="1"/>
          </p:cNvSpPr>
          <p:nvPr/>
        </p:nvSpPr>
        <p:spPr bwMode="auto">
          <a:xfrm>
            <a:off x="3471863" y="3286125"/>
            <a:ext cx="8001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7"/>
          <p:cNvSpPr>
            <a:spLocks noChangeShapeType="1"/>
          </p:cNvSpPr>
          <p:nvPr/>
        </p:nvSpPr>
        <p:spPr bwMode="auto">
          <a:xfrm>
            <a:off x="4271963" y="34385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3776663" y="31416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>
            <a:off x="4433888" y="32845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37"/>
          <p:cNvSpPr>
            <a:spLocks noChangeShapeType="1"/>
          </p:cNvSpPr>
          <p:nvPr/>
        </p:nvSpPr>
        <p:spPr bwMode="auto">
          <a:xfrm>
            <a:off x="5233988" y="3429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4805363" y="31670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5499100" y="33099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7"/>
          <p:cNvSpPr>
            <a:spLocks noChangeShapeType="1"/>
          </p:cNvSpPr>
          <p:nvPr/>
        </p:nvSpPr>
        <p:spPr bwMode="auto">
          <a:xfrm>
            <a:off x="5729288" y="317658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6215063" y="34385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7"/>
          <p:cNvSpPr>
            <a:spLocks noChangeShapeType="1"/>
          </p:cNvSpPr>
          <p:nvPr/>
        </p:nvSpPr>
        <p:spPr bwMode="auto">
          <a:xfrm>
            <a:off x="6400800" y="330358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153400" y="1676400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</a:p>
          <a:p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>
            <a:off x="685800" y="31242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7091363" y="3429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7"/>
          <p:cNvSpPr>
            <a:spLocks noChangeShapeType="1"/>
          </p:cNvSpPr>
          <p:nvPr/>
        </p:nvSpPr>
        <p:spPr bwMode="auto">
          <a:xfrm>
            <a:off x="7277100" y="32940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>
            <a:off x="7472363" y="3182937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7"/>
          <p:cNvSpPr>
            <a:spLocks noChangeShapeType="1"/>
          </p:cNvSpPr>
          <p:nvPr/>
        </p:nvSpPr>
        <p:spPr bwMode="auto">
          <a:xfrm>
            <a:off x="6629400" y="3124200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37"/>
          <p:cNvSpPr>
            <a:spLocks noChangeShapeType="1"/>
          </p:cNvSpPr>
          <p:nvPr/>
        </p:nvSpPr>
        <p:spPr bwMode="auto">
          <a:xfrm>
            <a:off x="1338263" y="3952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1549400" y="38004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37"/>
          <p:cNvSpPr>
            <a:spLocks noChangeShapeType="1"/>
          </p:cNvSpPr>
          <p:nvPr/>
        </p:nvSpPr>
        <p:spPr bwMode="auto">
          <a:xfrm>
            <a:off x="2049463" y="36480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>
            <a:off x="2217738" y="3952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2481263" y="38004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37"/>
          <p:cNvSpPr>
            <a:spLocks noChangeShapeType="1"/>
          </p:cNvSpPr>
          <p:nvPr/>
        </p:nvSpPr>
        <p:spPr bwMode="auto">
          <a:xfrm>
            <a:off x="2951163" y="36560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37"/>
          <p:cNvSpPr>
            <a:spLocks noChangeShapeType="1"/>
          </p:cNvSpPr>
          <p:nvPr/>
        </p:nvSpPr>
        <p:spPr bwMode="auto">
          <a:xfrm>
            <a:off x="3148013" y="3952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3548063" y="38004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37"/>
          <p:cNvSpPr>
            <a:spLocks noChangeShapeType="1"/>
          </p:cNvSpPr>
          <p:nvPr/>
        </p:nvSpPr>
        <p:spPr bwMode="auto">
          <a:xfrm>
            <a:off x="4348163" y="3952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3852863" y="36560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>
            <a:off x="4510088" y="38084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37"/>
          <p:cNvSpPr>
            <a:spLocks noChangeShapeType="1"/>
          </p:cNvSpPr>
          <p:nvPr/>
        </p:nvSpPr>
        <p:spPr bwMode="auto">
          <a:xfrm>
            <a:off x="5310188" y="3952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>
            <a:off x="4881563" y="36814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37"/>
          <p:cNvSpPr>
            <a:spLocks noChangeShapeType="1"/>
          </p:cNvSpPr>
          <p:nvPr/>
        </p:nvSpPr>
        <p:spPr bwMode="auto">
          <a:xfrm>
            <a:off x="5575300" y="38338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5805488" y="36909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>
            <a:off x="6291263" y="3952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37"/>
          <p:cNvSpPr>
            <a:spLocks noChangeShapeType="1"/>
          </p:cNvSpPr>
          <p:nvPr/>
        </p:nvSpPr>
        <p:spPr bwMode="auto">
          <a:xfrm>
            <a:off x="6477000" y="38179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37"/>
          <p:cNvSpPr>
            <a:spLocks noChangeShapeType="1"/>
          </p:cNvSpPr>
          <p:nvPr/>
        </p:nvSpPr>
        <p:spPr bwMode="auto">
          <a:xfrm>
            <a:off x="1338263" y="39624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37"/>
          <p:cNvSpPr>
            <a:spLocks noChangeShapeType="1"/>
          </p:cNvSpPr>
          <p:nvPr/>
        </p:nvSpPr>
        <p:spPr bwMode="auto">
          <a:xfrm>
            <a:off x="1549400" y="3810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37"/>
          <p:cNvSpPr>
            <a:spLocks noChangeShapeType="1"/>
          </p:cNvSpPr>
          <p:nvPr/>
        </p:nvSpPr>
        <p:spPr bwMode="auto">
          <a:xfrm>
            <a:off x="2049463" y="36480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>
            <a:off x="2217738" y="39528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37"/>
          <p:cNvSpPr>
            <a:spLocks noChangeShapeType="1"/>
          </p:cNvSpPr>
          <p:nvPr/>
        </p:nvSpPr>
        <p:spPr bwMode="auto">
          <a:xfrm>
            <a:off x="2481263" y="3810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>
            <a:off x="2951163" y="365601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>
            <a:off x="3148013" y="39624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37"/>
          <p:cNvSpPr>
            <a:spLocks noChangeShapeType="1"/>
          </p:cNvSpPr>
          <p:nvPr/>
        </p:nvSpPr>
        <p:spPr bwMode="auto">
          <a:xfrm>
            <a:off x="3548063" y="3810000"/>
            <a:ext cx="8001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37"/>
          <p:cNvSpPr>
            <a:spLocks noChangeShapeType="1"/>
          </p:cNvSpPr>
          <p:nvPr/>
        </p:nvSpPr>
        <p:spPr bwMode="auto">
          <a:xfrm>
            <a:off x="4348163" y="39624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37"/>
          <p:cNvSpPr>
            <a:spLocks noChangeShapeType="1"/>
          </p:cNvSpPr>
          <p:nvPr/>
        </p:nvSpPr>
        <p:spPr bwMode="auto">
          <a:xfrm>
            <a:off x="3852863" y="36655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37"/>
          <p:cNvSpPr>
            <a:spLocks noChangeShapeType="1"/>
          </p:cNvSpPr>
          <p:nvPr/>
        </p:nvSpPr>
        <p:spPr bwMode="auto">
          <a:xfrm>
            <a:off x="4510088" y="380841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37"/>
          <p:cNvSpPr>
            <a:spLocks noChangeShapeType="1"/>
          </p:cNvSpPr>
          <p:nvPr/>
        </p:nvSpPr>
        <p:spPr bwMode="auto">
          <a:xfrm>
            <a:off x="5310188" y="39528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37"/>
          <p:cNvSpPr>
            <a:spLocks noChangeShapeType="1"/>
          </p:cNvSpPr>
          <p:nvPr/>
        </p:nvSpPr>
        <p:spPr bwMode="auto">
          <a:xfrm>
            <a:off x="4881563" y="36909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37"/>
          <p:cNvSpPr>
            <a:spLocks noChangeShapeType="1"/>
          </p:cNvSpPr>
          <p:nvPr/>
        </p:nvSpPr>
        <p:spPr bwMode="auto">
          <a:xfrm>
            <a:off x="5575300" y="383381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37"/>
          <p:cNvSpPr>
            <a:spLocks noChangeShapeType="1"/>
          </p:cNvSpPr>
          <p:nvPr/>
        </p:nvSpPr>
        <p:spPr bwMode="auto">
          <a:xfrm>
            <a:off x="5805488" y="37004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37"/>
          <p:cNvSpPr>
            <a:spLocks noChangeShapeType="1"/>
          </p:cNvSpPr>
          <p:nvPr/>
        </p:nvSpPr>
        <p:spPr bwMode="auto">
          <a:xfrm>
            <a:off x="6291263" y="39624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37"/>
          <p:cNvSpPr>
            <a:spLocks noChangeShapeType="1"/>
          </p:cNvSpPr>
          <p:nvPr/>
        </p:nvSpPr>
        <p:spPr bwMode="auto">
          <a:xfrm>
            <a:off x="6477000" y="38274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37"/>
          <p:cNvSpPr>
            <a:spLocks noChangeShapeType="1"/>
          </p:cNvSpPr>
          <p:nvPr/>
        </p:nvSpPr>
        <p:spPr bwMode="auto">
          <a:xfrm>
            <a:off x="762000" y="36480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37"/>
          <p:cNvSpPr>
            <a:spLocks noChangeShapeType="1"/>
          </p:cNvSpPr>
          <p:nvPr/>
        </p:nvSpPr>
        <p:spPr bwMode="auto">
          <a:xfrm>
            <a:off x="7167563" y="39528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37"/>
          <p:cNvSpPr>
            <a:spLocks noChangeShapeType="1"/>
          </p:cNvSpPr>
          <p:nvPr/>
        </p:nvSpPr>
        <p:spPr bwMode="auto">
          <a:xfrm>
            <a:off x="7353300" y="38179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>
            <a:off x="7548563" y="3706812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2743200" y="2057400"/>
            <a:ext cx="0" cy="7620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5257800" y="2133600"/>
            <a:ext cx="0" cy="7620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4114800" y="1447800"/>
            <a:ext cx="0" cy="4495800"/>
          </a:xfrm>
          <a:prstGeom prst="line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Line 37"/>
          <p:cNvSpPr>
            <a:spLocks noChangeShapeType="1"/>
          </p:cNvSpPr>
          <p:nvPr/>
        </p:nvSpPr>
        <p:spPr bwMode="auto">
          <a:xfrm>
            <a:off x="1600200" y="44958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37"/>
          <p:cNvSpPr>
            <a:spLocks noChangeShapeType="1"/>
          </p:cNvSpPr>
          <p:nvPr/>
        </p:nvSpPr>
        <p:spPr bwMode="auto">
          <a:xfrm>
            <a:off x="1811337" y="43434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37"/>
          <p:cNvSpPr>
            <a:spLocks noChangeShapeType="1"/>
          </p:cNvSpPr>
          <p:nvPr/>
        </p:nvSpPr>
        <p:spPr bwMode="auto">
          <a:xfrm>
            <a:off x="2311400" y="41910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37"/>
          <p:cNvSpPr>
            <a:spLocks noChangeShapeType="1"/>
          </p:cNvSpPr>
          <p:nvPr/>
        </p:nvSpPr>
        <p:spPr bwMode="auto">
          <a:xfrm>
            <a:off x="2479675" y="44958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37"/>
          <p:cNvSpPr>
            <a:spLocks noChangeShapeType="1"/>
          </p:cNvSpPr>
          <p:nvPr/>
        </p:nvSpPr>
        <p:spPr bwMode="auto">
          <a:xfrm>
            <a:off x="2743200" y="43434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37"/>
          <p:cNvSpPr>
            <a:spLocks noChangeShapeType="1"/>
          </p:cNvSpPr>
          <p:nvPr/>
        </p:nvSpPr>
        <p:spPr bwMode="auto">
          <a:xfrm>
            <a:off x="3213100" y="41989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37"/>
          <p:cNvSpPr>
            <a:spLocks noChangeShapeType="1"/>
          </p:cNvSpPr>
          <p:nvPr/>
        </p:nvSpPr>
        <p:spPr bwMode="auto">
          <a:xfrm>
            <a:off x="3409950" y="44958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37"/>
          <p:cNvSpPr>
            <a:spLocks noChangeShapeType="1"/>
          </p:cNvSpPr>
          <p:nvPr/>
        </p:nvSpPr>
        <p:spPr bwMode="auto">
          <a:xfrm>
            <a:off x="3810000" y="43434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4610100" y="44958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7"/>
          <p:cNvSpPr>
            <a:spLocks noChangeShapeType="1"/>
          </p:cNvSpPr>
          <p:nvPr/>
        </p:nvSpPr>
        <p:spPr bwMode="auto">
          <a:xfrm>
            <a:off x="4114800" y="41989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37"/>
          <p:cNvSpPr>
            <a:spLocks noChangeShapeType="1"/>
          </p:cNvSpPr>
          <p:nvPr/>
        </p:nvSpPr>
        <p:spPr bwMode="auto">
          <a:xfrm>
            <a:off x="4772025" y="43513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37"/>
          <p:cNvSpPr>
            <a:spLocks noChangeShapeType="1"/>
          </p:cNvSpPr>
          <p:nvPr/>
        </p:nvSpPr>
        <p:spPr bwMode="auto">
          <a:xfrm>
            <a:off x="5572125" y="44958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7"/>
          <p:cNvSpPr>
            <a:spLocks noChangeShapeType="1"/>
          </p:cNvSpPr>
          <p:nvPr/>
        </p:nvSpPr>
        <p:spPr bwMode="auto">
          <a:xfrm>
            <a:off x="5143500" y="42243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37"/>
          <p:cNvSpPr>
            <a:spLocks noChangeShapeType="1"/>
          </p:cNvSpPr>
          <p:nvPr/>
        </p:nvSpPr>
        <p:spPr bwMode="auto">
          <a:xfrm>
            <a:off x="5837237" y="43767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37"/>
          <p:cNvSpPr>
            <a:spLocks noChangeShapeType="1"/>
          </p:cNvSpPr>
          <p:nvPr/>
        </p:nvSpPr>
        <p:spPr bwMode="auto">
          <a:xfrm>
            <a:off x="6067425" y="423386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37"/>
          <p:cNvSpPr>
            <a:spLocks noChangeShapeType="1"/>
          </p:cNvSpPr>
          <p:nvPr/>
        </p:nvSpPr>
        <p:spPr bwMode="auto">
          <a:xfrm>
            <a:off x="6553200" y="4495800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6738937" y="436086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37"/>
          <p:cNvSpPr>
            <a:spLocks noChangeShapeType="1"/>
          </p:cNvSpPr>
          <p:nvPr/>
        </p:nvSpPr>
        <p:spPr bwMode="auto">
          <a:xfrm>
            <a:off x="1600200" y="45053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7"/>
          <p:cNvSpPr>
            <a:spLocks noChangeShapeType="1"/>
          </p:cNvSpPr>
          <p:nvPr/>
        </p:nvSpPr>
        <p:spPr bwMode="auto">
          <a:xfrm>
            <a:off x="1811337" y="43529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37"/>
          <p:cNvSpPr>
            <a:spLocks noChangeShapeType="1"/>
          </p:cNvSpPr>
          <p:nvPr/>
        </p:nvSpPr>
        <p:spPr bwMode="auto">
          <a:xfrm>
            <a:off x="2311400" y="4191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37"/>
          <p:cNvSpPr>
            <a:spLocks noChangeShapeType="1"/>
          </p:cNvSpPr>
          <p:nvPr/>
        </p:nvSpPr>
        <p:spPr bwMode="auto">
          <a:xfrm>
            <a:off x="2479675" y="44958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Line 37"/>
          <p:cNvSpPr>
            <a:spLocks noChangeShapeType="1"/>
          </p:cNvSpPr>
          <p:nvPr/>
        </p:nvSpPr>
        <p:spPr bwMode="auto">
          <a:xfrm>
            <a:off x="2743200" y="43529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>
            <a:off x="3213100" y="41989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37"/>
          <p:cNvSpPr>
            <a:spLocks noChangeShapeType="1"/>
          </p:cNvSpPr>
          <p:nvPr/>
        </p:nvSpPr>
        <p:spPr bwMode="auto">
          <a:xfrm>
            <a:off x="3409950" y="45053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37"/>
          <p:cNvSpPr>
            <a:spLocks noChangeShapeType="1"/>
          </p:cNvSpPr>
          <p:nvPr/>
        </p:nvSpPr>
        <p:spPr bwMode="auto">
          <a:xfrm>
            <a:off x="3810000" y="4352925"/>
            <a:ext cx="8001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37"/>
          <p:cNvSpPr>
            <a:spLocks noChangeShapeType="1"/>
          </p:cNvSpPr>
          <p:nvPr/>
        </p:nvSpPr>
        <p:spPr bwMode="auto">
          <a:xfrm>
            <a:off x="4610100" y="45053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37"/>
          <p:cNvSpPr>
            <a:spLocks noChangeShapeType="1"/>
          </p:cNvSpPr>
          <p:nvPr/>
        </p:nvSpPr>
        <p:spPr bwMode="auto">
          <a:xfrm>
            <a:off x="4114800" y="42084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37"/>
          <p:cNvSpPr>
            <a:spLocks noChangeShapeType="1"/>
          </p:cNvSpPr>
          <p:nvPr/>
        </p:nvSpPr>
        <p:spPr bwMode="auto">
          <a:xfrm>
            <a:off x="4772025" y="43513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37"/>
          <p:cNvSpPr>
            <a:spLocks noChangeShapeType="1"/>
          </p:cNvSpPr>
          <p:nvPr/>
        </p:nvSpPr>
        <p:spPr bwMode="auto">
          <a:xfrm>
            <a:off x="5572125" y="44958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37"/>
          <p:cNvSpPr>
            <a:spLocks noChangeShapeType="1"/>
          </p:cNvSpPr>
          <p:nvPr/>
        </p:nvSpPr>
        <p:spPr bwMode="auto">
          <a:xfrm>
            <a:off x="5143500" y="42338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37"/>
          <p:cNvSpPr>
            <a:spLocks noChangeShapeType="1"/>
          </p:cNvSpPr>
          <p:nvPr/>
        </p:nvSpPr>
        <p:spPr bwMode="auto">
          <a:xfrm>
            <a:off x="5837237" y="43767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37"/>
          <p:cNvSpPr>
            <a:spLocks noChangeShapeType="1"/>
          </p:cNvSpPr>
          <p:nvPr/>
        </p:nvSpPr>
        <p:spPr bwMode="auto">
          <a:xfrm>
            <a:off x="6067425" y="424338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37"/>
          <p:cNvSpPr>
            <a:spLocks noChangeShapeType="1"/>
          </p:cNvSpPr>
          <p:nvPr/>
        </p:nvSpPr>
        <p:spPr bwMode="auto">
          <a:xfrm>
            <a:off x="6553200" y="450532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37"/>
          <p:cNvSpPr>
            <a:spLocks noChangeShapeType="1"/>
          </p:cNvSpPr>
          <p:nvPr/>
        </p:nvSpPr>
        <p:spPr bwMode="auto">
          <a:xfrm>
            <a:off x="6738937" y="437038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37"/>
          <p:cNvSpPr>
            <a:spLocks noChangeShapeType="1"/>
          </p:cNvSpPr>
          <p:nvPr/>
        </p:nvSpPr>
        <p:spPr bwMode="auto">
          <a:xfrm>
            <a:off x="1023937" y="41910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37"/>
          <p:cNvSpPr>
            <a:spLocks noChangeShapeType="1"/>
          </p:cNvSpPr>
          <p:nvPr/>
        </p:nvSpPr>
        <p:spPr bwMode="auto">
          <a:xfrm>
            <a:off x="7429500" y="44958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37"/>
          <p:cNvSpPr>
            <a:spLocks noChangeShapeType="1"/>
          </p:cNvSpPr>
          <p:nvPr/>
        </p:nvSpPr>
        <p:spPr bwMode="auto">
          <a:xfrm>
            <a:off x="7615237" y="43608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37"/>
          <p:cNvSpPr>
            <a:spLocks noChangeShapeType="1"/>
          </p:cNvSpPr>
          <p:nvPr/>
        </p:nvSpPr>
        <p:spPr bwMode="auto">
          <a:xfrm>
            <a:off x="7810500" y="4249737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37"/>
          <p:cNvSpPr>
            <a:spLocks noChangeShapeType="1"/>
          </p:cNvSpPr>
          <p:nvPr/>
        </p:nvSpPr>
        <p:spPr bwMode="auto">
          <a:xfrm>
            <a:off x="6967537" y="4191000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Line 37"/>
          <p:cNvSpPr>
            <a:spLocks noChangeShapeType="1"/>
          </p:cNvSpPr>
          <p:nvPr/>
        </p:nvSpPr>
        <p:spPr bwMode="auto">
          <a:xfrm>
            <a:off x="1676400" y="50196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37"/>
          <p:cNvSpPr>
            <a:spLocks noChangeShapeType="1"/>
          </p:cNvSpPr>
          <p:nvPr/>
        </p:nvSpPr>
        <p:spPr bwMode="auto">
          <a:xfrm>
            <a:off x="1887537" y="48672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Line 37"/>
          <p:cNvSpPr>
            <a:spLocks noChangeShapeType="1"/>
          </p:cNvSpPr>
          <p:nvPr/>
        </p:nvSpPr>
        <p:spPr bwMode="auto">
          <a:xfrm>
            <a:off x="2387600" y="47148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Line 37"/>
          <p:cNvSpPr>
            <a:spLocks noChangeShapeType="1"/>
          </p:cNvSpPr>
          <p:nvPr/>
        </p:nvSpPr>
        <p:spPr bwMode="auto">
          <a:xfrm>
            <a:off x="2555875" y="50196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37"/>
          <p:cNvSpPr>
            <a:spLocks noChangeShapeType="1"/>
          </p:cNvSpPr>
          <p:nvPr/>
        </p:nvSpPr>
        <p:spPr bwMode="auto">
          <a:xfrm>
            <a:off x="2819400" y="48672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37"/>
          <p:cNvSpPr>
            <a:spLocks noChangeShapeType="1"/>
          </p:cNvSpPr>
          <p:nvPr/>
        </p:nvSpPr>
        <p:spPr bwMode="auto">
          <a:xfrm>
            <a:off x="3289300" y="47228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37"/>
          <p:cNvSpPr>
            <a:spLocks noChangeShapeType="1"/>
          </p:cNvSpPr>
          <p:nvPr/>
        </p:nvSpPr>
        <p:spPr bwMode="auto">
          <a:xfrm>
            <a:off x="3486150" y="50196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37"/>
          <p:cNvSpPr>
            <a:spLocks noChangeShapeType="1"/>
          </p:cNvSpPr>
          <p:nvPr/>
        </p:nvSpPr>
        <p:spPr bwMode="auto">
          <a:xfrm>
            <a:off x="3886200" y="48672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37"/>
          <p:cNvSpPr>
            <a:spLocks noChangeShapeType="1"/>
          </p:cNvSpPr>
          <p:nvPr/>
        </p:nvSpPr>
        <p:spPr bwMode="auto">
          <a:xfrm>
            <a:off x="4686300" y="50196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Line 37"/>
          <p:cNvSpPr>
            <a:spLocks noChangeShapeType="1"/>
          </p:cNvSpPr>
          <p:nvPr/>
        </p:nvSpPr>
        <p:spPr bwMode="auto">
          <a:xfrm>
            <a:off x="4191000" y="47228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Line 37"/>
          <p:cNvSpPr>
            <a:spLocks noChangeShapeType="1"/>
          </p:cNvSpPr>
          <p:nvPr/>
        </p:nvSpPr>
        <p:spPr bwMode="auto">
          <a:xfrm>
            <a:off x="4848225" y="48752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Line 37"/>
          <p:cNvSpPr>
            <a:spLocks noChangeShapeType="1"/>
          </p:cNvSpPr>
          <p:nvPr/>
        </p:nvSpPr>
        <p:spPr bwMode="auto">
          <a:xfrm>
            <a:off x="5648325" y="50196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Line 37"/>
          <p:cNvSpPr>
            <a:spLocks noChangeShapeType="1"/>
          </p:cNvSpPr>
          <p:nvPr/>
        </p:nvSpPr>
        <p:spPr bwMode="auto">
          <a:xfrm>
            <a:off x="5219700" y="47482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Line 37"/>
          <p:cNvSpPr>
            <a:spLocks noChangeShapeType="1"/>
          </p:cNvSpPr>
          <p:nvPr/>
        </p:nvSpPr>
        <p:spPr bwMode="auto">
          <a:xfrm>
            <a:off x="5913437" y="4900613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Line 37"/>
          <p:cNvSpPr>
            <a:spLocks noChangeShapeType="1"/>
          </p:cNvSpPr>
          <p:nvPr/>
        </p:nvSpPr>
        <p:spPr bwMode="auto">
          <a:xfrm>
            <a:off x="6143625" y="47577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37"/>
          <p:cNvSpPr>
            <a:spLocks noChangeShapeType="1"/>
          </p:cNvSpPr>
          <p:nvPr/>
        </p:nvSpPr>
        <p:spPr bwMode="auto">
          <a:xfrm>
            <a:off x="6629400" y="5019675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37"/>
          <p:cNvSpPr>
            <a:spLocks noChangeShapeType="1"/>
          </p:cNvSpPr>
          <p:nvPr/>
        </p:nvSpPr>
        <p:spPr bwMode="auto">
          <a:xfrm>
            <a:off x="6815137" y="4884738"/>
            <a:ext cx="800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>
            <a:off x="1676400" y="50292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37"/>
          <p:cNvSpPr>
            <a:spLocks noChangeShapeType="1"/>
          </p:cNvSpPr>
          <p:nvPr/>
        </p:nvSpPr>
        <p:spPr bwMode="auto">
          <a:xfrm>
            <a:off x="1887537" y="48768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37"/>
          <p:cNvSpPr>
            <a:spLocks noChangeShapeType="1"/>
          </p:cNvSpPr>
          <p:nvPr/>
        </p:nvSpPr>
        <p:spPr bwMode="auto">
          <a:xfrm>
            <a:off x="2387600" y="47148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Line 37"/>
          <p:cNvSpPr>
            <a:spLocks noChangeShapeType="1"/>
          </p:cNvSpPr>
          <p:nvPr/>
        </p:nvSpPr>
        <p:spPr bwMode="auto">
          <a:xfrm>
            <a:off x="2555875" y="50196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Line 37"/>
          <p:cNvSpPr>
            <a:spLocks noChangeShapeType="1"/>
          </p:cNvSpPr>
          <p:nvPr/>
        </p:nvSpPr>
        <p:spPr bwMode="auto">
          <a:xfrm>
            <a:off x="2819400" y="48768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37"/>
          <p:cNvSpPr>
            <a:spLocks noChangeShapeType="1"/>
          </p:cNvSpPr>
          <p:nvPr/>
        </p:nvSpPr>
        <p:spPr bwMode="auto">
          <a:xfrm>
            <a:off x="3289300" y="472281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37"/>
          <p:cNvSpPr>
            <a:spLocks noChangeShapeType="1"/>
          </p:cNvSpPr>
          <p:nvPr/>
        </p:nvSpPr>
        <p:spPr bwMode="auto">
          <a:xfrm>
            <a:off x="3486150" y="50292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Line 37"/>
          <p:cNvSpPr>
            <a:spLocks noChangeShapeType="1"/>
          </p:cNvSpPr>
          <p:nvPr/>
        </p:nvSpPr>
        <p:spPr bwMode="auto">
          <a:xfrm>
            <a:off x="3886200" y="4876800"/>
            <a:ext cx="8001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Line 37"/>
          <p:cNvSpPr>
            <a:spLocks noChangeShapeType="1"/>
          </p:cNvSpPr>
          <p:nvPr/>
        </p:nvSpPr>
        <p:spPr bwMode="auto">
          <a:xfrm>
            <a:off x="4686300" y="50292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Line 37"/>
          <p:cNvSpPr>
            <a:spLocks noChangeShapeType="1"/>
          </p:cNvSpPr>
          <p:nvPr/>
        </p:nvSpPr>
        <p:spPr bwMode="auto">
          <a:xfrm>
            <a:off x="4191000" y="47323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Line 37"/>
          <p:cNvSpPr>
            <a:spLocks noChangeShapeType="1"/>
          </p:cNvSpPr>
          <p:nvPr/>
        </p:nvSpPr>
        <p:spPr bwMode="auto">
          <a:xfrm>
            <a:off x="4848225" y="487521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Line 37"/>
          <p:cNvSpPr>
            <a:spLocks noChangeShapeType="1"/>
          </p:cNvSpPr>
          <p:nvPr/>
        </p:nvSpPr>
        <p:spPr bwMode="auto">
          <a:xfrm>
            <a:off x="5648325" y="50196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Line 37"/>
          <p:cNvSpPr>
            <a:spLocks noChangeShapeType="1"/>
          </p:cNvSpPr>
          <p:nvPr/>
        </p:nvSpPr>
        <p:spPr bwMode="auto">
          <a:xfrm>
            <a:off x="5219700" y="47577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Line 37"/>
          <p:cNvSpPr>
            <a:spLocks noChangeShapeType="1"/>
          </p:cNvSpPr>
          <p:nvPr/>
        </p:nvSpPr>
        <p:spPr bwMode="auto">
          <a:xfrm>
            <a:off x="5913437" y="490061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Line 37"/>
          <p:cNvSpPr>
            <a:spLocks noChangeShapeType="1"/>
          </p:cNvSpPr>
          <p:nvPr/>
        </p:nvSpPr>
        <p:spPr bwMode="auto">
          <a:xfrm>
            <a:off x="6143625" y="47672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Line 37"/>
          <p:cNvSpPr>
            <a:spLocks noChangeShapeType="1"/>
          </p:cNvSpPr>
          <p:nvPr/>
        </p:nvSpPr>
        <p:spPr bwMode="auto">
          <a:xfrm>
            <a:off x="6629400" y="5029200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Line 37"/>
          <p:cNvSpPr>
            <a:spLocks noChangeShapeType="1"/>
          </p:cNvSpPr>
          <p:nvPr/>
        </p:nvSpPr>
        <p:spPr bwMode="auto">
          <a:xfrm>
            <a:off x="6815137" y="4894263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37"/>
          <p:cNvSpPr>
            <a:spLocks noChangeShapeType="1"/>
          </p:cNvSpPr>
          <p:nvPr/>
        </p:nvSpPr>
        <p:spPr bwMode="auto">
          <a:xfrm>
            <a:off x="1100137" y="47148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37"/>
          <p:cNvSpPr>
            <a:spLocks noChangeShapeType="1"/>
          </p:cNvSpPr>
          <p:nvPr/>
        </p:nvSpPr>
        <p:spPr bwMode="auto">
          <a:xfrm>
            <a:off x="7505700" y="5019675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37"/>
          <p:cNvSpPr>
            <a:spLocks noChangeShapeType="1"/>
          </p:cNvSpPr>
          <p:nvPr/>
        </p:nvSpPr>
        <p:spPr bwMode="auto">
          <a:xfrm>
            <a:off x="7691437" y="4884738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Line 37"/>
          <p:cNvSpPr>
            <a:spLocks noChangeShapeType="1"/>
          </p:cNvSpPr>
          <p:nvPr/>
        </p:nvSpPr>
        <p:spPr bwMode="auto">
          <a:xfrm>
            <a:off x="7886700" y="4773612"/>
            <a:ext cx="8001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3810000" y="594360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C/T</a:t>
            </a:r>
            <a:endParaRPr lang="en-US" sz="2000" b="1" dirty="0"/>
          </a:p>
        </p:txBody>
      </p:sp>
      <p:cxnSp>
        <p:nvCxnSpPr>
          <p:cNvPr id="219" name="Straight Arrow Connector 218"/>
          <p:cNvCxnSpPr/>
          <p:nvPr/>
        </p:nvCxnSpPr>
        <p:spPr bwMode="auto">
          <a:xfrm>
            <a:off x="2265528" y="968985"/>
            <a:ext cx="0" cy="2729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2" name="Straight Arrow Connector 221"/>
          <p:cNvCxnSpPr/>
          <p:nvPr/>
        </p:nvCxnSpPr>
        <p:spPr bwMode="auto">
          <a:xfrm>
            <a:off x="5925464" y="971257"/>
            <a:ext cx="0" cy="2729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>
            <a:off x="3414232" y="1435289"/>
            <a:ext cx="0" cy="272961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4" name="Straight Arrow Connector 223"/>
          <p:cNvCxnSpPr/>
          <p:nvPr/>
        </p:nvCxnSpPr>
        <p:spPr bwMode="auto">
          <a:xfrm>
            <a:off x="4754008" y="1437561"/>
            <a:ext cx="0" cy="272961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25" name="TextBox 224"/>
          <p:cNvSpPr txBox="1"/>
          <p:nvPr/>
        </p:nvSpPr>
        <p:spPr>
          <a:xfrm>
            <a:off x="2947921" y="982639"/>
            <a:ext cx="233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Original75 SNP HH1 </a:t>
            </a:r>
            <a:r>
              <a:rPr lang="en-US" dirty="0" err="1" smtClean="0"/>
              <a:t>haplotype</a:t>
            </a:r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>
            <a:off x="3482452" y="1326111"/>
            <a:ext cx="130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Refined 38 SNP </a:t>
            </a:r>
            <a:r>
              <a:rPr lang="en-US" dirty="0" err="1" smtClean="0"/>
              <a:t>haplotype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analysis of </a:t>
            </a:r>
            <a:r>
              <a:rPr lang="en-US" smtClean="0"/>
              <a:t>HH1 SNP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3953" r="20000" b="4651"/>
          <a:stretch>
            <a:fillRect/>
          </a:stretch>
        </p:blipFill>
        <p:spPr bwMode="auto">
          <a:xfrm>
            <a:off x="914400" y="10922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17" y="111872"/>
            <a:ext cx="8836025" cy="642938"/>
          </a:xfrm>
        </p:spPr>
        <p:txBody>
          <a:bodyPr lIns="0" tIns="0" rIns="0" bIns="0" anchor="t">
            <a:spAutoFit/>
          </a:bodyPr>
          <a:lstStyle/>
          <a:p>
            <a:r>
              <a:rPr lang="en-US" dirty="0" err="1"/>
              <a:t>Illumina</a:t>
            </a:r>
            <a:r>
              <a:rPr lang="en-US" dirty="0"/>
              <a:t> genotyping arrays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4550" y="1235075"/>
            <a:ext cx="8299450" cy="4970463"/>
          </a:xfrm>
        </p:spPr>
        <p:txBody>
          <a:bodyPr lIns="0" tIns="0" rIns="0" bIns="0">
            <a:spAutoFit/>
          </a:bodyPr>
          <a:lstStyle/>
          <a:p>
            <a:pPr marL="287338" indent="-287338" defTabSz="914400"/>
            <a:r>
              <a:rPr lang="en-US" sz="2600" dirty="0"/>
              <a:t>BovineSNP50</a:t>
            </a:r>
          </a:p>
          <a:p>
            <a:pPr marL="509588" lvl="1" indent="-222250" defTabSz="914400"/>
            <a:r>
              <a:rPr lang="en-US" sz="2200" dirty="0"/>
              <a:t>54,001 SNPs (version 1)</a:t>
            </a:r>
          </a:p>
          <a:p>
            <a:pPr marL="509588" lvl="1" indent="-222250" defTabSz="914400"/>
            <a:r>
              <a:rPr lang="en-US" sz="2200" dirty="0"/>
              <a:t>54,609 SNPs (version 2)</a:t>
            </a:r>
          </a:p>
          <a:p>
            <a:pPr marL="287338" indent="-287338" defTabSz="914400">
              <a:spcBef>
                <a:spcPts val="1800"/>
              </a:spcBef>
            </a:pPr>
            <a:r>
              <a:rPr lang="en-US" sz="2600" dirty="0" err="1" smtClean="0"/>
              <a:t>BovineHD</a:t>
            </a:r>
            <a:endParaRPr lang="en-US" sz="2600" dirty="0"/>
          </a:p>
          <a:p>
            <a:pPr marL="509588" lvl="1" indent="-222250" defTabSz="914400"/>
            <a:r>
              <a:rPr lang="en-US" sz="2200" dirty="0"/>
              <a:t>777,962 </a:t>
            </a:r>
            <a:r>
              <a:rPr lang="en-US" sz="2200" dirty="0" smtClean="0"/>
              <a:t>SNPs</a:t>
            </a:r>
            <a:endParaRPr lang="en-US" sz="2200" dirty="0"/>
          </a:p>
          <a:p>
            <a:pPr marL="287338" indent="-287338" defTabSz="914400">
              <a:spcBef>
                <a:spcPts val="1800"/>
              </a:spcBef>
            </a:pPr>
            <a:r>
              <a:rPr lang="en-US" sz="2600" dirty="0" err="1"/>
              <a:t>BovineLD</a:t>
            </a:r>
            <a:endParaRPr lang="en-US" sz="2600" dirty="0"/>
          </a:p>
          <a:p>
            <a:pPr marL="509588" lvl="1" indent="-222250" defTabSz="914400"/>
            <a:r>
              <a:rPr lang="en-US" sz="2200" dirty="0"/>
              <a:t>6,909 SNPs</a:t>
            </a:r>
          </a:p>
          <a:p>
            <a:pPr marL="509588" lvl="1" indent="-222250" defTabSz="914400"/>
            <a:r>
              <a:rPr lang="en-US" sz="2200" dirty="0"/>
              <a:t>Allows for additional SNPs </a:t>
            </a:r>
            <a:r>
              <a:rPr lang="en-US" sz="2200" dirty="0" smtClean="0"/>
              <a:t> (e.g.,</a:t>
            </a:r>
            <a:br>
              <a:rPr lang="en-US" sz="2200" dirty="0" smtClean="0"/>
            </a:br>
            <a:r>
              <a:rPr lang="en-US" sz="2200" dirty="0" err="1" smtClean="0"/>
              <a:t>GeneSeek</a:t>
            </a:r>
            <a:r>
              <a:rPr lang="en-US" sz="2200" dirty="0" smtClean="0"/>
              <a:t> Genomic Profiler)</a:t>
            </a:r>
            <a:endParaRPr lang="en-US" sz="2200" dirty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8"/>
          <a:stretch>
            <a:fillRect/>
          </a:stretch>
        </p:blipFill>
        <p:spPr bwMode="auto">
          <a:xfrm>
            <a:off x="5622925" y="1508125"/>
            <a:ext cx="1136650" cy="3425825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380038" y="1236663"/>
            <a:ext cx="1636712" cy="2460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BovineSNP50 v2 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 l="2258" t="383" r="2823" b="2492"/>
          <a:stretch>
            <a:fillRect/>
          </a:stretch>
        </p:blipFill>
        <p:spPr bwMode="auto">
          <a:xfrm>
            <a:off x="6537325" y="1965325"/>
            <a:ext cx="1138238" cy="3429000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8"/>
          <a:stretch>
            <a:fillRect/>
          </a:stretch>
        </p:blipFill>
        <p:spPr bwMode="auto">
          <a:xfrm>
            <a:off x="7451725" y="2514600"/>
            <a:ext cx="1136650" cy="3424238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9488" y="2249488"/>
            <a:ext cx="1636712" cy="2476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BovineLD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725" y="1697038"/>
            <a:ext cx="1638300" cy="2460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of mutated gene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093428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APAF1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Bos taurus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apoptotic peptidase activating factor 1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ATP binding factor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Gene expression for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APAF1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murine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development begins between 7 and 9 d in heart,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mesenchyme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periderm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primitive intestine (Muller et al., 2005)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Gene knockout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APAF1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mice leads to embryonic lethality (Muller et al., 2005)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Proteins required for this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pathway/cascade are important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for neural tube closure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in vivo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/>
          </a:p>
        </p:txBody>
      </p:sp>
      <p:pic>
        <p:nvPicPr>
          <p:cNvPr id="71684" name="Picture 4" descr="http://www.nature.com/nrg/journal/v3/n6/images/nrg819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799" y="3889757"/>
            <a:ext cx="3175097" cy="280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validation in HH1 interval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939540"/>
          </a:xfrm>
        </p:spPr>
        <p:txBody>
          <a:bodyPr/>
          <a:lstStyle/>
          <a:p>
            <a:r>
              <a:rPr lang="en-US" dirty="0" smtClean="0"/>
              <a:t>Designed </a:t>
            </a:r>
            <a:r>
              <a:rPr lang="en-US" dirty="0" err="1" smtClean="0"/>
              <a:t>Sequenome</a:t>
            </a:r>
            <a:r>
              <a:rPr lang="en-US" dirty="0" smtClean="0"/>
              <a:t> 24 assays for 12 SNP in the HH1 interval</a:t>
            </a:r>
          </a:p>
          <a:p>
            <a:r>
              <a:rPr lang="en-US" dirty="0" smtClean="0"/>
              <a:t>Encompasses all SNP for coding, 3’ UTR, and downstream regions – and 5 other SNP covering all other genes in the interval</a:t>
            </a:r>
          </a:p>
          <a:p>
            <a:r>
              <a:rPr lang="en-US" dirty="0" smtClean="0"/>
              <a:t>Tested wide diversity of </a:t>
            </a:r>
            <a:r>
              <a:rPr lang="en-US" dirty="0" err="1" smtClean="0"/>
              <a:t>haplotypes</a:t>
            </a:r>
            <a:r>
              <a:rPr lang="en-US" dirty="0" smtClean="0"/>
              <a:t> for HH1 region</a:t>
            </a:r>
            <a:r>
              <a:rPr lang="en-US" dirty="0"/>
              <a:t> </a:t>
            </a:r>
            <a:r>
              <a:rPr lang="en-US" dirty="0" smtClean="0"/>
              <a:t>– use SNP50 DNA 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Concordance of genotype to HH1 status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65016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-1197111" y="3989577"/>
            <a:ext cx="3220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Concordance to HH1 </a:t>
            </a:r>
            <a:r>
              <a:rPr lang="en-US" sz="1200" b="1" dirty="0" err="1" smtClean="0"/>
              <a:t>haplotypes</a:t>
            </a:r>
            <a:r>
              <a:rPr lang="en-US" sz="1200" b="1" dirty="0" smtClean="0"/>
              <a:t> (12, 32)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867400"/>
            <a:ext cx="209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Genome Coordinates UMD3.1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10200" y="1905000"/>
            <a:ext cx="68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1422400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Exonic</a:t>
            </a:r>
            <a:r>
              <a:rPr lang="en-US" sz="2000" b="1" dirty="0" smtClean="0"/>
              <a:t> SNP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5800" y="2209800"/>
            <a:ext cx="381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0200" y="1879600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1.2% false positives at </a:t>
            </a:r>
            <a:r>
              <a:rPr lang="en-US" sz="2000" b="1" dirty="0" err="1" smtClean="0"/>
              <a:t>intron</a:t>
            </a:r>
            <a:r>
              <a:rPr lang="en-US" sz="2000" b="1" dirty="0" smtClean="0"/>
              <a:t> SNP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5486400"/>
            <a:ext cx="6781800" cy="228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			One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Mbp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HH1 -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199"/>
            <a:ext cx="7315200" cy="45412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HH1 </a:t>
            </a:r>
            <a:r>
              <a:rPr lang="en-US" dirty="0" err="1" smtClean="0"/>
              <a:t>Haplotype</a:t>
            </a:r>
            <a:r>
              <a:rPr lang="en-US" dirty="0" smtClean="0"/>
              <a:t> 12 100% concordant with </a:t>
            </a:r>
            <a:r>
              <a:rPr lang="en-US" dirty="0" err="1" smtClean="0"/>
              <a:t>heterozygosity</a:t>
            </a:r>
            <a:r>
              <a:rPr lang="en-US" dirty="0" smtClean="0"/>
              <a:t> at one </a:t>
            </a:r>
            <a:r>
              <a:rPr lang="en-US" dirty="0" err="1" smtClean="0"/>
              <a:t>exonic</a:t>
            </a:r>
            <a:r>
              <a:rPr lang="en-US" dirty="0" smtClean="0"/>
              <a:t> SNP location (N=486)</a:t>
            </a:r>
          </a:p>
          <a:p>
            <a:r>
              <a:rPr lang="en-US" dirty="0" smtClean="0"/>
              <a:t>HH1 </a:t>
            </a:r>
            <a:r>
              <a:rPr lang="en-US" dirty="0" err="1" smtClean="0"/>
              <a:t>Haplotype</a:t>
            </a:r>
            <a:r>
              <a:rPr lang="en-US" dirty="0" smtClean="0"/>
              <a:t> 32 100% concordant with het status at same </a:t>
            </a:r>
            <a:r>
              <a:rPr lang="en-US" dirty="0" err="1" smtClean="0"/>
              <a:t>exonic</a:t>
            </a:r>
            <a:r>
              <a:rPr lang="en-US" dirty="0" smtClean="0"/>
              <a:t> SNP location (N=11)</a:t>
            </a:r>
          </a:p>
          <a:p>
            <a:r>
              <a:rPr lang="en-US" dirty="0" smtClean="0"/>
              <a:t>Other 256 non-carrier animals for HH1 interval were homozygous normal at this </a:t>
            </a:r>
            <a:r>
              <a:rPr lang="en-US" dirty="0" err="1" smtClean="0"/>
              <a:t>exonic</a:t>
            </a:r>
            <a:r>
              <a:rPr lang="en-US" dirty="0" smtClean="0"/>
              <a:t> SNP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intronic</a:t>
            </a:r>
            <a:r>
              <a:rPr lang="en-US" dirty="0" smtClean="0"/>
              <a:t> SNP was 98.8% concordant to HH1 carrier status</a:t>
            </a:r>
          </a:p>
          <a:p>
            <a:r>
              <a:rPr lang="en-US" dirty="0" smtClean="0"/>
              <a:t>No other individual SNP were viable candidates</a:t>
            </a:r>
          </a:p>
          <a:p>
            <a:r>
              <a:rPr lang="en-US" dirty="0" smtClean="0"/>
              <a:t>Based </a:t>
            </a:r>
            <a:r>
              <a:rPr lang="en-US" dirty="0" smtClean="0"/>
              <a:t>on </a:t>
            </a:r>
            <a:r>
              <a:rPr lang="en-US" dirty="0" smtClean="0"/>
              <a:t>collaborative work </a:t>
            </a:r>
            <a:r>
              <a:rPr lang="en-US" dirty="0" smtClean="0"/>
              <a:t>with Harris Lewin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NGS sequencing of JH1 carrier animals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055424"/>
          <a:ext cx="7045037" cy="3312365"/>
        </p:xfrm>
        <a:graphic>
          <a:graphicData uri="http://schemas.openxmlformats.org/drawingml/2006/table">
            <a:tbl>
              <a:tblPr/>
              <a:tblGrid>
                <a:gridCol w="1066800"/>
                <a:gridCol w="907287"/>
                <a:gridCol w="980455"/>
                <a:gridCol w="3443887"/>
                <a:gridCol w="646608"/>
              </a:tblGrid>
              <a:tr h="294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chemeClr val="accent2"/>
                          </a:solidFill>
                          <a:latin typeface="Calibri"/>
                        </a:rPr>
                        <a:t>naab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otherhap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otherfreq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ANIM_NAME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byr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014JE00244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2.07073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MEADOWAY CHERRY GARCIA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1990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007HO06417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2.10855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AMES CHOCOLATE SURVILLE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1978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008JE00361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0.48222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GCG BRASS PRINCE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1985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17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008JE00266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0.27421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FAIRWAY MORGAN KREMLIN-ET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2004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6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008JE00230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4.51967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GATES SKY LINE CONGA-ET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1993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1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007JE00657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0.53896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PEARLMONT HALLMARK CATAMOUNT-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2002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5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014JE00411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0.01891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GABYS FAIR ROCK-ET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8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011JE00762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0.12292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CLOVER FARMS TACO SUPREME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4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007JE00254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0.69024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WILSONVIEW ARTISTIC ROMEO</a:t>
                      </a:r>
                      <a:endParaRPr lang="en-US" sz="1400" b="1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8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200JE07039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0.06619</a:t>
                      </a:r>
                      <a:endParaRPr lang="en-US" sz="140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BUSHLEA BROOK BIESTAR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1999</a:t>
                      </a:r>
                      <a:endParaRPr lang="en-US" sz="1400" dirty="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174" marR="6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76464"/>
            <a:ext cx="8458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000" b="1" dirty="0" smtClean="0"/>
              <a:t> Sequencing run included Chocolate Soldier (JH1 founder) and 	Oman (for HH3)</a:t>
            </a: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000" b="1" dirty="0" smtClean="0"/>
              <a:t> 30X coverage of whole genome per animal</a:t>
            </a: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000" b="1" dirty="0" smtClean="0"/>
              <a:t> Funded </a:t>
            </a:r>
            <a:r>
              <a:rPr lang="en-US" sz="2000" b="1" dirty="0" smtClean="0"/>
              <a:t>by </a:t>
            </a:r>
            <a:r>
              <a:rPr lang="en-US" sz="2000" b="1" dirty="0" smtClean="0"/>
              <a:t>American Jersey Cattle Association</a:t>
            </a:r>
            <a:endParaRPr lang="en-US" sz="2000" b="1" dirty="0" smtClean="0"/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000" b="1" dirty="0" smtClean="0"/>
              <a:t> Found 38 candidate SNP in 492 </a:t>
            </a:r>
            <a:r>
              <a:rPr lang="en-US" sz="2000" b="1" dirty="0" err="1" smtClean="0"/>
              <a:t>kbp</a:t>
            </a:r>
            <a:r>
              <a:rPr lang="en-US" sz="2000" b="1" dirty="0" smtClean="0"/>
              <a:t> </a:t>
            </a:r>
            <a:r>
              <a:rPr lang="en-US" sz="2000" b="1" dirty="0" smtClean="0"/>
              <a:t>interval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7917"/>
            <a:ext cx="8686800" cy="584775"/>
          </a:xfrm>
        </p:spPr>
        <p:txBody>
          <a:bodyPr/>
          <a:lstStyle/>
          <a:p>
            <a:r>
              <a:rPr lang="en-US" dirty="0" smtClean="0"/>
              <a:t>SNP </a:t>
            </a:r>
            <a:r>
              <a:rPr lang="en-US" dirty="0" smtClean="0"/>
              <a:t>Validation in JH1 Interval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70646"/>
          </a:xfrm>
        </p:spPr>
        <p:txBody>
          <a:bodyPr/>
          <a:lstStyle/>
          <a:p>
            <a:r>
              <a:rPr lang="en-US" dirty="0" smtClean="0"/>
              <a:t>Designed 30 </a:t>
            </a:r>
            <a:r>
              <a:rPr lang="en-US" dirty="0" err="1" smtClean="0"/>
              <a:t>Sequenom</a:t>
            </a:r>
            <a:r>
              <a:rPr lang="en-US" dirty="0" smtClean="0"/>
              <a:t> </a:t>
            </a:r>
            <a:r>
              <a:rPr lang="en-US" dirty="0" smtClean="0"/>
              <a:t>assays for 15 </a:t>
            </a:r>
            <a:r>
              <a:rPr lang="en-US" dirty="0" smtClean="0"/>
              <a:t>unique </a:t>
            </a:r>
            <a:r>
              <a:rPr lang="en-US" dirty="0" smtClean="0"/>
              <a:t>SNP in the JH1 interval</a:t>
            </a:r>
          </a:p>
          <a:p>
            <a:pPr lvl="1"/>
            <a:r>
              <a:rPr lang="en-US" dirty="0" smtClean="0"/>
              <a:t>Only 1 SNP in a gene</a:t>
            </a:r>
          </a:p>
          <a:p>
            <a:pPr lvl="2"/>
            <a:r>
              <a:rPr lang="en-US" dirty="0" err="1" smtClean="0"/>
              <a:t>Stopgain</a:t>
            </a:r>
            <a:r>
              <a:rPr lang="en-US" dirty="0" smtClean="0"/>
              <a:t> mutation in </a:t>
            </a:r>
            <a:r>
              <a:rPr lang="en-US" i="1" dirty="0" smtClean="0">
                <a:solidFill>
                  <a:srgbClr val="FFFF00"/>
                </a:solidFill>
              </a:rPr>
              <a:t>CWC15</a:t>
            </a:r>
            <a:r>
              <a:rPr lang="en-US" dirty="0" smtClean="0"/>
              <a:t> </a:t>
            </a:r>
            <a:r>
              <a:rPr lang="en-US" dirty="0" err="1" smtClean="0"/>
              <a:t>spliceosome</a:t>
            </a:r>
            <a:r>
              <a:rPr lang="en-US" dirty="0" smtClean="0"/>
              <a:t>-associated protein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Not expressed in every bovine tissue</a:t>
            </a:r>
          </a:p>
          <a:p>
            <a:r>
              <a:rPr lang="en-US" dirty="0" smtClean="0"/>
              <a:t>Test all JH1 carriers in the SNP50 repository</a:t>
            </a:r>
          </a:p>
          <a:p>
            <a:pPr lvl="1"/>
            <a:r>
              <a:rPr lang="en-US" dirty="0" smtClean="0"/>
              <a:t>185 normal, 546 </a:t>
            </a:r>
            <a:r>
              <a:rPr lang="en-US" dirty="0" smtClean="0"/>
              <a:t>carriers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Spliceosome</a:t>
            </a:r>
            <a:r>
              <a:rPr lang="en-US" dirty="0" smtClean="0"/>
              <a:t> structure and </a:t>
            </a:r>
            <a:r>
              <a:rPr lang="en-US" i="1" dirty="0" smtClean="0"/>
              <a:t>CWC15</a:t>
            </a:r>
            <a:endParaRPr lang="en-US" i="1" dirty="0"/>
          </a:p>
        </p:txBody>
      </p:sp>
      <p:pic>
        <p:nvPicPr>
          <p:cNvPr id="5" name="Content Placeholder 4" descr="cwc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097" y="1139589"/>
            <a:ext cx="6541891" cy="3104222"/>
          </a:xfr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spliceos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06" y="2983131"/>
            <a:ext cx="6742065" cy="340844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013804" y="4314087"/>
            <a:ext cx="21247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Will </a:t>
            </a:r>
            <a:r>
              <a:rPr lang="en-US" sz="1400" dirty="0" smtClean="0">
                <a:latin typeface="Calibri" pitchFamily="34" charset="0"/>
              </a:rPr>
              <a:t>and </a:t>
            </a:r>
            <a:r>
              <a:rPr lang="en-US" sz="1400" dirty="0" err="1" smtClean="0">
                <a:latin typeface="Calibri" pitchFamily="34" charset="0"/>
              </a:rPr>
              <a:t>Lührmann</a:t>
            </a:r>
            <a:r>
              <a:rPr lang="en-US" sz="1400" dirty="0" smtClean="0">
                <a:latin typeface="Calibri" pitchFamily="34" charset="0"/>
              </a:rPr>
              <a:t>.</a:t>
            </a:r>
            <a:r>
              <a:rPr lang="en-US" sz="1400" dirty="0" smtClean="0">
                <a:latin typeface="Calibri" pitchFamily="34" charset="0"/>
              </a:rPr>
              <a:t> 2011.</a:t>
            </a:r>
          </a:p>
          <a:p>
            <a:r>
              <a:rPr lang="en-US" sz="1400" dirty="0" err="1" smtClean="0">
                <a:latin typeface="Calibri" pitchFamily="34" charset="0"/>
              </a:rPr>
              <a:t>Spliceosome</a:t>
            </a:r>
            <a:r>
              <a:rPr lang="en-US" sz="1400" dirty="0" smtClean="0">
                <a:latin typeface="Calibri" pitchFamily="34" charset="0"/>
              </a:rPr>
              <a:t> structure and</a:t>
            </a:r>
          </a:p>
          <a:p>
            <a:r>
              <a:rPr lang="en-US" sz="1400" dirty="0" smtClean="0">
                <a:latin typeface="Calibri" pitchFamily="34" charset="0"/>
              </a:rPr>
              <a:t>Function. </a:t>
            </a:r>
            <a:r>
              <a:rPr lang="en-US" sz="1400" dirty="0" smtClean="0">
                <a:latin typeface="Calibri" pitchFamily="34" charset="0"/>
              </a:rPr>
              <a:t>Cold </a:t>
            </a:r>
            <a:r>
              <a:rPr lang="en-US" sz="1400" dirty="0" smtClean="0">
                <a:latin typeface="Calibri" pitchFamily="34" charset="0"/>
              </a:rPr>
              <a:t>Spring</a:t>
            </a:r>
          </a:p>
          <a:p>
            <a:r>
              <a:rPr lang="en-US" sz="1400" dirty="0" err="1" smtClean="0">
                <a:latin typeface="Calibri" pitchFamily="34" charset="0"/>
              </a:rPr>
              <a:t>Harb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Perspect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Biol.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JH1 - SNP Validation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JH1 </a:t>
            </a:r>
            <a:r>
              <a:rPr lang="en-US" dirty="0" err="1" smtClean="0"/>
              <a:t>Haplotype</a:t>
            </a:r>
            <a:r>
              <a:rPr lang="en-US" dirty="0" smtClean="0"/>
              <a:t> 99.3% concordant with </a:t>
            </a:r>
            <a:r>
              <a:rPr lang="en-US" i="1" dirty="0" smtClean="0">
                <a:solidFill>
                  <a:srgbClr val="FFFF00"/>
                </a:solidFill>
              </a:rPr>
              <a:t>CWC15</a:t>
            </a:r>
            <a:r>
              <a:rPr lang="en-US" dirty="0" smtClean="0"/>
              <a:t> </a:t>
            </a:r>
            <a:r>
              <a:rPr lang="en-US" dirty="0" err="1" smtClean="0"/>
              <a:t>stopgain</a:t>
            </a:r>
            <a:r>
              <a:rPr lang="en-US" dirty="0" smtClean="0"/>
              <a:t> mutation</a:t>
            </a:r>
          </a:p>
          <a:p>
            <a:r>
              <a:rPr lang="en-US" dirty="0" smtClean="0"/>
              <a:t>5 non-concordant samples</a:t>
            </a:r>
          </a:p>
          <a:p>
            <a:pPr lvl="1"/>
            <a:r>
              <a:rPr lang="en-US" dirty="0" smtClean="0"/>
              <a:t>False negative JH1 </a:t>
            </a:r>
            <a:r>
              <a:rPr lang="en-US" dirty="0" err="1" smtClean="0"/>
              <a:t>haplotypes</a:t>
            </a:r>
            <a:r>
              <a:rPr lang="en-US" dirty="0" smtClean="0"/>
              <a:t> (2 cases)</a:t>
            </a:r>
          </a:p>
          <a:p>
            <a:pPr lvl="1"/>
            <a:r>
              <a:rPr lang="en-US" dirty="0" smtClean="0"/>
              <a:t>DNA </a:t>
            </a:r>
            <a:r>
              <a:rPr lang="en-US" dirty="0" err="1" smtClean="0"/>
              <a:t>misplating</a:t>
            </a:r>
            <a:r>
              <a:rPr lang="en-US" dirty="0" smtClean="0"/>
              <a:t>? Retest samples</a:t>
            </a:r>
          </a:p>
          <a:p>
            <a:r>
              <a:rPr lang="en-US" dirty="0" smtClean="0"/>
              <a:t>2 other SNP in complete LD with JH1-</a:t>
            </a:r>
            <a:r>
              <a:rPr lang="en-US" i="1" dirty="0" smtClean="0"/>
              <a:t>CWC15</a:t>
            </a:r>
            <a:r>
              <a:rPr lang="en-US" dirty="0" smtClean="0"/>
              <a:t> </a:t>
            </a:r>
            <a:r>
              <a:rPr lang="en-US" dirty="0" err="1" smtClean="0"/>
              <a:t>stopgain</a:t>
            </a:r>
            <a:endParaRPr lang="en-US" dirty="0" smtClean="0"/>
          </a:p>
          <a:p>
            <a:r>
              <a:rPr lang="en-US" dirty="0" smtClean="0"/>
              <a:t>Working with Jersey to complete an independent </a:t>
            </a:r>
            <a:r>
              <a:rPr lang="en-US" dirty="0" smtClean="0"/>
              <a:t>validation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05" y="155267"/>
            <a:ext cx="8226425" cy="584775"/>
          </a:xfrm>
        </p:spPr>
        <p:txBody>
          <a:bodyPr/>
          <a:lstStyle/>
          <a:p>
            <a:r>
              <a:rPr lang="en-US" dirty="0" smtClean="0"/>
              <a:t>Annotation is a big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1" y="1371600"/>
            <a:ext cx="8366078" cy="4678204"/>
          </a:xfrm>
        </p:spPr>
        <p:txBody>
          <a:bodyPr/>
          <a:lstStyle/>
          <a:p>
            <a:r>
              <a:rPr lang="en-US" dirty="0" smtClean="0"/>
              <a:t>Function </a:t>
            </a:r>
            <a:r>
              <a:rPr lang="en-US" dirty="0" smtClean="0"/>
              <a:t>of </a:t>
            </a:r>
            <a:r>
              <a:rPr lang="en-US" i="1" dirty="0" smtClean="0"/>
              <a:t>CWC15</a:t>
            </a:r>
            <a:r>
              <a:rPr lang="en-US" dirty="0" smtClean="0"/>
              <a:t> in the bovine is </a:t>
            </a:r>
            <a:r>
              <a:rPr lang="en-US" dirty="0" smtClean="0"/>
              <a:t>unknown</a:t>
            </a:r>
          </a:p>
          <a:p>
            <a:pPr lvl="1"/>
            <a:r>
              <a:rPr lang="en-US" i="1" dirty="0" smtClean="0"/>
              <a:t>CWC15</a:t>
            </a:r>
            <a:r>
              <a:rPr lang="en-US" dirty="0" smtClean="0"/>
              <a:t> </a:t>
            </a:r>
            <a:r>
              <a:rPr lang="en-US" dirty="0" err="1" smtClean="0"/>
              <a:t>ortholog</a:t>
            </a:r>
            <a:r>
              <a:rPr lang="en-US" dirty="0" smtClean="0"/>
              <a:t> in mice, </a:t>
            </a:r>
            <a:r>
              <a:rPr lang="en-US" i="1" dirty="0" smtClean="0"/>
              <a:t>mED1</a:t>
            </a:r>
            <a:r>
              <a:rPr lang="en-US" dirty="0" smtClean="0"/>
              <a:t>, expressed in early embryos (</a:t>
            </a:r>
            <a:r>
              <a:rPr lang="en-US" dirty="0" err="1" smtClean="0"/>
              <a:t>Duan</a:t>
            </a:r>
            <a:r>
              <a:rPr lang="en-US" dirty="0" smtClean="0"/>
              <a:t> et al., 2010)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analagous</a:t>
            </a:r>
            <a:r>
              <a:rPr lang="en-US" dirty="0" smtClean="0"/>
              <a:t> studies </a:t>
            </a:r>
            <a:r>
              <a:rPr lang="en-US" dirty="0" smtClean="0"/>
              <a:t>in large </a:t>
            </a:r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Funding</a:t>
            </a:r>
            <a:endParaRPr lang="en-US" dirty="0" smtClean="0"/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Perceived impact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fine-mapping of Weavers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3334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35,353</a:t>
            </a:r>
            <a:r>
              <a:rPr lang="en-US" dirty="0"/>
              <a:t> SNP on BTA4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69</a:t>
            </a:r>
            <a:r>
              <a:rPr lang="en-US" dirty="0"/>
              <a:t> Brown Swiss bulls with HD genotypes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cases and </a:t>
            </a:r>
            <a:r>
              <a:rPr lang="en-US" dirty="0">
                <a:solidFill>
                  <a:srgbClr val="FFFF00"/>
                </a:solidFill>
              </a:rPr>
              <a:t>49</a:t>
            </a:r>
            <a:r>
              <a:rPr lang="en-US" dirty="0"/>
              <a:t> controls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affected animals!</a:t>
            </a:r>
          </a:p>
          <a:p>
            <a:pPr>
              <a:lnSpc>
                <a:spcPct val="90000"/>
              </a:lnSpc>
            </a:pPr>
            <a:r>
              <a:rPr lang="en-US" dirty="0"/>
              <a:t>Microsatellite-mapped  to the interval </a:t>
            </a:r>
            <a:r>
              <a:rPr lang="en-US" dirty="0">
                <a:solidFill>
                  <a:srgbClr val="FFFF00"/>
                </a:solidFill>
              </a:rPr>
              <a:t>43.2–51.2 </a:t>
            </a:r>
            <a:r>
              <a:rPr lang="en-US" dirty="0" err="1" smtClean="0">
                <a:solidFill>
                  <a:srgbClr val="FFFF00"/>
                </a:solidFill>
              </a:rPr>
              <a:t>cM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Phenotype based on name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Bovine HD Omni1S &amp; BovineHD 8x1 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550" y="1238250"/>
            <a:ext cx="904875" cy="2760663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8425"/>
            <a:ext cx="8836025" cy="6429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Bovine High-Density Bead Chip (HD)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924800" cy="4252061"/>
          </a:xfrm>
          <a:ln/>
        </p:spPr>
        <p:txBody>
          <a:bodyPr/>
          <a:lstStyle/>
          <a:p>
            <a:pPr marL="341313" indent="-341313">
              <a:lnSpc>
                <a:spcPct val="60000"/>
              </a:lnSpc>
              <a:spcBef>
                <a:spcPct val="0"/>
              </a:spcBef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>
                <a:solidFill>
                  <a:srgbClr val="FFFF00"/>
                </a:solidFill>
              </a:rPr>
              <a:t>778K</a:t>
            </a:r>
            <a:r>
              <a:rPr lang="en-US" dirty="0"/>
              <a:t> SNP chosen to</a:t>
            </a:r>
          </a:p>
          <a:p>
            <a:pPr lvl="1">
              <a:lnSpc>
                <a:spcPct val="60000"/>
              </a:lnSpc>
              <a:spcBef>
                <a:spcPct val="0"/>
              </a:spcBef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Be evenly spaced</a:t>
            </a:r>
          </a:p>
          <a:p>
            <a:pPr lvl="1">
              <a:lnSpc>
                <a:spcPct val="60000"/>
              </a:lnSpc>
              <a:spcBef>
                <a:spcPct val="0"/>
              </a:spcBef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Include some Y-specific SNP</a:t>
            </a:r>
          </a:p>
          <a:p>
            <a:pPr lvl="1">
              <a:lnSpc>
                <a:spcPct val="60000"/>
              </a:lnSpc>
              <a:spcBef>
                <a:spcPct val="0"/>
              </a:spcBef>
              <a:spcAft>
                <a:spcPts val="4025"/>
              </a:spcAft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Include mitochondrial SNP</a:t>
            </a:r>
          </a:p>
          <a:p>
            <a:pPr marL="341313" indent="-341313">
              <a:lnSpc>
                <a:spcPct val="60000"/>
              </a:lnSpc>
              <a:spcBef>
                <a:spcPct val="0"/>
              </a:spcBef>
              <a:spcAft>
                <a:spcPts val="3500"/>
              </a:spcAft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Utilize across-breed information</a:t>
            </a:r>
          </a:p>
          <a:p>
            <a:pPr marL="341313" indent="-341313">
              <a:lnSpc>
                <a:spcPct val="60000"/>
              </a:lnSpc>
              <a:spcBef>
                <a:spcPct val="0"/>
              </a:spcBef>
              <a:spcAft>
                <a:spcPts val="3500"/>
              </a:spcAft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Fine mapping of QTL</a:t>
            </a:r>
          </a:p>
          <a:p>
            <a:pPr marL="341313" indent="-341313">
              <a:lnSpc>
                <a:spcPct val="60000"/>
              </a:lnSpc>
              <a:spcBef>
                <a:spcPct val="0"/>
              </a:spcBef>
              <a:spcAft>
                <a:spcPts val="3500"/>
              </a:spcAft>
              <a:buClr>
                <a:srgbClr val="009900"/>
              </a:buClr>
              <a:buSzTx/>
              <a:buFontTx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Enhanced performance in Zebu cattle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sliding-window </a:t>
            </a:r>
            <a:r>
              <a:rPr lang="en-US" dirty="0"/>
              <a:t>analysis</a:t>
            </a:r>
          </a:p>
        </p:txBody>
      </p:sp>
      <p:graphicFrame>
        <p:nvGraphicFramePr>
          <p:cNvPr id="116743" name="Object 7"/>
          <p:cNvGraphicFramePr>
            <a:graphicFrameLocks noChangeAspect="1"/>
          </p:cNvGraphicFramePr>
          <p:nvPr>
            <p:ph idx="1"/>
          </p:nvPr>
        </p:nvGraphicFramePr>
        <p:xfrm>
          <a:off x="1048871" y="954742"/>
          <a:ext cx="7032811" cy="5270363"/>
        </p:xfrm>
        <a:graphic>
          <a:graphicData uri="http://schemas.openxmlformats.org/presentationml/2006/ole">
            <p:oleObj spid="_x0000_s1026" name="Chart" r:id="rId3" imgW="5400751" imgH="40480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1023"/>
            <a:ext cx="8686800" cy="584775"/>
          </a:xfrm>
        </p:spPr>
        <p:txBody>
          <a:bodyPr/>
          <a:lstStyle/>
          <a:p>
            <a:r>
              <a:rPr lang="en-US" dirty="0" smtClean="0"/>
              <a:t>HD analysis and 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51244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 smtClean="0"/>
              <a:t>GWAS with Bovine HD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20 carrier and 50 controls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Collaboration with Italian </a:t>
            </a:r>
            <a:r>
              <a:rPr lang="en-US" sz="2000" dirty="0" smtClean="0"/>
              <a:t>consortium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Refined </a:t>
            </a:r>
            <a:r>
              <a:rPr lang="en-US" sz="2000" dirty="0" smtClean="0"/>
              <a:t>historic interval</a:t>
            </a:r>
            <a:r>
              <a:rPr lang="en-US" dirty="0" smtClean="0"/>
              <a:t> </a:t>
            </a:r>
            <a:r>
              <a:rPr lang="en-US" sz="1800" dirty="0" smtClean="0"/>
              <a:t>from 46-56Mb to 48-53Mb on BTA4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 smtClean="0"/>
              <a:t>Weaver similar to </a:t>
            </a:r>
            <a:r>
              <a:rPr lang="en-US" sz="2400" dirty="0" smtClean="0"/>
              <a:t>ALS in humans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18 annotated genes in interval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/>
              <a:t>7 of them interact with major gene responsible for heritable ALS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 smtClean="0"/>
              <a:t>NGS performed on a pool of 10 Normal and 10 Carriers resulting in ~30x coverage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117 SNV in the Weaver locus, 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600" dirty="0" smtClean="0"/>
              <a:t>1 synonymous, 3 non-synonymous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600" dirty="0" smtClean="0"/>
              <a:t>Test all SNP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496" y="112259"/>
            <a:ext cx="8686800" cy="584775"/>
          </a:xfrm>
        </p:spPr>
        <p:txBody>
          <a:bodyPr/>
          <a:lstStyle/>
          <a:p>
            <a:r>
              <a:rPr lang="en-US" dirty="0" smtClean="0"/>
              <a:t>Validation of Weavers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04900"/>
            <a:ext cx="8153400" cy="56938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5 </a:t>
            </a:r>
            <a:r>
              <a:rPr lang="en-US" sz="2400" dirty="0" err="1" smtClean="0"/>
              <a:t>Sequenom</a:t>
            </a:r>
            <a:r>
              <a:rPr lang="en-US" sz="2400" dirty="0" smtClean="0"/>
              <a:t> multiplexes tested 114 SNV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715 Brown Swiss, 26 </a:t>
            </a:r>
            <a:r>
              <a:rPr lang="en-US" sz="2000" dirty="0" err="1" smtClean="0"/>
              <a:t>Carora</a:t>
            </a:r>
            <a:r>
              <a:rPr lang="en-US" sz="2000" dirty="0" smtClean="0"/>
              <a:t>, 4 Angus, 4 Holstein, 4 Jersey, 3 </a:t>
            </a:r>
            <a:r>
              <a:rPr lang="en-US" sz="2000" dirty="0" err="1" smtClean="0"/>
              <a:t>Senepol</a:t>
            </a:r>
            <a:r>
              <a:rPr lang="en-US" sz="2000" dirty="0" smtClean="0"/>
              <a:t>, 3 Herefords</a:t>
            </a:r>
          </a:p>
          <a:p>
            <a:r>
              <a:rPr lang="en-US" sz="2400" dirty="0" smtClean="0"/>
              <a:t>Phenotype mapping refined locus to 35 SNP</a:t>
            </a:r>
          </a:p>
          <a:p>
            <a:r>
              <a:rPr lang="en-US" sz="2400" dirty="0" smtClean="0"/>
              <a:t>The test is accurate </a:t>
            </a:r>
          </a:p>
          <a:p>
            <a:pPr lvl="1"/>
            <a:r>
              <a:rPr lang="en-US" sz="2000" dirty="0" smtClean="0"/>
              <a:t>5 </a:t>
            </a:r>
            <a:r>
              <a:rPr lang="en-US" sz="2000" dirty="0" err="1" smtClean="0"/>
              <a:t>Carora</a:t>
            </a:r>
            <a:r>
              <a:rPr lang="en-US" sz="2000" dirty="0" smtClean="0"/>
              <a:t> carriers based upon the 35 SNP</a:t>
            </a:r>
          </a:p>
          <a:p>
            <a:pPr lvl="1"/>
            <a:r>
              <a:rPr lang="en-US" sz="2000" dirty="0" smtClean="0"/>
              <a:t>Multiple ‘assumed normal’ BS are carriers/affected</a:t>
            </a:r>
          </a:p>
          <a:p>
            <a:pPr lvl="1"/>
            <a:r>
              <a:rPr lang="en-US" sz="2000" dirty="0" smtClean="0"/>
              <a:t>A few BS diagnosed </a:t>
            </a:r>
            <a:r>
              <a:rPr lang="en-US" sz="2000" dirty="0" err="1" smtClean="0"/>
              <a:t>normals</a:t>
            </a:r>
            <a:r>
              <a:rPr lang="en-US" sz="2000" dirty="0" smtClean="0"/>
              <a:t> were carriers</a:t>
            </a:r>
          </a:p>
          <a:p>
            <a:pPr lvl="1"/>
            <a:r>
              <a:rPr lang="en-US" sz="2000" dirty="0" smtClean="0"/>
              <a:t>Found 1 Holstein heterozygous for the right 30 SNP and homozygous normal for the left 5 SNP</a:t>
            </a:r>
          </a:p>
          <a:p>
            <a:pPr lvl="2"/>
            <a:r>
              <a:rPr lang="en-US" sz="1600" dirty="0" smtClean="0"/>
              <a:t>Related (6.25%) to BSUSA000000183023 (MEADOW VIEW MATT ALEX) who is a confirmed Weaver carrier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416" y="130793"/>
            <a:ext cx="8915400" cy="553998"/>
          </a:xfrm>
        </p:spPr>
        <p:txBody>
          <a:bodyPr/>
          <a:lstStyle/>
          <a:p>
            <a:r>
              <a:rPr lang="en-US" sz="3600" dirty="0" smtClean="0"/>
              <a:t>Future application </a:t>
            </a:r>
            <a:r>
              <a:rPr lang="en-US" sz="3600" dirty="0" smtClean="0"/>
              <a:t>of NGS sequencing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4958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Researchers Catalog Loss-of-Function </a:t>
            </a:r>
            <a:r>
              <a:rPr lang="en-US" sz="2800" u="sng" dirty="0" smtClean="0"/>
              <a:t>Variants in Human  Protein-Coding Genes</a:t>
            </a:r>
          </a:p>
          <a:p>
            <a:pPr>
              <a:buNone/>
            </a:pPr>
            <a:r>
              <a:rPr lang="en-US" sz="2000" dirty="0" smtClean="0"/>
              <a:t>	NEW YORK (</a:t>
            </a:r>
            <a:r>
              <a:rPr lang="en-US" sz="2000" dirty="0" err="1" smtClean="0"/>
              <a:t>GenomeWeb</a:t>
            </a:r>
            <a:r>
              <a:rPr lang="en-US" sz="2000" dirty="0" smtClean="0"/>
              <a:t> News) – A </a:t>
            </a:r>
            <a:r>
              <a:rPr lang="en-US" sz="2000" dirty="0" err="1" smtClean="0"/>
              <a:t>Wellcome</a:t>
            </a:r>
            <a:r>
              <a:rPr lang="en-US" sz="2000" dirty="0" smtClean="0"/>
              <a:t> Trust Sanger Institute and Yale University-led team has sifted through data from three 1000 </a:t>
            </a:r>
            <a:r>
              <a:rPr lang="en-US" sz="2000" dirty="0" smtClean="0">
                <a:solidFill>
                  <a:srgbClr val="FFC000"/>
                </a:solidFill>
              </a:rPr>
              <a:t>Genomes</a:t>
            </a:r>
            <a:r>
              <a:rPr lang="en-US" sz="2000" dirty="0" smtClean="0"/>
              <a:t> Project pilot efforts to find a set of authentic loss-of-function variants in the human genome.</a:t>
            </a:r>
          </a:p>
          <a:p>
            <a:pPr>
              <a:buNone/>
            </a:pPr>
            <a:r>
              <a:rPr lang="en-US" sz="2000" dirty="0" smtClean="0"/>
              <a:t>	"Each of us can be walking around with at least 20 genes basically inactivated," the study's first author, Daniel MacArthur, told </a:t>
            </a:r>
            <a:r>
              <a:rPr lang="en-US" sz="2000" i="1" dirty="0" err="1" smtClean="0"/>
              <a:t>GenomeWeb</a:t>
            </a:r>
            <a:r>
              <a:rPr lang="en-US" sz="2000" i="1" dirty="0" smtClean="0"/>
              <a:t> Daily News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		If this is true for humans, then is it true for cattle???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r>
              <a:rPr lang="en-US" dirty="0" smtClean="0"/>
              <a:t>Targeted </a:t>
            </a:r>
            <a:r>
              <a:rPr lang="en-US" dirty="0" err="1" smtClean="0"/>
              <a:t>resequencing</a:t>
            </a:r>
            <a:r>
              <a:rPr lang="en-US" dirty="0" smtClean="0"/>
              <a:t> is effective</a:t>
            </a:r>
          </a:p>
          <a:p>
            <a:pPr lvl="1"/>
            <a:r>
              <a:rPr lang="en-US" dirty="0" smtClean="0"/>
              <a:t>Genotyping-by-sequencing can identify loss-of-function mutations </a:t>
            </a:r>
            <a:endParaRPr lang="en-US" dirty="0" smtClean="0"/>
          </a:p>
          <a:p>
            <a:r>
              <a:rPr lang="en-US" dirty="0" smtClean="0"/>
              <a:t>Functional studies of protein function </a:t>
            </a:r>
            <a:r>
              <a:rPr lang="en-US" i="1" dirty="0" smtClean="0"/>
              <a:t>in vivo </a:t>
            </a:r>
            <a:r>
              <a:rPr lang="en-US" dirty="0" smtClean="0"/>
              <a:t>are needed</a:t>
            </a:r>
          </a:p>
          <a:p>
            <a:r>
              <a:rPr lang="en-US" dirty="0" smtClean="0"/>
              <a:t>New precision mating strategies should be developed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24" y="115738"/>
            <a:ext cx="4953000" cy="553001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075767"/>
            <a:ext cx="8830236" cy="4924425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sz="2000" dirty="0" smtClean="0"/>
              <a:t>AIPL, Beltsville, MD </a:t>
            </a:r>
            <a:r>
              <a:rPr lang="en-US" sz="2000" dirty="0" smtClean="0"/>
              <a:t>(USDA-ARS)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</a:pPr>
            <a:r>
              <a:rPr lang="en-US" sz="2000" dirty="0" smtClean="0"/>
              <a:t>George </a:t>
            </a:r>
            <a:r>
              <a:rPr lang="en-US" sz="2000" dirty="0" err="1" smtClean="0"/>
              <a:t>Wiggans</a:t>
            </a:r>
            <a:r>
              <a:rPr lang="en-US" sz="2000" dirty="0" smtClean="0"/>
              <a:t> and Tabatha Cooper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BFGL</a:t>
            </a:r>
            <a:r>
              <a:rPr lang="en-US" sz="2000" dirty="0" smtClean="0"/>
              <a:t>, </a:t>
            </a:r>
            <a:r>
              <a:rPr lang="en-US" sz="2000" dirty="0" smtClean="0"/>
              <a:t>Beltsville, MD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(USDA-ARS) 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Larry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Shade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George Liu, Derek Bickhart. Rueben Anderson,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Sasho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A.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Steve Schroeder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Alicia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Beavers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/>
              <a:t>University of Illinois, Urbana-Champaign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2000" dirty="0" smtClean="0"/>
              <a:t>Denis Larkin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/>
              <a:t>Meat </a:t>
            </a:r>
            <a:r>
              <a:rPr lang="en-US" sz="2000" dirty="0" smtClean="0"/>
              <a:t>Animal Research </a:t>
            </a:r>
            <a:r>
              <a:rPr lang="en-US" sz="2000" dirty="0" smtClean="0"/>
              <a:t>Center, Clay Center, NE (USDA-ARS)</a:t>
            </a:r>
            <a:endParaRPr lang="en-US" sz="2000" dirty="0" smtClean="0"/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Tim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Smith, Tara McDaneld, John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Keele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marker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1983"/>
          </a:xfrm>
        </p:spPr>
        <p:txBody>
          <a:bodyPr/>
          <a:lstStyle/>
          <a:p>
            <a:pPr marL="339725" lvl="1" indent="-339725">
              <a:buSzPct val="67000"/>
              <a:buFont typeface="Monotype Sorts" pitchFamily="2" charset="2"/>
              <a:buChar char="l"/>
            </a:pPr>
            <a:r>
              <a:rPr lang="en-US" dirty="0" smtClean="0"/>
              <a:t>Predict traditional PTA using phenotypes and pedigree</a:t>
            </a:r>
          </a:p>
          <a:p>
            <a:pPr marL="339725" lvl="1" indent="-339725">
              <a:buSzPct val="67000"/>
              <a:buFont typeface="Monotype Sorts" pitchFamily="2" charset="2"/>
              <a:buChar char="l"/>
            </a:pPr>
            <a:r>
              <a:rPr lang="en-US" dirty="0" smtClean="0"/>
              <a:t>Compute SNP effects using </a:t>
            </a:r>
            <a:r>
              <a:rPr lang="en-US" dirty="0" err="1" smtClean="0"/>
              <a:t>deregressed</a:t>
            </a:r>
            <a:r>
              <a:rPr lang="en-US" dirty="0" smtClean="0"/>
              <a:t> PTA weighted by reliability</a:t>
            </a:r>
          </a:p>
          <a:p>
            <a:pPr marL="855662" lvl="2" indent="-339725">
              <a:buSzPct val="67000"/>
              <a:buFont typeface="Monotype Sorts" pitchFamily="2" charset="2"/>
              <a:buChar char="l"/>
            </a:pPr>
            <a:r>
              <a:rPr lang="en-US" dirty="0" err="1" smtClean="0"/>
              <a:t>Bayes</a:t>
            </a:r>
            <a:r>
              <a:rPr lang="en-US" dirty="0" smtClean="0"/>
              <a:t> A-type model</a:t>
            </a:r>
          </a:p>
          <a:p>
            <a:pPr marL="855662" lvl="2" indent="-339725">
              <a:buSzPct val="67000"/>
              <a:buFont typeface="Monotype Sorts" pitchFamily="2" charset="2"/>
              <a:buChar char="l"/>
            </a:pPr>
            <a:r>
              <a:rPr lang="en-US" dirty="0" smtClean="0"/>
              <a:t>Regress small effects to mean</a:t>
            </a:r>
          </a:p>
          <a:p>
            <a:pPr marL="855662" lvl="2" indent="-339725">
              <a:buSzPct val="67000"/>
              <a:buFont typeface="Monotype Sorts" pitchFamily="2" charset="2"/>
              <a:buChar char="l"/>
            </a:pPr>
            <a:r>
              <a:rPr lang="en-US" dirty="0" smtClean="0"/>
              <a:t>Allow large effects to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got right to the point…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352" y="6160100"/>
            <a:ext cx="7584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Cole, J.B. et al.  2009. Distribution and location of genetic effects for dairy traits. ICAR Tech Ser. 13:355–360.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41" y="1053726"/>
            <a:ext cx="8081681" cy="5045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found some 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5152" y="1318373"/>
            <a:ext cx="8686800" cy="4557992"/>
            <a:chOff x="14288" y="1304925"/>
            <a:chExt cx="9140825" cy="5014913"/>
          </a:xfrm>
          <a:solidFill>
            <a:schemeClr val="tx1"/>
          </a:solidFill>
        </p:grpSpPr>
        <p:pic>
          <p:nvPicPr>
            <p:cNvPr id="5" name="Picture 3" descr="marker_effects_18_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8" y="1304925"/>
              <a:ext cx="9140825" cy="5014913"/>
            </a:xfrm>
            <a:prstGeom prst="rect">
              <a:avLst/>
            </a:prstGeom>
            <a:grp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733800" y="1371600"/>
              <a:ext cx="3733800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ARS-BFGL-NGS-109285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581400" y="2133600"/>
              <a:ext cx="457200" cy="3962400"/>
            </a:xfrm>
            <a:prstGeom prst="ellipse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439025" y="2133600"/>
              <a:ext cx="457200" cy="3962400"/>
            </a:xfrm>
            <a:prstGeom prst="ellipse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3810000" y="1680883"/>
              <a:ext cx="304800" cy="398929"/>
            </a:xfrm>
            <a:prstGeom prst="line">
              <a:avLst/>
            </a:prstGeom>
            <a:grpFill/>
            <a:ln w="2540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86600" y="1640541"/>
              <a:ext cx="555812" cy="466166"/>
            </a:xfrm>
            <a:prstGeom prst="line">
              <a:avLst/>
            </a:prstGeom>
            <a:grpFill/>
            <a:ln w="2540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8941" y="5983941"/>
            <a:ext cx="786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Cole, J.B., </a:t>
            </a:r>
            <a:r>
              <a:rPr lang="en-US" dirty="0" err="1" smtClean="0"/>
              <a:t>VanRaden</a:t>
            </a:r>
            <a:r>
              <a:rPr lang="en-US" dirty="0" smtClean="0"/>
              <a:t>, P.M., O'Connell, J.R., Van </a:t>
            </a:r>
            <a:r>
              <a:rPr lang="en-US" dirty="0" err="1" smtClean="0"/>
              <a:t>Tassell</a:t>
            </a:r>
            <a:r>
              <a:rPr lang="en-US" dirty="0" smtClean="0"/>
              <a:t>, C.P., </a:t>
            </a:r>
            <a:r>
              <a:rPr lang="en-US" dirty="0" err="1" smtClean="0"/>
              <a:t>Sonstegard</a:t>
            </a:r>
            <a:r>
              <a:rPr lang="en-US" dirty="0" smtClean="0"/>
              <a:t>, T.S., Schnabel, R.D., Taylor, J.F., and </a:t>
            </a:r>
            <a:r>
              <a:rPr lang="en-US" dirty="0" err="1" smtClean="0"/>
              <a:t>Wiggans</a:t>
            </a:r>
            <a:r>
              <a:rPr lang="en-US" dirty="0" smtClean="0"/>
              <a:t>, G.R. 2009/ Distribution and location of genetic effects for dairy traits. J. Dairy Sci. 92(6):2931–2946.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luck better than skill?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24315"/>
          </a:xfrm>
        </p:spPr>
        <p:txBody>
          <a:bodyPr/>
          <a:lstStyle/>
          <a:p>
            <a:r>
              <a:rPr lang="en-US" sz="2800" dirty="0" smtClean="0">
                <a:solidFill>
                  <a:schemeClr val="hlink"/>
                </a:solidFill>
              </a:rPr>
              <a:t>ARS-BFGL-NGS-109285</a:t>
            </a:r>
            <a:r>
              <a:rPr lang="en-US" sz="2800" dirty="0" smtClean="0"/>
              <a:t> at 57,895,121 Mb on BTA18</a:t>
            </a:r>
          </a:p>
          <a:p>
            <a:pPr lvl="1"/>
            <a:r>
              <a:rPr lang="en-US" sz="2800" dirty="0" smtClean="0"/>
              <a:t>Signal consistent in HD data</a:t>
            </a:r>
          </a:p>
          <a:p>
            <a:r>
              <a:rPr lang="en-US" sz="2800" dirty="0" err="1" smtClean="0"/>
              <a:t>Intronic</a:t>
            </a:r>
            <a:r>
              <a:rPr lang="en-US" sz="2800" dirty="0" smtClean="0"/>
              <a:t> to a putative CD33-related </a:t>
            </a:r>
            <a:r>
              <a:rPr lang="en-US" sz="2800" dirty="0" err="1" smtClean="0"/>
              <a:t>Siglec</a:t>
            </a:r>
            <a:r>
              <a:rPr lang="en-US" sz="2800" dirty="0" smtClean="0"/>
              <a:t> gene</a:t>
            </a:r>
          </a:p>
          <a:p>
            <a:pPr lvl="1"/>
            <a:r>
              <a:rPr lang="en-US" sz="2400" dirty="0" smtClean="0"/>
              <a:t>This region is gene-rich</a:t>
            </a:r>
          </a:p>
          <a:p>
            <a:pPr lvl="1"/>
            <a:r>
              <a:rPr lang="en-US" sz="2400" dirty="0" smtClean="0"/>
              <a:t>Many </a:t>
            </a:r>
            <a:r>
              <a:rPr lang="en-US" sz="2400" dirty="0" err="1" smtClean="0"/>
              <a:t>Siglecs</a:t>
            </a:r>
            <a:r>
              <a:rPr lang="en-US" sz="2400" dirty="0" smtClean="0"/>
              <a:t> involved in </a:t>
            </a:r>
            <a:r>
              <a:rPr lang="en-US" sz="2400" dirty="0" err="1" smtClean="0"/>
              <a:t>leptin</a:t>
            </a:r>
            <a:r>
              <a:rPr lang="en-US" sz="2400" dirty="0" smtClean="0"/>
              <a:t> signaling</a:t>
            </a:r>
          </a:p>
          <a:p>
            <a:r>
              <a:rPr lang="en-US" sz="2800" dirty="0" smtClean="0"/>
              <a:t>Also affects gestation length</a:t>
            </a:r>
          </a:p>
          <a:p>
            <a:pPr lvl="1">
              <a:buNone/>
            </a:pPr>
            <a:r>
              <a:rPr lang="en-US" sz="1800" dirty="0" err="1" smtClean="0"/>
              <a:t>Maltecca</a:t>
            </a:r>
            <a:r>
              <a:rPr lang="en-US" sz="1800" dirty="0" smtClean="0"/>
              <a:t>, C., Gray, K. A., </a:t>
            </a:r>
            <a:r>
              <a:rPr lang="en-US" sz="1800" dirty="0" err="1" smtClean="0"/>
              <a:t>Weigel</a:t>
            </a:r>
            <a:r>
              <a:rPr lang="en-US" sz="1800" dirty="0" smtClean="0"/>
              <a:t>, K. A., </a:t>
            </a:r>
            <a:r>
              <a:rPr lang="en-US" sz="1800" dirty="0" err="1" smtClean="0"/>
              <a:t>Cassady</a:t>
            </a:r>
            <a:r>
              <a:rPr lang="en-US" sz="1800" dirty="0" smtClean="0"/>
              <a:t>, J. P., </a:t>
            </a:r>
            <a:r>
              <a:rPr lang="en-US" sz="1800" dirty="0" err="1" smtClean="0"/>
              <a:t>Ashwell</a:t>
            </a:r>
            <a:r>
              <a:rPr lang="en-US" sz="1800" dirty="0" smtClean="0"/>
              <a:t>, M. 2011. A genome-wide association study of direct gestation length in US Holstein and Italian Brown populations.  Animal Genetics 42:1365-2052.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50k SNP are good for regions, not genes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518" y="1062317"/>
            <a:ext cx="6548716" cy="51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6406" y="6252881"/>
            <a:ext cx="6266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 et al. 2009. J. Dairy Sci. 92(6):2931–2946.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Compute SNP effects for trait of interest</a:t>
            </a:r>
          </a:p>
          <a:p>
            <a:r>
              <a:rPr lang="en-US" dirty="0" smtClean="0"/>
              <a:t>Look for peaks</a:t>
            </a:r>
          </a:p>
          <a:p>
            <a:r>
              <a:rPr lang="en-US" dirty="0" smtClean="0"/>
              <a:t>Perform bioinformatics on </a:t>
            </a:r>
            <a:r>
              <a:rPr lang="en-US" dirty="0" smtClean="0"/>
              <a:t>regions </a:t>
            </a:r>
            <a:r>
              <a:rPr lang="en-US" dirty="0" smtClean="0"/>
              <a:t>under interesting peaks</a:t>
            </a:r>
          </a:p>
          <a:p>
            <a:pPr lvl="1"/>
            <a:r>
              <a:rPr lang="en-US" dirty="0" smtClean="0"/>
              <a:t>NCBI/</a:t>
            </a:r>
            <a:r>
              <a:rPr lang="en-US" dirty="0" err="1" smtClean="0"/>
              <a:t>Ensembl</a:t>
            </a:r>
            <a:endParaRPr lang="en-US" dirty="0" smtClean="0"/>
          </a:p>
          <a:p>
            <a:pPr lvl="1"/>
            <a:r>
              <a:rPr lang="en-US" dirty="0" smtClean="0"/>
              <a:t>Bovine Gene Atlas</a:t>
            </a:r>
          </a:p>
          <a:p>
            <a:pPr lvl="1"/>
            <a:r>
              <a:rPr lang="en-US" dirty="0" smtClean="0"/>
              <a:t>Bovine </a:t>
            </a:r>
            <a:r>
              <a:rPr lang="en-US" dirty="0" err="1" smtClean="0"/>
              <a:t>QTLdb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49736</TotalTime>
  <Words>1557</Words>
  <Application>Microsoft Office PowerPoint</Application>
  <PresentationFormat>On-screen Show (4:3)</PresentationFormat>
  <Paragraphs>316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Monotype Sorts</vt:lpstr>
      <vt:lpstr>Humnst777 BT</vt:lpstr>
      <vt:lpstr>Wingdings</vt:lpstr>
      <vt:lpstr>Times New Roman</vt:lpstr>
      <vt:lpstr>smh08</vt:lpstr>
      <vt:lpstr>Chart</vt:lpstr>
      <vt:lpstr>Fine-mapping of QTL using high-density SNP genotypes</vt:lpstr>
      <vt:lpstr>Illumina genotyping arrays</vt:lpstr>
      <vt:lpstr>Bovine High-Density Bead Chip (HD)</vt:lpstr>
      <vt:lpstr>Estimation of marker effects</vt:lpstr>
      <vt:lpstr>We got right to the point…</vt:lpstr>
      <vt:lpstr>…and found some interesting things</vt:lpstr>
      <vt:lpstr>Is luck better than skill?</vt:lpstr>
      <vt:lpstr>50k SNP are good for regions, not genes</vt:lpstr>
      <vt:lpstr>Simple strategy</vt:lpstr>
      <vt:lpstr>Can we look at every peak?</vt:lpstr>
      <vt:lpstr>Are 777k SNP better than 50k?</vt:lpstr>
      <vt:lpstr>Case studies</vt:lpstr>
      <vt:lpstr>Recessive defect discovery</vt:lpstr>
      <vt:lpstr>Novel haplotypes affecting fertility</vt:lpstr>
      <vt:lpstr>Economics of Next Generation Sequencing</vt:lpstr>
      <vt:lpstr>HH1 in Holstein cattle</vt:lpstr>
      <vt:lpstr>Slide 17</vt:lpstr>
      <vt:lpstr>Locating HH1 causal variant</vt:lpstr>
      <vt:lpstr>Sequence analysis of HH1 SNP</vt:lpstr>
      <vt:lpstr>Annotation of mutated gene</vt:lpstr>
      <vt:lpstr>SNP validation in HH1 interval</vt:lpstr>
      <vt:lpstr>Concordance of genotype to HH1 status</vt:lpstr>
      <vt:lpstr>HH1 - Conclusions</vt:lpstr>
      <vt:lpstr>NGS sequencing of JH1 carrier animals</vt:lpstr>
      <vt:lpstr>SNP Validation in JH1 Interval</vt:lpstr>
      <vt:lpstr>Spliceosome structure and CWC15</vt:lpstr>
      <vt:lpstr>JH1 - SNP Validation Results</vt:lpstr>
      <vt:lpstr>Annotation is a big problem</vt:lpstr>
      <vt:lpstr>Preliminary fine-mapping of Weavers</vt:lpstr>
      <vt:lpstr>Preliminary sliding-window analysis</vt:lpstr>
      <vt:lpstr>HD analysis and NGS</vt:lpstr>
      <vt:lpstr>Validation of Weavers</vt:lpstr>
      <vt:lpstr>Future application of NGS sequencing</vt:lpstr>
      <vt:lpstr>Conclusions</vt:lpstr>
      <vt:lpstr>Acknowledgements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LENOVO USER</cp:lastModifiedBy>
  <cp:revision>1447</cp:revision>
  <cp:lastPrinted>2001-08-24T14:44:42Z</cp:lastPrinted>
  <dcterms:created xsi:type="dcterms:W3CDTF">2002-07-16T13:01:30Z</dcterms:created>
  <dcterms:modified xsi:type="dcterms:W3CDTF">2012-05-23T17:41:04Z</dcterms:modified>
  <cp:category>Interbull</cp:category>
</cp:coreProperties>
</file>