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5"/>
  </p:notesMasterIdLst>
  <p:sldIdLst>
    <p:sldId id="256" r:id="rId4"/>
  </p:sldIdLst>
  <p:sldSz cx="30279975" cy="42808525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34975" indent="22225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869950" indent="4445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04925" indent="66675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739900" indent="889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254A93"/>
    <a:srgbClr val="8B8BFF"/>
    <a:srgbClr val="000000"/>
    <a:srgbClr val="FFFFFF"/>
    <a:srgbClr val="FF0000"/>
    <a:srgbClr val="292579"/>
    <a:srgbClr val="0033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9880" autoAdjust="0"/>
  </p:normalViewPr>
  <p:slideViewPr>
    <p:cSldViewPr snapToGrid="0" snapToObjects="1">
      <p:cViewPr>
        <p:scale>
          <a:sx n="76" d="100"/>
          <a:sy n="76" d="100"/>
        </p:scale>
        <p:origin x="-328" y="12120"/>
      </p:cViewPr>
      <p:guideLst>
        <p:guide orient="horz" pos="3429"/>
        <p:guide orient="horz" pos="26380"/>
        <p:guide pos="303"/>
        <p:guide pos="9333"/>
        <p:guide pos="9679"/>
        <p:guide pos="1871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emf"/><Relationship Id="rId3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16150" y="685800"/>
            <a:ext cx="24257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6C48D6D-A040-4340-B386-AE81533FE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1138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3497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86995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0492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7399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175129" algn="l" defTabSz="8700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10155" algn="l" defTabSz="8700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45181" algn="l" defTabSz="8700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80206" algn="l" defTabSz="8700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4660F5-578B-4718-8FF4-2C9F130D6B56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707" y="13298700"/>
            <a:ext cx="25738563" cy="91754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412" y="24257855"/>
            <a:ext cx="21197151" cy="10940576"/>
          </a:xfrm>
          <a:prstGeom prst="rect">
            <a:avLst/>
          </a:prstGeom>
        </p:spPr>
        <p:txBody>
          <a:bodyPr lIns="87005" tIns="43503" rIns="87005" bIns="43503"/>
          <a:lstStyle>
            <a:lvl1pPr marL="0" indent="0" algn="ctr">
              <a:buNone/>
              <a:defRPr/>
            </a:lvl1pPr>
            <a:lvl2pPr marL="435026" indent="0" algn="ctr">
              <a:buNone/>
              <a:defRPr/>
            </a:lvl2pPr>
            <a:lvl3pPr marL="870052" indent="0" algn="ctr">
              <a:buNone/>
              <a:defRPr/>
            </a:lvl3pPr>
            <a:lvl4pPr marL="1305077" indent="0" algn="ctr">
              <a:buNone/>
              <a:defRPr/>
            </a:lvl4pPr>
            <a:lvl5pPr marL="1740103" indent="0" algn="ctr">
              <a:buNone/>
              <a:defRPr/>
            </a:lvl5pPr>
            <a:lvl6pPr marL="2175129" indent="0" algn="ctr">
              <a:buNone/>
              <a:defRPr/>
            </a:lvl6pPr>
            <a:lvl7pPr marL="2610155" indent="0" algn="ctr">
              <a:buNone/>
              <a:defRPr/>
            </a:lvl7pPr>
            <a:lvl8pPr marL="3045181" indent="0" algn="ctr">
              <a:buNone/>
              <a:defRPr/>
            </a:lvl8pPr>
            <a:lvl9pPr marL="348020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4292" y="9988347"/>
            <a:ext cx="27251393" cy="28252573"/>
          </a:xfrm>
          <a:prstGeom prst="rect">
            <a:avLst/>
          </a:prstGeom>
        </p:spPr>
        <p:txBody>
          <a:bodyPr vert="eaVert" lIns="87005" tIns="43503" rIns="87005" bIns="43503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56599" y="921263"/>
            <a:ext cx="7229753" cy="3731965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419" y="921263"/>
            <a:ext cx="21551994" cy="37319657"/>
          </a:xfrm>
          <a:prstGeom prst="rect">
            <a:avLst/>
          </a:prstGeom>
        </p:spPr>
        <p:txBody>
          <a:bodyPr vert="eaVert" lIns="87005" tIns="43503" rIns="87005" bIns="43503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707" y="13298700"/>
            <a:ext cx="25738563" cy="91754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412" y="24257855"/>
            <a:ext cx="21197151" cy="10940576"/>
          </a:xfrm>
        </p:spPr>
        <p:txBody>
          <a:bodyPr/>
          <a:lstStyle>
            <a:lvl1pPr marL="0" indent="0" algn="ctr">
              <a:buNone/>
              <a:defRPr/>
            </a:lvl1pPr>
            <a:lvl2pPr marL="435026" indent="0" algn="ctr">
              <a:buNone/>
              <a:defRPr/>
            </a:lvl2pPr>
            <a:lvl3pPr marL="870052" indent="0" algn="ctr">
              <a:buNone/>
              <a:defRPr/>
            </a:lvl3pPr>
            <a:lvl4pPr marL="1305077" indent="0" algn="ctr">
              <a:buNone/>
              <a:defRPr/>
            </a:lvl4pPr>
            <a:lvl5pPr marL="1740103" indent="0" algn="ctr">
              <a:buNone/>
              <a:defRPr/>
            </a:lvl5pPr>
            <a:lvl6pPr marL="2175129" indent="0" algn="ctr">
              <a:buNone/>
              <a:defRPr/>
            </a:lvl6pPr>
            <a:lvl7pPr marL="2610155" indent="0" algn="ctr">
              <a:buNone/>
              <a:defRPr/>
            </a:lvl7pPr>
            <a:lvl8pPr marL="3045181" indent="0" algn="ctr">
              <a:buNone/>
              <a:defRPr/>
            </a:lvl8pPr>
            <a:lvl9pPr marL="348020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08" y="27507822"/>
            <a:ext cx="25738563" cy="8503487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08" y="18143457"/>
            <a:ext cx="25738563" cy="9364365"/>
          </a:xfrm>
        </p:spPr>
        <p:txBody>
          <a:bodyPr anchor="b"/>
          <a:lstStyle>
            <a:lvl1pPr marL="0" indent="0">
              <a:buNone/>
              <a:defRPr sz="1900"/>
            </a:lvl1pPr>
            <a:lvl2pPr marL="435026" indent="0">
              <a:buNone/>
              <a:defRPr sz="1700"/>
            </a:lvl2pPr>
            <a:lvl3pPr marL="870052" indent="0">
              <a:buNone/>
              <a:defRPr sz="1500"/>
            </a:lvl3pPr>
            <a:lvl4pPr marL="1305077" indent="0">
              <a:buNone/>
              <a:defRPr sz="1300"/>
            </a:lvl4pPr>
            <a:lvl5pPr marL="1740103" indent="0">
              <a:buNone/>
              <a:defRPr sz="1300"/>
            </a:lvl5pPr>
            <a:lvl6pPr marL="2175129" indent="0">
              <a:buNone/>
              <a:defRPr sz="1300"/>
            </a:lvl6pPr>
            <a:lvl7pPr marL="2610155" indent="0">
              <a:buNone/>
              <a:defRPr sz="1300"/>
            </a:lvl7pPr>
            <a:lvl8pPr marL="3045181" indent="0">
              <a:buNone/>
              <a:defRPr sz="1300"/>
            </a:lvl8pPr>
            <a:lvl9pPr marL="3480206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426" y="7334491"/>
            <a:ext cx="3368822" cy="345434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9433" y="7334491"/>
            <a:ext cx="3370283" cy="345434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292" y="1714014"/>
            <a:ext cx="27251393" cy="713475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292" y="9582682"/>
            <a:ext cx="13378913" cy="3993170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5026" indent="0">
              <a:buNone/>
              <a:defRPr sz="1900" b="1"/>
            </a:lvl2pPr>
            <a:lvl3pPr marL="870052" indent="0">
              <a:buNone/>
              <a:defRPr sz="1700" b="1"/>
            </a:lvl3pPr>
            <a:lvl4pPr marL="1305077" indent="0">
              <a:buNone/>
              <a:defRPr sz="1500" b="1"/>
            </a:lvl4pPr>
            <a:lvl5pPr marL="1740103" indent="0">
              <a:buNone/>
              <a:defRPr sz="1500" b="1"/>
            </a:lvl5pPr>
            <a:lvl6pPr marL="2175129" indent="0">
              <a:buNone/>
              <a:defRPr sz="1500" b="1"/>
            </a:lvl6pPr>
            <a:lvl7pPr marL="2610155" indent="0">
              <a:buNone/>
              <a:defRPr sz="1500" b="1"/>
            </a:lvl7pPr>
            <a:lvl8pPr marL="3045181" indent="0">
              <a:buNone/>
              <a:defRPr sz="1500" b="1"/>
            </a:lvl8pPr>
            <a:lvl9pPr marL="3480206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292" y="13575852"/>
            <a:ext cx="13378913" cy="2466506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2391" y="9582682"/>
            <a:ext cx="13383294" cy="3993170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5026" indent="0">
              <a:buNone/>
              <a:defRPr sz="1900" b="1"/>
            </a:lvl2pPr>
            <a:lvl3pPr marL="870052" indent="0">
              <a:buNone/>
              <a:defRPr sz="1700" b="1"/>
            </a:lvl3pPr>
            <a:lvl4pPr marL="1305077" indent="0">
              <a:buNone/>
              <a:defRPr sz="1500" b="1"/>
            </a:lvl4pPr>
            <a:lvl5pPr marL="1740103" indent="0">
              <a:buNone/>
              <a:defRPr sz="1500" b="1"/>
            </a:lvl5pPr>
            <a:lvl6pPr marL="2175129" indent="0">
              <a:buNone/>
              <a:defRPr sz="1500" b="1"/>
            </a:lvl6pPr>
            <a:lvl7pPr marL="2610155" indent="0">
              <a:buNone/>
              <a:defRPr sz="1500" b="1"/>
            </a:lvl7pPr>
            <a:lvl8pPr marL="3045181" indent="0">
              <a:buNone/>
              <a:defRPr sz="1500" b="1"/>
            </a:lvl8pPr>
            <a:lvl9pPr marL="3480206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2391" y="13575852"/>
            <a:ext cx="13383294" cy="2466506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292" y="1704724"/>
            <a:ext cx="9961901" cy="7253976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338" y="1704724"/>
            <a:ext cx="16927347" cy="36536196"/>
          </a:xfrm>
        </p:spPr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292" y="8958700"/>
            <a:ext cx="9961901" cy="29282220"/>
          </a:xfrm>
        </p:spPr>
        <p:txBody>
          <a:bodyPr/>
          <a:lstStyle>
            <a:lvl1pPr marL="0" indent="0">
              <a:buNone/>
              <a:defRPr sz="1300"/>
            </a:lvl1pPr>
            <a:lvl2pPr marL="435026" indent="0">
              <a:buNone/>
              <a:defRPr sz="1100"/>
            </a:lvl2pPr>
            <a:lvl3pPr marL="870052" indent="0">
              <a:buNone/>
              <a:defRPr sz="1000"/>
            </a:lvl3pPr>
            <a:lvl4pPr marL="1305077" indent="0">
              <a:buNone/>
              <a:defRPr sz="900"/>
            </a:lvl4pPr>
            <a:lvl5pPr marL="1740103" indent="0">
              <a:buNone/>
              <a:defRPr sz="900"/>
            </a:lvl5pPr>
            <a:lvl6pPr marL="2175129" indent="0">
              <a:buNone/>
              <a:defRPr sz="900"/>
            </a:lvl6pPr>
            <a:lvl7pPr marL="2610155" indent="0">
              <a:buNone/>
              <a:defRPr sz="900"/>
            </a:lvl7pPr>
            <a:lvl8pPr marL="3045181" indent="0">
              <a:buNone/>
              <a:defRPr sz="900"/>
            </a:lvl8pPr>
            <a:lvl9pPr marL="348020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4292" y="9988347"/>
            <a:ext cx="27251393" cy="28252573"/>
          </a:xfrm>
          <a:prstGeom prst="rect">
            <a:avLst/>
          </a:prstGeom>
        </p:spPr>
        <p:txBody>
          <a:bodyPr lIns="87005" tIns="43503" rIns="87005" bIns="43503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502" y="29966587"/>
            <a:ext cx="18168569" cy="3536410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502" y="3824402"/>
            <a:ext cx="18168569" cy="25685425"/>
          </a:xfrm>
        </p:spPr>
        <p:txBody>
          <a:bodyPr/>
          <a:lstStyle>
            <a:lvl1pPr marL="0" indent="0">
              <a:buNone/>
              <a:defRPr sz="3000"/>
            </a:lvl1pPr>
            <a:lvl2pPr marL="435026" indent="0">
              <a:buNone/>
              <a:defRPr sz="2700"/>
            </a:lvl2pPr>
            <a:lvl3pPr marL="870052" indent="0">
              <a:buNone/>
              <a:defRPr sz="2300"/>
            </a:lvl3pPr>
            <a:lvl4pPr marL="1305077" indent="0">
              <a:buNone/>
              <a:defRPr sz="1900"/>
            </a:lvl4pPr>
            <a:lvl5pPr marL="1740103" indent="0">
              <a:buNone/>
              <a:defRPr sz="1900"/>
            </a:lvl5pPr>
            <a:lvl6pPr marL="2175129" indent="0">
              <a:buNone/>
              <a:defRPr sz="1900"/>
            </a:lvl6pPr>
            <a:lvl7pPr marL="2610155" indent="0">
              <a:buNone/>
              <a:defRPr sz="1900"/>
            </a:lvl7pPr>
            <a:lvl8pPr marL="3045181" indent="0">
              <a:buNone/>
              <a:defRPr sz="1900"/>
            </a:lvl8pPr>
            <a:lvl9pPr marL="3480206" indent="0">
              <a:buNone/>
              <a:defRPr sz="19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502" y="33502997"/>
            <a:ext cx="18168569" cy="5024366"/>
          </a:xfrm>
        </p:spPr>
        <p:txBody>
          <a:bodyPr/>
          <a:lstStyle>
            <a:lvl1pPr marL="0" indent="0">
              <a:buNone/>
              <a:defRPr sz="1300"/>
            </a:lvl1pPr>
            <a:lvl2pPr marL="435026" indent="0">
              <a:buNone/>
              <a:defRPr sz="1100"/>
            </a:lvl2pPr>
            <a:lvl3pPr marL="870052" indent="0">
              <a:buNone/>
              <a:defRPr sz="1000"/>
            </a:lvl3pPr>
            <a:lvl4pPr marL="1305077" indent="0">
              <a:buNone/>
              <a:defRPr sz="900"/>
            </a:lvl4pPr>
            <a:lvl5pPr marL="1740103" indent="0">
              <a:buNone/>
              <a:defRPr sz="900"/>
            </a:lvl5pPr>
            <a:lvl6pPr marL="2175129" indent="0">
              <a:buNone/>
              <a:defRPr sz="900"/>
            </a:lvl6pPr>
            <a:lvl7pPr marL="2610155" indent="0">
              <a:buNone/>
              <a:defRPr sz="900"/>
            </a:lvl7pPr>
            <a:lvl8pPr marL="3045181" indent="0">
              <a:buNone/>
              <a:defRPr sz="900"/>
            </a:lvl8pPr>
            <a:lvl9pPr marL="348020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09870" y="1655177"/>
            <a:ext cx="7276482" cy="4022279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427" y="1655177"/>
            <a:ext cx="21689258" cy="402227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707" y="13298700"/>
            <a:ext cx="25738563" cy="91754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412" y="24257855"/>
            <a:ext cx="21197151" cy="10940576"/>
          </a:xfrm>
        </p:spPr>
        <p:txBody>
          <a:bodyPr/>
          <a:lstStyle>
            <a:lvl1pPr marL="0" indent="0" algn="ctr">
              <a:buNone/>
              <a:defRPr/>
            </a:lvl1pPr>
            <a:lvl2pPr marL="435026" indent="0" algn="ctr">
              <a:buNone/>
              <a:defRPr/>
            </a:lvl2pPr>
            <a:lvl3pPr marL="870052" indent="0" algn="ctr">
              <a:buNone/>
              <a:defRPr/>
            </a:lvl3pPr>
            <a:lvl4pPr marL="1305077" indent="0" algn="ctr">
              <a:buNone/>
              <a:defRPr/>
            </a:lvl4pPr>
            <a:lvl5pPr marL="1740103" indent="0" algn="ctr">
              <a:buNone/>
              <a:defRPr/>
            </a:lvl5pPr>
            <a:lvl6pPr marL="2175129" indent="0" algn="ctr">
              <a:buNone/>
              <a:defRPr/>
            </a:lvl6pPr>
            <a:lvl7pPr marL="2610155" indent="0" algn="ctr">
              <a:buNone/>
              <a:defRPr/>
            </a:lvl7pPr>
            <a:lvl8pPr marL="3045181" indent="0" algn="ctr">
              <a:buNone/>
              <a:defRPr/>
            </a:lvl8pPr>
            <a:lvl9pPr marL="348020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08" y="27507822"/>
            <a:ext cx="25738563" cy="8503487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08" y="18143457"/>
            <a:ext cx="25738563" cy="9364365"/>
          </a:xfrm>
        </p:spPr>
        <p:txBody>
          <a:bodyPr anchor="b"/>
          <a:lstStyle>
            <a:lvl1pPr marL="0" indent="0">
              <a:buNone/>
              <a:defRPr sz="1900"/>
            </a:lvl1pPr>
            <a:lvl2pPr marL="435026" indent="0">
              <a:buNone/>
              <a:defRPr sz="1700"/>
            </a:lvl2pPr>
            <a:lvl3pPr marL="870052" indent="0">
              <a:buNone/>
              <a:defRPr sz="1500"/>
            </a:lvl3pPr>
            <a:lvl4pPr marL="1305077" indent="0">
              <a:buNone/>
              <a:defRPr sz="1300"/>
            </a:lvl4pPr>
            <a:lvl5pPr marL="1740103" indent="0">
              <a:buNone/>
              <a:defRPr sz="1300"/>
            </a:lvl5pPr>
            <a:lvl6pPr marL="2175129" indent="0">
              <a:buNone/>
              <a:defRPr sz="1300"/>
            </a:lvl6pPr>
            <a:lvl7pPr marL="2610155" indent="0">
              <a:buNone/>
              <a:defRPr sz="1300"/>
            </a:lvl7pPr>
            <a:lvl8pPr marL="3045181" indent="0">
              <a:buNone/>
              <a:defRPr sz="1300"/>
            </a:lvl8pPr>
            <a:lvl9pPr marL="3480206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427" y="7334491"/>
            <a:ext cx="14482870" cy="345434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03482" y="7334491"/>
            <a:ext cx="14482870" cy="345434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292" y="1714014"/>
            <a:ext cx="27251393" cy="713475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292" y="9582682"/>
            <a:ext cx="13378913" cy="3993170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5026" indent="0">
              <a:buNone/>
              <a:defRPr sz="1900" b="1"/>
            </a:lvl2pPr>
            <a:lvl3pPr marL="870052" indent="0">
              <a:buNone/>
              <a:defRPr sz="1700" b="1"/>
            </a:lvl3pPr>
            <a:lvl4pPr marL="1305077" indent="0">
              <a:buNone/>
              <a:defRPr sz="1500" b="1"/>
            </a:lvl4pPr>
            <a:lvl5pPr marL="1740103" indent="0">
              <a:buNone/>
              <a:defRPr sz="1500" b="1"/>
            </a:lvl5pPr>
            <a:lvl6pPr marL="2175129" indent="0">
              <a:buNone/>
              <a:defRPr sz="1500" b="1"/>
            </a:lvl6pPr>
            <a:lvl7pPr marL="2610155" indent="0">
              <a:buNone/>
              <a:defRPr sz="1500" b="1"/>
            </a:lvl7pPr>
            <a:lvl8pPr marL="3045181" indent="0">
              <a:buNone/>
              <a:defRPr sz="1500" b="1"/>
            </a:lvl8pPr>
            <a:lvl9pPr marL="3480206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292" y="13575852"/>
            <a:ext cx="13378913" cy="2466506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2391" y="9582682"/>
            <a:ext cx="13383294" cy="3993170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5026" indent="0">
              <a:buNone/>
              <a:defRPr sz="1900" b="1"/>
            </a:lvl2pPr>
            <a:lvl3pPr marL="870052" indent="0">
              <a:buNone/>
              <a:defRPr sz="1700" b="1"/>
            </a:lvl3pPr>
            <a:lvl4pPr marL="1305077" indent="0">
              <a:buNone/>
              <a:defRPr sz="1500" b="1"/>
            </a:lvl4pPr>
            <a:lvl5pPr marL="1740103" indent="0">
              <a:buNone/>
              <a:defRPr sz="1500" b="1"/>
            </a:lvl5pPr>
            <a:lvl6pPr marL="2175129" indent="0">
              <a:buNone/>
              <a:defRPr sz="1500" b="1"/>
            </a:lvl6pPr>
            <a:lvl7pPr marL="2610155" indent="0">
              <a:buNone/>
              <a:defRPr sz="1500" b="1"/>
            </a:lvl7pPr>
            <a:lvl8pPr marL="3045181" indent="0">
              <a:buNone/>
              <a:defRPr sz="1500" b="1"/>
            </a:lvl8pPr>
            <a:lvl9pPr marL="3480206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2391" y="13575852"/>
            <a:ext cx="13383294" cy="2466506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08" y="27507822"/>
            <a:ext cx="25738563" cy="8503487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08" y="18143457"/>
            <a:ext cx="25738563" cy="9364365"/>
          </a:xfrm>
          <a:prstGeom prst="rect">
            <a:avLst/>
          </a:prstGeom>
        </p:spPr>
        <p:txBody>
          <a:bodyPr lIns="87005" tIns="43503" rIns="87005" bIns="43503" anchor="b"/>
          <a:lstStyle>
            <a:lvl1pPr marL="0" indent="0">
              <a:buNone/>
              <a:defRPr sz="1900"/>
            </a:lvl1pPr>
            <a:lvl2pPr marL="435026" indent="0">
              <a:buNone/>
              <a:defRPr sz="1700"/>
            </a:lvl2pPr>
            <a:lvl3pPr marL="870052" indent="0">
              <a:buNone/>
              <a:defRPr sz="1500"/>
            </a:lvl3pPr>
            <a:lvl4pPr marL="1305077" indent="0">
              <a:buNone/>
              <a:defRPr sz="1300"/>
            </a:lvl4pPr>
            <a:lvl5pPr marL="1740103" indent="0">
              <a:buNone/>
              <a:defRPr sz="1300"/>
            </a:lvl5pPr>
            <a:lvl6pPr marL="2175129" indent="0">
              <a:buNone/>
              <a:defRPr sz="1300"/>
            </a:lvl6pPr>
            <a:lvl7pPr marL="2610155" indent="0">
              <a:buNone/>
              <a:defRPr sz="1300"/>
            </a:lvl7pPr>
            <a:lvl8pPr marL="3045181" indent="0">
              <a:buNone/>
              <a:defRPr sz="1300"/>
            </a:lvl8pPr>
            <a:lvl9pPr marL="3480206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292" y="1704724"/>
            <a:ext cx="9961901" cy="7253976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338" y="1704724"/>
            <a:ext cx="16927347" cy="36536196"/>
          </a:xfrm>
        </p:spPr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292" y="8958700"/>
            <a:ext cx="9961901" cy="29282220"/>
          </a:xfrm>
        </p:spPr>
        <p:txBody>
          <a:bodyPr/>
          <a:lstStyle>
            <a:lvl1pPr marL="0" indent="0">
              <a:buNone/>
              <a:defRPr sz="1300"/>
            </a:lvl1pPr>
            <a:lvl2pPr marL="435026" indent="0">
              <a:buNone/>
              <a:defRPr sz="1100"/>
            </a:lvl2pPr>
            <a:lvl3pPr marL="870052" indent="0">
              <a:buNone/>
              <a:defRPr sz="1000"/>
            </a:lvl3pPr>
            <a:lvl4pPr marL="1305077" indent="0">
              <a:buNone/>
              <a:defRPr sz="900"/>
            </a:lvl4pPr>
            <a:lvl5pPr marL="1740103" indent="0">
              <a:buNone/>
              <a:defRPr sz="900"/>
            </a:lvl5pPr>
            <a:lvl6pPr marL="2175129" indent="0">
              <a:buNone/>
              <a:defRPr sz="900"/>
            </a:lvl6pPr>
            <a:lvl7pPr marL="2610155" indent="0">
              <a:buNone/>
              <a:defRPr sz="900"/>
            </a:lvl7pPr>
            <a:lvl8pPr marL="3045181" indent="0">
              <a:buNone/>
              <a:defRPr sz="900"/>
            </a:lvl8pPr>
            <a:lvl9pPr marL="348020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502" y="29966587"/>
            <a:ext cx="18168569" cy="3536410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502" y="3824402"/>
            <a:ext cx="18168569" cy="25685425"/>
          </a:xfrm>
        </p:spPr>
        <p:txBody>
          <a:bodyPr/>
          <a:lstStyle>
            <a:lvl1pPr marL="0" indent="0">
              <a:buNone/>
              <a:defRPr sz="3000"/>
            </a:lvl1pPr>
            <a:lvl2pPr marL="435026" indent="0">
              <a:buNone/>
              <a:defRPr sz="2700"/>
            </a:lvl2pPr>
            <a:lvl3pPr marL="870052" indent="0">
              <a:buNone/>
              <a:defRPr sz="2300"/>
            </a:lvl3pPr>
            <a:lvl4pPr marL="1305077" indent="0">
              <a:buNone/>
              <a:defRPr sz="1900"/>
            </a:lvl4pPr>
            <a:lvl5pPr marL="1740103" indent="0">
              <a:buNone/>
              <a:defRPr sz="1900"/>
            </a:lvl5pPr>
            <a:lvl6pPr marL="2175129" indent="0">
              <a:buNone/>
              <a:defRPr sz="1900"/>
            </a:lvl6pPr>
            <a:lvl7pPr marL="2610155" indent="0">
              <a:buNone/>
              <a:defRPr sz="1900"/>
            </a:lvl7pPr>
            <a:lvl8pPr marL="3045181" indent="0">
              <a:buNone/>
              <a:defRPr sz="1900"/>
            </a:lvl8pPr>
            <a:lvl9pPr marL="3480206" indent="0">
              <a:buNone/>
              <a:defRPr sz="19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502" y="33502997"/>
            <a:ext cx="18168569" cy="5024366"/>
          </a:xfrm>
        </p:spPr>
        <p:txBody>
          <a:bodyPr/>
          <a:lstStyle>
            <a:lvl1pPr marL="0" indent="0">
              <a:buNone/>
              <a:defRPr sz="1300"/>
            </a:lvl1pPr>
            <a:lvl2pPr marL="435026" indent="0">
              <a:buNone/>
              <a:defRPr sz="1100"/>
            </a:lvl2pPr>
            <a:lvl3pPr marL="870052" indent="0">
              <a:buNone/>
              <a:defRPr sz="1000"/>
            </a:lvl3pPr>
            <a:lvl4pPr marL="1305077" indent="0">
              <a:buNone/>
              <a:defRPr sz="900"/>
            </a:lvl4pPr>
            <a:lvl5pPr marL="1740103" indent="0">
              <a:buNone/>
              <a:defRPr sz="900"/>
            </a:lvl5pPr>
            <a:lvl6pPr marL="2175129" indent="0">
              <a:buNone/>
              <a:defRPr sz="900"/>
            </a:lvl6pPr>
            <a:lvl7pPr marL="2610155" indent="0">
              <a:buNone/>
              <a:defRPr sz="900"/>
            </a:lvl7pPr>
            <a:lvl8pPr marL="3045181" indent="0">
              <a:buNone/>
              <a:defRPr sz="900"/>
            </a:lvl8pPr>
            <a:lvl9pPr marL="348020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09870" y="1655177"/>
            <a:ext cx="7276482" cy="4022279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427" y="1655177"/>
            <a:ext cx="21689258" cy="402227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4291" y="9988347"/>
            <a:ext cx="13555604" cy="28252573"/>
          </a:xfrm>
          <a:prstGeom prst="rect">
            <a:avLst/>
          </a:prstGeom>
        </p:spPr>
        <p:txBody>
          <a:bodyPr lIns="87005" tIns="43503" rIns="87005" bIns="43503"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10080" y="9988347"/>
            <a:ext cx="13555605" cy="28252573"/>
          </a:xfrm>
          <a:prstGeom prst="rect">
            <a:avLst/>
          </a:prstGeom>
        </p:spPr>
        <p:txBody>
          <a:bodyPr lIns="87005" tIns="43503" rIns="87005" bIns="43503"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292" y="1714014"/>
            <a:ext cx="27251393" cy="713475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292" y="9582682"/>
            <a:ext cx="13378913" cy="3993170"/>
          </a:xfrm>
          <a:prstGeom prst="rect">
            <a:avLst/>
          </a:prstGeom>
        </p:spPr>
        <p:txBody>
          <a:bodyPr lIns="87005" tIns="43503" rIns="87005" bIns="43503" anchor="b"/>
          <a:lstStyle>
            <a:lvl1pPr marL="0" indent="0">
              <a:buNone/>
              <a:defRPr sz="2300" b="1"/>
            </a:lvl1pPr>
            <a:lvl2pPr marL="435026" indent="0">
              <a:buNone/>
              <a:defRPr sz="1900" b="1"/>
            </a:lvl2pPr>
            <a:lvl3pPr marL="870052" indent="0">
              <a:buNone/>
              <a:defRPr sz="1700" b="1"/>
            </a:lvl3pPr>
            <a:lvl4pPr marL="1305077" indent="0">
              <a:buNone/>
              <a:defRPr sz="1500" b="1"/>
            </a:lvl4pPr>
            <a:lvl5pPr marL="1740103" indent="0">
              <a:buNone/>
              <a:defRPr sz="1500" b="1"/>
            </a:lvl5pPr>
            <a:lvl6pPr marL="2175129" indent="0">
              <a:buNone/>
              <a:defRPr sz="1500" b="1"/>
            </a:lvl6pPr>
            <a:lvl7pPr marL="2610155" indent="0">
              <a:buNone/>
              <a:defRPr sz="1500" b="1"/>
            </a:lvl7pPr>
            <a:lvl8pPr marL="3045181" indent="0">
              <a:buNone/>
              <a:defRPr sz="1500" b="1"/>
            </a:lvl8pPr>
            <a:lvl9pPr marL="3480206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292" y="13575852"/>
            <a:ext cx="13378913" cy="24665068"/>
          </a:xfrm>
          <a:prstGeom prst="rect">
            <a:avLst/>
          </a:prstGeom>
        </p:spPr>
        <p:txBody>
          <a:bodyPr lIns="87005" tIns="43503" rIns="87005" bIns="43503"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2391" y="9582682"/>
            <a:ext cx="13383294" cy="3993170"/>
          </a:xfrm>
          <a:prstGeom prst="rect">
            <a:avLst/>
          </a:prstGeom>
        </p:spPr>
        <p:txBody>
          <a:bodyPr lIns="87005" tIns="43503" rIns="87005" bIns="43503" anchor="b"/>
          <a:lstStyle>
            <a:lvl1pPr marL="0" indent="0">
              <a:buNone/>
              <a:defRPr sz="2300" b="1"/>
            </a:lvl1pPr>
            <a:lvl2pPr marL="435026" indent="0">
              <a:buNone/>
              <a:defRPr sz="1900" b="1"/>
            </a:lvl2pPr>
            <a:lvl3pPr marL="870052" indent="0">
              <a:buNone/>
              <a:defRPr sz="1700" b="1"/>
            </a:lvl3pPr>
            <a:lvl4pPr marL="1305077" indent="0">
              <a:buNone/>
              <a:defRPr sz="1500" b="1"/>
            </a:lvl4pPr>
            <a:lvl5pPr marL="1740103" indent="0">
              <a:buNone/>
              <a:defRPr sz="1500" b="1"/>
            </a:lvl5pPr>
            <a:lvl6pPr marL="2175129" indent="0">
              <a:buNone/>
              <a:defRPr sz="1500" b="1"/>
            </a:lvl6pPr>
            <a:lvl7pPr marL="2610155" indent="0">
              <a:buNone/>
              <a:defRPr sz="1500" b="1"/>
            </a:lvl7pPr>
            <a:lvl8pPr marL="3045181" indent="0">
              <a:buNone/>
              <a:defRPr sz="1500" b="1"/>
            </a:lvl8pPr>
            <a:lvl9pPr marL="3480206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2391" y="13575852"/>
            <a:ext cx="13383294" cy="24665068"/>
          </a:xfrm>
          <a:prstGeom prst="rect">
            <a:avLst/>
          </a:prstGeom>
        </p:spPr>
        <p:txBody>
          <a:bodyPr lIns="87005" tIns="43503" rIns="87005" bIns="43503"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292" y="1704724"/>
            <a:ext cx="9961901" cy="7253976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338" y="1704724"/>
            <a:ext cx="16927347" cy="36536196"/>
          </a:xfrm>
          <a:prstGeom prst="rect">
            <a:avLst/>
          </a:prstGeom>
        </p:spPr>
        <p:txBody>
          <a:bodyPr lIns="87005" tIns="43503" rIns="87005" bIns="43503"/>
          <a:lstStyle>
            <a:lvl1pPr>
              <a:defRPr sz="30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292" y="8958700"/>
            <a:ext cx="9961901" cy="29282220"/>
          </a:xfrm>
          <a:prstGeom prst="rect">
            <a:avLst/>
          </a:prstGeom>
        </p:spPr>
        <p:txBody>
          <a:bodyPr lIns="87005" tIns="43503" rIns="87005" bIns="43503"/>
          <a:lstStyle>
            <a:lvl1pPr marL="0" indent="0">
              <a:buNone/>
              <a:defRPr sz="1300"/>
            </a:lvl1pPr>
            <a:lvl2pPr marL="435026" indent="0">
              <a:buNone/>
              <a:defRPr sz="1100"/>
            </a:lvl2pPr>
            <a:lvl3pPr marL="870052" indent="0">
              <a:buNone/>
              <a:defRPr sz="1000"/>
            </a:lvl3pPr>
            <a:lvl4pPr marL="1305077" indent="0">
              <a:buNone/>
              <a:defRPr sz="900"/>
            </a:lvl4pPr>
            <a:lvl5pPr marL="1740103" indent="0">
              <a:buNone/>
              <a:defRPr sz="900"/>
            </a:lvl5pPr>
            <a:lvl6pPr marL="2175129" indent="0">
              <a:buNone/>
              <a:defRPr sz="900"/>
            </a:lvl6pPr>
            <a:lvl7pPr marL="2610155" indent="0">
              <a:buNone/>
              <a:defRPr sz="900"/>
            </a:lvl7pPr>
            <a:lvl8pPr marL="3045181" indent="0">
              <a:buNone/>
              <a:defRPr sz="900"/>
            </a:lvl8pPr>
            <a:lvl9pPr marL="348020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502" y="29966587"/>
            <a:ext cx="18168569" cy="3536410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502" y="3824402"/>
            <a:ext cx="18168569" cy="25685425"/>
          </a:xfrm>
          <a:prstGeom prst="rect">
            <a:avLst/>
          </a:prstGeom>
        </p:spPr>
        <p:txBody>
          <a:bodyPr lIns="87005" tIns="43503" rIns="87005" bIns="43503"/>
          <a:lstStyle>
            <a:lvl1pPr marL="0" indent="0">
              <a:buNone/>
              <a:defRPr sz="3000"/>
            </a:lvl1pPr>
            <a:lvl2pPr marL="435026" indent="0">
              <a:buNone/>
              <a:defRPr sz="2700"/>
            </a:lvl2pPr>
            <a:lvl3pPr marL="870052" indent="0">
              <a:buNone/>
              <a:defRPr sz="2300"/>
            </a:lvl3pPr>
            <a:lvl4pPr marL="1305077" indent="0">
              <a:buNone/>
              <a:defRPr sz="1900"/>
            </a:lvl4pPr>
            <a:lvl5pPr marL="1740103" indent="0">
              <a:buNone/>
              <a:defRPr sz="1900"/>
            </a:lvl5pPr>
            <a:lvl6pPr marL="2175129" indent="0">
              <a:buNone/>
              <a:defRPr sz="1900"/>
            </a:lvl6pPr>
            <a:lvl7pPr marL="2610155" indent="0">
              <a:buNone/>
              <a:defRPr sz="1900"/>
            </a:lvl7pPr>
            <a:lvl8pPr marL="3045181" indent="0">
              <a:buNone/>
              <a:defRPr sz="1900"/>
            </a:lvl8pPr>
            <a:lvl9pPr marL="3480206" indent="0">
              <a:buNone/>
              <a:defRPr sz="19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502" y="33502997"/>
            <a:ext cx="18168569" cy="5024366"/>
          </a:xfrm>
          <a:prstGeom prst="rect">
            <a:avLst/>
          </a:prstGeom>
        </p:spPr>
        <p:txBody>
          <a:bodyPr lIns="87005" tIns="43503" rIns="87005" bIns="43503"/>
          <a:lstStyle>
            <a:lvl1pPr marL="0" indent="0">
              <a:buNone/>
              <a:defRPr sz="1300"/>
            </a:lvl1pPr>
            <a:lvl2pPr marL="435026" indent="0">
              <a:buNone/>
              <a:defRPr sz="1100"/>
            </a:lvl2pPr>
            <a:lvl3pPr marL="870052" indent="0">
              <a:buNone/>
              <a:defRPr sz="1000"/>
            </a:lvl3pPr>
            <a:lvl4pPr marL="1305077" indent="0">
              <a:buNone/>
              <a:defRPr sz="900"/>
            </a:lvl4pPr>
            <a:lvl5pPr marL="1740103" indent="0">
              <a:buNone/>
              <a:defRPr sz="900"/>
            </a:lvl5pPr>
            <a:lvl6pPr marL="2175129" indent="0">
              <a:buNone/>
              <a:defRPr sz="900"/>
            </a:lvl6pPr>
            <a:lvl7pPr marL="2610155" indent="0">
              <a:buNone/>
              <a:defRPr sz="900"/>
            </a:lvl7pPr>
            <a:lvl8pPr marL="3045181" indent="0">
              <a:buNone/>
              <a:defRPr sz="900"/>
            </a:lvl8pPr>
            <a:lvl9pPr marL="348020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51" name="Rectangle 35"/>
          <p:cNvSpPr>
            <a:spLocks noChangeArrowheads="1"/>
          </p:cNvSpPr>
          <p:nvPr/>
        </p:nvSpPr>
        <p:spPr bwMode="auto">
          <a:xfrm>
            <a:off x="15365413" y="6657975"/>
            <a:ext cx="14343062" cy="35536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7005" tIns="43503" rIns="87005" bIns="43503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  <p:sp>
        <p:nvSpPr>
          <p:cNvPr id="86052" name="Rectangle 36"/>
          <p:cNvSpPr>
            <a:spLocks noChangeArrowheads="1"/>
          </p:cNvSpPr>
          <p:nvPr/>
        </p:nvSpPr>
        <p:spPr bwMode="auto">
          <a:xfrm>
            <a:off x="0" y="28575"/>
            <a:ext cx="30279975" cy="56324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7005" tIns="43503" rIns="87005" bIns="43503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  <p:sp>
        <p:nvSpPr>
          <p:cNvPr id="86049" name="Rectangle 33"/>
          <p:cNvSpPr>
            <a:spLocks noChangeArrowheads="1"/>
          </p:cNvSpPr>
          <p:nvPr/>
        </p:nvSpPr>
        <p:spPr bwMode="auto">
          <a:xfrm>
            <a:off x="481013" y="6657975"/>
            <a:ext cx="14335125" cy="35536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7005" tIns="43503" rIns="87005" bIns="43503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  <p:sp>
        <p:nvSpPr>
          <p:cNvPr id="86025" name="Rectangle 9"/>
          <p:cNvSpPr>
            <a:spLocks noChangeArrowheads="1"/>
          </p:cNvSpPr>
          <p:nvPr/>
        </p:nvSpPr>
        <p:spPr bwMode="auto">
          <a:xfrm>
            <a:off x="0" y="5689600"/>
            <a:ext cx="30279975" cy="220663"/>
          </a:xfrm>
          <a:prstGeom prst="rect">
            <a:avLst/>
          </a:prstGeom>
          <a:solidFill>
            <a:srgbClr val="66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7005" tIns="43503" rIns="87005" bIns="43503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  <p:sp>
        <p:nvSpPr>
          <p:cNvPr id="86030" name="Text Box 14"/>
          <p:cNvSpPr txBox="1">
            <a:spLocks noChangeArrowheads="1"/>
          </p:cNvSpPr>
          <p:nvPr/>
        </p:nvSpPr>
        <p:spPr bwMode="auto">
          <a:xfrm>
            <a:off x="420688" y="42194163"/>
            <a:ext cx="204152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6828" tIns="43405" rIns="86828" bIns="43405">
            <a:spAutoFit/>
          </a:bodyPr>
          <a:lstStyle/>
          <a:p>
            <a:pPr defTabSz="868542"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2"/>
                </a:solidFill>
                <a:latin typeface="Arial" charset="0"/>
                <a:cs typeface="+mn-cs"/>
              </a:rPr>
              <a:t>TEMPLATE DESIGN © 2008</a:t>
            </a:r>
          </a:p>
          <a:p>
            <a:pPr defTabSz="868542"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000" b="1" dirty="0">
                <a:solidFill>
                  <a:schemeClr val="bg2"/>
                </a:solidFill>
                <a:latin typeface="Arial" charset="0"/>
                <a:cs typeface="+mn-cs"/>
              </a:rPr>
              <a:t>www.PosterPresentations.com</a:t>
            </a:r>
          </a:p>
        </p:txBody>
      </p:sp>
      <p:sp>
        <p:nvSpPr>
          <p:cNvPr id="103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65163" y="920750"/>
            <a:ext cx="28921075" cy="286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828" tIns="43405" rIns="86828" bIns="4340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6041" name="Rectangle 25"/>
          <p:cNvSpPr>
            <a:spLocks noChangeArrowheads="1"/>
          </p:cNvSpPr>
          <p:nvPr/>
        </p:nvSpPr>
        <p:spPr bwMode="auto">
          <a:xfrm>
            <a:off x="0" y="0"/>
            <a:ext cx="30279975" cy="42808525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87005" tIns="43503" rIns="87005" bIns="43503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868363" rtl="0" eaLnBrk="0" fontAlgn="base" hangingPunct="0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68363" rtl="0" eaLnBrk="0" fontAlgn="base" hangingPunct="0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2pPr>
      <a:lvl3pPr algn="ctr" defTabSz="868363" rtl="0" eaLnBrk="0" fontAlgn="base" hangingPunct="0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3pPr>
      <a:lvl4pPr algn="ctr" defTabSz="868363" rtl="0" eaLnBrk="0" fontAlgn="base" hangingPunct="0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4pPr>
      <a:lvl5pPr algn="ctr" defTabSz="868363" rtl="0" eaLnBrk="0" fontAlgn="base" hangingPunct="0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5pPr>
      <a:lvl6pPr marL="435026" algn="ctr" defTabSz="868542" rtl="0" fontAlgn="base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6pPr>
      <a:lvl7pPr marL="870052" algn="ctr" defTabSz="868542" rtl="0" fontAlgn="base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7pPr>
      <a:lvl8pPr marL="1305077" algn="ctr" defTabSz="868542" rtl="0" fontAlgn="base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8pPr>
      <a:lvl9pPr marL="1740103" algn="ctr" defTabSz="868542" rtl="0" fontAlgn="base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9pPr>
    </p:titleStyle>
    <p:bodyStyle>
      <a:lvl1pPr marL="323850" indent="-323850" algn="l" defTabSz="868363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03263" indent="-266700" algn="l" defTabSz="868363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085850" indent="-217488" algn="l" defTabSz="868363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</a:defRPr>
      </a:lvl3pPr>
      <a:lvl4pPr marL="1522413" indent="-217488" algn="l" defTabSz="868363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1958975" indent="-217488" algn="l" defTabSz="868363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394153" indent="-219024" algn="l" defTabSz="868542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829179" indent="-219024" algn="l" defTabSz="868542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264204" indent="-219024" algn="l" defTabSz="868542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699230" indent="-219024" algn="l" defTabSz="868542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5026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70052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05077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0103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75129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10155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45181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80206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30279975" cy="62436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7005" tIns="43503" rIns="87005" bIns="43503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  <p:sp>
        <p:nvSpPr>
          <p:cNvPr id="180227" name="Rectangle 3"/>
          <p:cNvSpPr>
            <a:spLocks noChangeArrowheads="1"/>
          </p:cNvSpPr>
          <p:nvPr/>
        </p:nvSpPr>
        <p:spPr bwMode="auto">
          <a:xfrm>
            <a:off x="481013" y="7334250"/>
            <a:ext cx="6878637" cy="3454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7005" tIns="43503" rIns="87005" bIns="43503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0" y="6243638"/>
            <a:ext cx="30279975" cy="168275"/>
          </a:xfrm>
          <a:prstGeom prst="rect">
            <a:avLst/>
          </a:prstGeom>
          <a:solidFill>
            <a:srgbClr val="66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7005" tIns="43503" rIns="87005" bIns="43503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  <p:sp>
        <p:nvSpPr>
          <p:cNvPr id="180229" name="Text Box 5"/>
          <p:cNvSpPr txBox="1">
            <a:spLocks noChangeArrowheads="1"/>
          </p:cNvSpPr>
          <p:nvPr/>
        </p:nvSpPr>
        <p:spPr bwMode="auto">
          <a:xfrm>
            <a:off x="420688" y="42194163"/>
            <a:ext cx="1736725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6828" tIns="43405" rIns="86828" bIns="43405">
            <a:spAutoFit/>
          </a:bodyPr>
          <a:lstStyle/>
          <a:p>
            <a:pPr defTabSz="868542"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2"/>
                </a:solidFill>
                <a:latin typeface="Arial" charset="0"/>
                <a:cs typeface="+mn-cs"/>
              </a:rPr>
              <a:t>POSTER TEMPLATE BY:</a:t>
            </a:r>
          </a:p>
          <a:p>
            <a:pPr defTabSz="868542"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000" b="1" dirty="0">
                <a:solidFill>
                  <a:schemeClr val="bg2"/>
                </a:solidFill>
                <a:latin typeface="Arial" charset="0"/>
                <a:cs typeface="+mn-cs"/>
              </a:rPr>
              <a:t>www.PosterPresentations.com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65163" y="1655763"/>
            <a:ext cx="28921075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828" tIns="43405" rIns="86828" bIns="4340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1013" y="7334250"/>
            <a:ext cx="6878637" cy="345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4212" tIns="434212" rIns="434212" bIns="4342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80232" name="Rectangle 8"/>
          <p:cNvSpPr>
            <a:spLocks noChangeArrowheads="1"/>
          </p:cNvSpPr>
          <p:nvPr/>
        </p:nvSpPr>
        <p:spPr bwMode="auto">
          <a:xfrm>
            <a:off x="0" y="0"/>
            <a:ext cx="30279975" cy="42808525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87005" tIns="43503" rIns="87005" bIns="43503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  <p:sp>
        <p:nvSpPr>
          <p:cNvPr id="180233" name="Rectangle 9"/>
          <p:cNvSpPr>
            <a:spLocks noChangeArrowheads="1"/>
          </p:cNvSpPr>
          <p:nvPr/>
        </p:nvSpPr>
        <p:spPr bwMode="auto">
          <a:xfrm>
            <a:off x="7927975" y="7334250"/>
            <a:ext cx="14322425" cy="3454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7005" tIns="43503" rIns="87005" bIns="43503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  <p:sp>
        <p:nvSpPr>
          <p:cNvPr id="180235" name="Rectangle 11"/>
          <p:cNvSpPr>
            <a:spLocks noChangeArrowheads="1"/>
          </p:cNvSpPr>
          <p:nvPr/>
        </p:nvSpPr>
        <p:spPr bwMode="auto">
          <a:xfrm>
            <a:off x="22820313" y="7334250"/>
            <a:ext cx="6888162" cy="3454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7005" tIns="43503" rIns="87005" bIns="43503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868363" rtl="0" eaLnBrk="0" fontAlgn="base" hangingPunct="0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68363" rtl="0" eaLnBrk="0" fontAlgn="base" hangingPunct="0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2pPr>
      <a:lvl3pPr algn="ctr" defTabSz="868363" rtl="0" eaLnBrk="0" fontAlgn="base" hangingPunct="0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3pPr>
      <a:lvl4pPr algn="ctr" defTabSz="868363" rtl="0" eaLnBrk="0" fontAlgn="base" hangingPunct="0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4pPr>
      <a:lvl5pPr algn="ctr" defTabSz="868363" rtl="0" eaLnBrk="0" fontAlgn="base" hangingPunct="0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5pPr>
      <a:lvl6pPr marL="435026" algn="ctr" defTabSz="868542" rtl="0" fontAlgn="base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6pPr>
      <a:lvl7pPr marL="870052" algn="ctr" defTabSz="868542" rtl="0" fontAlgn="base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7pPr>
      <a:lvl8pPr marL="1305077" algn="ctr" defTabSz="868542" rtl="0" fontAlgn="base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8pPr>
      <a:lvl9pPr marL="1740103" algn="ctr" defTabSz="868542" rtl="0" fontAlgn="base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9pPr>
    </p:titleStyle>
    <p:bodyStyle>
      <a:lvl1pPr marL="323850" indent="-323850" algn="l" defTabSz="868363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03263" indent="-266700" algn="l" defTabSz="868363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085850" indent="-217488" algn="l" defTabSz="868363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</a:defRPr>
      </a:lvl3pPr>
      <a:lvl4pPr marL="1522413" indent="-217488" algn="l" defTabSz="868363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1958975" indent="-217488" algn="l" defTabSz="868363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394153" indent="-219024" algn="l" defTabSz="868542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829179" indent="-219024" algn="l" defTabSz="868542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264204" indent="-219024" algn="l" defTabSz="868542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699230" indent="-219024" algn="l" defTabSz="868542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5026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70052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05077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0103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75129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10155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45181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80206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0" y="0"/>
            <a:ext cx="30279975" cy="62436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7005" tIns="43503" rIns="87005" bIns="43503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481013" y="7334250"/>
            <a:ext cx="29227462" cy="3454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7005" tIns="43503" rIns="87005" bIns="43503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  <p:sp>
        <p:nvSpPr>
          <p:cNvPr id="181252" name="Rectangle 4"/>
          <p:cNvSpPr>
            <a:spLocks noChangeArrowheads="1"/>
          </p:cNvSpPr>
          <p:nvPr/>
        </p:nvSpPr>
        <p:spPr bwMode="auto">
          <a:xfrm>
            <a:off x="0" y="6243638"/>
            <a:ext cx="30279975" cy="168275"/>
          </a:xfrm>
          <a:prstGeom prst="rect">
            <a:avLst/>
          </a:prstGeom>
          <a:solidFill>
            <a:srgbClr val="66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7005" tIns="43503" rIns="87005" bIns="43503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  <p:sp>
        <p:nvSpPr>
          <p:cNvPr id="181253" name="Text Box 5"/>
          <p:cNvSpPr txBox="1">
            <a:spLocks noChangeArrowheads="1"/>
          </p:cNvSpPr>
          <p:nvPr/>
        </p:nvSpPr>
        <p:spPr bwMode="auto">
          <a:xfrm>
            <a:off x="420688" y="42194163"/>
            <a:ext cx="1736725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6828" tIns="43405" rIns="86828" bIns="43405">
            <a:spAutoFit/>
          </a:bodyPr>
          <a:lstStyle/>
          <a:p>
            <a:pPr defTabSz="868542"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2"/>
                </a:solidFill>
                <a:latin typeface="Arial" charset="0"/>
                <a:cs typeface="+mn-cs"/>
              </a:rPr>
              <a:t>POSTER TEMPLATE BY:</a:t>
            </a:r>
          </a:p>
          <a:p>
            <a:pPr defTabSz="868542"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000" b="1" dirty="0">
                <a:solidFill>
                  <a:schemeClr val="bg2"/>
                </a:solidFill>
                <a:latin typeface="Arial" charset="0"/>
                <a:cs typeface="+mn-cs"/>
              </a:rPr>
              <a:t>www.PosterPresentations.com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65163" y="1655763"/>
            <a:ext cx="28921075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828" tIns="43405" rIns="86828" bIns="4340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1013" y="7334250"/>
            <a:ext cx="29105225" cy="345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4212" tIns="434212" rIns="434212" bIns="4342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81256" name="Rectangle 8"/>
          <p:cNvSpPr>
            <a:spLocks noChangeArrowheads="1"/>
          </p:cNvSpPr>
          <p:nvPr/>
        </p:nvSpPr>
        <p:spPr bwMode="auto">
          <a:xfrm>
            <a:off x="0" y="0"/>
            <a:ext cx="30279975" cy="42808525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87005" tIns="43503" rIns="87005" bIns="43503" anchor="ctr"/>
          <a:lstStyle/>
          <a:p>
            <a:pPr>
              <a:defRPr/>
            </a:pPr>
            <a:endParaRPr lang="en-GB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868363" rtl="0" eaLnBrk="0" fontAlgn="base" hangingPunct="0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68363" rtl="0" eaLnBrk="0" fontAlgn="base" hangingPunct="0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2pPr>
      <a:lvl3pPr algn="ctr" defTabSz="868363" rtl="0" eaLnBrk="0" fontAlgn="base" hangingPunct="0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3pPr>
      <a:lvl4pPr algn="ctr" defTabSz="868363" rtl="0" eaLnBrk="0" fontAlgn="base" hangingPunct="0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4pPr>
      <a:lvl5pPr algn="ctr" defTabSz="868363" rtl="0" eaLnBrk="0" fontAlgn="base" hangingPunct="0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5pPr>
      <a:lvl6pPr marL="435026" algn="ctr" defTabSz="868542" rtl="0" fontAlgn="base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6pPr>
      <a:lvl7pPr marL="870052" algn="ctr" defTabSz="868542" rtl="0" fontAlgn="base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7pPr>
      <a:lvl8pPr marL="1305077" algn="ctr" defTabSz="868542" rtl="0" fontAlgn="base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8pPr>
      <a:lvl9pPr marL="1740103" algn="ctr" defTabSz="868542" rtl="0" fontAlgn="base">
        <a:spcBef>
          <a:spcPct val="0"/>
        </a:spcBef>
        <a:spcAft>
          <a:spcPct val="0"/>
        </a:spcAft>
        <a:defRPr sz="8300">
          <a:solidFill>
            <a:schemeClr val="tx2"/>
          </a:solidFill>
          <a:latin typeface="Arial Black" pitchFamily="34" charset="0"/>
        </a:defRPr>
      </a:lvl9pPr>
    </p:titleStyle>
    <p:bodyStyle>
      <a:lvl1pPr marL="323850" indent="-323850" algn="l" defTabSz="868363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03263" indent="-266700" algn="l" defTabSz="868363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085850" indent="-217488" algn="l" defTabSz="868363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</a:defRPr>
      </a:lvl3pPr>
      <a:lvl4pPr marL="1522413" indent="-217488" algn="l" defTabSz="868363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1958975" indent="-217488" algn="l" defTabSz="868363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394153" indent="-219024" algn="l" defTabSz="868542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829179" indent="-219024" algn="l" defTabSz="868542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264204" indent="-219024" algn="l" defTabSz="868542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699230" indent="-219024" algn="l" defTabSz="868542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5026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70052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05077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0103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75129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10155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45181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80206" algn="l" defTabSz="8700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3" Type="http://schemas.openxmlformats.org/officeDocument/2006/relationships/package" Target="../embeddings/Microsoft_Word_Document2.docx"/><Relationship Id="rId14" Type="http://schemas.openxmlformats.org/officeDocument/2006/relationships/image" Target="../media/image2.emf"/><Relationship Id="rId15" Type="http://schemas.openxmlformats.org/officeDocument/2006/relationships/package" Target="../embeddings/Microsoft_Word_Document3.docx"/><Relationship Id="rId16" Type="http://schemas.openxmlformats.org/officeDocument/2006/relationships/image" Target="../media/image3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1.png"/><Relationship Id="rId6" Type="http://schemas.openxmlformats.org/officeDocument/2006/relationships/image" Target="../media/image4.jp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723833"/>
              </p:ext>
            </p:extLst>
          </p:nvPr>
        </p:nvGraphicFramePr>
        <p:xfrm>
          <a:off x="15515919" y="26483034"/>
          <a:ext cx="13994014" cy="4581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Document" r:id="rId4" imgW="7137400" imgH="2336800" progId="Word.Document.12">
                  <p:embed/>
                </p:oleObj>
              </mc:Choice>
              <mc:Fallback>
                <p:oleObj name="Document" r:id="rId4" imgW="7137400" imgH="2336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515919" y="26483034"/>
                        <a:ext cx="13994014" cy="45816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tângulo 36"/>
          <p:cNvSpPr/>
          <p:nvPr/>
        </p:nvSpPr>
        <p:spPr bwMode="auto">
          <a:xfrm>
            <a:off x="26265352" y="736132"/>
            <a:ext cx="3440987" cy="273768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3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1944141" y="1821354"/>
            <a:ext cx="26439812" cy="5289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6806" tIns="43395" rIns="86806" bIns="43395">
            <a:spAutoFit/>
          </a:bodyPr>
          <a:lstStyle/>
          <a:p>
            <a:pPr algn="ctr"/>
            <a:r>
              <a:rPr lang="en-GB" sz="3600" u="sng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John B. Cole</a:t>
            </a:r>
            <a:r>
              <a:rPr lang="en-GB" sz="3600" baseline="300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1,*</a:t>
            </a:r>
            <a:r>
              <a:rPr lang="en-GB" sz="36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 Kristen L. Parker Gaddis</a:t>
            </a:r>
            <a:r>
              <a:rPr lang="en-GB" sz="3600" baseline="300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GB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GB" sz="36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Francesco Tiezzi</a:t>
            </a:r>
            <a:r>
              <a:rPr lang="en-GB" sz="3600" baseline="300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GB" sz="36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 John S. Clay</a:t>
            </a:r>
            <a:r>
              <a:rPr lang="en-GB" sz="3600" baseline="300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3</a:t>
            </a:r>
            <a:r>
              <a:rPr lang="en-GB" sz="36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, and Christian Maltecca</a:t>
            </a:r>
            <a:r>
              <a:rPr lang="en-GB" sz="3600" baseline="300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2</a:t>
            </a:r>
          </a:p>
          <a:p>
            <a:pPr algn="ctr"/>
            <a:endParaRPr lang="en-GB" sz="3600" dirty="0" smtClean="0">
              <a:solidFill>
                <a:schemeClr val="tx2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GB" sz="3600" baseline="300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GB" sz="36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Animal Improvement Programs </a:t>
            </a:r>
            <a:r>
              <a:rPr lang="pt-BR" sz="36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Laboratory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, </a:t>
            </a:r>
            <a:r>
              <a:rPr lang="pt-BR" sz="36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Agricultural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 </a:t>
            </a:r>
            <a:r>
              <a:rPr lang="pt-BR" sz="36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Research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 Service, USDA, </a:t>
            </a:r>
            <a:r>
              <a:rPr lang="pt-BR" sz="36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Beltsville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, MD, USA</a:t>
            </a:r>
          </a:p>
          <a:p>
            <a:pPr algn="ctr"/>
            <a:r>
              <a:rPr lang="pt-BR" sz="3600" baseline="300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2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Department </a:t>
            </a:r>
            <a:r>
              <a:rPr lang="pt-BR" sz="36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of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 Animal Science, </a:t>
            </a:r>
            <a:r>
              <a:rPr lang="pt-BR" sz="36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College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 </a:t>
            </a:r>
            <a:r>
              <a:rPr lang="pt-BR" sz="36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of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 </a:t>
            </a:r>
            <a:r>
              <a:rPr lang="pt-BR" sz="36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Agriculture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 </a:t>
            </a:r>
            <a:r>
              <a:rPr lang="pt-BR" sz="36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and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 Life </a:t>
            </a:r>
            <a:r>
              <a:rPr lang="pt-BR" sz="36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Sciences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, North Carolina </a:t>
            </a:r>
            <a:r>
              <a:rPr lang="pt-BR" sz="36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State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 </a:t>
            </a:r>
            <a:r>
              <a:rPr lang="pt-BR" sz="36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University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, Raleigh, NC, USA</a:t>
            </a:r>
          </a:p>
          <a:p>
            <a:pPr algn="ctr"/>
            <a:r>
              <a:rPr lang="pt-BR" sz="3600" baseline="300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3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Dairy Records Management Systems</a:t>
            </a:r>
            <a:r>
              <a:rPr lang="pt-BR" sz="3600" dirty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, 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Raleigh, NC, USA</a:t>
            </a:r>
          </a:p>
          <a:p>
            <a:pPr algn="ctr"/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*</a:t>
            </a:r>
            <a:r>
              <a:rPr lang="pt-BR" sz="36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Corresponding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 </a:t>
            </a:r>
            <a:r>
              <a:rPr lang="pt-BR" sz="36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author</a:t>
            </a:r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: </a:t>
            </a:r>
            <a:r>
              <a:rPr lang="pt-BR" sz="36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Calibri" pitchFamily="34" charset="0"/>
              </a:rPr>
              <a:t>john.cole@ars.usda.gov</a:t>
            </a:r>
            <a:endParaRPr lang="pt-BR" sz="3600" dirty="0" smtClean="0">
              <a:solidFill>
                <a:schemeClr val="tx2">
                  <a:lumMod val="65000"/>
                  <a:lumOff val="35000"/>
                </a:schemeClr>
              </a:solidFill>
              <a:latin typeface="Calibri" pitchFamily="34" charset="0"/>
            </a:endParaRPr>
          </a:p>
          <a:p>
            <a:pPr algn="ctr"/>
            <a:r>
              <a:rPr lang="en-GB" sz="36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 </a:t>
            </a:r>
            <a:endParaRPr lang="en-US" sz="3600" dirty="0" smtClean="0">
              <a:solidFill>
                <a:schemeClr val="tx2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en-US" sz="2400" dirty="0">
              <a:solidFill>
                <a:schemeClr val="tx2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GB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 </a:t>
            </a:r>
            <a:endParaRPr lang="en-US" sz="2400" dirty="0">
              <a:solidFill>
                <a:schemeClr val="tx2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 eaLnBrk="0" hangingPunct="0">
              <a:defRPr/>
            </a:pPr>
            <a:endParaRPr lang="en-US" sz="3800" i="1" u="sng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481013" y="6688473"/>
            <a:ext cx="14335125" cy="804862"/>
          </a:xfrm>
          <a:prstGeom prst="rect">
            <a:avLst/>
          </a:prstGeom>
          <a:solidFill>
            <a:schemeClr val="tx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lIns="86828" tIns="43405" rIns="86828" bIns="43405">
            <a:spAutoFit/>
          </a:bodyPr>
          <a:lstStyle/>
          <a:p>
            <a:pPr algn="ctr" defTabSz="868363" eaLnBrk="0" hangingPunct="0">
              <a:spcBef>
                <a:spcPct val="50000"/>
              </a:spcBef>
            </a:pPr>
            <a:r>
              <a:rPr lang="en-US" sz="4600" b="1" dirty="0" smtClean="0">
                <a:solidFill>
                  <a:srgbClr val="F8F8F8"/>
                </a:solidFill>
              </a:rPr>
              <a:t>Introduction</a:t>
            </a:r>
            <a:endParaRPr lang="en-US" sz="4600" b="1" dirty="0">
              <a:solidFill>
                <a:srgbClr val="F8F8F8"/>
              </a:solidFill>
            </a:endParaRPr>
          </a:p>
        </p:txBody>
      </p:sp>
      <p:sp>
        <p:nvSpPr>
          <p:cNvPr id="4101" name="Text Box 14"/>
          <p:cNvSpPr txBox="1">
            <a:spLocks noChangeArrowheads="1"/>
          </p:cNvSpPr>
          <p:nvPr/>
        </p:nvSpPr>
        <p:spPr bwMode="auto">
          <a:xfrm>
            <a:off x="481013" y="7352450"/>
            <a:ext cx="14335125" cy="67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34212" tIns="434212" rIns="434212" bIns="217081">
            <a:spAutoFit/>
          </a:bodyPr>
          <a:lstStyle/>
          <a:p>
            <a:pPr algn="just" fontAlgn="t"/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Genetic selection has been very successful when applied to traits of moderate to high heritability, but progress has been slow for traits with low </a:t>
            </a:r>
            <a:r>
              <a:rPr lang="en-US" sz="4400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heritabilities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. The problem is further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compounded 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when novel traits are considered because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data needed 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to calculate high-reliability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PTA 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generally are not available.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A combination of producer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-recorded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health event data and SNP genotypes may permit the routine calculation of PTA with reasonable reliabilities for health traits.</a:t>
            </a:r>
            <a:endParaRPr lang="en-US" sz="4200" dirty="0">
              <a:solidFill>
                <a:schemeClr val="tx2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2" name="Text Box 349"/>
          <p:cNvSpPr txBox="1">
            <a:spLocks noChangeArrowheads="1"/>
          </p:cNvSpPr>
          <p:nvPr/>
        </p:nvSpPr>
        <p:spPr bwMode="auto">
          <a:xfrm>
            <a:off x="15371214" y="6691977"/>
            <a:ext cx="14335125" cy="804863"/>
          </a:xfrm>
          <a:prstGeom prst="rect">
            <a:avLst/>
          </a:prstGeom>
          <a:solidFill>
            <a:schemeClr val="tx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lIns="86828" tIns="43405" rIns="86828" bIns="43405">
            <a:spAutoFit/>
          </a:bodyPr>
          <a:lstStyle/>
          <a:p>
            <a:pPr algn="ctr" defTabSz="868363" eaLnBrk="0" hangingPunct="0">
              <a:spcBef>
                <a:spcPct val="50000"/>
              </a:spcBef>
            </a:pPr>
            <a:r>
              <a:rPr lang="en-US" sz="4600" b="1" dirty="0" smtClean="0">
                <a:solidFill>
                  <a:srgbClr val="F8F8F8"/>
                </a:solidFill>
              </a:rPr>
              <a:t>Results and discussion</a:t>
            </a:r>
            <a:endParaRPr lang="en-US" sz="4600" b="1" dirty="0">
              <a:solidFill>
                <a:srgbClr val="F8F8F8"/>
              </a:solidFill>
            </a:endParaRPr>
          </a:p>
        </p:txBody>
      </p:sp>
      <p:sp>
        <p:nvSpPr>
          <p:cNvPr id="4103" name="Text Box 350"/>
          <p:cNvSpPr txBox="1">
            <a:spLocks noChangeArrowheads="1"/>
          </p:cNvSpPr>
          <p:nvPr/>
        </p:nvSpPr>
        <p:spPr bwMode="auto">
          <a:xfrm>
            <a:off x="15339683" y="7140845"/>
            <a:ext cx="14335125" cy="2011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34212" tIns="434212" rIns="434212" bIns="217081">
            <a:spAutoFit/>
          </a:bodyPr>
          <a:lstStyle/>
          <a:p>
            <a:pPr marL="571500" indent="-571500" algn="just">
              <a:buClr>
                <a:srgbClr val="FF0000"/>
              </a:buClr>
              <a:buFont typeface="Wingdings" charset="2"/>
              <a:buChar char="v"/>
            </a:pPr>
            <a:r>
              <a:rPr lang="en-US" sz="4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Multiple-trait genomic </a:t>
            </a:r>
            <a:r>
              <a:rPr lang="en-US" sz="4400" b="1" dirty="0" err="1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heritabilities</a:t>
            </a:r>
            <a:r>
              <a:rPr lang="en-US" sz="4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 ranged from 0.02 for </a:t>
            </a:r>
            <a:r>
              <a:rPr lang="en-US" sz="4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lameness to </a:t>
            </a:r>
            <a:r>
              <a:rPr lang="en-US" sz="4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0.36 for retained placenta (</a:t>
            </a:r>
            <a:r>
              <a:rPr lang="en-US" sz="4400" b="1" dirty="0" smtClean="0">
                <a:solidFill>
                  <a:srgbClr val="0066FF"/>
                </a:solidFill>
                <a:latin typeface="Calibri" pitchFamily="34" charset="0"/>
              </a:rPr>
              <a:t>Table 1</a:t>
            </a:r>
            <a:r>
              <a:rPr lang="en-US" sz="4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).</a:t>
            </a:r>
            <a:endParaRPr lang="pt-BR" sz="4200" b="1" dirty="0">
              <a:solidFill>
                <a:schemeClr val="tx2">
                  <a:lumMod val="75000"/>
                  <a:lumOff val="25000"/>
                </a:schemeClr>
              </a:solidFill>
              <a:latin typeface="Calibri" pitchFamily="34" charset="0"/>
            </a:endParaRPr>
          </a:p>
        </p:txBody>
      </p:sp>
      <p:sp>
        <p:nvSpPr>
          <p:cNvPr id="4104" name="Text Box 351"/>
          <p:cNvSpPr txBox="1">
            <a:spLocks noChangeArrowheads="1"/>
          </p:cNvSpPr>
          <p:nvPr/>
        </p:nvSpPr>
        <p:spPr bwMode="auto">
          <a:xfrm>
            <a:off x="474099" y="18202756"/>
            <a:ext cx="14335125" cy="804862"/>
          </a:xfrm>
          <a:prstGeom prst="rect">
            <a:avLst/>
          </a:prstGeom>
          <a:solidFill>
            <a:schemeClr val="tx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lIns="86828" tIns="43405" rIns="86828" bIns="43405">
            <a:spAutoFit/>
          </a:bodyPr>
          <a:lstStyle/>
          <a:p>
            <a:pPr algn="ctr" defTabSz="868363" eaLnBrk="0" hangingPunct="0">
              <a:spcBef>
                <a:spcPct val="50000"/>
              </a:spcBef>
            </a:pPr>
            <a:r>
              <a:rPr lang="en-US" sz="4600" b="1" dirty="0" smtClean="0">
                <a:solidFill>
                  <a:srgbClr val="F8F8F8"/>
                </a:solidFill>
              </a:rPr>
              <a:t>Methods</a:t>
            </a:r>
            <a:endParaRPr lang="en-US" sz="4600" b="1" dirty="0">
              <a:solidFill>
                <a:srgbClr val="F8F8F8"/>
              </a:solidFill>
            </a:endParaRPr>
          </a:p>
        </p:txBody>
      </p:sp>
      <p:sp>
        <p:nvSpPr>
          <p:cNvPr id="4108" name="Rectangle 5"/>
          <p:cNvSpPr>
            <a:spLocks noChangeArrowheads="1"/>
          </p:cNvSpPr>
          <p:nvPr/>
        </p:nvSpPr>
        <p:spPr bwMode="auto">
          <a:xfrm>
            <a:off x="1923393" y="385490"/>
            <a:ext cx="26419832" cy="2234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6806" tIns="43395" rIns="86806" bIns="43395">
            <a:spAutoFit/>
          </a:bodyPr>
          <a:lstStyle/>
          <a:p>
            <a:pPr algn="ctr"/>
            <a:r>
              <a:rPr lang="en-US" sz="5400" b="1" dirty="0" smtClean="0">
                <a:latin typeface="Calibri" pitchFamily="34" charset="0"/>
              </a:rPr>
              <a:t>Genomic </a:t>
            </a:r>
            <a:r>
              <a:rPr lang="en-US" sz="5400" b="1" dirty="0">
                <a:latin typeface="Calibri" pitchFamily="34" charset="0"/>
              </a:rPr>
              <a:t>evaluation of low-heritability traits: dairy cattle health as a model</a:t>
            </a:r>
            <a:endParaRPr lang="en-US" sz="5700" dirty="0" smtClean="0">
              <a:solidFill>
                <a:schemeClr val="tx2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 defTabSz="868363">
              <a:spcBef>
                <a:spcPct val="50000"/>
              </a:spcBef>
            </a:pPr>
            <a:endParaRPr lang="en-US" sz="57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19" name="CaixaDeTexto 11"/>
          <p:cNvSpPr txBox="1">
            <a:spLocks noChangeArrowheads="1"/>
          </p:cNvSpPr>
          <p:nvPr/>
        </p:nvSpPr>
        <p:spPr bwMode="auto">
          <a:xfrm>
            <a:off x="1438275" y="26771600"/>
            <a:ext cx="12801600" cy="55816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87005" tIns="43503" rIns="87005" bIns="43503"/>
          <a:lstStyle/>
          <a:p>
            <a:pPr algn="ctr"/>
            <a:endParaRPr lang="pt-BR"/>
          </a:p>
          <a:p>
            <a:pPr algn="ctr"/>
            <a:endParaRPr lang="pt-BR"/>
          </a:p>
          <a:p>
            <a:pPr algn="ctr"/>
            <a:endParaRPr lang="pt-BR"/>
          </a:p>
          <a:p>
            <a:pPr algn="ctr"/>
            <a:endParaRPr lang="pt-BR"/>
          </a:p>
          <a:p>
            <a:pPr algn="ctr"/>
            <a:endParaRPr lang="pt-BR"/>
          </a:p>
          <a:p>
            <a:pPr algn="ctr"/>
            <a:endParaRPr lang="pt-BR"/>
          </a:p>
          <a:p>
            <a:pPr algn="ctr"/>
            <a:endParaRPr lang="pt-BR"/>
          </a:p>
          <a:p>
            <a:pPr algn="ctr"/>
            <a:endParaRPr lang="pt-BR"/>
          </a:p>
          <a:p>
            <a:pPr algn="ctr"/>
            <a:endParaRPr lang="pt-BR"/>
          </a:p>
          <a:p>
            <a:pPr algn="ctr"/>
            <a:endParaRPr lang="pt-BR"/>
          </a:p>
          <a:p>
            <a:pPr algn="ctr"/>
            <a:endParaRPr lang="pt-BR"/>
          </a:p>
          <a:p>
            <a:pPr algn="ctr"/>
            <a:endParaRPr lang="pt-BR"/>
          </a:p>
        </p:txBody>
      </p:sp>
      <p:sp>
        <p:nvSpPr>
          <p:cNvPr id="42" name="Retângulo de cantos arredondados 41"/>
          <p:cNvSpPr/>
          <p:nvPr/>
        </p:nvSpPr>
        <p:spPr bwMode="auto">
          <a:xfrm>
            <a:off x="282457" y="42254905"/>
            <a:ext cx="2123859" cy="553620"/>
          </a:xfrm>
          <a:prstGeom prst="round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3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0" y="5370145"/>
            <a:ext cx="30279975" cy="795544"/>
          </a:xfrm>
          <a:prstGeom prst="rect">
            <a:avLst/>
          </a:prstGeom>
          <a:solidFill>
            <a:schemeClr val="tx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86828" tIns="43405" rIns="86828" bIns="43405">
            <a:spAutoFit/>
          </a:bodyPr>
          <a:lstStyle/>
          <a:p>
            <a:pPr algn="ctr" defTabSz="868363" eaLnBrk="0" hangingPunct="0">
              <a:spcBef>
                <a:spcPct val="50000"/>
              </a:spcBef>
            </a:pPr>
            <a:endParaRPr lang="en-US" sz="4600" b="1" dirty="0">
              <a:solidFill>
                <a:srgbClr val="F8F8F8"/>
              </a:solidFill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481013" y="13816873"/>
            <a:ext cx="14335125" cy="804862"/>
          </a:xfrm>
          <a:prstGeom prst="rect">
            <a:avLst/>
          </a:prstGeom>
          <a:solidFill>
            <a:schemeClr val="tx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lIns="86828" tIns="43405" rIns="86828" bIns="43405">
            <a:spAutoFit/>
          </a:bodyPr>
          <a:lstStyle/>
          <a:p>
            <a:pPr algn="ctr" defTabSz="868363" eaLnBrk="0" hangingPunct="0">
              <a:spcBef>
                <a:spcPct val="50000"/>
              </a:spcBef>
            </a:pPr>
            <a:r>
              <a:rPr lang="en-US" sz="4600" b="1" dirty="0" smtClean="0">
                <a:solidFill>
                  <a:srgbClr val="F8F8F8"/>
                </a:solidFill>
              </a:rPr>
              <a:t>Objectives</a:t>
            </a:r>
            <a:endParaRPr lang="en-US" sz="4600" b="1" dirty="0">
              <a:solidFill>
                <a:srgbClr val="F8F8F8"/>
              </a:solidFill>
            </a:endParaRPr>
          </a:p>
        </p:txBody>
      </p:sp>
      <p:sp>
        <p:nvSpPr>
          <p:cNvPr id="41" name="Text Box 14"/>
          <p:cNvSpPr txBox="1">
            <a:spLocks noChangeArrowheads="1"/>
          </p:cNvSpPr>
          <p:nvPr/>
        </p:nvSpPr>
        <p:spPr bwMode="auto">
          <a:xfrm>
            <a:off x="537161" y="14497688"/>
            <a:ext cx="14335125" cy="3889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34212" tIns="434212" rIns="434212" bIns="217081">
            <a:spAutoFit/>
          </a:bodyPr>
          <a:lstStyle/>
          <a:p>
            <a:pPr algn="just" fontAlgn="t"/>
            <a:r>
              <a:rPr lang="en-US" sz="42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The objective of this study was to perform genomic analyses on producer-recorded health </a:t>
            </a:r>
            <a:r>
              <a:rPr lang="en-US" sz="42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data for disorders </a:t>
            </a:r>
            <a:r>
              <a:rPr lang="en-US" sz="42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commonly encountered by </a:t>
            </a:r>
            <a:r>
              <a:rPr lang="en-US" sz="42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dairy cows in the US. Genome-wide association studies were performed to identify regions of the genome associated with these health problems.</a:t>
            </a:r>
            <a:endParaRPr lang="en-US" sz="4200" dirty="0">
              <a:solidFill>
                <a:schemeClr val="tx2">
                  <a:lumMod val="75000"/>
                  <a:lumOff val="2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4" name="Text Box 14"/>
          <p:cNvSpPr txBox="1">
            <a:spLocks noChangeArrowheads="1"/>
          </p:cNvSpPr>
          <p:nvPr/>
        </p:nvSpPr>
        <p:spPr bwMode="auto">
          <a:xfrm>
            <a:off x="537161" y="18872288"/>
            <a:ext cx="14335125" cy="1555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34212" tIns="434212" rIns="434212" bIns="217081">
            <a:spAutoFit/>
          </a:bodyPr>
          <a:lstStyle/>
          <a:p>
            <a:pPr algn="just" fontAlgn="t"/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Variance 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components and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PTA were computed for 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several health traits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(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cystic ovaries, displaced abomasum, ketosis, lameness, mastitis, </a:t>
            </a:r>
            <a:r>
              <a:rPr lang="en-US" sz="4400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metritis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, and retained placenta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). Traditional single- and multiple trait models (</a:t>
            </a:r>
            <a:r>
              <a:rPr lang="en-US" sz="4400" b="1" dirty="0" err="1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st</a:t>
            </a:r>
            <a:r>
              <a:rPr lang="en-US" sz="4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-BLUP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 and </a:t>
            </a:r>
            <a:r>
              <a:rPr lang="en-US" sz="4400" b="1" dirty="0" err="1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mt</a:t>
            </a:r>
            <a:r>
              <a:rPr lang="en-US" sz="4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-BLUP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) were fit using 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only pedigree and phenotypic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information. Pedigree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, phenotypic, and genomic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data were combined in single- and multiple-trait  analyses using a single-step procedure (</a:t>
            </a:r>
            <a:r>
              <a:rPr lang="en-US" sz="4400" b="1" dirty="0" err="1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st-ssBLUP</a:t>
            </a:r>
            <a:r>
              <a:rPr lang="en-US" sz="4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and </a:t>
            </a:r>
            <a:r>
              <a:rPr lang="en-US" sz="4400" b="1" dirty="0" err="1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mt-ssBLUP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). Models included fixed parity 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and year-season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effects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, and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random herd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-year and sire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effects.</a:t>
            </a:r>
          </a:p>
          <a:p>
            <a:pPr algn="just" fontAlgn="t"/>
            <a:endParaRPr lang="en-US" sz="4400" dirty="0">
              <a:solidFill>
                <a:schemeClr val="tx2">
                  <a:lumMod val="75000"/>
                  <a:lumOff val="25000"/>
                </a:schemeClr>
              </a:solidFill>
              <a:latin typeface="Calibri" pitchFamily="34" charset="0"/>
            </a:endParaRPr>
          </a:p>
          <a:p>
            <a:pPr algn="just" fontAlgn="t"/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Following 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data quality edits, the first-parity dataset included </a:t>
            </a:r>
            <a:r>
              <a:rPr lang="en-US" sz="4400" dirty="0">
                <a:solidFill>
                  <a:srgbClr val="0066FF"/>
                </a:solidFill>
                <a:latin typeface="Calibri" pitchFamily="34" charset="0"/>
              </a:rPr>
              <a:t>134,226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 records from </a:t>
            </a:r>
            <a:r>
              <a:rPr lang="en-US" sz="4400" dirty="0">
                <a:solidFill>
                  <a:srgbClr val="0066FF"/>
                </a:solidFill>
                <a:latin typeface="Calibri" pitchFamily="34" charset="0"/>
              </a:rPr>
              <a:t>12,893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 sires and </a:t>
            </a:r>
            <a:r>
              <a:rPr lang="en-US" sz="4400" dirty="0">
                <a:solidFill>
                  <a:srgbClr val="0066FF"/>
                </a:solidFill>
                <a:latin typeface="Calibri" pitchFamily="34" charset="0"/>
              </a:rPr>
              <a:t>13,534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 maternal grandsires (MGS), and the later-parity dataset had </a:t>
            </a:r>
            <a:r>
              <a:rPr lang="en-US" sz="4400" dirty="0">
                <a:solidFill>
                  <a:srgbClr val="0066FF"/>
                </a:solidFill>
                <a:latin typeface="Calibri" pitchFamily="34" charset="0"/>
              </a:rPr>
              <a:t>174,069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records 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from parities two through five for </a:t>
            </a:r>
            <a:r>
              <a:rPr lang="en-US" sz="4400" dirty="0">
                <a:solidFill>
                  <a:srgbClr val="0066FF"/>
                </a:solidFill>
                <a:latin typeface="Calibri" pitchFamily="34" charset="0"/>
              </a:rPr>
              <a:t>100,635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 cows from </a:t>
            </a:r>
            <a:r>
              <a:rPr lang="en-US" sz="4400" dirty="0">
                <a:solidFill>
                  <a:srgbClr val="0066FF"/>
                </a:solidFill>
                <a:latin typeface="Calibri" pitchFamily="34" charset="0"/>
              </a:rPr>
              <a:t>11,481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 sires and </a:t>
            </a:r>
            <a:r>
              <a:rPr lang="en-US" sz="4400" dirty="0">
                <a:solidFill>
                  <a:srgbClr val="0066FF"/>
                </a:solidFill>
                <a:latin typeface="Calibri" pitchFamily="34" charset="0"/>
              </a:rPr>
              <a:t>11,716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 MGS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. Genotypes were available from </a:t>
            </a:r>
            <a:r>
              <a:rPr lang="en-US" sz="4400" dirty="0" smtClean="0">
                <a:solidFill>
                  <a:srgbClr val="0066FF"/>
                </a:solidFill>
                <a:latin typeface="Calibri" pitchFamily="34" charset="0"/>
              </a:rPr>
              <a:t>7,883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 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sires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for </a:t>
            </a:r>
            <a:r>
              <a:rPr lang="en-US" sz="4400" dirty="0">
                <a:solidFill>
                  <a:srgbClr val="0066FF"/>
                </a:solidFill>
                <a:latin typeface="Calibri" pitchFamily="34" charset="0"/>
              </a:rPr>
              <a:t>37,713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SNP.</a:t>
            </a:r>
          </a:p>
          <a:p>
            <a:pPr algn="just" fontAlgn="t"/>
            <a:endParaRPr lang="en-US" sz="4400" dirty="0" smtClean="0">
              <a:solidFill>
                <a:schemeClr val="tx2">
                  <a:lumMod val="75000"/>
                  <a:lumOff val="25000"/>
                </a:schemeClr>
              </a:solidFill>
              <a:latin typeface="Calibri" pitchFamily="34" charset="0"/>
            </a:endParaRPr>
          </a:p>
          <a:p>
            <a:pPr algn="just" fontAlgn="t"/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Analyses used </a:t>
            </a:r>
            <a:r>
              <a:rPr lang="en-US" sz="4400" dirty="0" err="1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ASReml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 v3.0 (</a:t>
            </a:r>
            <a:r>
              <a:rPr lang="en-US" sz="4400" dirty="0" err="1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st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-BLUP) or the BLUPF90 family </a:t>
            </a: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of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programs from the University of Georgia (all others). </a:t>
            </a:r>
            <a:r>
              <a:rPr lang="en-US" sz="4400" dirty="0" err="1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st</a:t>
            </a:r>
            <a:r>
              <a:rPr lang="en-US" sz="4400" dirty="0" err="1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-ssBLUP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 results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from the Georgia programs were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used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for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GWAS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with single SNP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or 1 </a:t>
            </a:r>
            <a:r>
              <a:rPr lang="en-US" sz="4400" dirty="0" err="1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Mbp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 windows.</a:t>
            </a:r>
          </a:p>
        </p:txBody>
      </p:sp>
      <p:sp>
        <p:nvSpPr>
          <p:cNvPr id="51" name="Text Box 351"/>
          <p:cNvSpPr txBox="1">
            <a:spLocks noChangeArrowheads="1"/>
          </p:cNvSpPr>
          <p:nvPr/>
        </p:nvSpPr>
        <p:spPr bwMode="auto">
          <a:xfrm>
            <a:off x="15371214" y="38689067"/>
            <a:ext cx="14335125" cy="804862"/>
          </a:xfrm>
          <a:prstGeom prst="rect">
            <a:avLst/>
          </a:prstGeom>
          <a:solidFill>
            <a:schemeClr val="tx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lIns="86828" tIns="43405" rIns="86828" bIns="43405">
            <a:spAutoFit/>
          </a:bodyPr>
          <a:lstStyle/>
          <a:p>
            <a:pPr algn="ctr" defTabSz="868363" eaLnBrk="0" hangingPunct="0">
              <a:spcBef>
                <a:spcPct val="50000"/>
              </a:spcBef>
            </a:pPr>
            <a:r>
              <a:rPr lang="en-US" sz="4600" b="1" dirty="0" smtClean="0">
                <a:solidFill>
                  <a:srgbClr val="F8F8F8"/>
                </a:solidFill>
              </a:rPr>
              <a:t>Acknowledgments</a:t>
            </a:r>
            <a:endParaRPr lang="en-US" sz="4600" b="1" dirty="0">
              <a:solidFill>
                <a:srgbClr val="F8F8F8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15346597" y="32863780"/>
            <a:ext cx="14359742" cy="5639979"/>
            <a:chOff x="15346597" y="30764858"/>
            <a:chExt cx="14359742" cy="5639979"/>
          </a:xfrm>
        </p:grpSpPr>
        <p:sp>
          <p:nvSpPr>
            <p:cNvPr id="52" name="Text Box 349"/>
            <p:cNvSpPr txBox="1">
              <a:spLocks noChangeArrowheads="1"/>
            </p:cNvSpPr>
            <p:nvPr/>
          </p:nvSpPr>
          <p:spPr bwMode="auto">
            <a:xfrm>
              <a:off x="15371214" y="30764858"/>
              <a:ext cx="14335125" cy="804863"/>
            </a:xfrm>
            <a:prstGeom prst="rect">
              <a:avLst/>
            </a:prstGeom>
            <a:solidFill>
              <a:schemeClr val="tx1">
                <a:lumMod val="7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lIns="86828" tIns="43405" rIns="86828" bIns="43405">
              <a:spAutoFit/>
            </a:bodyPr>
            <a:lstStyle/>
            <a:p>
              <a:pPr algn="ctr" defTabSz="868363" eaLnBrk="0" hangingPunct="0">
                <a:spcBef>
                  <a:spcPct val="50000"/>
                </a:spcBef>
              </a:pPr>
              <a:r>
                <a:rPr lang="en-US" sz="4600" b="1" dirty="0" smtClean="0">
                  <a:solidFill>
                    <a:srgbClr val="F8F8F8"/>
                  </a:solidFill>
                </a:rPr>
                <a:t>Conclusions</a:t>
              </a:r>
              <a:endParaRPr lang="en-US" sz="4600" b="1" dirty="0">
                <a:solidFill>
                  <a:srgbClr val="F8F8F8"/>
                </a:solidFill>
              </a:endParaRPr>
            </a:p>
          </p:txBody>
        </p:sp>
        <p:sp>
          <p:nvSpPr>
            <p:cNvPr id="53" name="Retângulo 52"/>
            <p:cNvSpPr/>
            <p:nvPr/>
          </p:nvSpPr>
          <p:spPr>
            <a:xfrm>
              <a:off x="15346597" y="31572745"/>
              <a:ext cx="14303594" cy="48320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71500" indent="-571500" algn="just">
                <a:buClr>
                  <a:srgbClr val="FF0000"/>
                </a:buClr>
                <a:buFont typeface="Wingdings" charset="2"/>
                <a:buChar char="v"/>
              </a:pPr>
              <a:r>
                <a:rPr lang="en-US" sz="440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</a:rPr>
                <a:t>Health </a:t>
              </a:r>
              <a:r>
                <a:rPr lang="en-US" sz="44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</a:rPr>
                <a:t>traits were lowly heritable, making consistent, long-term goals essential </a:t>
              </a:r>
              <a:r>
                <a:rPr lang="en-US" sz="440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</a:rPr>
                <a:t>for genetic improvement.</a:t>
              </a:r>
            </a:p>
            <a:p>
              <a:pPr marL="571500" indent="-571500" algn="just">
                <a:buClr>
                  <a:srgbClr val="FF0000"/>
                </a:buClr>
                <a:buFont typeface="Wingdings" charset="2"/>
                <a:buChar char="v"/>
              </a:pPr>
              <a:r>
                <a:rPr lang="en-US" sz="440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</a:rPr>
                <a:t>Selection for fewer disease events will have a favorable impact on fertility, longevity, and economic merit because of desirable genetic correlations.</a:t>
              </a:r>
            </a:p>
            <a:p>
              <a:pPr marL="571500" indent="-571500" algn="just">
                <a:buClr>
                  <a:srgbClr val="FF0000"/>
                </a:buClr>
                <a:buFont typeface="Wingdings" charset="2"/>
                <a:buChar char="v"/>
              </a:pPr>
              <a:r>
                <a:rPr lang="en-US" sz="440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</a:rPr>
                <a:t>Individual SNP and sliding windows explained only small proportions of genetic variance.</a:t>
              </a:r>
              <a:endParaRPr lang="pt-BR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endParaRPr>
            </a:p>
          </p:txBody>
        </p:sp>
      </p:grpSp>
      <p:pic>
        <p:nvPicPr>
          <p:cNvPr id="3" name="Picture 2" descr="253669_10150271684469274_7752029_n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65352" y="717456"/>
            <a:ext cx="3438022" cy="27376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16587776" y="39809977"/>
            <a:ext cx="11833559" cy="2088014"/>
            <a:chOff x="16587776" y="39386665"/>
            <a:chExt cx="11833559" cy="2088014"/>
          </a:xfrm>
        </p:grpSpPr>
        <p:sp>
          <p:nvSpPr>
            <p:cNvPr id="54" name="Retângulo 53"/>
            <p:cNvSpPr/>
            <p:nvPr/>
          </p:nvSpPr>
          <p:spPr bwMode="auto">
            <a:xfrm>
              <a:off x="16587776" y="39386665"/>
              <a:ext cx="11833559" cy="2088014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38943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sz="3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0568919" y="39809990"/>
              <a:ext cx="1558135" cy="15892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2778478" y="39765663"/>
              <a:ext cx="2441342" cy="1349562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6845313" y="40129027"/>
              <a:ext cx="3048000" cy="10668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26406367" y="39671827"/>
              <a:ext cx="1524000" cy="1524000"/>
            </a:xfrm>
            <a:prstGeom prst="rect">
              <a:avLst/>
            </a:prstGeom>
          </p:spPr>
        </p:pic>
      </p:grpSp>
      <p:sp>
        <p:nvSpPr>
          <p:cNvPr id="36" name="CaixaDeTexto 27"/>
          <p:cNvSpPr txBox="1"/>
          <p:nvPr/>
        </p:nvSpPr>
        <p:spPr>
          <a:xfrm>
            <a:off x="946235" y="41332050"/>
            <a:ext cx="138629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</a:tabLst>
            </a:pPr>
            <a:r>
              <a:rPr lang="pt-BR" sz="4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Figure 1</a:t>
            </a:r>
            <a:r>
              <a:rPr lang="pt-BR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ea typeface="DejaVu Sans" charset="0"/>
                <a:cs typeface="DejaVu Sans" charset="0"/>
              </a:rPr>
              <a:t> </a:t>
            </a:r>
            <a:r>
              <a:rPr lang="en-US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ea typeface="DejaVu Sans" charset="0"/>
                <a:cs typeface="DejaVu Sans" charset="0"/>
              </a:rPr>
              <a:t>Manhattan plot for clinical mastitis using </a:t>
            </a:r>
            <a:r>
              <a:rPr lang="en-US" sz="4400" dirty="0" err="1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ea typeface="DejaVu Sans" charset="0"/>
                <a:cs typeface="DejaVu Sans" charset="0"/>
              </a:rPr>
              <a:t>st-ssBLUP</a:t>
            </a:r>
            <a:r>
              <a:rPr lang="pt-BR" sz="4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ea typeface="DejaVu Sans" charset="0"/>
                <a:cs typeface="DejaVu Sans" charset="0"/>
              </a:rPr>
              <a:t>.</a:t>
            </a:r>
            <a:endParaRPr lang="pt-BR" sz="4400" dirty="0">
              <a:solidFill>
                <a:schemeClr val="tx2">
                  <a:lumMod val="75000"/>
                  <a:lumOff val="25000"/>
                </a:schemeClr>
              </a:solidFill>
              <a:latin typeface="Calibri" pitchFamily="34" charset="0"/>
              <a:ea typeface="DejaVu Sans" charset="0"/>
              <a:cs typeface="DejaVu Sans" charset="0"/>
            </a:endParaRPr>
          </a:p>
        </p:txBody>
      </p:sp>
      <p:pic>
        <p:nvPicPr>
          <p:cNvPr id="12" name="Picture 11" descr="mastwindows1mbp.p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235" y="34391738"/>
            <a:ext cx="13553228" cy="6922674"/>
          </a:xfrm>
          <a:prstGeom prst="rect">
            <a:avLst/>
          </a:prstGeom>
          <a:ln>
            <a:solidFill>
              <a:srgbClr val="292579"/>
            </a:solidFill>
          </a:ln>
        </p:spPr>
      </p:pic>
      <p:pic>
        <p:nvPicPr>
          <p:cNvPr id="13" name="Picture 12" descr="mastsnp.pn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305" y="34147397"/>
            <a:ext cx="7817945" cy="3908973"/>
          </a:xfrm>
          <a:prstGeom prst="rect">
            <a:avLst/>
          </a:prstGeom>
          <a:ln>
            <a:solidFill>
              <a:srgbClr val="003399"/>
            </a:solidFill>
          </a:ln>
        </p:spPr>
      </p:pic>
      <p:sp>
        <p:nvSpPr>
          <p:cNvPr id="14" name="TextBox 13"/>
          <p:cNvSpPr txBox="1"/>
          <p:nvPr/>
        </p:nvSpPr>
        <p:spPr>
          <a:xfrm>
            <a:off x="9631003" y="34239173"/>
            <a:ext cx="4991907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Single-SNP results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052072" y="34479925"/>
            <a:ext cx="5333424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1 </a:t>
            </a:r>
            <a:r>
              <a:rPr lang="en-US" sz="3200" b="1" dirty="0" err="1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Mbp</a:t>
            </a:r>
            <a:r>
              <a:rPr lang="en-US" sz="32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 sliding-window results</a:t>
            </a:r>
            <a:endParaRPr lang="en-US" b="1" dirty="0">
              <a:solidFill>
                <a:srgbClr val="000000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5371214" y="17061508"/>
            <a:ext cx="14335125" cy="6605804"/>
            <a:chOff x="15371214" y="18016597"/>
            <a:chExt cx="14335125" cy="6605804"/>
          </a:xfrm>
        </p:grpSpPr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4465371"/>
                </p:ext>
              </p:extLst>
            </p:nvPr>
          </p:nvGraphicFramePr>
          <p:xfrm>
            <a:off x="15533688" y="18597371"/>
            <a:ext cx="14028737" cy="4640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" name="Document" r:id="rId13" imgW="6794500" imgH="2247900" progId="Word.Document.12">
                    <p:embed/>
                  </p:oleObj>
                </mc:Choice>
                <mc:Fallback>
                  <p:oleObj name="Document" r:id="rId13" imgW="6794500" imgH="2247900" progId="Word.Document.12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15533688" y="18597371"/>
                          <a:ext cx="14028737" cy="46402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TextBox 17"/>
            <p:cNvSpPr txBox="1"/>
            <p:nvPr/>
          </p:nvSpPr>
          <p:spPr>
            <a:xfrm>
              <a:off x="15533587" y="22806519"/>
              <a:ext cx="14029039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aseline="30000" dirty="0">
                  <a:solidFill>
                    <a:srgbClr val="000000"/>
                  </a:solidFill>
                  <a:latin typeface="Calibri"/>
                  <a:cs typeface="Calibri"/>
                </a:rPr>
                <a:t>1</a:t>
              </a:r>
              <a:r>
                <a:rPr lang="en-US" sz="2800" dirty="0">
                  <a:solidFill>
                    <a:srgbClr val="000000"/>
                  </a:solidFill>
                  <a:latin typeface="Calibri"/>
                  <a:cs typeface="Calibri"/>
                </a:rPr>
                <a:t> Unproven sires considered sires with less than 10 daughters.</a:t>
              </a:r>
            </a:p>
            <a:p>
              <a:r>
                <a:rPr lang="en-US" sz="2800" baseline="30000" dirty="0">
                  <a:solidFill>
                    <a:srgbClr val="000000"/>
                  </a:solidFill>
                  <a:latin typeface="Calibri"/>
                  <a:cs typeface="Calibri"/>
                </a:rPr>
                <a:t>2</a:t>
              </a:r>
              <a:r>
                <a:rPr lang="en-US" sz="2800" dirty="0">
                  <a:solidFill>
                    <a:srgbClr val="000000"/>
                  </a:solidFill>
                  <a:latin typeface="Calibri"/>
                  <a:cs typeface="Calibri"/>
                </a:rPr>
                <a:t> Proven sires considered sires with at least 10 daughters.</a:t>
              </a:r>
            </a:p>
            <a:p>
              <a:r>
                <a:rPr lang="en-US" sz="2800" baseline="30000" dirty="0">
                  <a:solidFill>
                    <a:srgbClr val="000000"/>
                  </a:solidFill>
                  <a:latin typeface="Calibri"/>
                  <a:cs typeface="Calibri"/>
                </a:rPr>
                <a:t>3 </a:t>
              </a:r>
              <a:r>
                <a:rPr lang="en-US" sz="2800" dirty="0">
                  <a:solidFill>
                    <a:srgbClr val="000000"/>
                  </a:solidFill>
                  <a:latin typeface="Calibri"/>
                  <a:cs typeface="Calibri"/>
                </a:rPr>
                <a:t>The increase in mean reliability calculated as the difference in overall mean reliability between the blended model and the traditional (pedigree data only) model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.</a:t>
              </a:r>
              <a:endParaRPr lang="en-US" sz="28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48" name="CaixaDeTexto 27"/>
            <p:cNvSpPr txBox="1"/>
            <p:nvPr/>
          </p:nvSpPr>
          <p:spPr>
            <a:xfrm>
              <a:off x="15371214" y="18016597"/>
              <a:ext cx="14335125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656650" algn="l"/>
                  <a:tab pos="1313299" algn="l"/>
                  <a:tab pos="1969949" algn="l"/>
                  <a:tab pos="2626599" algn="l"/>
                </a:tabLst>
              </a:pPr>
              <a:r>
                <a:rPr lang="pt-BR" sz="3200" b="1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Table</a:t>
              </a:r>
              <a:r>
                <a:rPr lang="pt-BR" sz="3200" b="1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 2</a:t>
              </a:r>
              <a:r>
                <a:rPr lang="pt-BR" sz="320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</a:t>
              </a:r>
              <a:r>
                <a:rPr lang="en-US" sz="320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Average </a:t>
              </a:r>
              <a:r>
                <a:rPr lang="en-US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reliabilities of sire PTA computed with pedigree information and genomic </a:t>
              </a:r>
              <a:r>
                <a:rPr lang="en-US" sz="320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information.</a:t>
              </a:r>
              <a:endParaRPr lang="pt-BR" sz="32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ea typeface="DejaVu Sans" charset="0"/>
                <a:cs typeface="DejaVu Sans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5451987" y="8997067"/>
            <a:ext cx="14381418" cy="6476456"/>
            <a:chOff x="15451987" y="10990161"/>
            <a:chExt cx="14381418" cy="6476456"/>
          </a:xfrm>
        </p:grpSpPr>
        <p:sp>
          <p:nvSpPr>
            <p:cNvPr id="47" name="CaixaDeTexto 11"/>
            <p:cNvSpPr txBox="1">
              <a:spLocks noChangeArrowheads="1"/>
            </p:cNvSpPr>
            <p:nvPr/>
          </p:nvSpPr>
          <p:spPr bwMode="auto">
            <a:xfrm>
              <a:off x="16587776" y="11884967"/>
              <a:ext cx="12801600" cy="55816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87005" tIns="43503" rIns="87005" bIns="43503"/>
            <a:lstStyle/>
            <a:p>
              <a:pPr algn="ctr"/>
              <a:endParaRPr lang="pt-BR"/>
            </a:p>
            <a:p>
              <a:pPr algn="ctr"/>
              <a:endParaRPr lang="pt-BR"/>
            </a:p>
            <a:p>
              <a:pPr algn="ctr"/>
              <a:endParaRPr lang="pt-BR"/>
            </a:p>
            <a:p>
              <a:pPr algn="ctr"/>
              <a:endParaRPr lang="pt-BR"/>
            </a:p>
            <a:p>
              <a:pPr algn="ctr"/>
              <a:endParaRPr lang="pt-BR"/>
            </a:p>
            <a:p>
              <a:pPr algn="ctr"/>
              <a:endParaRPr lang="pt-BR"/>
            </a:p>
            <a:p>
              <a:pPr algn="ctr"/>
              <a:endParaRPr lang="pt-BR"/>
            </a:p>
            <a:p>
              <a:pPr algn="ctr"/>
              <a:endParaRPr lang="pt-BR"/>
            </a:p>
            <a:p>
              <a:pPr algn="ctr"/>
              <a:endParaRPr lang="pt-BR"/>
            </a:p>
            <a:p>
              <a:pPr algn="ctr"/>
              <a:endParaRPr lang="pt-BR"/>
            </a:p>
            <a:p>
              <a:pPr algn="ctr"/>
              <a:endParaRPr lang="pt-BR"/>
            </a:p>
            <a:p>
              <a:pPr algn="ctr"/>
              <a:endParaRPr lang="pt-BR"/>
            </a:p>
          </p:txBody>
        </p:sp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33031770"/>
                </p:ext>
              </p:extLst>
            </p:nvPr>
          </p:nvGraphicFramePr>
          <p:xfrm>
            <a:off x="15498280" y="12578753"/>
            <a:ext cx="14064345" cy="46296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6" name="Document" r:id="rId15" imgW="8140700" imgH="2679700" progId="Word.Document.12">
                    <p:embed/>
                  </p:oleObj>
                </mc:Choice>
                <mc:Fallback>
                  <p:oleObj name="Document" r:id="rId15" imgW="8140700" imgH="2679700" progId="Word.Document.12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5498280" y="12578753"/>
                          <a:ext cx="14064345" cy="462960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6" name="CaixaDeTexto 27"/>
            <p:cNvSpPr txBox="1"/>
            <p:nvPr/>
          </p:nvSpPr>
          <p:spPr>
            <a:xfrm>
              <a:off x="15498280" y="10990161"/>
              <a:ext cx="14335125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656650" algn="l"/>
                  <a:tab pos="1313299" algn="l"/>
                  <a:tab pos="1969949" algn="l"/>
                  <a:tab pos="2626599" algn="l"/>
                </a:tabLst>
              </a:pPr>
              <a:r>
                <a:rPr lang="pt-BR" sz="3200" b="1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Table</a:t>
              </a:r>
              <a:r>
                <a:rPr lang="pt-BR" sz="3200" b="1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rPr>
                <a:t> 1</a:t>
              </a:r>
              <a:r>
                <a:rPr lang="pt-BR" sz="320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Estimated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heritabilities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(SD)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on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the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diagonal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with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estimated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genetic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correlations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below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the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diagonal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from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multiple-trait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genomic-based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analysis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with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first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</a:t>
              </a:r>
              <a:r>
                <a:rPr lang="pt-BR" sz="3200" dirty="0" err="1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parity</a:t>
              </a:r>
              <a:r>
                <a:rPr lang="pt-BR" sz="3200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 </a:t>
              </a:r>
              <a:r>
                <a:rPr lang="pt-BR" sz="3200" dirty="0" err="1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records</a:t>
              </a:r>
              <a:r>
                <a:rPr lang="pt-BR" sz="3200" dirty="0" smtClean="0">
                  <a:solidFill>
                    <a:schemeClr val="tx2">
                      <a:lumMod val="75000"/>
                      <a:lumOff val="25000"/>
                    </a:schemeClr>
                  </a:solidFill>
                  <a:latin typeface="Calibri" pitchFamily="34" charset="0"/>
                  <a:ea typeface="DejaVu Sans" charset="0"/>
                  <a:cs typeface="DejaVu Sans" charset="0"/>
                </a:rPr>
                <a:t>.</a:t>
              </a:r>
              <a:endParaRPr lang="pt-BR" sz="32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ea typeface="DejaVu Sans" charset="0"/>
                <a:cs typeface="DejaVu Sans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5451987" y="16796373"/>
              <a:ext cx="666883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000000"/>
                  </a:solidFill>
                  <a:latin typeface="Calibri"/>
                  <a:cs typeface="Calibri"/>
                </a:rPr>
                <a:t>* Genetic correlations significant at P &lt; 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0.05.</a:t>
              </a:r>
              <a:endParaRPr lang="en-US" sz="28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15381429" y="15468990"/>
            <a:ext cx="143249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rgbClr val="FF0000"/>
              </a:buClr>
              <a:buFont typeface="Wingdings" charset="2"/>
              <a:buChar char="v"/>
            </a:pPr>
            <a:r>
              <a:rPr lang="en-US" sz="4400" b="1" dirty="0">
                <a:solidFill>
                  <a:srgbClr val="000000"/>
                </a:solidFill>
                <a:latin typeface="Calibri"/>
                <a:cs typeface="Calibri"/>
              </a:rPr>
              <a:t>Sire reliabilities increased on average by </a:t>
            </a:r>
            <a:r>
              <a:rPr lang="en-US" sz="4400" b="1" dirty="0" smtClean="0">
                <a:solidFill>
                  <a:srgbClr val="000000"/>
                </a:solidFill>
                <a:latin typeface="Calibri"/>
                <a:cs typeface="Calibri"/>
              </a:rPr>
              <a:t>about 12% when </a:t>
            </a:r>
            <a:r>
              <a:rPr lang="en-US" sz="4400" b="1" dirty="0">
                <a:solidFill>
                  <a:srgbClr val="000000"/>
                </a:solidFill>
                <a:latin typeface="Calibri"/>
                <a:cs typeface="Calibri"/>
              </a:rPr>
              <a:t>genomic data were </a:t>
            </a:r>
            <a:r>
              <a:rPr lang="en-US" sz="4400" b="1" dirty="0" smtClean="0">
                <a:solidFill>
                  <a:srgbClr val="000000"/>
                </a:solidFill>
                <a:latin typeface="Calibri"/>
                <a:cs typeface="Calibri"/>
              </a:rPr>
              <a:t>included (</a:t>
            </a:r>
            <a:r>
              <a:rPr lang="en-US" sz="4400" b="1" dirty="0" smtClean="0">
                <a:solidFill>
                  <a:srgbClr val="0066FF"/>
                </a:solidFill>
                <a:latin typeface="Calibri"/>
                <a:cs typeface="Calibri"/>
              </a:rPr>
              <a:t>Table 2</a:t>
            </a:r>
            <a:r>
              <a:rPr lang="en-US" sz="4400" b="1" dirty="0" smtClean="0">
                <a:solidFill>
                  <a:srgbClr val="000000"/>
                </a:solidFill>
                <a:latin typeface="Calibri"/>
                <a:cs typeface="Calibri"/>
              </a:rPr>
              <a:t>).</a:t>
            </a:r>
            <a:endParaRPr lang="en-US" sz="4400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5371213" y="31165688"/>
            <a:ext cx="1433512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Clr>
                <a:srgbClr val="FF0000"/>
              </a:buClr>
              <a:buFont typeface="Wingdings" charset="2"/>
              <a:buChar char="v"/>
            </a:pPr>
            <a:r>
              <a:rPr lang="en-US" sz="4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The GWAS </a:t>
            </a:r>
            <a:r>
              <a:rPr lang="en-US" sz="4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for clinical mastitis highlighted </a:t>
            </a:r>
            <a:r>
              <a:rPr lang="en-US" sz="4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several </a:t>
            </a:r>
            <a:r>
              <a:rPr lang="en-US" sz="4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genomic regions that </a:t>
            </a:r>
            <a:r>
              <a:rPr lang="en-US" sz="4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should be </a:t>
            </a:r>
            <a:r>
              <a:rPr lang="en-US" sz="4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investigated (</a:t>
            </a:r>
            <a:r>
              <a:rPr lang="en-US" sz="4400" b="1" dirty="0" smtClean="0">
                <a:solidFill>
                  <a:srgbClr val="0066FF"/>
                </a:solidFill>
                <a:latin typeface="Calibri" pitchFamily="34" charset="0"/>
              </a:rPr>
              <a:t>Figure 1</a:t>
            </a:r>
            <a:r>
              <a:rPr lang="en-US" sz="44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</a:rPr>
              <a:t>).</a:t>
            </a:r>
            <a:endParaRPr lang="en-US" sz="44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15349899" y="23784678"/>
            <a:ext cx="143249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rgbClr val="FF0000"/>
              </a:buClr>
              <a:buFont typeface="Wingdings" charset="2"/>
              <a:buChar char="v"/>
            </a:pPr>
            <a:r>
              <a:rPr lang="en-US" sz="4400" b="1" dirty="0" smtClean="0">
                <a:solidFill>
                  <a:srgbClr val="000000"/>
                </a:solidFill>
                <a:latin typeface="Calibri"/>
                <a:cs typeface="Calibri"/>
              </a:rPr>
              <a:t>Genetic correlations of health with fitness traits were significant in most cases (</a:t>
            </a:r>
            <a:r>
              <a:rPr lang="en-US" sz="4400" b="1" dirty="0" smtClean="0">
                <a:solidFill>
                  <a:srgbClr val="0066FF"/>
                </a:solidFill>
                <a:latin typeface="Calibri"/>
                <a:cs typeface="Calibri"/>
              </a:rPr>
              <a:t>Table 3</a:t>
            </a:r>
            <a:r>
              <a:rPr lang="en-US" sz="4400" b="1" dirty="0" smtClean="0">
                <a:solidFill>
                  <a:srgbClr val="000000"/>
                </a:solidFill>
                <a:latin typeface="Calibri"/>
                <a:cs typeface="Calibri"/>
              </a:rPr>
              <a:t>).</a:t>
            </a:r>
            <a:endParaRPr lang="en-US" sz="4400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5458216" y="30679628"/>
            <a:ext cx="66688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* Genetic correlations significant at P &lt; 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0.05.</a:t>
            </a:r>
            <a:endParaRPr lang="en-US" sz="28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2" name="CaixaDeTexto 27"/>
          <p:cNvSpPr txBox="1"/>
          <p:nvPr/>
        </p:nvSpPr>
        <p:spPr>
          <a:xfrm>
            <a:off x="15346597" y="25306451"/>
            <a:ext cx="14335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</a:tabLst>
            </a:pPr>
            <a:r>
              <a:rPr lang="pt-BR" sz="3200" b="1" dirty="0" err="1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Table</a:t>
            </a:r>
            <a:r>
              <a:rPr lang="pt-BR" sz="3200" b="1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 3</a:t>
            </a:r>
            <a:r>
              <a:rPr lang="pt-BR" sz="32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ea typeface="DejaVu Sans" charset="0"/>
                <a:cs typeface="DejaVu Sans" charset="0"/>
              </a:rPr>
              <a:t> </a:t>
            </a:r>
            <a:r>
              <a:rPr lang="en-US" sz="32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ea typeface="DejaVu Sans" charset="0"/>
                <a:cs typeface="DejaVu Sans" charset="0"/>
              </a:rPr>
              <a:t>Approximate </a:t>
            </a:r>
            <a:r>
              <a:rPr lang="en-US" sz="32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ea typeface="DejaVu Sans" charset="0"/>
                <a:cs typeface="DejaVu Sans" charset="0"/>
              </a:rPr>
              <a:t>genetic correlations (SE) between fitness </a:t>
            </a:r>
            <a:r>
              <a:rPr lang="en-US" sz="32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ea typeface="DejaVu Sans" charset="0"/>
                <a:cs typeface="DejaVu Sans" charset="0"/>
              </a:rPr>
              <a:t>traits </a:t>
            </a:r>
            <a:r>
              <a:rPr lang="en-US" sz="32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itchFamily="34" charset="0"/>
                <a:ea typeface="DejaVu Sans" charset="0"/>
                <a:cs typeface="DejaVu Sans" charset="0"/>
              </a:rPr>
              <a:t>and results from pedigree-based analysis with first parity records .</a:t>
            </a:r>
            <a:endParaRPr lang="pt-BR" sz="3200" dirty="0">
              <a:solidFill>
                <a:schemeClr val="tx2">
                  <a:lumMod val="75000"/>
                  <a:lumOff val="25000"/>
                </a:schemeClr>
              </a:solidFill>
              <a:latin typeface="Calibri" pitchFamily="34" charset="0"/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9">
      <a:dk1>
        <a:srgbClr val="00009F"/>
      </a:dk1>
      <a:lt1>
        <a:srgbClr val="FFCFFF"/>
      </a:lt1>
      <a:dk2>
        <a:srgbClr val="000000"/>
      </a:dk2>
      <a:lt2>
        <a:srgbClr val="808080"/>
      </a:lt2>
      <a:accent1>
        <a:srgbClr val="FFFFFF"/>
      </a:accent1>
      <a:accent2>
        <a:srgbClr val="60009F"/>
      </a:accent2>
      <a:accent3>
        <a:srgbClr val="FFE4FF"/>
      </a:accent3>
      <a:accent4>
        <a:srgbClr val="000087"/>
      </a:accent4>
      <a:accent5>
        <a:srgbClr val="FFFFFF"/>
      </a:accent5>
      <a:accent6>
        <a:srgbClr val="560090"/>
      </a:accent6>
      <a:hlink>
        <a:srgbClr val="028418"/>
      </a:hlink>
      <a:folHlink>
        <a:srgbClr val="660066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AABAC9"/>
      </a:lt1>
      <a:dk2>
        <a:srgbClr val="000000"/>
      </a:dk2>
      <a:lt2>
        <a:srgbClr val="808080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E8E8E8"/>
      </a:accent5>
      <a:accent6>
        <a:srgbClr val="002E5C"/>
      </a:accent6>
      <a:hlink>
        <a:srgbClr val="008000"/>
      </a:hlink>
      <a:folHlink>
        <a:srgbClr val="800000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AABAC9"/>
      </a:lt1>
      <a:dk2>
        <a:srgbClr val="000000"/>
      </a:dk2>
      <a:lt2>
        <a:srgbClr val="808080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E8E8E8"/>
      </a:accent5>
      <a:accent6>
        <a:srgbClr val="002E5C"/>
      </a:accent6>
      <a:hlink>
        <a:srgbClr val="008000"/>
      </a:hlink>
      <a:folHlink>
        <a:srgbClr val="8000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11077</TotalTime>
  <Words>722</Words>
  <Application>Microsoft Macintosh PowerPoint</Application>
  <PresentationFormat>Custom</PresentationFormat>
  <Paragraphs>62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Custom Design</vt:lpstr>
      <vt:lpstr>1_Custom Design</vt:lpstr>
      <vt:lpstr>2_Custom Design</vt:lpstr>
      <vt:lpstr>Document</vt:lpstr>
      <vt:lpstr>PowerPoint Presentation</vt:lpstr>
    </vt:vector>
  </TitlesOfParts>
  <Company>www.posterpresentations.com</Company>
  <LinksUpToDate>false</LinksUpToDate>
  <SharedDoc>false</SharedDoc>
  <HyperlinkBase>http://www.posterpresentations.com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91.5x122 cm Poster Template</dc:title>
  <dc:subject>Free PowerPoint poster templates</dc:subject>
  <dc:creator>Érica</dc:creator>
  <cp:keywords>poster presentation, poster design, poster template</cp:keywords>
  <dc:description>Call us if you need help with this poster template._x000d_
1-866-649-3004           _x000d_
 (c)PosterPresentations.com</dc:description>
  <cp:lastModifiedBy>John Cole</cp:lastModifiedBy>
  <cp:revision>365</cp:revision>
  <dcterms:created xsi:type="dcterms:W3CDTF">2005-05-18T01:24:28Z</dcterms:created>
  <dcterms:modified xsi:type="dcterms:W3CDTF">2013-09-03T12:53:47Z</dcterms:modified>
  <cp:category>Powerpoint poster templates</cp:category>
</cp:coreProperties>
</file>