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2"/>
  </p:sldMasterIdLst>
  <p:notesMasterIdLst>
    <p:notesMasterId r:id="rId30"/>
  </p:notesMasterIdLst>
  <p:sldIdLst>
    <p:sldId id="256" r:id="rId3"/>
    <p:sldId id="417" r:id="rId4"/>
    <p:sldId id="419" r:id="rId5"/>
    <p:sldId id="420" r:id="rId6"/>
    <p:sldId id="423" r:id="rId7"/>
    <p:sldId id="458" r:id="rId8"/>
    <p:sldId id="459" r:id="rId9"/>
    <p:sldId id="446" r:id="rId10"/>
    <p:sldId id="461" r:id="rId11"/>
    <p:sldId id="447" r:id="rId12"/>
    <p:sldId id="463" r:id="rId13"/>
    <p:sldId id="480" r:id="rId14"/>
    <p:sldId id="467" r:id="rId15"/>
    <p:sldId id="473" r:id="rId16"/>
    <p:sldId id="479" r:id="rId17"/>
    <p:sldId id="481" r:id="rId18"/>
    <p:sldId id="449" r:id="rId19"/>
    <p:sldId id="451" r:id="rId20"/>
    <p:sldId id="452" r:id="rId21"/>
    <p:sldId id="453" r:id="rId22"/>
    <p:sldId id="482" r:id="rId23"/>
    <p:sldId id="455" r:id="rId24"/>
    <p:sldId id="456" r:id="rId25"/>
    <p:sldId id="457" r:id="rId26"/>
    <p:sldId id="483" r:id="rId27"/>
    <p:sldId id="406" r:id="rId28"/>
    <p:sldId id="346" r:id="rId29"/>
  </p:sldIdLst>
  <p:sldSz cx="9144000" cy="6858000" type="screen4x3"/>
  <p:notesSz cx="6858000" cy="9144000"/>
  <p:defaultTextStyle>
    <a:lvl1pPr defTabSz="457200">
      <a:defRPr sz="2400">
        <a:latin typeface="Trebuchet MS"/>
        <a:ea typeface="Trebuchet MS"/>
        <a:cs typeface="Trebuchet MS"/>
        <a:sym typeface="Trebuchet MS"/>
      </a:defRPr>
    </a:lvl1pPr>
    <a:lvl2pPr indent="457200" defTabSz="457200">
      <a:defRPr sz="2400">
        <a:latin typeface="Trebuchet MS"/>
        <a:ea typeface="Trebuchet MS"/>
        <a:cs typeface="Trebuchet MS"/>
        <a:sym typeface="Trebuchet MS"/>
      </a:defRPr>
    </a:lvl2pPr>
    <a:lvl3pPr indent="914400" defTabSz="457200">
      <a:defRPr sz="2400">
        <a:latin typeface="Trebuchet MS"/>
        <a:ea typeface="Trebuchet MS"/>
        <a:cs typeface="Trebuchet MS"/>
        <a:sym typeface="Trebuchet MS"/>
      </a:defRPr>
    </a:lvl3pPr>
    <a:lvl4pPr indent="1371600" defTabSz="457200">
      <a:defRPr sz="2400">
        <a:latin typeface="Trebuchet MS"/>
        <a:ea typeface="Trebuchet MS"/>
        <a:cs typeface="Trebuchet MS"/>
        <a:sym typeface="Trebuchet MS"/>
      </a:defRPr>
    </a:lvl4pPr>
    <a:lvl5pPr indent="1828800" defTabSz="457200">
      <a:defRPr sz="2400">
        <a:latin typeface="Trebuchet MS"/>
        <a:ea typeface="Trebuchet MS"/>
        <a:cs typeface="Trebuchet MS"/>
        <a:sym typeface="Trebuchet MS"/>
      </a:defRPr>
    </a:lvl5pPr>
    <a:lvl6pPr indent="2286000" defTabSz="457200">
      <a:defRPr sz="2400">
        <a:latin typeface="Trebuchet MS"/>
        <a:ea typeface="Trebuchet MS"/>
        <a:cs typeface="Trebuchet MS"/>
        <a:sym typeface="Trebuchet MS"/>
      </a:defRPr>
    </a:lvl6pPr>
    <a:lvl7pPr indent="2743200" defTabSz="457200">
      <a:defRPr sz="2400">
        <a:latin typeface="Trebuchet MS"/>
        <a:ea typeface="Trebuchet MS"/>
        <a:cs typeface="Trebuchet MS"/>
        <a:sym typeface="Trebuchet MS"/>
      </a:defRPr>
    </a:lvl7pPr>
    <a:lvl8pPr indent="3200400" defTabSz="457200">
      <a:defRPr sz="2400">
        <a:latin typeface="Trebuchet MS"/>
        <a:ea typeface="Trebuchet MS"/>
        <a:cs typeface="Trebuchet MS"/>
        <a:sym typeface="Trebuchet MS"/>
      </a:defRPr>
    </a:lvl8pPr>
    <a:lvl9pPr indent="3657600" defTabSz="457200">
      <a:defRPr sz="2400">
        <a:latin typeface="Trebuchet MS"/>
        <a:ea typeface="Trebuchet MS"/>
        <a:cs typeface="Trebuchet MS"/>
        <a:sym typeface="Trebuchet M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n Cole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FFFFFF"/>
    <a:srgbClr val="00CC33"/>
    <a:srgbClr val="A52A2A"/>
    <a:srgbClr val="BDB76B"/>
    <a:srgbClr val="FF8C00"/>
    <a:srgbClr val="CC00FF"/>
    <a:srgbClr val="FF993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ECDD"/>
          </a:solidFill>
        </a:fill>
      </a:tcStyle>
    </a:wholeTbl>
    <a:band2H>
      <a:tcTxStyle/>
      <a:tcStyle>
        <a:tcBdr/>
        <a:fill>
          <a:solidFill>
            <a:srgbClr val="E6F6EF"/>
          </a:solidFill>
        </a:fill>
      </a:tcStyle>
    </a:band2H>
    <a:firstCol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CC99"/>
          </a:solidFill>
        </a:fill>
      </a:tcStyle>
    </a:firstCol>
    <a:lastRow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CC99"/>
          </a:solidFill>
        </a:fill>
      </a:tcStyle>
    </a:lastRow>
    <a:firstRow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CC99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n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n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n" i="on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E6"/>
          </a:solidFill>
        </a:fill>
      </a:tcStyle>
    </a:wholeTbl>
    <a:band2H>
      <a:tcTxStyle/>
      <a:tcStyle>
        <a:tcBdr/>
        <a:fill>
          <a:solidFill>
            <a:srgbClr val="E7E7F3"/>
          </a:solidFill>
        </a:fill>
      </a:tcStyle>
    </a:band2H>
    <a:firstCol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D2DB9"/>
          </a:solidFill>
        </a:fill>
      </a:tcStyle>
    </a:firstCol>
    <a:lastRow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D2DB9"/>
          </a:solidFill>
        </a:fill>
      </a:tcStyle>
    </a:lastRow>
    <a:firstRow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D2DB9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CC99"/>
          </a:solidFill>
        </a:fill>
      </a:tcStyle>
    </a:firstCol>
    <a:lastRow>
      <a:tcTxStyle b="on" i="on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CC99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320" y="-2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commentAuthors" Target="commentAuthor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5" name="Shape 5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69873994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019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9730" tIns="44865" rIns="89730" bIns="44865"/>
          <a:lstStyle/>
          <a:p>
            <a:r>
              <a:rPr lang="en-US" dirty="0" smtClean="0"/>
              <a:t>With previous citations</a:t>
            </a:r>
            <a:r>
              <a:rPr lang="en-US" baseline="0" dirty="0" smtClean="0"/>
              <a:t> related to fertility/growth/health/etc.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027" y="8684926"/>
            <a:ext cx="2972421" cy="457513"/>
          </a:xfrm>
          <a:prstGeom prst="rect">
            <a:avLst/>
          </a:prstGeom>
        </p:spPr>
        <p:txBody>
          <a:bodyPr lIns="89730" tIns="44865" rIns="89730" bIns="44865"/>
          <a:lstStyle/>
          <a:p>
            <a:fld id="{DC93B8DA-DF6E-A048-BABB-8143F1A3775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20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9730" tIns="44865" rIns="89730" bIns="44865"/>
          <a:lstStyle/>
          <a:p>
            <a:r>
              <a:rPr lang="en-US" dirty="0" smtClean="0"/>
              <a:t>With previous citations</a:t>
            </a:r>
            <a:r>
              <a:rPr lang="en-US" baseline="0" dirty="0" smtClean="0"/>
              <a:t> related to fertility/growth/health/etc.</a:t>
            </a:r>
          </a:p>
          <a:p>
            <a:r>
              <a:rPr lang="en-US" baseline="0" dirty="0" smtClean="0"/>
              <a:t>CEA family – member of immunoglobulin superfamily, which consists of CEA-related cell adhesion molecules and pregnancy specific glycoprotein subgroups -&gt; involvement in fetal-maternal conflict processes expressed in the fetal </a:t>
            </a:r>
            <a:r>
              <a:rPr lang="en-US" baseline="0" dirty="0" err="1" smtClean="0"/>
              <a:t>trophoblast</a:t>
            </a:r>
            <a:endParaRPr lang="en-US" baseline="0" dirty="0" smtClean="0"/>
          </a:p>
          <a:p>
            <a:r>
              <a:rPr lang="en-US" baseline="0" dirty="0" smtClean="0"/>
              <a:t>GC – has been implicated as possible mutation related to susceptibility to clinical mastitis; encodes the main carrier protein of Vitamin D in plasma (</a:t>
            </a:r>
            <a:r>
              <a:rPr lang="en-US" baseline="0" dirty="0" err="1" smtClean="0"/>
              <a:t>Gc</a:t>
            </a:r>
            <a:r>
              <a:rPr lang="en-US" baseline="0" dirty="0" smtClean="0"/>
              <a:t>-globulin)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027" y="8684926"/>
            <a:ext cx="2972421" cy="457513"/>
          </a:xfrm>
          <a:prstGeom prst="rect">
            <a:avLst/>
          </a:prstGeom>
        </p:spPr>
        <p:txBody>
          <a:bodyPr lIns="89730" tIns="44865" rIns="89730" bIns="44865"/>
          <a:lstStyle/>
          <a:p>
            <a:fld id="{DC93B8DA-DF6E-A048-BABB-8143F1A3775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20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9730" tIns="44865" rIns="89730" bIns="44865"/>
          <a:lstStyle/>
          <a:p>
            <a:r>
              <a:rPr lang="en-US" dirty="0" smtClean="0"/>
              <a:t>With previous citations</a:t>
            </a:r>
            <a:r>
              <a:rPr lang="en-US" baseline="0" dirty="0" smtClean="0"/>
              <a:t> related to fertility/growth/health/etc.</a:t>
            </a:r>
          </a:p>
          <a:p>
            <a:r>
              <a:rPr lang="en-US" baseline="0" dirty="0" smtClean="0"/>
              <a:t>CEA family – member of immunoglobulin superfamily, which consists of CEA-related cell adhesion molecules and pregnancy specific glycoprotein subgroups -&gt; involvement in fetal-maternal conflict processes expressed in the fetal </a:t>
            </a:r>
            <a:r>
              <a:rPr lang="en-US" baseline="0" dirty="0" err="1" smtClean="0"/>
              <a:t>trophoblast</a:t>
            </a:r>
            <a:endParaRPr lang="en-US" baseline="0" dirty="0" smtClean="0"/>
          </a:p>
          <a:p>
            <a:r>
              <a:rPr lang="en-US" baseline="0" dirty="0" smtClean="0"/>
              <a:t>GC – has been implicated as possible mutation related to susceptibility to clinical mastitis; encodes the main carrier protein of Vitamin D in plasma (</a:t>
            </a:r>
            <a:r>
              <a:rPr lang="en-US" baseline="0" dirty="0" err="1" smtClean="0"/>
              <a:t>Gc</a:t>
            </a:r>
            <a:r>
              <a:rPr lang="en-US" baseline="0" dirty="0" smtClean="0"/>
              <a:t>-globulin)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027" y="8684926"/>
            <a:ext cx="2972421" cy="457513"/>
          </a:xfrm>
          <a:prstGeom prst="rect">
            <a:avLst/>
          </a:prstGeom>
        </p:spPr>
        <p:txBody>
          <a:bodyPr lIns="89730" tIns="44865" rIns="89730" bIns="44865"/>
          <a:lstStyle/>
          <a:p>
            <a:fld id="{DC93B8DA-DF6E-A048-BABB-8143F1A3775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20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9730" tIns="44865" rIns="89730" bIns="44865"/>
          <a:lstStyle/>
          <a:p>
            <a:r>
              <a:rPr lang="en-US" dirty="0" smtClean="0"/>
              <a:t>HD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027" y="8684926"/>
            <a:ext cx="2972421" cy="457513"/>
          </a:xfrm>
          <a:prstGeom prst="rect">
            <a:avLst/>
          </a:prstGeom>
        </p:spPr>
        <p:txBody>
          <a:bodyPr lIns="89730" tIns="44865" rIns="89730" bIns="44865"/>
          <a:lstStyle/>
          <a:p>
            <a:fld id="{DC93B8DA-DF6E-A048-BABB-8143F1A3775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088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9730" tIns="44865" rIns="89730" bIns="44865"/>
          <a:lstStyle/>
          <a:p>
            <a:r>
              <a:rPr lang="en-US" dirty="0" smtClean="0"/>
              <a:t>HD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027" y="8684926"/>
            <a:ext cx="2972421" cy="457513"/>
          </a:xfrm>
          <a:prstGeom prst="rect">
            <a:avLst/>
          </a:prstGeom>
        </p:spPr>
        <p:txBody>
          <a:bodyPr lIns="89730" tIns="44865" rIns="89730" bIns="44865"/>
          <a:lstStyle/>
          <a:p>
            <a:fld id="{DC93B8DA-DF6E-A048-BABB-8143F1A3775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088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9730" tIns="44865" rIns="89730" bIns="44865"/>
          <a:lstStyle/>
          <a:p>
            <a:r>
              <a:rPr lang="en-US" dirty="0" smtClean="0"/>
              <a:t>HD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027" y="8684926"/>
            <a:ext cx="2972421" cy="457513"/>
          </a:xfrm>
          <a:prstGeom prst="rect">
            <a:avLst/>
          </a:prstGeom>
        </p:spPr>
        <p:txBody>
          <a:bodyPr lIns="89730" tIns="44865" rIns="89730" bIns="44865"/>
          <a:lstStyle/>
          <a:p>
            <a:fld id="{DC93B8DA-DF6E-A048-BABB-8143F1A3775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088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9730" tIns="44865" rIns="89730" bIns="44865"/>
          <a:lstStyle/>
          <a:p>
            <a:r>
              <a:rPr lang="en-US" dirty="0" smtClean="0"/>
              <a:t>HD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027" y="8684926"/>
            <a:ext cx="2972421" cy="457513"/>
          </a:xfrm>
          <a:prstGeom prst="rect">
            <a:avLst/>
          </a:prstGeom>
        </p:spPr>
        <p:txBody>
          <a:bodyPr lIns="89730" tIns="44865" rIns="89730" bIns="44865"/>
          <a:lstStyle/>
          <a:p>
            <a:fld id="{DC93B8DA-DF6E-A048-BABB-8143F1A3775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088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2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152400" y="0"/>
            <a:ext cx="8836025" cy="838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914400" y="1600200"/>
            <a:ext cx="7312025" cy="52578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139701" y="3543300"/>
            <a:ext cx="8899524" cy="2741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6799" tIns="46799" rIns="46799" bIns="46799">
            <a:spAutoFit/>
          </a:bodyPr>
          <a:lstStyle/>
          <a:p>
            <a:pPr lvl="0"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3600" dirty="0" smtClean="0">
                <a:solidFill>
                  <a:srgbClr val="FFFFFF"/>
                </a:solidFill>
                <a:effectLst/>
              </a:rPr>
              <a:t>K.L. Parker Gaddis</a:t>
            </a:r>
            <a:r>
              <a:rPr lang="en-US" sz="3600" baseline="30000" dirty="0" smtClean="0">
                <a:solidFill>
                  <a:srgbClr val="FFFFFF"/>
                </a:solidFill>
                <a:effectLst/>
              </a:rPr>
              <a:t>1</a:t>
            </a:r>
            <a:r>
              <a:rPr lang="en-US" sz="3600" baseline="0" dirty="0" smtClean="0">
                <a:solidFill>
                  <a:srgbClr val="FFFFFF"/>
                </a:solidFill>
                <a:effectLst/>
              </a:rPr>
              <a:t> and </a:t>
            </a:r>
            <a:r>
              <a:rPr sz="3600" dirty="0" smtClean="0">
                <a:solidFill>
                  <a:srgbClr val="FFFFFF"/>
                </a:solidFill>
                <a:effectLst/>
              </a:rPr>
              <a:t>J</a:t>
            </a:r>
            <a:r>
              <a:rPr lang="en-US" sz="3600" dirty="0" smtClean="0">
                <a:solidFill>
                  <a:srgbClr val="FFFFFF"/>
                </a:solidFill>
                <a:effectLst/>
              </a:rPr>
              <a:t>.</a:t>
            </a:r>
            <a:r>
              <a:rPr sz="3600" dirty="0" smtClean="0">
                <a:solidFill>
                  <a:srgbClr val="FFFFFF"/>
                </a:solidFill>
                <a:effectLst/>
              </a:rPr>
              <a:t>B</a:t>
            </a:r>
            <a:r>
              <a:rPr sz="3600" dirty="0">
                <a:solidFill>
                  <a:srgbClr val="FFFFFF"/>
                </a:solidFill>
                <a:effectLst/>
              </a:rPr>
              <a:t>. </a:t>
            </a:r>
            <a:r>
              <a:rPr sz="3600" dirty="0" smtClean="0">
                <a:solidFill>
                  <a:srgbClr val="FFFFFF"/>
                </a:solidFill>
                <a:effectLst/>
              </a:rPr>
              <a:t>Cole</a:t>
            </a:r>
            <a:r>
              <a:rPr lang="en-US" sz="3600" baseline="30000" dirty="0" smtClean="0">
                <a:solidFill>
                  <a:srgbClr val="FFFFFF"/>
                </a:solidFill>
                <a:effectLst/>
              </a:rPr>
              <a:t>2,*</a:t>
            </a:r>
            <a:br>
              <a:rPr lang="en-US" sz="3600" baseline="30000" dirty="0" smtClean="0">
                <a:solidFill>
                  <a:srgbClr val="FFFFFF"/>
                </a:solidFill>
                <a:effectLst/>
              </a:rPr>
            </a:br>
            <a:endParaRPr sz="3600" dirty="0">
              <a:solidFill>
                <a:srgbClr val="FFFFFF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lvl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2000" baseline="30000" dirty="0" smtClean="0">
                <a:solidFill>
                  <a:srgbClr val="66CCFF"/>
                </a:solidFill>
              </a:rPr>
              <a:t>1</a:t>
            </a:r>
            <a:r>
              <a:rPr lang="en-US" sz="2000" dirty="0" smtClean="0">
                <a:solidFill>
                  <a:srgbClr val="66CCFF"/>
                </a:solidFill>
              </a:rPr>
              <a:t>Department</a:t>
            </a:r>
            <a:r>
              <a:rPr lang="en-US" sz="2000" baseline="0" dirty="0" smtClean="0">
                <a:solidFill>
                  <a:srgbClr val="66CCFF"/>
                </a:solidFill>
              </a:rPr>
              <a:t> of Animal Sciences			</a:t>
            </a:r>
            <a:r>
              <a:rPr lang="en-US" sz="2000" baseline="30000" dirty="0" smtClean="0">
                <a:solidFill>
                  <a:srgbClr val="66CCFF"/>
                </a:solidFill>
              </a:rPr>
              <a:t>2</a:t>
            </a:r>
            <a:r>
              <a:rPr lang="en-US" sz="2000" baseline="0" dirty="0" smtClean="0">
                <a:solidFill>
                  <a:srgbClr val="66CCFF"/>
                </a:solidFill>
              </a:rPr>
              <a:t>A</a:t>
            </a:r>
            <a:r>
              <a:rPr sz="2000" dirty="0" smtClean="0">
                <a:solidFill>
                  <a:srgbClr val="66CCFF"/>
                </a:solidFill>
              </a:rPr>
              <a:t>nimal </a:t>
            </a:r>
            <a:r>
              <a:rPr sz="2000" dirty="0">
                <a:solidFill>
                  <a:srgbClr val="66CCFF"/>
                </a:solidFill>
              </a:rPr>
              <a:t>Genomics </a:t>
            </a:r>
            <a:r>
              <a:rPr sz="2000" dirty="0" smtClean="0">
                <a:solidFill>
                  <a:srgbClr val="66CCFF"/>
                </a:solidFill>
              </a:rPr>
              <a:t>and</a:t>
            </a:r>
            <a:r>
              <a:rPr lang="en-US" sz="2000" dirty="0" smtClean="0">
                <a:solidFill>
                  <a:srgbClr val="66CCFF"/>
                </a:solidFill>
              </a:rPr>
              <a:t> Improvement</a:t>
            </a:r>
            <a:br>
              <a:rPr lang="en-US" sz="2000" dirty="0" smtClean="0">
                <a:solidFill>
                  <a:srgbClr val="66CCFF"/>
                </a:solidFill>
              </a:rPr>
            </a:br>
            <a:r>
              <a:rPr lang="en-US" sz="2000" dirty="0" smtClean="0">
                <a:solidFill>
                  <a:srgbClr val="66CCFF"/>
                </a:solidFill>
              </a:rPr>
              <a:t> University of Florida					 	</a:t>
            </a:r>
            <a:r>
              <a:rPr sz="2000" dirty="0" smtClean="0">
                <a:solidFill>
                  <a:srgbClr val="66CCFF"/>
                </a:solidFill>
              </a:rPr>
              <a:t>Laboratory</a:t>
            </a:r>
            <a:r>
              <a:rPr lang="en-US" sz="2000" dirty="0" smtClean="0">
                <a:solidFill>
                  <a:srgbClr val="66CCFF"/>
                </a:solidFill>
              </a:rPr>
              <a:t/>
            </a:r>
            <a:br>
              <a:rPr lang="en-US" sz="2000" dirty="0" smtClean="0">
                <a:solidFill>
                  <a:srgbClr val="66CCFF"/>
                </a:solidFill>
              </a:rPr>
            </a:br>
            <a:r>
              <a:rPr lang="en-US" sz="2000" dirty="0" smtClean="0">
                <a:solidFill>
                  <a:srgbClr val="66CCFF"/>
                </a:solidFill>
              </a:rPr>
              <a:t> Gainesville, FL 32611-0920  			 </a:t>
            </a:r>
            <a:r>
              <a:rPr sz="2000" dirty="0" smtClean="0">
                <a:solidFill>
                  <a:srgbClr val="66CCFF"/>
                </a:solidFill>
              </a:rPr>
              <a:t>Agricultural </a:t>
            </a:r>
            <a:r>
              <a:rPr sz="2000" dirty="0">
                <a:solidFill>
                  <a:srgbClr val="66CCFF"/>
                </a:solidFill>
              </a:rPr>
              <a:t>Research Service, </a:t>
            </a:r>
            <a:r>
              <a:rPr sz="2000" dirty="0" smtClean="0">
                <a:solidFill>
                  <a:srgbClr val="66CCFF"/>
                </a:solidFill>
              </a:rPr>
              <a:t>USDA</a:t>
            </a:r>
            <a:endParaRPr sz="2400" dirty="0" smtClea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2000" dirty="0" smtClean="0">
                <a:solidFill>
                  <a:srgbClr val="00FF00"/>
                </a:solidFill>
              </a:rPr>
              <a:t> </a:t>
            </a:r>
            <a:r>
              <a:rPr lang="en-US" sz="2000" dirty="0" err="1" smtClean="0">
                <a:solidFill>
                  <a:srgbClr val="00FF00"/>
                </a:solidFill>
              </a:rPr>
              <a:t>kristen.parkergaddis@ars.usda.gov</a:t>
            </a:r>
            <a:r>
              <a:rPr lang="en-US" sz="2000" dirty="0" smtClean="0">
                <a:solidFill>
                  <a:srgbClr val="66CCFF"/>
                </a:solidFill>
              </a:rPr>
              <a:t>		 </a:t>
            </a:r>
            <a:r>
              <a:rPr sz="2000" dirty="0" smtClean="0">
                <a:solidFill>
                  <a:srgbClr val="66CCFF"/>
                </a:solidFill>
              </a:rPr>
              <a:t>Beltsville, MD 20705-2350</a:t>
            </a:r>
            <a:r>
              <a:rPr lang="en-US" sz="2000" dirty="0" smtClean="0">
                <a:solidFill>
                  <a:srgbClr val="66CCFF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000" dirty="0" smtClean="0">
                <a:solidFill>
                  <a:srgbClr val="66CC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dirty="0" smtClean="0">
                <a:solidFill>
                  <a:srgbClr val="66CCFF"/>
                </a:solidFill>
                <a:latin typeface="Arial"/>
                <a:ea typeface="Arial"/>
                <a:cs typeface="Arial"/>
                <a:sym typeface="Arial"/>
              </a:rPr>
              <a:t>										</a:t>
            </a:r>
            <a:r>
              <a:rPr lang="en-US" sz="2000" baseline="0" dirty="0" smtClean="0">
                <a:solidFill>
                  <a:srgbClr val="66CC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 smtClean="0">
                <a:solidFill>
                  <a:srgbClr val="00FF00"/>
                </a:solidFill>
              </a:rPr>
              <a:t>john.cole@ars.usda.gov</a:t>
            </a:r>
            <a:endParaRPr lang="en-US" sz="2000" dirty="0" smtClean="0">
              <a:solidFill>
                <a:srgbClr val="00FF00"/>
              </a:solidFill>
            </a:endParaRPr>
          </a:p>
        </p:txBody>
      </p:sp>
      <p:grpSp>
        <p:nvGrpSpPr>
          <p:cNvPr id="50" name="Group 50"/>
          <p:cNvGrpSpPr/>
          <p:nvPr/>
        </p:nvGrpSpPr>
        <p:grpSpPr>
          <a:xfrm>
            <a:off x="0" y="2970213"/>
            <a:ext cx="9144001" cy="80963"/>
            <a:chOff x="0" y="0"/>
            <a:chExt cx="9144001" cy="80962"/>
          </a:xfrm>
        </p:grpSpPr>
        <p:sp>
          <p:nvSpPr>
            <p:cNvPr id="47" name="Shape 47"/>
            <p:cNvSpPr/>
            <p:nvPr/>
          </p:nvSpPr>
          <p:spPr>
            <a:xfrm>
              <a:off x="0" y="0"/>
              <a:ext cx="9144001" cy="26987"/>
            </a:xfrm>
            <a:prstGeom prst="rect">
              <a:avLst/>
            </a:prstGeom>
            <a:solidFill>
              <a:srgbClr val="2A7E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0" y="53975"/>
              <a:ext cx="9144001" cy="2698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x="0" y="26987"/>
              <a:ext cx="9144001" cy="36513"/>
            </a:xfrm>
            <a:prstGeom prst="rect">
              <a:avLst/>
            </a:prstGeom>
            <a:solidFill>
              <a:srgbClr val="0017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685800" y="812799"/>
            <a:ext cx="7769225" cy="1189039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>
                <a:solidFill>
                  <a:srgbClr val="FFFF00"/>
                </a:solidFill>
              </a:rPr>
              <a:t>Title Text</a:t>
            </a:r>
          </a:p>
        </p:txBody>
      </p:sp>
      <p:pic>
        <p:nvPicPr>
          <p:cNvPr id="10" name="Picture 9" descr="UF-Signature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6291263"/>
            <a:ext cx="2476500" cy="482600"/>
          </a:xfrm>
          <a:prstGeom prst="rect">
            <a:avLst/>
          </a:prstGeom>
        </p:spPr>
      </p:pic>
      <p:pic>
        <p:nvPicPr>
          <p:cNvPr id="11" name="Picture 10" descr="USDA_W-B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44408" y="6216104"/>
            <a:ext cx="829001" cy="56692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4421869"/>
      </p:ext>
    </p:extLst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6407245"/>
      </p:ext>
    </p:extLst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5764985"/>
      </p:ext>
    </p:extLst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561829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2451100"/>
          </a:xfrm>
          <a:prstGeom prst="rect">
            <a:avLst/>
          </a:prstGeom>
        </p:spPr>
        <p:txBody>
          <a:bodyPr anchor="t"/>
          <a:lstStyle>
            <a:lvl1pPr>
              <a:defRPr sz="4000" cap="all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4000" cap="all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idx="1"/>
          </p:nvPr>
        </p:nvSpPr>
        <p:spPr>
          <a:xfrm>
            <a:off x="722312" y="1192213"/>
            <a:ext cx="7772401" cy="3214687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2000"/>
            </a:lvl1pPr>
            <a:lvl2pPr marL="0" indent="457200">
              <a:buClrTx/>
              <a:buSzTx/>
              <a:buNone/>
              <a:defRPr sz="2000"/>
            </a:lvl2pPr>
            <a:lvl3pPr marL="0" indent="914400">
              <a:buClrTx/>
              <a:buSzTx/>
              <a:buNone/>
              <a:defRPr sz="2000"/>
            </a:lvl3pPr>
            <a:lvl4pPr marL="0" indent="1371600">
              <a:buClrTx/>
              <a:buSzTx/>
              <a:buNone/>
              <a:defRPr sz="2000"/>
            </a:lvl4pPr>
            <a:lvl5pPr>
              <a:buClrTx/>
              <a:defRPr sz="2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152400" y="0"/>
            <a:ext cx="8836025" cy="838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xfrm>
            <a:off x="914400" y="1600200"/>
            <a:ext cx="3579813" cy="5257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790575" indent="-333375">
              <a:defRPr sz="2800"/>
            </a:lvl2pPr>
            <a:lvl3pPr marL="1234439" indent="-320039">
              <a:defRPr sz="2800"/>
            </a:lvl3pPr>
            <a:lvl4pPr marL="1727200" indent="-355600">
              <a:defRPr sz="2800"/>
            </a:lvl4pPr>
            <a:lvl5pPr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457200" y="1435465"/>
            <a:ext cx="4040188" cy="739410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2400"/>
            </a:lvl1pPr>
            <a:lvl2pPr marL="0" indent="457200">
              <a:buClrTx/>
              <a:buSzTx/>
              <a:buNone/>
              <a:defRPr sz="2400"/>
            </a:lvl2pPr>
            <a:lvl3pPr marL="0" indent="914400">
              <a:buClrTx/>
              <a:buSzTx/>
              <a:buNone/>
              <a:defRPr sz="2400"/>
            </a:lvl3pPr>
            <a:lvl4pPr marL="0" indent="1371600">
              <a:buClrTx/>
              <a:buSzTx/>
              <a:buNone/>
              <a:defRPr sz="2400"/>
            </a:lvl4pPr>
            <a:lvl5pPr>
              <a:buClrTx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xfrm>
            <a:off x="457200" y="0"/>
            <a:ext cx="3008313" cy="1435100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28" name="Shape 28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792288" y="3086100"/>
            <a:ext cx="5486400" cy="2281238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xfrm>
            <a:off x="1792288" y="5367338"/>
            <a:ext cx="5486400" cy="1490662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1400"/>
            </a:lvl1pPr>
            <a:lvl2pPr marL="0" indent="457200">
              <a:buClrTx/>
              <a:buSzTx/>
              <a:buNone/>
              <a:defRPr sz="1400"/>
            </a:lvl2pPr>
            <a:lvl3pPr marL="0" indent="914400">
              <a:buClrTx/>
              <a:buSzTx/>
              <a:buNone/>
              <a:defRPr sz="1400"/>
            </a:lvl3pPr>
            <a:lvl4pPr marL="0" indent="1371600">
              <a:buClrTx/>
              <a:buSzTx/>
              <a:buNone/>
              <a:defRPr sz="1400"/>
            </a:lvl4pPr>
            <a:lvl5pPr>
              <a:buClrTx/>
              <a:defRPr sz="1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152400" y="0"/>
            <a:ext cx="8836025" cy="838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xfrm>
            <a:off x="914400" y="1600200"/>
            <a:ext cx="7312025" cy="52578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152400" y="0"/>
            <a:ext cx="8836025" cy="838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xfrm>
            <a:off x="914400" y="1600200"/>
            <a:ext cx="3579813" cy="52578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100000">
              <a:srgbClr val="27279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/>
        </p:nvSpPr>
        <p:spPr>
          <a:xfrm>
            <a:off x="7277100" y="6614369"/>
            <a:ext cx="1731591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spcBef>
                <a:spcPts val="6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000">
                <a:solidFill>
                  <a:srgbClr val="66CC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 algn="r">
              <a:defRPr sz="1800">
                <a:solidFill>
                  <a:srgbClr val="000000"/>
                </a:solidFill>
              </a:defRPr>
            </a:pPr>
            <a:r>
              <a:rPr lang="en-US" sz="1000" dirty="0" smtClean="0">
                <a:solidFill>
                  <a:srgbClr val="66CCFF"/>
                </a:solidFill>
              </a:rPr>
              <a:t>Parker Gaddis and Cole</a:t>
            </a:r>
            <a:endParaRPr sz="1000" dirty="0">
              <a:solidFill>
                <a:srgbClr val="66CCFF"/>
              </a:solidFill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0" y="833437"/>
            <a:ext cx="9144001" cy="80963"/>
            <a:chOff x="0" y="0"/>
            <a:chExt cx="9144001" cy="80962"/>
          </a:xfrm>
        </p:grpSpPr>
        <p:sp>
          <p:nvSpPr>
            <p:cNvPr id="4" name="Shape 4"/>
            <p:cNvSpPr/>
            <p:nvPr/>
          </p:nvSpPr>
          <p:spPr>
            <a:xfrm>
              <a:off x="0" y="0"/>
              <a:ext cx="9144001" cy="26987"/>
            </a:xfrm>
            <a:prstGeom prst="rect">
              <a:avLst/>
            </a:prstGeom>
            <a:solidFill>
              <a:srgbClr val="2A7E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" name="Shape 5"/>
            <p:cNvSpPr/>
            <p:nvPr/>
          </p:nvSpPr>
          <p:spPr>
            <a:xfrm>
              <a:off x="0" y="53975"/>
              <a:ext cx="9144001" cy="2698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" name="Shape 6"/>
            <p:cNvSpPr/>
            <p:nvPr/>
          </p:nvSpPr>
          <p:spPr>
            <a:xfrm>
              <a:off x="0" y="26987"/>
              <a:ext cx="9144001" cy="36513"/>
            </a:xfrm>
            <a:prstGeom prst="rect">
              <a:avLst/>
            </a:prstGeom>
            <a:solidFill>
              <a:srgbClr val="0017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6780213" y="0"/>
            <a:ext cx="2208213" cy="5810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52399" y="98425"/>
            <a:ext cx="6475414" cy="6759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0" name="Shape 2"/>
          <p:cNvSpPr/>
          <p:nvPr userDrawn="1"/>
        </p:nvSpPr>
        <p:spPr>
          <a:xfrm>
            <a:off x="66675" y="6619131"/>
            <a:ext cx="740092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ts val="6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000">
                <a:solidFill>
                  <a:srgbClr val="66CC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1000" dirty="0" smtClean="0">
                <a:solidFill>
                  <a:srgbClr val="66CCFF"/>
                </a:solidFill>
              </a:rPr>
              <a:t>2015 ADSA-ASAS Joint Annual Meeting, Orlando, FL</a:t>
            </a:r>
            <a:r>
              <a:rPr sz="1000" dirty="0" smtClean="0">
                <a:solidFill>
                  <a:srgbClr val="66CCFF"/>
                </a:solidFill>
              </a:rPr>
              <a:t>, </a:t>
            </a:r>
            <a:r>
              <a:rPr lang="en-US" sz="1000" dirty="0" smtClean="0">
                <a:solidFill>
                  <a:srgbClr val="66CCFF"/>
                </a:solidFill>
              </a:rPr>
              <a:t>July</a:t>
            </a:r>
            <a:r>
              <a:rPr sz="1000" dirty="0" smtClean="0">
                <a:solidFill>
                  <a:srgbClr val="66CCFF"/>
                </a:solidFill>
              </a:rPr>
              <a:t> </a:t>
            </a:r>
            <a:r>
              <a:rPr lang="en-US" sz="1000" dirty="0" smtClean="0">
                <a:solidFill>
                  <a:srgbClr val="66CCFF"/>
                </a:solidFill>
              </a:rPr>
              <a:t>14</a:t>
            </a:r>
            <a:r>
              <a:rPr sz="1000" dirty="0" smtClean="0">
                <a:solidFill>
                  <a:srgbClr val="66CCFF"/>
                </a:solidFill>
              </a:rPr>
              <a:t>, 201</a:t>
            </a:r>
            <a:r>
              <a:rPr lang="en-US" sz="1000" dirty="0" smtClean="0">
                <a:solidFill>
                  <a:srgbClr val="66CCFF"/>
                </a:solidFill>
              </a:rPr>
              <a:t>5</a:t>
            </a:r>
            <a:r>
              <a:rPr sz="1000" dirty="0" smtClean="0">
                <a:solidFill>
                  <a:srgbClr val="66CCFF"/>
                </a:solidFill>
              </a:rPr>
              <a:t> </a:t>
            </a:r>
            <a:r>
              <a:rPr sz="1000" dirty="0" smtClean="0">
                <a:solidFill>
                  <a:srgbClr val="66CCFF"/>
                </a:solidFill>
              </a:rPr>
              <a:t>(</a:t>
            </a:r>
            <a:fld id="{2E31FC39-E2CA-2943-B8CB-87003F99D873}" type="slidenum">
              <a:rPr lang="en-US" sz="1000" smtClean="0">
                <a:solidFill>
                  <a:srgbClr val="66CCFF"/>
                </a:solidFill>
              </a:rPr>
              <a:t>‹#›</a:t>
            </a:fld>
            <a:r>
              <a:rPr sz="1000" dirty="0" smtClean="0">
                <a:solidFill>
                  <a:srgbClr val="66CCFF"/>
                </a:solidFill>
              </a:rPr>
              <a:t>)</a:t>
            </a:r>
            <a:endParaRPr sz="1000" dirty="0">
              <a:solidFill>
                <a:srgbClr val="66CC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60" r:id="rId9"/>
    <p:sldLayoutId id="2147483662" r:id="rId10"/>
    <p:sldLayoutId id="2147483666" r:id="rId11"/>
    <p:sldLayoutId id="2147483667" r:id="rId12"/>
    <p:sldLayoutId id="2147483671" r:id="rId13"/>
  </p:sldLayoutIdLst>
  <p:transition xmlns:p14="http://schemas.microsoft.com/office/powerpoint/2010/main" spd="med"/>
  <p:txStyles>
    <p:titleStyle>
      <a:lvl1pPr defTabSz="457200">
        <a:defRPr sz="3600">
          <a:solidFill>
            <a:srgbClr val="FFFF00"/>
          </a:solidFill>
          <a:latin typeface="Trebuchet MS"/>
          <a:ea typeface="Trebuchet MS"/>
          <a:cs typeface="Trebuchet MS"/>
          <a:sym typeface="Trebuchet MS"/>
        </a:defRPr>
      </a:lvl1pPr>
      <a:lvl2pPr indent="457200" defTabSz="457200">
        <a:defRPr sz="3600">
          <a:solidFill>
            <a:srgbClr val="FFFF00"/>
          </a:solidFill>
          <a:latin typeface="Trebuchet MS"/>
          <a:ea typeface="Trebuchet MS"/>
          <a:cs typeface="Trebuchet MS"/>
          <a:sym typeface="Trebuchet MS"/>
        </a:defRPr>
      </a:lvl2pPr>
      <a:lvl3pPr indent="914400" defTabSz="457200">
        <a:defRPr sz="3600">
          <a:solidFill>
            <a:srgbClr val="FFFF00"/>
          </a:solidFill>
          <a:latin typeface="Trebuchet MS"/>
          <a:ea typeface="Trebuchet MS"/>
          <a:cs typeface="Trebuchet MS"/>
          <a:sym typeface="Trebuchet MS"/>
        </a:defRPr>
      </a:lvl3pPr>
      <a:lvl4pPr indent="1371600" defTabSz="457200">
        <a:defRPr sz="3600">
          <a:solidFill>
            <a:srgbClr val="FFFF00"/>
          </a:solidFill>
          <a:latin typeface="Trebuchet MS"/>
          <a:ea typeface="Trebuchet MS"/>
          <a:cs typeface="Trebuchet MS"/>
          <a:sym typeface="Trebuchet MS"/>
        </a:defRPr>
      </a:lvl4pPr>
      <a:lvl5pPr indent="1828800" defTabSz="457200">
        <a:defRPr sz="3600">
          <a:solidFill>
            <a:srgbClr val="FFFF00"/>
          </a:solidFill>
          <a:latin typeface="Trebuchet MS"/>
          <a:ea typeface="Trebuchet MS"/>
          <a:cs typeface="Trebuchet MS"/>
          <a:sym typeface="Trebuchet MS"/>
        </a:defRPr>
      </a:lvl5pPr>
      <a:lvl6pPr indent="2286000" defTabSz="457200">
        <a:defRPr sz="3600">
          <a:solidFill>
            <a:srgbClr val="FFFF00"/>
          </a:solidFill>
          <a:latin typeface="Trebuchet MS"/>
          <a:ea typeface="Trebuchet MS"/>
          <a:cs typeface="Trebuchet MS"/>
          <a:sym typeface="Trebuchet MS"/>
        </a:defRPr>
      </a:lvl6pPr>
      <a:lvl7pPr indent="2743200" defTabSz="457200">
        <a:defRPr sz="3600">
          <a:solidFill>
            <a:srgbClr val="FFFF00"/>
          </a:solidFill>
          <a:latin typeface="Trebuchet MS"/>
          <a:ea typeface="Trebuchet MS"/>
          <a:cs typeface="Trebuchet MS"/>
          <a:sym typeface="Trebuchet MS"/>
        </a:defRPr>
      </a:lvl7pPr>
      <a:lvl8pPr indent="3200400" defTabSz="457200">
        <a:defRPr sz="3600">
          <a:solidFill>
            <a:srgbClr val="FFFF00"/>
          </a:solidFill>
          <a:latin typeface="Trebuchet MS"/>
          <a:ea typeface="Trebuchet MS"/>
          <a:cs typeface="Trebuchet MS"/>
          <a:sym typeface="Trebuchet MS"/>
        </a:defRPr>
      </a:lvl8pPr>
      <a:lvl9pPr indent="3657600" defTabSz="457200">
        <a:defRPr sz="3600">
          <a:solidFill>
            <a:srgbClr val="FFFF00"/>
          </a:solidFill>
          <a:latin typeface="Trebuchet MS"/>
          <a:ea typeface="Trebuchet MS"/>
          <a:cs typeface="Trebuchet MS"/>
          <a:sym typeface="Trebuchet MS"/>
        </a:defRPr>
      </a:lvl9pPr>
    </p:titleStyle>
    <p:bodyStyle>
      <a:lvl1pPr marL="342900" indent="-342900" defTabSz="457200">
        <a:spcBef>
          <a:spcPts val="1600"/>
        </a:spcBef>
        <a:buClr>
          <a:srgbClr val="33CC33"/>
        </a:buClr>
        <a:buSzPct val="100000"/>
        <a:buChar char="•"/>
        <a:defRPr sz="3200">
          <a:solidFill>
            <a:srgbClr val="FFFFFF"/>
          </a:solidFill>
          <a:latin typeface="Trebuchet MS"/>
          <a:ea typeface="Trebuchet MS"/>
          <a:cs typeface="Trebuchet MS"/>
          <a:sym typeface="Trebuchet MS"/>
        </a:defRPr>
      </a:lvl1pPr>
      <a:lvl2pPr marL="783771" indent="-326571" defTabSz="457200">
        <a:spcBef>
          <a:spcPts val="1600"/>
        </a:spcBef>
        <a:buClr>
          <a:srgbClr val="33CC33"/>
        </a:buClr>
        <a:buSzPct val="100000"/>
        <a:buChar char="•"/>
        <a:defRPr sz="3200">
          <a:solidFill>
            <a:srgbClr val="FFFFFF"/>
          </a:solidFill>
          <a:latin typeface="Trebuchet MS"/>
          <a:ea typeface="Trebuchet MS"/>
          <a:cs typeface="Trebuchet MS"/>
          <a:sym typeface="Trebuchet MS"/>
        </a:defRPr>
      </a:lvl2pPr>
      <a:lvl3pPr marL="1219200" indent="-304800" defTabSz="457200">
        <a:spcBef>
          <a:spcPts val="1600"/>
        </a:spcBef>
        <a:buClr>
          <a:srgbClr val="33CC33"/>
        </a:buClr>
        <a:buSzPct val="100000"/>
        <a:buChar char="•"/>
        <a:defRPr sz="3200">
          <a:solidFill>
            <a:srgbClr val="FFFFFF"/>
          </a:solidFill>
          <a:latin typeface="Trebuchet MS"/>
          <a:ea typeface="Trebuchet MS"/>
          <a:cs typeface="Trebuchet MS"/>
          <a:sym typeface="Trebuchet MS"/>
        </a:defRPr>
      </a:lvl3pPr>
      <a:lvl4pPr marL="1737360" indent="-365760" defTabSz="457200">
        <a:spcBef>
          <a:spcPts val="1600"/>
        </a:spcBef>
        <a:buClr>
          <a:srgbClr val="33CC33"/>
        </a:buClr>
        <a:buSzPct val="100000"/>
        <a:buChar char="•"/>
        <a:defRPr sz="3200">
          <a:solidFill>
            <a:srgbClr val="FFFFFF"/>
          </a:solidFill>
          <a:latin typeface="Trebuchet MS"/>
          <a:ea typeface="Trebuchet MS"/>
          <a:cs typeface="Trebuchet MS"/>
          <a:sym typeface="Trebuchet MS"/>
        </a:defRPr>
      </a:lvl4pPr>
      <a:lvl5pPr indent="1828800" defTabSz="457200">
        <a:spcBef>
          <a:spcPts val="1600"/>
        </a:spcBef>
        <a:buClr>
          <a:srgbClr val="33CC33"/>
        </a:buClr>
        <a:defRPr sz="3200">
          <a:solidFill>
            <a:srgbClr val="FFFFFF"/>
          </a:solidFill>
          <a:latin typeface="Trebuchet MS"/>
          <a:ea typeface="Trebuchet MS"/>
          <a:cs typeface="Trebuchet MS"/>
          <a:sym typeface="Trebuchet MS"/>
        </a:defRPr>
      </a:lvl5pPr>
      <a:lvl6pPr indent="2286000" defTabSz="457200">
        <a:spcBef>
          <a:spcPts val="1600"/>
        </a:spcBef>
        <a:buClr>
          <a:srgbClr val="33CC33"/>
        </a:buClr>
        <a:defRPr sz="3200">
          <a:solidFill>
            <a:srgbClr val="FFFFFF"/>
          </a:solidFill>
          <a:latin typeface="Trebuchet MS"/>
          <a:ea typeface="Trebuchet MS"/>
          <a:cs typeface="Trebuchet MS"/>
          <a:sym typeface="Trebuchet MS"/>
        </a:defRPr>
      </a:lvl6pPr>
      <a:lvl7pPr indent="2743200" defTabSz="457200">
        <a:spcBef>
          <a:spcPts val="1600"/>
        </a:spcBef>
        <a:buClr>
          <a:srgbClr val="33CC33"/>
        </a:buClr>
        <a:defRPr sz="3200">
          <a:solidFill>
            <a:srgbClr val="FFFFFF"/>
          </a:solidFill>
          <a:latin typeface="Trebuchet MS"/>
          <a:ea typeface="Trebuchet MS"/>
          <a:cs typeface="Trebuchet MS"/>
          <a:sym typeface="Trebuchet MS"/>
        </a:defRPr>
      </a:lvl7pPr>
      <a:lvl8pPr indent="3200400" defTabSz="457200">
        <a:spcBef>
          <a:spcPts val="1600"/>
        </a:spcBef>
        <a:buClr>
          <a:srgbClr val="33CC33"/>
        </a:buClr>
        <a:defRPr sz="3200">
          <a:solidFill>
            <a:srgbClr val="FFFFFF"/>
          </a:solidFill>
          <a:latin typeface="Trebuchet MS"/>
          <a:ea typeface="Trebuchet MS"/>
          <a:cs typeface="Trebuchet MS"/>
          <a:sym typeface="Trebuchet MS"/>
        </a:defRPr>
      </a:lvl8pPr>
      <a:lvl9pPr indent="3657600" defTabSz="457200">
        <a:spcBef>
          <a:spcPts val="1600"/>
        </a:spcBef>
        <a:buClr>
          <a:srgbClr val="33CC33"/>
        </a:buClr>
        <a:defRPr sz="3200">
          <a:solidFill>
            <a:srgbClr val="FFFFFF"/>
          </a:solidFill>
          <a:latin typeface="Trebuchet MS"/>
          <a:ea typeface="Trebuchet MS"/>
          <a:cs typeface="Trebuchet MS"/>
          <a:sym typeface="Trebuchet MS"/>
        </a:defRPr>
      </a:lvl9pPr>
    </p:bodyStyle>
    <p:otherStyle>
      <a:lvl1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indent="22860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indent="2743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indent="3200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indent="3657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00000"/>
            </a:gs>
            <a:gs pos="100000">
              <a:srgbClr val="27279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"/>
          <p:cNvSpPr/>
          <p:nvPr userDrawn="1"/>
        </p:nvSpPr>
        <p:spPr>
          <a:xfrm>
            <a:off x="66675" y="6619131"/>
            <a:ext cx="740092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ts val="6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000">
                <a:solidFill>
                  <a:srgbClr val="66CC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1000" dirty="0" smtClean="0">
                <a:solidFill>
                  <a:srgbClr val="66CCFF"/>
                </a:solidFill>
              </a:rPr>
              <a:t>RDA and ARS 5th Annual Cooperation Workshop, </a:t>
            </a:r>
            <a:r>
              <a:rPr lang="en-US" sz="1000" dirty="0" err="1" smtClean="0">
                <a:solidFill>
                  <a:srgbClr val="66CCFF"/>
                </a:solidFill>
              </a:rPr>
              <a:t>Jeonju-si</a:t>
            </a:r>
            <a:r>
              <a:rPr lang="en-US" sz="1000" dirty="0" smtClean="0">
                <a:solidFill>
                  <a:srgbClr val="66CCFF"/>
                </a:solidFill>
              </a:rPr>
              <a:t>, Korea</a:t>
            </a:r>
            <a:r>
              <a:rPr sz="1000" dirty="0" smtClean="0">
                <a:solidFill>
                  <a:srgbClr val="66CCFF"/>
                </a:solidFill>
              </a:rPr>
              <a:t>, </a:t>
            </a:r>
            <a:r>
              <a:rPr lang="en-US" sz="1000" dirty="0" smtClean="0">
                <a:solidFill>
                  <a:srgbClr val="66CCFF"/>
                </a:solidFill>
              </a:rPr>
              <a:t>June</a:t>
            </a:r>
            <a:r>
              <a:rPr sz="1000" dirty="0" smtClean="0">
                <a:solidFill>
                  <a:srgbClr val="66CCFF"/>
                </a:solidFill>
              </a:rPr>
              <a:t> </a:t>
            </a:r>
            <a:r>
              <a:rPr lang="en-US" sz="1000" dirty="0" smtClean="0">
                <a:solidFill>
                  <a:srgbClr val="66CCFF"/>
                </a:solidFill>
              </a:rPr>
              <a:t>23</a:t>
            </a:r>
            <a:r>
              <a:rPr sz="1000" dirty="0" smtClean="0">
                <a:solidFill>
                  <a:srgbClr val="66CCFF"/>
                </a:solidFill>
              </a:rPr>
              <a:t>, 201</a:t>
            </a:r>
            <a:r>
              <a:rPr lang="en-US" sz="1000" dirty="0" smtClean="0">
                <a:solidFill>
                  <a:srgbClr val="66CCFF"/>
                </a:solidFill>
              </a:rPr>
              <a:t>5</a:t>
            </a:r>
            <a:r>
              <a:rPr sz="1000" dirty="0" smtClean="0">
                <a:solidFill>
                  <a:srgbClr val="66CCFF"/>
                </a:solidFill>
              </a:rPr>
              <a:t> </a:t>
            </a:r>
            <a:r>
              <a:rPr sz="1000" dirty="0">
                <a:solidFill>
                  <a:srgbClr val="66CCFF"/>
                </a:solidFill>
              </a:rPr>
              <a:t>(‹#›)</a:t>
            </a:r>
          </a:p>
        </p:txBody>
      </p:sp>
      <p:sp>
        <p:nvSpPr>
          <p:cNvPr id="5" name="Shape 3"/>
          <p:cNvSpPr/>
          <p:nvPr userDrawn="1"/>
        </p:nvSpPr>
        <p:spPr>
          <a:xfrm>
            <a:off x="7315200" y="6614369"/>
            <a:ext cx="1731591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spcBef>
                <a:spcPts val="6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000">
                <a:solidFill>
                  <a:srgbClr val="66CC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 algn="r">
              <a:defRPr sz="1800">
                <a:solidFill>
                  <a:srgbClr val="000000"/>
                </a:solidFill>
              </a:defRPr>
            </a:pPr>
            <a:r>
              <a:rPr sz="1000" dirty="0" smtClean="0">
                <a:solidFill>
                  <a:srgbClr val="66CCFF"/>
                </a:solidFill>
              </a:rPr>
              <a:t>Cole</a:t>
            </a:r>
            <a:r>
              <a:rPr lang="en-US" sz="1000" dirty="0" smtClean="0">
                <a:solidFill>
                  <a:srgbClr val="66CCFF"/>
                </a:solidFill>
              </a:rPr>
              <a:t> and Parker Gaddis</a:t>
            </a:r>
            <a:endParaRPr sz="1000" dirty="0">
              <a:solidFill>
                <a:srgbClr val="66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531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 xmlns:p14="http://schemas.microsoft.com/office/powerpoint/2010/main" spd="med"/>
  <p:txStyles>
    <p:titleStyle>
      <a:lvl1pPr defTabSz="457200">
        <a:defRPr sz="3600">
          <a:solidFill>
            <a:srgbClr val="FFFF00"/>
          </a:solidFill>
          <a:latin typeface="Trebuchet MS"/>
          <a:ea typeface="Trebuchet MS"/>
          <a:cs typeface="Trebuchet MS"/>
          <a:sym typeface="Trebuchet MS"/>
        </a:defRPr>
      </a:lvl1pPr>
      <a:lvl2pPr indent="457200" defTabSz="457200">
        <a:defRPr sz="3600">
          <a:solidFill>
            <a:srgbClr val="FFFF00"/>
          </a:solidFill>
          <a:latin typeface="Trebuchet MS"/>
          <a:ea typeface="Trebuchet MS"/>
          <a:cs typeface="Trebuchet MS"/>
          <a:sym typeface="Trebuchet MS"/>
        </a:defRPr>
      </a:lvl2pPr>
      <a:lvl3pPr indent="914400" defTabSz="457200">
        <a:defRPr sz="3600">
          <a:solidFill>
            <a:srgbClr val="FFFF00"/>
          </a:solidFill>
          <a:latin typeface="Trebuchet MS"/>
          <a:ea typeface="Trebuchet MS"/>
          <a:cs typeface="Trebuchet MS"/>
          <a:sym typeface="Trebuchet MS"/>
        </a:defRPr>
      </a:lvl3pPr>
      <a:lvl4pPr indent="1371600" defTabSz="457200">
        <a:defRPr sz="3600">
          <a:solidFill>
            <a:srgbClr val="FFFF00"/>
          </a:solidFill>
          <a:latin typeface="Trebuchet MS"/>
          <a:ea typeface="Trebuchet MS"/>
          <a:cs typeface="Trebuchet MS"/>
          <a:sym typeface="Trebuchet MS"/>
        </a:defRPr>
      </a:lvl4pPr>
      <a:lvl5pPr indent="1828800" defTabSz="457200">
        <a:defRPr sz="3600">
          <a:solidFill>
            <a:srgbClr val="FFFF00"/>
          </a:solidFill>
          <a:latin typeface="Trebuchet MS"/>
          <a:ea typeface="Trebuchet MS"/>
          <a:cs typeface="Trebuchet MS"/>
          <a:sym typeface="Trebuchet MS"/>
        </a:defRPr>
      </a:lvl5pPr>
      <a:lvl6pPr indent="2286000" defTabSz="457200">
        <a:defRPr sz="3600">
          <a:solidFill>
            <a:srgbClr val="FFFF00"/>
          </a:solidFill>
          <a:latin typeface="Trebuchet MS"/>
          <a:ea typeface="Trebuchet MS"/>
          <a:cs typeface="Trebuchet MS"/>
          <a:sym typeface="Trebuchet MS"/>
        </a:defRPr>
      </a:lvl6pPr>
      <a:lvl7pPr indent="2743200" defTabSz="457200">
        <a:defRPr sz="3600">
          <a:solidFill>
            <a:srgbClr val="FFFF00"/>
          </a:solidFill>
          <a:latin typeface="Trebuchet MS"/>
          <a:ea typeface="Trebuchet MS"/>
          <a:cs typeface="Trebuchet MS"/>
          <a:sym typeface="Trebuchet MS"/>
        </a:defRPr>
      </a:lvl7pPr>
      <a:lvl8pPr indent="3200400" defTabSz="457200">
        <a:defRPr sz="3600">
          <a:solidFill>
            <a:srgbClr val="FFFF00"/>
          </a:solidFill>
          <a:latin typeface="Trebuchet MS"/>
          <a:ea typeface="Trebuchet MS"/>
          <a:cs typeface="Trebuchet MS"/>
          <a:sym typeface="Trebuchet MS"/>
        </a:defRPr>
      </a:lvl8pPr>
      <a:lvl9pPr indent="3657600" defTabSz="457200">
        <a:defRPr sz="3600">
          <a:solidFill>
            <a:srgbClr val="FFFF00"/>
          </a:solidFill>
          <a:latin typeface="Trebuchet MS"/>
          <a:ea typeface="Trebuchet MS"/>
          <a:cs typeface="Trebuchet MS"/>
          <a:sym typeface="Trebuchet MS"/>
        </a:defRPr>
      </a:lvl9pPr>
    </p:titleStyle>
    <p:bodyStyle>
      <a:lvl1pPr marL="342900" indent="-342900" defTabSz="457200">
        <a:spcBef>
          <a:spcPts val="1600"/>
        </a:spcBef>
        <a:buClr>
          <a:srgbClr val="33CC33"/>
        </a:buClr>
        <a:buSzPct val="100000"/>
        <a:buChar char="•"/>
        <a:defRPr sz="3200">
          <a:solidFill>
            <a:srgbClr val="FFFFFF"/>
          </a:solidFill>
          <a:latin typeface="Trebuchet MS"/>
          <a:ea typeface="Trebuchet MS"/>
          <a:cs typeface="Trebuchet MS"/>
          <a:sym typeface="Trebuchet MS"/>
        </a:defRPr>
      </a:lvl1pPr>
      <a:lvl2pPr marL="783771" indent="-326571" defTabSz="457200">
        <a:spcBef>
          <a:spcPts val="1600"/>
        </a:spcBef>
        <a:buClr>
          <a:srgbClr val="33CC33"/>
        </a:buClr>
        <a:buSzPct val="100000"/>
        <a:buChar char="•"/>
        <a:defRPr sz="3200">
          <a:solidFill>
            <a:srgbClr val="FFFFFF"/>
          </a:solidFill>
          <a:latin typeface="Trebuchet MS"/>
          <a:ea typeface="Trebuchet MS"/>
          <a:cs typeface="Trebuchet MS"/>
          <a:sym typeface="Trebuchet MS"/>
        </a:defRPr>
      </a:lvl2pPr>
      <a:lvl3pPr marL="1219200" indent="-304800" defTabSz="457200">
        <a:spcBef>
          <a:spcPts val="1600"/>
        </a:spcBef>
        <a:buClr>
          <a:srgbClr val="33CC33"/>
        </a:buClr>
        <a:buSzPct val="100000"/>
        <a:buChar char="•"/>
        <a:defRPr sz="3200">
          <a:solidFill>
            <a:srgbClr val="FFFFFF"/>
          </a:solidFill>
          <a:latin typeface="Trebuchet MS"/>
          <a:ea typeface="Trebuchet MS"/>
          <a:cs typeface="Trebuchet MS"/>
          <a:sym typeface="Trebuchet MS"/>
        </a:defRPr>
      </a:lvl3pPr>
      <a:lvl4pPr marL="1737360" indent="-365760" defTabSz="457200">
        <a:spcBef>
          <a:spcPts val="1600"/>
        </a:spcBef>
        <a:buClr>
          <a:srgbClr val="33CC33"/>
        </a:buClr>
        <a:buSzPct val="100000"/>
        <a:buChar char="•"/>
        <a:defRPr sz="3200">
          <a:solidFill>
            <a:srgbClr val="FFFFFF"/>
          </a:solidFill>
          <a:latin typeface="Trebuchet MS"/>
          <a:ea typeface="Trebuchet MS"/>
          <a:cs typeface="Trebuchet MS"/>
          <a:sym typeface="Trebuchet MS"/>
        </a:defRPr>
      </a:lvl4pPr>
      <a:lvl5pPr indent="1828800" defTabSz="457200">
        <a:spcBef>
          <a:spcPts val="1600"/>
        </a:spcBef>
        <a:buClr>
          <a:srgbClr val="33CC33"/>
        </a:buClr>
        <a:defRPr sz="3200">
          <a:solidFill>
            <a:srgbClr val="FFFFFF"/>
          </a:solidFill>
          <a:latin typeface="Trebuchet MS"/>
          <a:ea typeface="Trebuchet MS"/>
          <a:cs typeface="Trebuchet MS"/>
          <a:sym typeface="Trebuchet MS"/>
        </a:defRPr>
      </a:lvl5pPr>
      <a:lvl6pPr indent="2286000" defTabSz="457200">
        <a:spcBef>
          <a:spcPts val="1600"/>
        </a:spcBef>
        <a:buClr>
          <a:srgbClr val="33CC33"/>
        </a:buClr>
        <a:defRPr sz="3200">
          <a:solidFill>
            <a:srgbClr val="FFFFFF"/>
          </a:solidFill>
          <a:latin typeface="Trebuchet MS"/>
          <a:ea typeface="Trebuchet MS"/>
          <a:cs typeface="Trebuchet MS"/>
          <a:sym typeface="Trebuchet MS"/>
        </a:defRPr>
      </a:lvl6pPr>
      <a:lvl7pPr indent="2743200" defTabSz="457200">
        <a:spcBef>
          <a:spcPts val="1600"/>
        </a:spcBef>
        <a:buClr>
          <a:srgbClr val="33CC33"/>
        </a:buClr>
        <a:defRPr sz="3200">
          <a:solidFill>
            <a:srgbClr val="FFFFFF"/>
          </a:solidFill>
          <a:latin typeface="Trebuchet MS"/>
          <a:ea typeface="Trebuchet MS"/>
          <a:cs typeface="Trebuchet MS"/>
          <a:sym typeface="Trebuchet MS"/>
        </a:defRPr>
      </a:lvl7pPr>
      <a:lvl8pPr indent="3200400" defTabSz="457200">
        <a:spcBef>
          <a:spcPts val="1600"/>
        </a:spcBef>
        <a:buClr>
          <a:srgbClr val="33CC33"/>
        </a:buClr>
        <a:defRPr sz="3200">
          <a:solidFill>
            <a:srgbClr val="FFFFFF"/>
          </a:solidFill>
          <a:latin typeface="Trebuchet MS"/>
          <a:ea typeface="Trebuchet MS"/>
          <a:cs typeface="Trebuchet MS"/>
          <a:sym typeface="Trebuchet MS"/>
        </a:defRPr>
      </a:lvl8pPr>
      <a:lvl9pPr indent="3657600" defTabSz="457200">
        <a:spcBef>
          <a:spcPts val="1600"/>
        </a:spcBef>
        <a:buClr>
          <a:srgbClr val="33CC33"/>
        </a:buClr>
        <a:defRPr sz="3200">
          <a:solidFill>
            <a:srgbClr val="FFFFFF"/>
          </a:solidFill>
          <a:latin typeface="Trebuchet MS"/>
          <a:ea typeface="Trebuchet MS"/>
          <a:cs typeface="Trebuchet MS"/>
          <a:sym typeface="Trebuchet MS"/>
        </a:defRPr>
      </a:lvl9pPr>
    </p:bodyStyle>
    <p:otherStyle>
      <a:lvl1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indent="22860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indent="2743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indent="3200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indent="3657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5900" y="812799"/>
            <a:ext cx="8674100" cy="1189039"/>
          </a:xfrm>
        </p:spPr>
        <p:txBody>
          <a:bodyPr/>
          <a:lstStyle/>
          <a:p>
            <a:pPr algn="ctr"/>
            <a:r>
              <a:rPr lang="en-US" dirty="0"/>
              <a:t>Genome-wide association study of fertility traits in dairy cattle using high-density single nucleotide polymorphism marker panels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Cow GWAS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038846"/>
              </p:ext>
            </p:extLst>
          </p:nvPr>
        </p:nvGraphicFramePr>
        <p:xfrm>
          <a:off x="127000" y="1078795"/>
          <a:ext cx="8836024" cy="5394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82871"/>
                <a:gridCol w="1314229"/>
                <a:gridCol w="6638924"/>
              </a:tblGrid>
              <a:tr h="338678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TRIVARIATE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9921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BTA1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i="1" dirty="0" smtClean="0"/>
                        <a:t>ST6GAL1</a:t>
                      </a:r>
                      <a:endParaRPr lang="en-US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u="none" kern="1200" baseline="0" dirty="0" smtClean="0"/>
                        <a:t>ST6 beta-</a:t>
                      </a:r>
                      <a:r>
                        <a:rPr lang="en-US" sz="1800" u="none" kern="1200" baseline="0" dirty="0" err="1" smtClean="0"/>
                        <a:t>galactosamide</a:t>
                      </a:r>
                      <a:r>
                        <a:rPr lang="en-US" sz="1800" u="none" kern="1200" baseline="0" dirty="0" smtClean="0"/>
                        <a:t> alpha-2,6-sialyltransferase 1</a:t>
                      </a:r>
                      <a:endParaRPr lang="en-US" sz="1800" dirty="0"/>
                    </a:p>
                  </a:txBody>
                  <a:tcPr/>
                </a:tc>
              </a:tr>
              <a:tr h="259921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BTA2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i="1" dirty="0" smtClean="0"/>
                        <a:t>FN1</a:t>
                      </a:r>
                      <a:endParaRPr lang="en-US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 smtClean="0"/>
                        <a:t>fibronectin</a:t>
                      </a:r>
                      <a:r>
                        <a:rPr lang="en-US" sz="1800" baseline="0" dirty="0" smtClean="0"/>
                        <a:t> 1</a:t>
                      </a:r>
                      <a:endParaRPr lang="en-US" sz="1800" dirty="0"/>
                    </a:p>
                  </a:txBody>
                  <a:tcPr/>
                </a:tc>
              </a:tr>
              <a:tr h="259921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BTA5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i="1" dirty="0" smtClean="0"/>
                        <a:t>ATP5G2</a:t>
                      </a:r>
                      <a:endParaRPr lang="en-US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u="none" kern="1200" baseline="0" dirty="0" smtClean="0"/>
                        <a:t>ATP synthase, H+ transporting, mitochondrial </a:t>
                      </a:r>
                      <a:r>
                        <a:rPr lang="en-US" sz="1800" u="none" kern="1200" baseline="0" dirty="0" err="1" smtClean="0"/>
                        <a:t>Fo</a:t>
                      </a:r>
                      <a:r>
                        <a:rPr lang="en-US" sz="1800" u="none" kern="1200" baseline="0" dirty="0" smtClean="0"/>
                        <a:t> complex, subunit C2 (subunit 9)</a:t>
                      </a:r>
                      <a:endParaRPr lang="en-US" sz="1800" dirty="0"/>
                    </a:p>
                  </a:txBody>
                  <a:tcPr/>
                </a:tc>
              </a:tr>
              <a:tr h="259921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BTA6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i="1" dirty="0" smtClean="0"/>
                        <a:t>GC</a:t>
                      </a:r>
                      <a:endParaRPr lang="en-US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u="none" kern="1200" baseline="0" dirty="0" smtClean="0"/>
                        <a:t>group-specific component (vitamin D binding protein)</a:t>
                      </a:r>
                      <a:endParaRPr lang="en-US" sz="1800" dirty="0"/>
                    </a:p>
                  </a:txBody>
                  <a:tcPr/>
                </a:tc>
              </a:tr>
              <a:tr h="310455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BTA16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i="1" dirty="0" smtClean="0"/>
                        <a:t>NR5A2</a:t>
                      </a:r>
                      <a:endParaRPr lang="en-US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u="none" kern="1200" baseline="0" dirty="0" smtClean="0"/>
                        <a:t>nuclear receptor subfamily 5, group A, member 2</a:t>
                      </a:r>
                      <a:endParaRPr lang="en-US" sz="1800" dirty="0"/>
                    </a:p>
                  </a:txBody>
                  <a:tcPr/>
                </a:tc>
              </a:tr>
              <a:tr h="310455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BTA17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i="1" dirty="0" smtClean="0"/>
                        <a:t>LIF</a:t>
                      </a:r>
                      <a:endParaRPr lang="en-US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u="none" kern="1200" baseline="0" dirty="0" smtClean="0"/>
                        <a:t>leukemia inhibitory factor</a:t>
                      </a:r>
                      <a:endParaRPr lang="en-US" sz="1800" dirty="0"/>
                    </a:p>
                  </a:txBody>
                  <a:tcPr/>
                </a:tc>
              </a:tr>
              <a:tr h="310455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BTA17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i="1" dirty="0" smtClean="0"/>
                        <a:t>OSM</a:t>
                      </a:r>
                      <a:endParaRPr lang="en-US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u="none" kern="1200" baseline="0" dirty="0" err="1" smtClean="0"/>
                        <a:t>oncostatin</a:t>
                      </a:r>
                      <a:r>
                        <a:rPr lang="en-US" sz="1800" u="none" kern="1200" baseline="0" dirty="0" smtClean="0"/>
                        <a:t> M</a:t>
                      </a:r>
                      <a:endParaRPr lang="en-US" sz="1800" dirty="0"/>
                    </a:p>
                  </a:txBody>
                  <a:tcPr/>
                </a:tc>
              </a:tr>
              <a:tr h="310455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BTA17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i="1" dirty="0" smtClean="0"/>
                        <a:t>KDM2B</a:t>
                      </a:r>
                      <a:endParaRPr lang="en-US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u="none" kern="1200" baseline="0" dirty="0" smtClean="0"/>
                        <a:t>lysine (K)-specific </a:t>
                      </a:r>
                      <a:r>
                        <a:rPr lang="en-US" sz="1800" u="none" kern="1200" baseline="0" dirty="0" err="1" smtClean="0"/>
                        <a:t>demethylase</a:t>
                      </a:r>
                      <a:r>
                        <a:rPr lang="en-US" sz="1800" u="none" kern="1200" baseline="0" dirty="0" smtClean="0"/>
                        <a:t> 2B</a:t>
                      </a:r>
                      <a:endParaRPr lang="en-US" sz="1800" dirty="0"/>
                    </a:p>
                  </a:txBody>
                  <a:tcPr/>
                </a:tc>
              </a:tr>
              <a:tr h="310455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BTA18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i="1" dirty="0" smtClean="0"/>
                        <a:t>CEACAM1</a:t>
                      </a:r>
                      <a:endParaRPr lang="en-US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u="none" kern="1200" baseline="0" dirty="0" err="1" smtClean="0"/>
                        <a:t>carcinoembryonic</a:t>
                      </a:r>
                      <a:r>
                        <a:rPr lang="en-US" sz="1800" u="none" kern="1200" baseline="0" dirty="0" smtClean="0"/>
                        <a:t> antigen-related cell adhesion molecule 1</a:t>
                      </a:r>
                      <a:endParaRPr lang="en-US" sz="1800" dirty="0"/>
                    </a:p>
                  </a:txBody>
                  <a:tcPr/>
                </a:tc>
              </a:tr>
              <a:tr h="310455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BTA18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i="1" dirty="0" smtClean="0"/>
                        <a:t>HPN</a:t>
                      </a:r>
                      <a:endParaRPr lang="en-US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 smtClean="0"/>
                        <a:t>hepsin</a:t>
                      </a:r>
                      <a:endParaRPr lang="en-US" sz="1800" dirty="0"/>
                    </a:p>
                  </a:txBody>
                  <a:tcPr/>
                </a:tc>
              </a:tr>
              <a:tr h="310455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BTA23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i="1" dirty="0" smtClean="0"/>
                        <a:t>CLIC5</a:t>
                      </a:r>
                      <a:endParaRPr lang="en-US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u="none" kern="1200" baseline="0" dirty="0" smtClean="0"/>
                        <a:t>chloride intracellular channel 5</a:t>
                      </a:r>
                      <a:endParaRPr lang="en-US" sz="1800" dirty="0"/>
                    </a:p>
                  </a:txBody>
                  <a:tcPr/>
                </a:tc>
              </a:tr>
              <a:tr h="310455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BTA28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i="1" dirty="0" smtClean="0"/>
                        <a:t>VDAC2</a:t>
                      </a:r>
                      <a:endParaRPr lang="en-US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u="none" kern="1200" baseline="0" dirty="0" smtClean="0"/>
                        <a:t>voltage-dependent anion channel 2</a:t>
                      </a:r>
                      <a:endParaRPr lang="en-US" sz="1800" dirty="0"/>
                    </a:p>
                  </a:txBody>
                  <a:tcPr/>
                </a:tc>
              </a:tr>
              <a:tr h="310455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BTA29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i="1" dirty="0" smtClean="0"/>
                        <a:t>CDKN1C</a:t>
                      </a:r>
                      <a:endParaRPr lang="en-US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u="none" kern="1200" baseline="0" dirty="0" err="1" smtClean="0"/>
                        <a:t>cyclin</a:t>
                      </a:r>
                      <a:r>
                        <a:rPr lang="en-US" sz="1800" u="none" kern="1200" baseline="0" dirty="0" smtClean="0"/>
                        <a:t>-dependent kinase inhibitor 1C (p57, Kip2)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5-Point Star 4"/>
          <p:cNvSpPr/>
          <p:nvPr/>
        </p:nvSpPr>
        <p:spPr>
          <a:xfrm>
            <a:off x="8549933" y="4712372"/>
            <a:ext cx="224107" cy="233464"/>
          </a:xfrm>
          <a:prstGeom prst="star5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rgbClr val="00FF00"/>
              </a:solidFill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8549933" y="3251872"/>
            <a:ext cx="224107" cy="233464"/>
          </a:xfrm>
          <a:prstGeom prst="star5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47908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cr_manhplot_logp_lin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24809"/>
            <a:ext cx="9144000" cy="38029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Bull &amp; Cow GWAS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96473" y="994353"/>
            <a:ext cx="195847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A5A5E9"/>
                </a:solidFill>
              </a:rPr>
              <a:t>CCR – HD </a:t>
            </a:r>
            <a:endParaRPr lang="en-US" sz="3200" dirty="0">
              <a:solidFill>
                <a:srgbClr val="A5A5E9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851716" y="2310442"/>
            <a:ext cx="1203436" cy="8519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12122" y="1537111"/>
            <a:ext cx="7502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The combined population GWAS also showed peaks that were not identified with only cows or only bulls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102142" y="2383198"/>
            <a:ext cx="461348" cy="7792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754365" y="2383198"/>
            <a:ext cx="800581" cy="6111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29658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New QTL from Cow &amp; Bull GWAS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182604"/>
              </p:ext>
            </p:extLst>
          </p:nvPr>
        </p:nvGraphicFramePr>
        <p:xfrm>
          <a:off x="127000" y="1231195"/>
          <a:ext cx="8836024" cy="4754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82871"/>
                <a:gridCol w="1314229"/>
                <a:gridCol w="6638924"/>
              </a:tblGrid>
              <a:tr h="338678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CCR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9921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BTA10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 smtClean="0"/>
                        <a:t>PDE8B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/>
                        <a:t>Phosphodiesterase</a:t>
                      </a:r>
                      <a:r>
                        <a:rPr lang="en-US" sz="1800" dirty="0" smtClean="0"/>
                        <a:t> 8B</a:t>
                      </a:r>
                    </a:p>
                  </a:txBody>
                  <a:tcPr/>
                </a:tc>
              </a:tr>
              <a:tr h="259921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…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smtClean="0"/>
                        <a:t>…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smtClean="0"/>
                        <a:t>…</a:t>
                      </a:r>
                      <a:endParaRPr lang="en-US" sz="1800" dirty="0"/>
                    </a:p>
                  </a:txBody>
                  <a:tcPr/>
                </a:tc>
              </a:tr>
              <a:tr h="259921">
                <a:tc>
                  <a:txBody>
                    <a:bodyPr/>
                    <a:lstStyle/>
                    <a:p>
                      <a:pPr algn="l"/>
                      <a:r>
                        <a:rPr lang="en-US" sz="1800" smtClean="0"/>
                        <a:t>…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smtClean="0"/>
                        <a:t>…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smtClean="0"/>
                        <a:t>…</a:t>
                      </a:r>
                      <a:endParaRPr lang="en-US" sz="1800" dirty="0"/>
                    </a:p>
                  </a:txBody>
                  <a:tcPr/>
                </a:tc>
              </a:tr>
              <a:tr h="310455">
                <a:tc>
                  <a:txBody>
                    <a:bodyPr/>
                    <a:lstStyle/>
                    <a:p>
                      <a:pPr algn="l"/>
                      <a:r>
                        <a:rPr lang="en-US" sz="1800" smtClean="0"/>
                        <a:t>…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smtClean="0"/>
                        <a:t>…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smtClean="0"/>
                        <a:t>…</a:t>
                      </a:r>
                      <a:endParaRPr lang="en-US" sz="1800" dirty="0"/>
                    </a:p>
                  </a:txBody>
                  <a:tcPr/>
                </a:tc>
              </a:tr>
              <a:tr h="310455">
                <a:tc>
                  <a:txBody>
                    <a:bodyPr/>
                    <a:lstStyle/>
                    <a:p>
                      <a:pPr algn="l"/>
                      <a:r>
                        <a:rPr lang="en-US" sz="1800" smtClean="0"/>
                        <a:t>…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smtClean="0"/>
                        <a:t>…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…</a:t>
                      </a:r>
                      <a:endParaRPr lang="en-US" sz="1800" dirty="0"/>
                    </a:p>
                  </a:txBody>
                  <a:tcPr/>
                </a:tc>
              </a:tr>
              <a:tr h="310455">
                <a:tc>
                  <a:txBody>
                    <a:bodyPr/>
                    <a:lstStyle/>
                    <a:p>
                      <a:pPr algn="l"/>
                      <a:r>
                        <a:rPr lang="en-US" sz="1800" smtClean="0"/>
                        <a:t>…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smtClean="0"/>
                        <a:t>…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…</a:t>
                      </a:r>
                      <a:endParaRPr lang="en-US" sz="1800" dirty="0"/>
                    </a:p>
                  </a:txBody>
                  <a:tcPr/>
                </a:tc>
              </a:tr>
              <a:tr h="310455">
                <a:tc>
                  <a:txBody>
                    <a:bodyPr/>
                    <a:lstStyle/>
                    <a:p>
                      <a:pPr algn="l"/>
                      <a:r>
                        <a:rPr lang="en-US" sz="1800" smtClean="0"/>
                        <a:t>…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smtClean="0"/>
                        <a:t>…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smtClean="0"/>
                        <a:t>…</a:t>
                      </a:r>
                      <a:endParaRPr lang="en-US" sz="1800" dirty="0"/>
                    </a:p>
                  </a:txBody>
                  <a:tcPr/>
                </a:tc>
              </a:tr>
              <a:tr h="310455">
                <a:tc>
                  <a:txBody>
                    <a:bodyPr/>
                    <a:lstStyle/>
                    <a:p>
                      <a:pPr algn="l"/>
                      <a:r>
                        <a:rPr lang="en-US" sz="1800" smtClean="0"/>
                        <a:t>…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smtClean="0"/>
                        <a:t>…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…</a:t>
                      </a:r>
                      <a:endParaRPr lang="en-US" sz="1800" dirty="0"/>
                    </a:p>
                  </a:txBody>
                  <a:tcPr/>
                </a:tc>
              </a:tr>
              <a:tr h="310455">
                <a:tc>
                  <a:txBody>
                    <a:bodyPr/>
                    <a:lstStyle/>
                    <a:p>
                      <a:pPr algn="l"/>
                      <a:r>
                        <a:rPr lang="en-US" sz="1800" smtClean="0"/>
                        <a:t>…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smtClean="0"/>
                        <a:t>…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…</a:t>
                      </a:r>
                      <a:endParaRPr lang="en-US" sz="1800" dirty="0"/>
                    </a:p>
                  </a:txBody>
                  <a:tcPr/>
                </a:tc>
              </a:tr>
              <a:tr h="310455">
                <a:tc>
                  <a:txBody>
                    <a:bodyPr/>
                    <a:lstStyle/>
                    <a:p>
                      <a:pPr algn="l"/>
                      <a:r>
                        <a:rPr lang="en-US" sz="1800" smtClean="0"/>
                        <a:t>…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smtClean="0"/>
                        <a:t>…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…</a:t>
                      </a:r>
                      <a:endParaRPr lang="en-US" sz="1800" dirty="0"/>
                    </a:p>
                  </a:txBody>
                  <a:tcPr/>
                </a:tc>
              </a:tr>
              <a:tr h="310455">
                <a:tc>
                  <a:txBody>
                    <a:bodyPr/>
                    <a:lstStyle/>
                    <a:p>
                      <a:pPr algn="l"/>
                      <a:r>
                        <a:rPr lang="en-US" sz="1800" smtClean="0"/>
                        <a:t>…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smtClean="0"/>
                        <a:t>…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…</a:t>
                      </a:r>
                      <a:endParaRPr lang="en-US" sz="1800" dirty="0"/>
                    </a:p>
                  </a:txBody>
                  <a:tcPr/>
                </a:tc>
              </a:tr>
              <a:tr h="310455">
                <a:tc>
                  <a:txBody>
                    <a:bodyPr/>
                    <a:lstStyle/>
                    <a:p>
                      <a:pPr algn="l"/>
                      <a:r>
                        <a:rPr lang="en-US" sz="1800" smtClean="0"/>
                        <a:t>…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smtClean="0"/>
                        <a:t>…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…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688647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pr_manhplot_logp_lin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4409"/>
            <a:ext cx="9144000" cy="38029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Consistent signals across traits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96473" y="1197841"/>
            <a:ext cx="195847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A5A5E9"/>
                </a:solidFill>
              </a:rPr>
              <a:t>DPR – HD </a:t>
            </a:r>
            <a:endParaRPr lang="en-US" sz="3200" dirty="0">
              <a:solidFill>
                <a:srgbClr val="A5A5E9"/>
              </a:solidFill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6254049" y="2838207"/>
            <a:ext cx="224107" cy="233464"/>
          </a:xfrm>
          <a:prstGeom prst="star5">
            <a:avLst/>
          </a:prstGeom>
          <a:solidFill>
            <a:srgbClr val="00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2888425" y="2153309"/>
            <a:ext cx="224107" cy="233464"/>
          </a:xfrm>
          <a:prstGeom prst="star5">
            <a:avLst/>
          </a:prstGeom>
          <a:solidFill>
            <a:srgbClr val="00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0779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cr_manhplot_logp_lin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5209"/>
            <a:ext cx="9144000" cy="38029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Consistent </a:t>
            </a:r>
            <a:r>
              <a:rPr lang="en-US" dirty="0" smtClean="0"/>
              <a:t>signals </a:t>
            </a:r>
            <a:r>
              <a:rPr lang="en-US" dirty="0"/>
              <a:t>across traits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96473" y="1197841"/>
            <a:ext cx="195847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A5A5E9"/>
                </a:solidFill>
              </a:rPr>
              <a:t>HCR – HD </a:t>
            </a:r>
            <a:endParaRPr lang="en-US" sz="3200" dirty="0">
              <a:solidFill>
                <a:srgbClr val="A5A5E9"/>
              </a:solidFill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6251803" y="2223354"/>
            <a:ext cx="224107" cy="233464"/>
          </a:xfrm>
          <a:prstGeom prst="star5">
            <a:avLst/>
          </a:prstGeom>
          <a:solidFill>
            <a:srgbClr val="00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2898877" y="3197179"/>
            <a:ext cx="224107" cy="233464"/>
          </a:xfrm>
          <a:prstGeom prst="star5">
            <a:avLst/>
          </a:prstGeom>
          <a:solidFill>
            <a:srgbClr val="00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33245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ree_manhplot_logp_lin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6309"/>
            <a:ext cx="9144000" cy="38029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Consistent </a:t>
            </a:r>
            <a:r>
              <a:rPr lang="en-US" dirty="0" smtClean="0"/>
              <a:t>signals </a:t>
            </a:r>
            <a:r>
              <a:rPr lang="en-US" dirty="0"/>
              <a:t>across traits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46401" y="1197841"/>
            <a:ext cx="302390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A5A5E9"/>
                </a:solidFill>
              </a:rPr>
              <a:t>Trivariate</a:t>
            </a:r>
            <a:r>
              <a:rPr lang="en-US" sz="3200" dirty="0" smtClean="0">
                <a:solidFill>
                  <a:srgbClr val="A5A5E9"/>
                </a:solidFill>
              </a:rPr>
              <a:t> – HD </a:t>
            </a:r>
            <a:endParaRPr lang="en-US" sz="3200" dirty="0">
              <a:solidFill>
                <a:srgbClr val="A5A5E9"/>
              </a:solidFill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6264503" y="2109054"/>
            <a:ext cx="224107" cy="233464"/>
          </a:xfrm>
          <a:prstGeom prst="star5">
            <a:avLst/>
          </a:prstGeom>
          <a:solidFill>
            <a:srgbClr val="00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2930598" y="3111922"/>
            <a:ext cx="224107" cy="233464"/>
          </a:xfrm>
          <a:prstGeom prst="star5">
            <a:avLst/>
          </a:prstGeom>
          <a:solidFill>
            <a:srgbClr val="00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77381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Ontology Enrichment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820" y="1186665"/>
            <a:ext cx="8475380" cy="4089995"/>
          </a:xfrm>
        </p:spPr>
        <p:txBody>
          <a:bodyPr/>
          <a:lstStyle/>
          <a:p>
            <a:r>
              <a:rPr lang="en-US" sz="2800" dirty="0" smtClean="0"/>
              <a:t>Gene ontology (</a:t>
            </a:r>
            <a:r>
              <a:rPr lang="en-US" sz="2800" dirty="0" smtClean="0">
                <a:solidFill>
                  <a:srgbClr val="FFFF00"/>
                </a:solidFill>
              </a:rPr>
              <a:t>GO</a:t>
            </a:r>
            <a:r>
              <a:rPr lang="en-US" sz="2800" dirty="0" smtClean="0"/>
              <a:t>) enrichment analysis attempts </a:t>
            </a:r>
            <a:r>
              <a:rPr lang="en-US" sz="2800" dirty="0"/>
              <a:t>to </a:t>
            </a:r>
            <a:r>
              <a:rPr lang="en-US" sz="2800" dirty="0" smtClean="0"/>
              <a:t>identify biological functions shared by a group of genes (</a:t>
            </a:r>
            <a:r>
              <a:rPr lang="en-US" sz="2800" dirty="0" err="1"/>
              <a:t>Ashburner</a:t>
            </a:r>
            <a:r>
              <a:rPr lang="en-US" sz="2800" dirty="0"/>
              <a:t> et al</a:t>
            </a:r>
            <a:r>
              <a:rPr lang="en-US" sz="2800" dirty="0" smtClean="0"/>
              <a:t>., </a:t>
            </a:r>
            <a:r>
              <a:rPr lang="en-US" sz="2800" dirty="0"/>
              <a:t>2000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Genes of interest (P &lt; 0.05 in the GWAS) compared against a background set (all annotated genes within 25 kb of a SNP)</a:t>
            </a:r>
          </a:p>
          <a:p>
            <a:r>
              <a:rPr lang="en-US" sz="2800" dirty="0"/>
              <a:t>GO enrichment </a:t>
            </a:r>
            <a:r>
              <a:rPr lang="en-US" sz="2800" dirty="0" smtClean="0"/>
              <a:t>analysis performed </a:t>
            </a:r>
            <a:r>
              <a:rPr lang="en-US" sz="2800" dirty="0"/>
              <a:t>using </a:t>
            </a:r>
            <a:r>
              <a:rPr lang="en-US" sz="2800" dirty="0" smtClean="0"/>
              <a:t>DAVID</a:t>
            </a:r>
            <a:r>
              <a:rPr lang="en-US" sz="2800" dirty="0"/>
              <a:t> </a:t>
            </a:r>
            <a:r>
              <a:rPr lang="en-US" sz="2800" dirty="0" smtClean="0"/>
              <a:t>(Huang et al., 2009a, b)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2952842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Results - Bulls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820" y="1186665"/>
            <a:ext cx="8475380" cy="4089995"/>
          </a:xfrm>
        </p:spPr>
        <p:txBody>
          <a:bodyPr/>
          <a:lstStyle/>
          <a:p>
            <a:r>
              <a:rPr lang="en-US" sz="2800" dirty="0" smtClean="0"/>
              <a:t>Positive regulation of </a:t>
            </a:r>
            <a:r>
              <a:rPr lang="en-US" sz="2800" dirty="0" smtClean="0">
                <a:solidFill>
                  <a:srgbClr val="FFFF00"/>
                </a:solidFill>
              </a:rPr>
              <a:t>acrosome reaction </a:t>
            </a:r>
            <a:r>
              <a:rPr lang="en-US" sz="2800" dirty="0" smtClean="0"/>
              <a:t>(GO:2000344)</a:t>
            </a:r>
          </a:p>
          <a:p>
            <a:r>
              <a:rPr lang="en-US" sz="2800" dirty="0" smtClean="0"/>
              <a:t>Nervous system </a:t>
            </a:r>
            <a:r>
              <a:rPr lang="en-US" sz="2800" dirty="0" smtClean="0">
                <a:solidFill>
                  <a:srgbClr val="FFFF00"/>
                </a:solidFill>
              </a:rPr>
              <a:t>development </a:t>
            </a:r>
            <a:r>
              <a:rPr lang="en-US" sz="2800" dirty="0" smtClean="0"/>
              <a:t>(GO:0007399)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Embryonic placenta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smtClean="0"/>
              <a:t>development (GO:001892)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Embryonic heart tube </a:t>
            </a:r>
            <a:r>
              <a:rPr lang="en-US" sz="2800" dirty="0" smtClean="0"/>
              <a:t>development (GO:0035050)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Developmental </a:t>
            </a:r>
            <a:r>
              <a:rPr lang="en-US" sz="2800" dirty="0" smtClean="0"/>
              <a:t>maturation (GO:0021700)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8881417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Results – Bulls &amp; Cows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820" y="1203723"/>
            <a:ext cx="8348380" cy="4089995"/>
          </a:xfrm>
        </p:spPr>
        <p:txBody>
          <a:bodyPr/>
          <a:lstStyle/>
          <a:p>
            <a:r>
              <a:rPr lang="en-US" sz="2800" dirty="0" smtClean="0"/>
              <a:t>Positive regulation of </a:t>
            </a:r>
            <a:r>
              <a:rPr lang="en-US" sz="2800" dirty="0" smtClean="0">
                <a:solidFill>
                  <a:srgbClr val="FFFF00"/>
                </a:solidFill>
              </a:rPr>
              <a:t>acrosome reaction </a:t>
            </a:r>
            <a:r>
              <a:rPr lang="en-US" sz="2800" dirty="0" smtClean="0"/>
              <a:t>(GO:2000344)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Ovarian follicle development </a:t>
            </a:r>
            <a:r>
              <a:rPr lang="en-US" sz="2800" dirty="0" smtClean="0"/>
              <a:t>(GO:0001541)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Mating behavior </a:t>
            </a:r>
            <a:r>
              <a:rPr lang="en-US" sz="2800" dirty="0" smtClean="0"/>
              <a:t>(GO:0007617)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Ovulation </a:t>
            </a:r>
            <a:r>
              <a:rPr lang="en-US" sz="2800" dirty="0" smtClean="0">
                <a:solidFill>
                  <a:schemeClr val="bg1"/>
                </a:solidFill>
              </a:rPr>
              <a:t>cycle </a:t>
            </a:r>
            <a:r>
              <a:rPr lang="en-US" sz="2800" dirty="0" smtClean="0"/>
              <a:t>(GO:0042698)</a:t>
            </a:r>
          </a:p>
          <a:p>
            <a:r>
              <a:rPr lang="en-US" sz="2800" dirty="0" smtClean="0"/>
              <a:t>Activation of </a:t>
            </a:r>
            <a:r>
              <a:rPr lang="en-US" sz="2800" dirty="0" smtClean="0">
                <a:solidFill>
                  <a:srgbClr val="FFFF00"/>
                </a:solidFill>
              </a:rPr>
              <a:t>meiosis involved in egg</a:t>
            </a:r>
          </a:p>
          <a:p>
            <a:pPr marL="341811" lvl="1" indent="0"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activation</a:t>
            </a:r>
            <a:r>
              <a:rPr lang="en-US" sz="2800" dirty="0" smtClean="0"/>
              <a:t> (GO:0060466)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1230511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GO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499" y="965200"/>
            <a:ext cx="8493125" cy="538329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Networks </a:t>
            </a:r>
            <a:r>
              <a:rPr lang="en-US" dirty="0">
                <a:solidFill>
                  <a:schemeClr val="bg1"/>
                </a:solidFill>
              </a:rPr>
              <a:t>identified in both </a:t>
            </a:r>
            <a:r>
              <a:rPr lang="en-US" dirty="0">
                <a:solidFill>
                  <a:srgbClr val="FFFF00"/>
                </a:solidFill>
              </a:rPr>
              <a:t>bull</a:t>
            </a:r>
            <a:r>
              <a:rPr lang="en-US" dirty="0">
                <a:solidFill>
                  <a:schemeClr val="bg1"/>
                </a:solidFill>
              </a:rPr>
              <a:t> and </a:t>
            </a:r>
            <a:r>
              <a:rPr lang="en-US" dirty="0">
                <a:solidFill>
                  <a:srgbClr val="FFFF00"/>
                </a:solidFill>
              </a:rPr>
              <a:t>cow</a:t>
            </a:r>
            <a:r>
              <a:rPr lang="en-US" dirty="0">
                <a:solidFill>
                  <a:schemeClr val="bg1"/>
                </a:solidFill>
              </a:rPr>
              <a:t> analyses</a:t>
            </a:r>
          </a:p>
          <a:p>
            <a:endParaRPr lang="en-US" dirty="0"/>
          </a:p>
        </p:txBody>
      </p:sp>
      <p:pic>
        <p:nvPicPr>
          <p:cNvPr id="7" name="Picture 6" descr="Bull_TRI_vs_Cow_TRI_sub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981" y="2141522"/>
            <a:ext cx="6415040" cy="421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60461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914400" y="1193800"/>
            <a:ext cx="7312025" cy="5257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Increased production associated with d</a:t>
            </a:r>
            <a:r>
              <a:rPr lang="en-US" sz="2800" dirty="0" smtClean="0">
                <a:sym typeface="Wingdings"/>
              </a:rPr>
              <a:t>ecreased fertility</a:t>
            </a:r>
          </a:p>
          <a:p>
            <a:r>
              <a:rPr lang="en-US" sz="2800" dirty="0">
                <a:sym typeface="Wingdings"/>
              </a:rPr>
              <a:t>Decreased </a:t>
            </a:r>
            <a:r>
              <a:rPr lang="en-US" sz="2800" dirty="0" smtClean="0">
                <a:sym typeface="Wingdings"/>
              </a:rPr>
              <a:t>fertility associated with i</a:t>
            </a:r>
            <a:r>
              <a:rPr lang="en-US" sz="2800" dirty="0" smtClean="0"/>
              <a:t>ncreased culling</a:t>
            </a:r>
          </a:p>
          <a:p>
            <a:r>
              <a:rPr lang="en-US" sz="2800" dirty="0" smtClean="0"/>
              <a:t>Expensive problem to manage</a:t>
            </a:r>
          </a:p>
          <a:p>
            <a:pPr lvl="1"/>
            <a:r>
              <a:rPr lang="en-US" sz="2800" dirty="0" smtClean="0"/>
              <a:t>Each lost pregnancy costs ~$550 (De </a:t>
            </a:r>
            <a:r>
              <a:rPr lang="en-US" sz="2800" dirty="0" err="1" smtClean="0"/>
              <a:t>Vries</a:t>
            </a:r>
            <a:r>
              <a:rPr lang="en-US" sz="2800" dirty="0" smtClean="0"/>
              <a:t> 2006)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670243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" y="965200"/>
            <a:ext cx="8988425" cy="538329"/>
          </a:xfrm>
        </p:spPr>
        <p:txBody>
          <a:bodyPr/>
          <a:lstStyle/>
          <a:p>
            <a:r>
              <a:rPr lang="en-US" dirty="0" smtClean="0"/>
              <a:t>GO enrichment map – bulls compared to cows</a:t>
            </a:r>
            <a:endParaRPr lang="en-US" dirty="0"/>
          </a:p>
        </p:txBody>
      </p:sp>
      <p:pic>
        <p:nvPicPr>
          <p:cNvPr id="4" name="Picture 3" descr="Bull_TRI_vs_Cow_TRI_BullOnlySubse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1" t="15279" r="15063" b="15438"/>
          <a:stretch/>
        </p:blipFill>
        <p:spPr>
          <a:xfrm>
            <a:off x="393700" y="1858026"/>
            <a:ext cx="3405712" cy="26614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3700" y="5087864"/>
            <a:ext cx="340571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Networks identified in only </a:t>
            </a:r>
            <a:r>
              <a:rPr lang="en-US" dirty="0" smtClean="0">
                <a:solidFill>
                  <a:srgbClr val="FFFF00"/>
                </a:solidFill>
              </a:rPr>
              <a:t>bull</a:t>
            </a:r>
            <a:r>
              <a:rPr lang="en-US" dirty="0" smtClean="0">
                <a:solidFill>
                  <a:schemeClr val="bg1"/>
                </a:solidFill>
              </a:rPr>
              <a:t> analyses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(Bulls, HD, trivariate)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54100" y="5062464"/>
            <a:ext cx="468953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Networks identified in only </a:t>
            </a:r>
            <a:r>
              <a:rPr lang="en-US" dirty="0" smtClean="0">
                <a:solidFill>
                  <a:srgbClr val="FFFF00"/>
                </a:solidFill>
              </a:rPr>
              <a:t>cow</a:t>
            </a:r>
            <a:r>
              <a:rPr lang="en-US" dirty="0" smtClean="0">
                <a:solidFill>
                  <a:srgbClr val="FFFFFF"/>
                </a:solidFill>
              </a:rPr>
              <a:t> analyses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(Cows, HD, CCR)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5" descr="Bull_CCR_vs_Cow_CCR_CowOnlySubset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0" t="2304" r="15037" b="6181"/>
          <a:stretch/>
        </p:blipFill>
        <p:spPr>
          <a:xfrm>
            <a:off x="4054100" y="1858026"/>
            <a:ext cx="4689531" cy="286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86013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MeSH</a:t>
            </a:r>
            <a:r>
              <a:rPr lang="en-US" dirty="0" smtClean="0"/>
              <a:t> Term Enrichment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820" y="1186665"/>
            <a:ext cx="8475380" cy="4089995"/>
          </a:xfrm>
        </p:spPr>
        <p:txBody>
          <a:bodyPr/>
          <a:lstStyle/>
          <a:p>
            <a:r>
              <a:rPr lang="en-US" sz="2800" dirty="0" smtClean="0"/>
              <a:t>Medical subject headings (</a:t>
            </a:r>
            <a:r>
              <a:rPr lang="en-US" sz="2800" dirty="0" err="1" smtClean="0">
                <a:solidFill>
                  <a:srgbClr val="FFFF00"/>
                </a:solidFill>
              </a:rPr>
              <a:t>MeSH</a:t>
            </a:r>
            <a:r>
              <a:rPr lang="en-US" sz="2800" dirty="0" smtClean="0"/>
              <a:t>) vocabulary associates terms with articles in MEDLINE that are then mapped to genes (e.g., </a:t>
            </a:r>
            <a:r>
              <a:rPr lang="en-US" sz="2800" dirty="0" err="1" smtClean="0"/>
              <a:t>Morota</a:t>
            </a:r>
            <a:r>
              <a:rPr lang="en-US" sz="2800" dirty="0" smtClean="0"/>
              <a:t> et </a:t>
            </a:r>
            <a:r>
              <a:rPr lang="en-US" sz="2800" dirty="0"/>
              <a:t>al</a:t>
            </a:r>
            <a:r>
              <a:rPr lang="en-US" sz="2800" dirty="0" smtClean="0"/>
              <a:t>., 2015)</a:t>
            </a:r>
          </a:p>
          <a:p>
            <a:r>
              <a:rPr lang="en-US" sz="2800" dirty="0" smtClean="0"/>
              <a:t>Genes of interest (P &gt; 0.05 in the GWAS) compared against a background set (all annotated genes within 25 kb of a SNP)</a:t>
            </a:r>
          </a:p>
          <a:p>
            <a:r>
              <a:rPr lang="en-US" sz="2800" dirty="0" err="1" smtClean="0"/>
              <a:t>MeSH</a:t>
            </a:r>
            <a:r>
              <a:rPr lang="en-US" sz="2800" dirty="0" smtClean="0"/>
              <a:t> </a:t>
            </a:r>
            <a:r>
              <a:rPr lang="en-US" sz="2800" dirty="0"/>
              <a:t>enrichment </a:t>
            </a:r>
            <a:r>
              <a:rPr lang="en-US" sz="2800" dirty="0" smtClean="0"/>
              <a:t>analysis performed </a:t>
            </a:r>
            <a:r>
              <a:rPr lang="en-US" sz="2800" dirty="0"/>
              <a:t>using </a:t>
            </a:r>
            <a:r>
              <a:rPr lang="en-US" sz="2800" i="1" dirty="0" err="1" smtClean="0"/>
              <a:t>meshr</a:t>
            </a:r>
            <a:r>
              <a:rPr lang="en-US" sz="2800" dirty="0" smtClean="0"/>
              <a:t> (</a:t>
            </a:r>
            <a:r>
              <a:rPr lang="en-US" sz="2800" dirty="0" err="1" smtClean="0"/>
              <a:t>Tsuyuzaki</a:t>
            </a:r>
            <a:r>
              <a:rPr lang="en-US" sz="2800" dirty="0" smtClean="0"/>
              <a:t> et al., 2015)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4277738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799" y="963210"/>
            <a:ext cx="8531225" cy="613580"/>
          </a:xfrm>
        </p:spPr>
        <p:txBody>
          <a:bodyPr/>
          <a:lstStyle/>
          <a:p>
            <a:r>
              <a:rPr lang="en-US" dirty="0" err="1" smtClean="0"/>
              <a:t>MeSH</a:t>
            </a:r>
            <a:r>
              <a:rPr lang="en-US" dirty="0" smtClean="0"/>
              <a:t> – Cows, DPR, Phenomena &amp; Processes</a:t>
            </a:r>
            <a:endParaRPr lang="en-US" dirty="0"/>
          </a:p>
        </p:txBody>
      </p:sp>
      <p:pic>
        <p:nvPicPr>
          <p:cNvPr id="6" name="Picture 5" descr="Network_Cows_DPR_HD_catG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" t="4556" r="3255" b="6823"/>
          <a:stretch/>
        </p:blipFill>
        <p:spPr>
          <a:xfrm>
            <a:off x="475539" y="1651001"/>
            <a:ext cx="8211262" cy="482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96765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975910"/>
            <a:ext cx="7620000" cy="613580"/>
          </a:xfrm>
        </p:spPr>
        <p:txBody>
          <a:bodyPr/>
          <a:lstStyle/>
          <a:p>
            <a:r>
              <a:rPr lang="en-US" dirty="0" err="1" smtClean="0"/>
              <a:t>MeSH</a:t>
            </a:r>
            <a:r>
              <a:rPr lang="en-US" dirty="0" smtClean="0"/>
              <a:t> – Bulls, CCR, Anatomy</a:t>
            </a:r>
            <a:endParaRPr lang="en-US" dirty="0"/>
          </a:p>
        </p:txBody>
      </p:sp>
      <p:pic>
        <p:nvPicPr>
          <p:cNvPr id="4" name="Picture 3" descr="Network_Bulls_CCR_HD_catA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9" r="3777"/>
          <a:stretch/>
        </p:blipFill>
        <p:spPr>
          <a:xfrm>
            <a:off x="835786" y="1652990"/>
            <a:ext cx="7431914" cy="487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4886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312025" cy="47371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50K QTL </a:t>
            </a:r>
            <a:r>
              <a:rPr lang="en-US" sz="2800" dirty="0" smtClean="0">
                <a:solidFill>
                  <a:srgbClr val="FFFF00"/>
                </a:solidFill>
              </a:rPr>
              <a:t>also</a:t>
            </a:r>
            <a:r>
              <a:rPr lang="en-US" sz="2800" dirty="0" smtClean="0"/>
              <a:t> identified using HD data</a:t>
            </a:r>
            <a:endParaRPr lang="en-US" sz="2800" dirty="0"/>
          </a:p>
          <a:p>
            <a:r>
              <a:rPr lang="en-US" sz="2800" dirty="0" smtClean="0"/>
              <a:t>Different QTL identified using different </a:t>
            </a:r>
            <a:r>
              <a:rPr lang="en-US" sz="2800" dirty="0" smtClean="0">
                <a:solidFill>
                  <a:srgbClr val="FFFF00"/>
                </a:solidFill>
              </a:rPr>
              <a:t>training sets</a:t>
            </a:r>
            <a:r>
              <a:rPr lang="en-US" sz="2800" dirty="0" smtClean="0"/>
              <a:t> (e.g., bull vs. cow)</a:t>
            </a:r>
          </a:p>
          <a:p>
            <a:r>
              <a:rPr lang="en-US" sz="2800" dirty="0" smtClean="0"/>
              <a:t>Multivariate results </a:t>
            </a:r>
            <a:r>
              <a:rPr lang="en-US" sz="2800" dirty="0" smtClean="0">
                <a:solidFill>
                  <a:srgbClr val="FFFF00"/>
                </a:solidFill>
              </a:rPr>
              <a:t>consistent</a:t>
            </a:r>
            <a:r>
              <a:rPr lang="en-US" sz="2800" dirty="0" smtClean="0"/>
              <a:t> with </a:t>
            </a:r>
            <a:r>
              <a:rPr lang="en-US" sz="2800" dirty="0" err="1" smtClean="0"/>
              <a:t>univariate</a:t>
            </a:r>
            <a:r>
              <a:rPr lang="en-US" sz="2800" dirty="0" smtClean="0"/>
              <a:t> analyses</a:t>
            </a:r>
          </a:p>
          <a:p>
            <a:r>
              <a:rPr lang="en-US" sz="2800" dirty="0" smtClean="0"/>
              <a:t>GO and </a:t>
            </a:r>
            <a:r>
              <a:rPr lang="en-US" sz="2800" dirty="0" err="1" smtClean="0"/>
              <a:t>MeSH</a:t>
            </a:r>
            <a:r>
              <a:rPr lang="en-US" sz="2800" dirty="0" smtClean="0"/>
              <a:t> enrichment analyses </a:t>
            </a:r>
            <a:r>
              <a:rPr lang="en-US" sz="2800" dirty="0" smtClean="0">
                <a:solidFill>
                  <a:srgbClr val="FFFF00"/>
                </a:solidFill>
              </a:rPr>
              <a:t>confirm</a:t>
            </a:r>
            <a:r>
              <a:rPr lang="en-US" sz="2800" dirty="0" smtClean="0"/>
              <a:t> that GWAS correctly identifying genes associated with fertility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0738719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93800"/>
            <a:ext cx="7312025" cy="5181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Key </a:t>
            </a:r>
            <a:r>
              <a:rPr lang="en-US" sz="2800" dirty="0" smtClean="0">
                <a:solidFill>
                  <a:srgbClr val="FFFF00"/>
                </a:solidFill>
              </a:rPr>
              <a:t>processes</a:t>
            </a:r>
            <a:r>
              <a:rPr lang="en-US" sz="2800" dirty="0" smtClean="0"/>
              <a:t> involved in fertility include</a:t>
            </a:r>
          </a:p>
          <a:p>
            <a:pPr lvl="1"/>
            <a:r>
              <a:rPr lang="en-US" sz="2800" dirty="0" smtClean="0"/>
              <a:t>Oocyte maturation and development</a:t>
            </a:r>
          </a:p>
          <a:p>
            <a:pPr lvl="1"/>
            <a:r>
              <a:rPr lang="en-US" sz="2800" dirty="0" smtClean="0"/>
              <a:t>Ovulation, mating behavior, and fertilization</a:t>
            </a:r>
          </a:p>
          <a:p>
            <a:pPr lvl="1"/>
            <a:r>
              <a:rPr lang="en-US" sz="2800" dirty="0" smtClean="0"/>
              <a:t>Embryonic development</a:t>
            </a:r>
          </a:p>
          <a:p>
            <a:r>
              <a:rPr lang="en-US" sz="2800" dirty="0" smtClean="0"/>
              <a:t>How </a:t>
            </a:r>
            <a:r>
              <a:rPr lang="en-US" sz="2800" dirty="0"/>
              <a:t>do we include networks in </a:t>
            </a:r>
            <a:r>
              <a:rPr lang="en-US" sz="2800" dirty="0">
                <a:solidFill>
                  <a:srgbClr val="FFFF00"/>
                </a:solidFill>
              </a:rPr>
              <a:t>selection</a:t>
            </a:r>
            <a:r>
              <a:rPr lang="en-US" sz="2800" dirty="0"/>
              <a:t> programs</a:t>
            </a:r>
            <a:r>
              <a:rPr lang="en-US" sz="2800" dirty="0" smtClean="0"/>
              <a:t>?</a:t>
            </a:r>
          </a:p>
          <a:p>
            <a:pPr lvl="1"/>
            <a:r>
              <a:rPr lang="en-US" sz="2800" dirty="0" smtClean="0"/>
              <a:t>Selection for functional units rather than single genes</a:t>
            </a:r>
            <a:endParaRPr lang="en-US" sz="2800" dirty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1088828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/>
          </p:cNvSpPr>
          <p:nvPr>
            <p:ph type="title"/>
          </p:nvPr>
        </p:nvSpPr>
        <p:spPr>
          <a:xfrm>
            <a:off x="151174" y="147767"/>
            <a:ext cx="8226426" cy="58477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425195">
              <a:defRPr sz="3348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00"/>
                </a:solidFill>
              </a:rPr>
              <a:t>Acknowledgments</a:t>
            </a:r>
          </a:p>
        </p:txBody>
      </p:sp>
      <p:sp>
        <p:nvSpPr>
          <p:cNvPr id="205" name="Shape 205"/>
          <p:cNvSpPr>
            <a:spLocks noGrp="1"/>
          </p:cNvSpPr>
          <p:nvPr>
            <p:ph type="body" idx="1"/>
          </p:nvPr>
        </p:nvSpPr>
        <p:spPr>
          <a:xfrm>
            <a:off x="455612" y="1371600"/>
            <a:ext cx="8226426" cy="4495800"/>
          </a:xfrm>
          <a:prstGeom prst="rect">
            <a:avLst/>
          </a:prstGeom>
        </p:spPr>
        <p:txBody>
          <a:bodyPr lIns="0" tIns="0" rIns="0" bIns="0">
            <a:normAutofit fontScale="92500" lnSpcReduction="10000"/>
          </a:bodyPr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2800" dirty="0" smtClean="0">
                <a:solidFill>
                  <a:srgbClr val="FFFFFF"/>
                </a:solidFill>
              </a:rPr>
              <a:t>The Council on Dairy Cattle Breeding (Bowie, MD) provided data used in this study under USDA </a:t>
            </a:r>
            <a:r>
              <a:rPr lang="en-US" sz="2800" dirty="0" err="1" smtClean="0">
                <a:solidFill>
                  <a:srgbClr val="FFFFFF"/>
                </a:solidFill>
              </a:rPr>
              <a:t>Nonfunded</a:t>
            </a:r>
            <a:r>
              <a:rPr lang="en-US" sz="2800" dirty="0" smtClean="0">
                <a:solidFill>
                  <a:srgbClr val="FFFFFF"/>
                </a:solidFill>
              </a:rPr>
              <a:t> Cooperative Agreement 58-1245-3-228N.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2800" dirty="0" smtClean="0">
                <a:solidFill>
                  <a:srgbClr val="FFFFFF"/>
                </a:solidFill>
              </a:rPr>
              <a:t>This research was supported by: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chemeClr val="bg1"/>
                </a:solidFill>
              </a:rPr>
              <a:t>USDA-NIFA AFRI Grant No. 2013-68004-20365, “Improving Fertility of Dairy Cattle Using Translational Genomics”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2800" dirty="0" smtClean="0">
                <a:solidFill>
                  <a:srgbClr val="FFFFFF"/>
                </a:solidFill>
              </a:rPr>
              <a:t>USDA-ARS project 1265-31000-101-05, “Improving Genetic Predictions in Dairy Animals Using Phenotypic and Genomic Information”</a:t>
            </a:r>
          </a:p>
        </p:txBody>
      </p:sp>
    </p:spTree>
    <p:extLst>
      <p:ext uri="{BB962C8B-B14F-4D97-AF65-F5344CB8AC3E}">
        <p14:creationId xmlns:p14="http://schemas.microsoft.com/office/powerpoint/2010/main" val="22077374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xfrm>
            <a:off x="152400" y="98425"/>
            <a:ext cx="8836025" cy="64135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00"/>
                </a:solidFill>
              </a:rPr>
              <a:t>Questions?</a:t>
            </a:r>
          </a:p>
        </p:txBody>
      </p:sp>
      <p:grpSp>
        <p:nvGrpSpPr>
          <p:cNvPr id="210" name="Group 210"/>
          <p:cNvGrpSpPr/>
          <p:nvPr/>
        </p:nvGrpSpPr>
        <p:grpSpPr>
          <a:xfrm>
            <a:off x="932162" y="1066800"/>
            <a:ext cx="7404530" cy="5467165"/>
            <a:chOff x="0" y="0"/>
            <a:chExt cx="7404530" cy="5467164"/>
          </a:xfrm>
        </p:grpSpPr>
        <p:pic>
          <p:nvPicPr>
            <p:cNvPr id="208" name="image9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91873" y="0"/>
              <a:ext cx="7312657" cy="5257800"/>
            </a:xfrm>
            <a:prstGeom prst="rect">
              <a:avLst/>
            </a:prstGeom>
            <a:ln w="25400" cap="flat">
              <a:solidFill>
                <a:srgbClr val="000000">
                  <a:alpha val="96000"/>
                </a:srgbClr>
              </a:solidFill>
              <a:prstDash val="solid"/>
              <a:bevel/>
            </a:ln>
            <a:effectLst/>
          </p:spPr>
        </p:pic>
        <p:sp>
          <p:nvSpPr>
            <p:cNvPr id="209" name="Shape 209"/>
            <p:cNvSpPr/>
            <p:nvPr/>
          </p:nvSpPr>
          <p:spPr>
            <a:xfrm>
              <a:off x="0" y="5240179"/>
              <a:ext cx="7024754" cy="2269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000">
                  <a:solidFill>
                    <a:srgbClr val="FFFFFF"/>
                  </a:solidFill>
                </a:rPr>
                <a:t>http://gigaom.com/2012/05/31/t-mobile-pits-its-math-against-verizons-the-loser-common-sense/shutterstock_76826245/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391478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&amp;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93800"/>
            <a:ext cx="7312025" cy="46355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Traits:</a:t>
            </a:r>
          </a:p>
          <a:p>
            <a:pPr lvl="1"/>
            <a:r>
              <a:rPr lang="en-US" sz="2600" dirty="0"/>
              <a:t>Daughter pregnancy rate (</a:t>
            </a:r>
            <a:r>
              <a:rPr lang="en-US" sz="2600" b="1" dirty="0"/>
              <a:t>DPR</a:t>
            </a:r>
            <a:r>
              <a:rPr lang="en-US" sz="2600" dirty="0"/>
              <a:t>)</a:t>
            </a:r>
          </a:p>
          <a:p>
            <a:pPr lvl="1"/>
            <a:r>
              <a:rPr lang="en-US" sz="2600" dirty="0"/>
              <a:t>Heifer conception rate (</a:t>
            </a:r>
            <a:r>
              <a:rPr lang="en-US" sz="2600" b="1" dirty="0"/>
              <a:t>HCR</a:t>
            </a:r>
            <a:r>
              <a:rPr lang="en-US" sz="2600" dirty="0"/>
              <a:t>)</a:t>
            </a:r>
          </a:p>
          <a:p>
            <a:pPr lvl="1"/>
            <a:r>
              <a:rPr lang="en-US" sz="2600" dirty="0"/>
              <a:t>Cow conception rate (</a:t>
            </a:r>
            <a:r>
              <a:rPr lang="en-US" sz="2600" b="1" dirty="0"/>
              <a:t>CCR</a:t>
            </a:r>
            <a:r>
              <a:rPr lang="en-US" sz="2600" dirty="0"/>
              <a:t>)</a:t>
            </a:r>
          </a:p>
          <a:p>
            <a:pPr lvl="1"/>
            <a:r>
              <a:rPr lang="en-US" sz="2600" dirty="0" err="1" smtClean="0"/>
              <a:t>Trivariate</a:t>
            </a:r>
            <a:r>
              <a:rPr lang="en-US" sz="2600" dirty="0" smtClean="0"/>
              <a:t> analysis (e.g., </a:t>
            </a:r>
            <a:r>
              <a:rPr lang="en-US" sz="2600" dirty="0" err="1" smtClean="0"/>
              <a:t>VanRaden</a:t>
            </a:r>
            <a:r>
              <a:rPr lang="en-US" sz="2600" dirty="0" smtClean="0"/>
              <a:t> et al., 2014)</a:t>
            </a:r>
          </a:p>
          <a:p>
            <a:r>
              <a:rPr lang="en-US" sz="2800" dirty="0" err="1" smtClean="0"/>
              <a:t>Deregressed</a:t>
            </a:r>
            <a:r>
              <a:rPr lang="en-US" sz="2800" dirty="0" smtClean="0"/>
              <a:t> PTA from National Dairy Database</a:t>
            </a:r>
          </a:p>
        </p:txBody>
      </p:sp>
    </p:spTree>
    <p:extLst>
      <p:ext uri="{BB962C8B-B14F-4D97-AF65-F5344CB8AC3E}">
        <p14:creationId xmlns:p14="http://schemas.microsoft.com/office/powerpoint/2010/main" val="122162905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&amp;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914400" y="1193800"/>
            <a:ext cx="7312025" cy="52578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SNP chips</a:t>
            </a:r>
            <a:endParaRPr lang="en-US" sz="2600" dirty="0" smtClean="0"/>
          </a:p>
          <a:p>
            <a:pPr lvl="1"/>
            <a:r>
              <a:rPr lang="en-US" sz="2400" dirty="0" smtClean="0"/>
              <a:t>Illumina Bovine SNP50 </a:t>
            </a:r>
            <a:r>
              <a:rPr lang="en-US" sz="2400" dirty="0" err="1" smtClean="0"/>
              <a:t>BeadChip</a:t>
            </a:r>
            <a:r>
              <a:rPr lang="en-US" sz="2400" dirty="0" smtClean="0"/>
              <a:t> (</a:t>
            </a:r>
            <a:r>
              <a:rPr lang="en-US" sz="2400" b="1" dirty="0" smtClean="0"/>
              <a:t>50K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err="1" smtClean="0"/>
              <a:t>BovineHD</a:t>
            </a:r>
            <a:r>
              <a:rPr lang="en-US" sz="2400" dirty="0" smtClean="0"/>
              <a:t> Genotyping </a:t>
            </a:r>
            <a:r>
              <a:rPr lang="en-US" sz="2400" dirty="0" err="1" smtClean="0"/>
              <a:t>BeadChip</a:t>
            </a:r>
            <a:r>
              <a:rPr lang="en-US" sz="2400" dirty="0" smtClean="0"/>
              <a:t> (</a:t>
            </a:r>
            <a:r>
              <a:rPr lang="en-US" sz="2400" b="1" dirty="0" smtClean="0"/>
              <a:t>HD</a:t>
            </a:r>
            <a:r>
              <a:rPr lang="en-US" sz="2400" dirty="0" smtClean="0"/>
              <a:t>)</a:t>
            </a:r>
            <a:endParaRPr lang="en-US" sz="2400" dirty="0"/>
          </a:p>
          <a:p>
            <a:r>
              <a:rPr lang="en-US" sz="2600" dirty="0" smtClean="0"/>
              <a:t>After editing</a:t>
            </a:r>
          </a:p>
          <a:p>
            <a:pPr lvl="1"/>
            <a:r>
              <a:rPr lang="en-US" sz="2400" dirty="0">
                <a:solidFill>
                  <a:srgbClr val="00FF00"/>
                </a:solidFill>
              </a:rPr>
              <a:t>60,671</a:t>
            </a:r>
            <a:r>
              <a:rPr lang="en-US" sz="2400" dirty="0"/>
              <a:t> markers included in 50K </a:t>
            </a:r>
            <a:r>
              <a:rPr lang="en-US" sz="2400" dirty="0" smtClean="0"/>
              <a:t>analysis</a:t>
            </a:r>
            <a:endParaRPr lang="en-US" sz="2400" dirty="0"/>
          </a:p>
          <a:p>
            <a:pPr lvl="1"/>
            <a:r>
              <a:rPr lang="en-US" sz="2400" dirty="0">
                <a:solidFill>
                  <a:srgbClr val="00FF00"/>
                </a:solidFill>
              </a:rPr>
              <a:t>312,614</a:t>
            </a:r>
            <a:r>
              <a:rPr lang="en-US" sz="2400" dirty="0"/>
              <a:t> markers included in HD </a:t>
            </a:r>
            <a:r>
              <a:rPr lang="en-US" sz="2400" dirty="0" smtClean="0"/>
              <a:t>analysis</a:t>
            </a:r>
            <a:endParaRPr lang="en-US" sz="2400" dirty="0"/>
          </a:p>
          <a:p>
            <a:r>
              <a:rPr lang="en-US" sz="2600" dirty="0" smtClean="0"/>
              <a:t>Populations (n = </a:t>
            </a:r>
            <a:r>
              <a:rPr lang="en-US" sz="2600" dirty="0" smtClean="0">
                <a:solidFill>
                  <a:srgbClr val="00FF00"/>
                </a:solidFill>
              </a:rPr>
              <a:t>25,000</a:t>
            </a:r>
            <a:r>
              <a:rPr lang="en-US" sz="2600" dirty="0" smtClean="0"/>
              <a:t>)</a:t>
            </a:r>
          </a:p>
          <a:p>
            <a:pPr lvl="1"/>
            <a:r>
              <a:rPr lang="en-US" sz="2400" dirty="0" smtClean="0"/>
              <a:t>Cows only</a:t>
            </a:r>
          </a:p>
          <a:p>
            <a:pPr lvl="1"/>
            <a:r>
              <a:rPr lang="en-US" sz="2400" dirty="0" smtClean="0"/>
              <a:t>Bulls only</a:t>
            </a:r>
          </a:p>
          <a:p>
            <a:pPr lvl="1"/>
            <a:r>
              <a:rPr lang="en-US" sz="2400" dirty="0" smtClean="0"/>
              <a:t>Bulls and cows</a:t>
            </a:r>
          </a:p>
        </p:txBody>
      </p:sp>
    </p:spTree>
    <p:extLst>
      <p:ext uri="{BB962C8B-B14F-4D97-AF65-F5344CB8AC3E}">
        <p14:creationId xmlns:p14="http://schemas.microsoft.com/office/powerpoint/2010/main" val="32401523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&amp;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914400" y="1193800"/>
            <a:ext cx="7312025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GWAS</a:t>
            </a:r>
          </a:p>
          <a:p>
            <a:pPr lvl="1"/>
            <a:r>
              <a:rPr lang="en-US" sz="2800" dirty="0" smtClean="0"/>
              <a:t>GEMMA </a:t>
            </a:r>
            <a:r>
              <a:rPr lang="en-US" sz="2800" dirty="0"/>
              <a:t>version 0.94 </a:t>
            </a:r>
            <a:r>
              <a:rPr lang="en-US" sz="2800" dirty="0" smtClean="0"/>
              <a:t>(GWAS)</a:t>
            </a:r>
            <a:endParaRPr lang="en-US" sz="2800" dirty="0"/>
          </a:p>
          <a:p>
            <a:r>
              <a:rPr lang="en-US" sz="2800" dirty="0"/>
              <a:t>Enrichment </a:t>
            </a:r>
            <a:r>
              <a:rPr lang="en-US" sz="2800" dirty="0" smtClean="0"/>
              <a:t>analyses</a:t>
            </a:r>
          </a:p>
          <a:p>
            <a:pPr lvl="1"/>
            <a:r>
              <a:rPr lang="en-US" sz="2800" dirty="0" smtClean="0"/>
              <a:t>SNP assigned to closest gene with </a:t>
            </a:r>
            <a:r>
              <a:rPr lang="en-US" sz="2800" dirty="0" smtClean="0">
                <a:solidFill>
                  <a:srgbClr val="00FF00"/>
                </a:solidFill>
              </a:rPr>
              <a:t>25</a:t>
            </a:r>
            <a:r>
              <a:rPr lang="en-US" sz="2800" dirty="0" smtClean="0"/>
              <a:t> </a:t>
            </a:r>
            <a:r>
              <a:rPr lang="en-US" sz="2800" dirty="0" err="1" smtClean="0"/>
              <a:t>kbp</a:t>
            </a:r>
            <a:r>
              <a:rPr lang="en-US" sz="2800" dirty="0" smtClean="0"/>
              <a:t> on the </a:t>
            </a:r>
            <a:r>
              <a:rPr lang="en-US" sz="2600" dirty="0" smtClean="0"/>
              <a:t>UMD3.1 assembly</a:t>
            </a:r>
          </a:p>
          <a:p>
            <a:pPr lvl="1"/>
            <a:r>
              <a:rPr lang="en-US" sz="2600" dirty="0" smtClean="0"/>
              <a:t>GO (</a:t>
            </a:r>
            <a:r>
              <a:rPr lang="en-US" sz="2600" dirty="0" err="1" smtClean="0"/>
              <a:t>GOstats</a:t>
            </a:r>
            <a:r>
              <a:rPr lang="en-US" sz="2600" dirty="0" smtClean="0"/>
              <a:t>) &amp; DAVID, </a:t>
            </a:r>
            <a:r>
              <a:rPr lang="en-US" sz="2600" dirty="0" err="1" smtClean="0"/>
              <a:t>MeSH</a:t>
            </a:r>
            <a:r>
              <a:rPr lang="en-US" sz="2600" dirty="0" smtClean="0"/>
              <a:t> (</a:t>
            </a:r>
            <a:r>
              <a:rPr lang="en-US" sz="2600" dirty="0" err="1" smtClean="0"/>
              <a:t>meshr</a:t>
            </a:r>
            <a:r>
              <a:rPr lang="en-US" sz="2600" dirty="0" smtClean="0"/>
              <a:t>) </a:t>
            </a:r>
          </a:p>
          <a:p>
            <a:pPr lvl="2"/>
            <a:r>
              <a:rPr lang="en-US" sz="2600" dirty="0"/>
              <a:t>C</a:t>
            </a:r>
            <a:r>
              <a:rPr lang="en-US" sz="2600" dirty="0" smtClean="0"/>
              <a:t>onducted in R version 3.2.1</a:t>
            </a:r>
          </a:p>
          <a:p>
            <a:pPr lvl="1"/>
            <a:r>
              <a:rPr lang="en-US" sz="2600" dirty="0" err="1" smtClean="0"/>
              <a:t>Cytoscape</a:t>
            </a:r>
            <a:r>
              <a:rPr lang="en-US" sz="2600" dirty="0" smtClean="0"/>
              <a:t> (version 3.2.1) </a:t>
            </a:r>
          </a:p>
          <a:p>
            <a:pPr lvl="1"/>
            <a:r>
              <a:rPr lang="en-US" sz="2600" dirty="0" smtClean="0"/>
              <a:t>Enrichment Map (version 2.0.1)</a:t>
            </a:r>
          </a:p>
          <a:p>
            <a:pPr marL="411480" lvl="1" indent="0">
              <a:buNone/>
            </a:pP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82736313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Bull GWAS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44194" y="1096241"/>
            <a:ext cx="228350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A5A5E9"/>
                </a:solidFill>
              </a:rPr>
              <a:t>CCR – 50K</a:t>
            </a:r>
            <a:endParaRPr lang="en-US" sz="3200" dirty="0">
              <a:solidFill>
                <a:srgbClr val="A5A5E9"/>
              </a:solidFill>
            </a:endParaRPr>
          </a:p>
        </p:txBody>
      </p:sp>
      <p:pic>
        <p:nvPicPr>
          <p:cNvPr id="4" name="Picture 3" descr="ccr_bulls_manhplot_logp_lin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1209"/>
            <a:ext cx="9144000" cy="380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38690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Bull GWAS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96473" y="956541"/>
            <a:ext cx="195847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CCR – HD </a:t>
            </a:r>
            <a:endParaRPr lang="en-US" sz="3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2764" y="1421418"/>
            <a:ext cx="7265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HD analysis able to pick up peaks that were not identified with the 50K chip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 descr="ccr_manhplot_logp_lin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" y="2788309"/>
            <a:ext cx="9144000" cy="3802991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 flipH="1">
            <a:off x="3156162" y="2254209"/>
            <a:ext cx="440311" cy="13056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554946" y="2171750"/>
            <a:ext cx="832081" cy="13881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957490" y="2171750"/>
            <a:ext cx="1064504" cy="566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46363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Bull GWAS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0" y="1066800"/>
            <a:ext cx="7620000" cy="538329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/>
              <a:t>Genes significant in HD GWAS and previous studies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099007"/>
              </p:ext>
            </p:extLst>
          </p:nvPr>
        </p:nvGraphicFramePr>
        <p:xfrm>
          <a:off x="482600" y="1605129"/>
          <a:ext cx="8128000" cy="4886096"/>
        </p:xfrm>
        <a:graphic>
          <a:graphicData uri="http://schemas.openxmlformats.org/drawingml/2006/table">
            <a:tbl>
              <a:tblPr firstRow="1" bandRow="1">
                <a:tableStyleId>{CF821DB8-F4EB-4A41-A1BA-3FCAFE7338EE}</a:tableStyleId>
              </a:tblPr>
              <a:tblGrid>
                <a:gridCol w="936626"/>
                <a:gridCol w="1144208"/>
                <a:gridCol w="6047166"/>
              </a:tblGrid>
              <a:tr h="420613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i="0" dirty="0" smtClean="0">
                          <a:solidFill>
                            <a:srgbClr val="FFFFFF"/>
                          </a:solidFill>
                        </a:rPr>
                        <a:t>CCR</a:t>
                      </a:r>
                      <a:endParaRPr lang="en-US" sz="2400" i="0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0613">
                <a:tc>
                  <a:txBody>
                    <a:bodyPr/>
                    <a:lstStyle/>
                    <a:p>
                      <a:pPr algn="ctr"/>
                      <a:r>
                        <a:rPr lang="en-US" sz="1800" i="0" dirty="0" smtClean="0"/>
                        <a:t>BTA22</a:t>
                      </a:r>
                      <a:endParaRPr lang="en-US" sz="1800" i="0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APPL1</a:t>
                      </a:r>
                      <a:endParaRPr lang="en-US" sz="1800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i="0" dirty="0" smtClean="0"/>
                        <a:t>Adaptor</a:t>
                      </a:r>
                      <a:r>
                        <a:rPr lang="en-US" sz="1800" i="0" baseline="0" dirty="0" smtClean="0"/>
                        <a:t> protein, </a:t>
                      </a:r>
                      <a:r>
                        <a:rPr lang="en-US" sz="1800" i="0" baseline="0" dirty="0" err="1" smtClean="0"/>
                        <a:t>phosphotyrosine</a:t>
                      </a:r>
                      <a:r>
                        <a:rPr lang="en-US" sz="1800" i="0" baseline="0" dirty="0" smtClean="0"/>
                        <a:t> interaction, PH domain &amp; </a:t>
                      </a:r>
                      <a:r>
                        <a:rPr lang="en-US" sz="1800" i="0" baseline="0" dirty="0" err="1" smtClean="0"/>
                        <a:t>leucine</a:t>
                      </a:r>
                      <a:r>
                        <a:rPr lang="en-US" sz="1800" i="0" baseline="0" dirty="0" smtClean="0"/>
                        <a:t> zipper containing 1</a:t>
                      </a:r>
                      <a:endParaRPr lang="en-US" sz="1800" i="0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</a:tr>
              <a:tr h="420613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i="0" dirty="0" smtClean="0">
                          <a:solidFill>
                            <a:schemeClr val="bg1"/>
                          </a:solidFill>
                        </a:rPr>
                        <a:t>DPR</a:t>
                      </a:r>
                      <a:endParaRPr lang="en-US" sz="2400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4284">
                <a:tc>
                  <a:txBody>
                    <a:bodyPr/>
                    <a:lstStyle/>
                    <a:p>
                      <a:pPr algn="l"/>
                      <a:r>
                        <a:rPr lang="en-US" sz="1800" i="0" dirty="0" smtClean="0"/>
                        <a:t>BTA3</a:t>
                      </a:r>
                      <a:endParaRPr lang="en-US" sz="1800" i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i="1" dirty="0" smtClean="0"/>
                        <a:t>PER2</a:t>
                      </a:r>
                      <a:endParaRPr lang="en-US" sz="1800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i="0" dirty="0" smtClean="0"/>
                        <a:t>Period-circadian clock 2</a:t>
                      </a:r>
                      <a:endParaRPr lang="en-US" sz="1800" i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44284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i="0" dirty="0" smtClean="0">
                          <a:solidFill>
                            <a:schemeClr val="bg1"/>
                          </a:solidFill>
                        </a:rPr>
                        <a:t>HCR</a:t>
                      </a:r>
                      <a:endParaRPr lang="en-US" sz="2400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4284">
                <a:tc>
                  <a:txBody>
                    <a:bodyPr/>
                    <a:lstStyle/>
                    <a:p>
                      <a:pPr algn="l"/>
                      <a:r>
                        <a:rPr lang="en-US" sz="1800" i="0" dirty="0" smtClean="0"/>
                        <a:t>BTA3</a:t>
                      </a:r>
                      <a:endParaRPr lang="en-US" sz="1800" i="0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i="1" dirty="0" smtClean="0"/>
                        <a:t>PER2</a:t>
                      </a:r>
                      <a:endParaRPr lang="en-US" sz="1800" i="1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i="0" dirty="0" smtClean="0"/>
                        <a:t>Period-circadian clock 2</a:t>
                      </a:r>
                      <a:endParaRPr lang="en-US" sz="1800" i="0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</a:tr>
              <a:tr h="444284">
                <a:tc>
                  <a:txBody>
                    <a:bodyPr/>
                    <a:lstStyle/>
                    <a:p>
                      <a:pPr algn="l"/>
                      <a:r>
                        <a:rPr lang="en-US" sz="1800" i="0" dirty="0" smtClean="0"/>
                        <a:t>BTA11</a:t>
                      </a:r>
                      <a:endParaRPr lang="en-US" sz="1800" i="0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i="1" dirty="0" smtClean="0"/>
                        <a:t>LTBP1</a:t>
                      </a:r>
                      <a:endParaRPr lang="en-US" sz="1800" i="1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i="0" dirty="0" smtClean="0"/>
                        <a:t>Latent transforming growth factor beta binding protein</a:t>
                      </a:r>
                      <a:endParaRPr lang="en-US" sz="1800" i="0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</a:tr>
              <a:tr h="444284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i="0" dirty="0" smtClean="0">
                          <a:solidFill>
                            <a:srgbClr val="FFFFFF"/>
                          </a:solidFill>
                        </a:rPr>
                        <a:t>TRIVARIATE</a:t>
                      </a:r>
                      <a:endParaRPr lang="en-US" sz="2400" b="1" i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D584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4284">
                <a:tc>
                  <a:txBody>
                    <a:bodyPr/>
                    <a:lstStyle/>
                    <a:p>
                      <a:pPr algn="l"/>
                      <a:r>
                        <a:rPr lang="en-US" sz="1800" i="0" dirty="0" smtClean="0"/>
                        <a:t>BTA1</a:t>
                      </a:r>
                      <a:endParaRPr lang="en-US" sz="1800" i="0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i="1" dirty="0" smtClean="0"/>
                        <a:t>ITGB5</a:t>
                      </a:r>
                      <a:endParaRPr lang="en-US" sz="1800" i="1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i="0" dirty="0" smtClean="0"/>
                        <a:t>Integrin, beta 5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</a:tr>
              <a:tr h="444284">
                <a:tc>
                  <a:txBody>
                    <a:bodyPr/>
                    <a:lstStyle/>
                    <a:p>
                      <a:pPr algn="l"/>
                      <a:r>
                        <a:rPr lang="en-US" sz="1800" i="0" dirty="0" smtClean="0"/>
                        <a:t>BTA2</a:t>
                      </a:r>
                      <a:endParaRPr lang="en-US" sz="1800" i="0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i="1" dirty="0" smtClean="0"/>
                        <a:t>CALCRL</a:t>
                      </a:r>
                      <a:endParaRPr lang="en-US" sz="1800" i="1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i="0" dirty="0" smtClean="0"/>
                        <a:t>Calcitonin receptor-like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329296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Cow GWAS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96473" y="969241"/>
            <a:ext cx="195847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A5A5E9"/>
                </a:solidFill>
              </a:rPr>
              <a:t>CCR – HD </a:t>
            </a:r>
            <a:endParaRPr lang="en-US" sz="3200" dirty="0">
              <a:solidFill>
                <a:srgbClr val="A5A5E9"/>
              </a:solidFill>
            </a:endParaRPr>
          </a:p>
        </p:txBody>
      </p:sp>
      <p:pic>
        <p:nvPicPr>
          <p:cNvPr id="4" name="Picture 3" descr="ccr_manhplot_logp_lin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5209"/>
            <a:ext cx="9144000" cy="3802991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5" name="5-Point Star 4"/>
          <p:cNvSpPr/>
          <p:nvPr/>
        </p:nvSpPr>
        <p:spPr>
          <a:xfrm>
            <a:off x="2903340" y="2122557"/>
            <a:ext cx="224107" cy="233464"/>
          </a:xfrm>
          <a:prstGeom prst="star5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7030840" y="2195010"/>
            <a:ext cx="224107" cy="233464"/>
          </a:xfrm>
          <a:prstGeom prst="star5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0858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0CC99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CC99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0CC99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CC99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0CC99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CC99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6768</TotalTime>
  <Words>1204</Words>
  <Application>Microsoft Macintosh PowerPoint</Application>
  <PresentationFormat>On-screen Show (4:3)</PresentationFormat>
  <Paragraphs>222</Paragraphs>
  <Slides>27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Default</vt:lpstr>
      <vt:lpstr>1_Default</vt:lpstr>
      <vt:lpstr>Genome-wide association study of fertility traits in dairy cattle using high-density single nucleotide polymorphism marker panels</vt:lpstr>
      <vt:lpstr>Introduction</vt:lpstr>
      <vt:lpstr>Materials &amp; Methods</vt:lpstr>
      <vt:lpstr>Materials &amp; Methods</vt:lpstr>
      <vt:lpstr>Materials &amp; Methods</vt:lpstr>
      <vt:lpstr>Results – Bull GWAS</vt:lpstr>
      <vt:lpstr>Results – Bull GWAS</vt:lpstr>
      <vt:lpstr>Results – Bull GWAS</vt:lpstr>
      <vt:lpstr>Results – Cow GWAS</vt:lpstr>
      <vt:lpstr>Results – Cow GWAS</vt:lpstr>
      <vt:lpstr>Results – Bull &amp; Cow GWAS</vt:lpstr>
      <vt:lpstr>Results – New QTL from Cow &amp; Bull GWAS</vt:lpstr>
      <vt:lpstr>Results – Consistent signals across traits</vt:lpstr>
      <vt:lpstr>Results – Consistent signals across traits</vt:lpstr>
      <vt:lpstr>Results – Consistent signals across traits</vt:lpstr>
      <vt:lpstr>Gene Ontology Enrichment</vt:lpstr>
      <vt:lpstr>GO Results - Bulls</vt:lpstr>
      <vt:lpstr>GO Results – Bulls &amp; Cows</vt:lpstr>
      <vt:lpstr>Common GO Network</vt:lpstr>
      <vt:lpstr>Results</vt:lpstr>
      <vt:lpstr>MeSH Term Enrichment</vt:lpstr>
      <vt:lpstr>Results</vt:lpstr>
      <vt:lpstr>Results</vt:lpstr>
      <vt:lpstr>Discussion</vt:lpstr>
      <vt:lpstr>Conclusions</vt:lpstr>
      <vt:lpstr>Acknowledgments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genotypes to construct phenotypes for dairy cattle breeding programs and beyond</dc:title>
  <cp:lastModifiedBy>John Cole</cp:lastModifiedBy>
  <cp:revision>169</cp:revision>
  <dcterms:modified xsi:type="dcterms:W3CDTF">2015-07-07T21:08:25Z</dcterms:modified>
</cp:coreProperties>
</file>