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7" r:id="rId3"/>
    <p:sldId id="259" r:id="rId4"/>
    <p:sldId id="323" r:id="rId5"/>
    <p:sldId id="350" r:id="rId6"/>
    <p:sldId id="352" r:id="rId7"/>
    <p:sldId id="349" r:id="rId8"/>
    <p:sldId id="354" r:id="rId9"/>
    <p:sldId id="353" r:id="rId10"/>
    <p:sldId id="355" r:id="rId11"/>
    <p:sldId id="357" r:id="rId12"/>
    <p:sldId id="358" r:id="rId13"/>
    <p:sldId id="359" r:id="rId14"/>
    <p:sldId id="361" r:id="rId15"/>
    <p:sldId id="362" r:id="rId16"/>
    <p:sldId id="363" r:id="rId17"/>
    <p:sldId id="364" r:id="rId18"/>
    <p:sldId id="368" r:id="rId19"/>
    <p:sldId id="369" r:id="rId20"/>
    <p:sldId id="302" r:id="rId21"/>
    <p:sldId id="325" r:id="rId22"/>
    <p:sldId id="351" r:id="rId23"/>
  </p:sldIdLst>
  <p:sldSz cx="9144000" cy="6858000" type="screen4x3"/>
  <p:notesSz cx="7010400" cy="9296400"/>
  <p:embeddedFontLst>
    <p:embeddedFont>
      <p:font typeface="Trebuchet MS" pitchFamily="34" charset="0"/>
      <p:regular r:id="rId26"/>
      <p:bold r:id="rId27"/>
      <p:italic r:id="rId28"/>
      <p:boldItalic r:id="rId29"/>
    </p:embeddedFont>
    <p:embeddedFont>
      <p:font typeface="ＭＳ Ｐゴシック" pitchFamily="34" charset="-128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E31A1C"/>
    <a:srgbClr val="FF8000"/>
    <a:srgbClr val="A9C9FF"/>
    <a:srgbClr val="000000"/>
    <a:srgbClr val="FFFFFF"/>
    <a:srgbClr val="FD8D3C"/>
    <a:srgbClr val="FECC5C"/>
    <a:srgbClr val="FFFFB2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4" autoAdjust="0"/>
    <p:restoredTop sz="52806" autoAdjust="0"/>
  </p:normalViewPr>
  <p:slideViewPr>
    <p:cSldViewPr snapToGrid="0">
      <p:cViewPr>
        <p:scale>
          <a:sx n="66" d="100"/>
          <a:sy n="66" d="100"/>
        </p:scale>
        <p:origin x="-1974" y="-12"/>
      </p:cViewPr>
      <p:guideLst>
        <p:guide orient="horz" pos="1680"/>
        <p:guide pos="1200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782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ole:Documents:AIPL:EAAP2012:Genotype%20Counts%20Figur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ole:Documents:AIPL:EAAP2012:2012%20Milk%20to%20Feed%20Pric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Bulls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numRef>
              <c:f>Sheet2!$A$2:$A$10</c:f>
              <c:numCache>
                <c:formatCode>General</c:formatCode>
                <c:ptCount val="9"/>
                <c:pt idx="0">
                  <c:v>1004</c:v>
                </c:pt>
                <c:pt idx="1">
                  <c:v>1008</c:v>
                </c:pt>
                <c:pt idx="2">
                  <c:v>1012</c:v>
                </c:pt>
                <c:pt idx="3">
                  <c:v>1104</c:v>
                </c:pt>
                <c:pt idx="4">
                  <c:v>1108</c:v>
                </c:pt>
                <c:pt idx="5">
                  <c:v>1112</c:v>
                </c:pt>
                <c:pt idx="6">
                  <c:v>1204</c:v>
                </c:pt>
                <c:pt idx="7">
                  <c:v>1208</c:v>
                </c:pt>
                <c:pt idx="8">
                  <c:v>1212</c:v>
                </c:pt>
              </c:numCache>
            </c:numRef>
          </c:cat>
          <c:val>
            <c:numRef>
              <c:f>Sheet2!$B$2:$B$10</c:f>
              <c:numCache>
                <c:formatCode>General</c:formatCode>
                <c:ptCount val="9"/>
                <c:pt idx="0">
                  <c:v>30472</c:v>
                </c:pt>
                <c:pt idx="1">
                  <c:v>34179</c:v>
                </c:pt>
                <c:pt idx="2">
                  <c:v>38277</c:v>
                </c:pt>
                <c:pt idx="3">
                  <c:v>43607</c:v>
                </c:pt>
                <c:pt idx="4">
                  <c:v>52254</c:v>
                </c:pt>
                <c:pt idx="5">
                  <c:v>58500</c:v>
                </c:pt>
                <c:pt idx="6">
                  <c:v>65860</c:v>
                </c:pt>
                <c:pt idx="7">
                  <c:v>77320</c:v>
                </c:pt>
                <c:pt idx="8">
                  <c:v>98970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Cows</c:v>
                </c:pt>
              </c:strCache>
            </c:strRef>
          </c:tx>
          <c:spPr>
            <a:solidFill>
              <a:srgbClr val="FF8000"/>
            </a:solidFill>
          </c:spPr>
          <c:invertIfNegative val="0"/>
          <c:cat>
            <c:numRef>
              <c:f>Sheet2!$A$2:$A$10</c:f>
              <c:numCache>
                <c:formatCode>General</c:formatCode>
                <c:ptCount val="9"/>
                <c:pt idx="0">
                  <c:v>1004</c:v>
                </c:pt>
                <c:pt idx="1">
                  <c:v>1008</c:v>
                </c:pt>
                <c:pt idx="2">
                  <c:v>1012</c:v>
                </c:pt>
                <c:pt idx="3">
                  <c:v>1104</c:v>
                </c:pt>
                <c:pt idx="4">
                  <c:v>1108</c:v>
                </c:pt>
                <c:pt idx="5">
                  <c:v>1112</c:v>
                </c:pt>
                <c:pt idx="6">
                  <c:v>1204</c:v>
                </c:pt>
                <c:pt idx="7">
                  <c:v>1208</c:v>
                </c:pt>
                <c:pt idx="8">
                  <c:v>1212</c:v>
                </c:pt>
              </c:numCache>
            </c:numRef>
          </c:cat>
          <c:val>
            <c:numRef>
              <c:f>Sheet2!$C$2:$C$10</c:f>
              <c:numCache>
                <c:formatCode>General</c:formatCode>
                <c:ptCount val="9"/>
                <c:pt idx="0">
                  <c:v>15398</c:v>
                </c:pt>
                <c:pt idx="1">
                  <c:v>19352</c:v>
                </c:pt>
                <c:pt idx="2">
                  <c:v>33031</c:v>
                </c:pt>
                <c:pt idx="3">
                  <c:v>51141</c:v>
                </c:pt>
                <c:pt idx="4">
                  <c:v>72311</c:v>
                </c:pt>
                <c:pt idx="5">
                  <c:v>94210</c:v>
                </c:pt>
                <c:pt idx="6">
                  <c:v>124106</c:v>
                </c:pt>
                <c:pt idx="7">
                  <c:v>165526</c:v>
                </c:pt>
                <c:pt idx="8">
                  <c:v>207728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553856"/>
        <c:axId val="80555392"/>
      </c:barChart>
      <c:catAx>
        <c:axId val="8055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/>
        </c:spPr>
        <c:txPr>
          <a:bodyPr/>
          <a:lstStyle/>
          <a:p>
            <a:pPr>
              <a:defRPr sz="1400" b="1" i="0"/>
            </a:pPr>
            <a:endParaRPr lang="it-IT"/>
          </a:p>
        </c:txPr>
        <c:crossAx val="80555392"/>
        <c:crosses val="autoZero"/>
        <c:auto val="1"/>
        <c:lblAlgn val="ctr"/>
        <c:lblOffset val="100"/>
        <c:noMultiLvlLbl val="0"/>
      </c:catAx>
      <c:valAx>
        <c:axId val="80555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25400"/>
        </c:spPr>
        <c:txPr>
          <a:bodyPr/>
          <a:lstStyle/>
          <a:p>
            <a:pPr>
              <a:defRPr sz="1400" b="1" i="0"/>
            </a:pPr>
            <a:endParaRPr lang="it-IT"/>
          </a:p>
        </c:txPr>
        <c:crossAx val="80553856"/>
        <c:crosses val="autoZero"/>
        <c:crossBetween val="between"/>
      </c:valAx>
    </c:plotArea>
    <c:legend>
      <c:legendPos val="t"/>
      <c:layout/>
      <c:overlay val="0"/>
      <c:spPr>
        <a:ln>
          <a:noFill/>
        </a:ln>
      </c:spPr>
      <c:txPr>
        <a:bodyPr/>
        <a:lstStyle/>
        <a:p>
          <a:pPr>
            <a:defRPr sz="1400" b="1" i="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'2012 Milk to Feed Price.csv'!$A$28</c:f>
              <c:strCache>
                <c:ptCount val="1"/>
                <c:pt idx="0">
                  <c:v>2010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ymbol val="none"/>
          </c:marker>
          <c:val>
            <c:numRef>
              <c:f>'2012 Milk to Feed Price.csv'!$B$28:$M$28</c:f>
              <c:numCache>
                <c:formatCode>General</c:formatCode>
                <c:ptCount val="12"/>
                <c:pt idx="0">
                  <c:v>2.33</c:v>
                </c:pt>
                <c:pt idx="1">
                  <c:v>2.34</c:v>
                </c:pt>
                <c:pt idx="2">
                  <c:v>2.1800000000000002</c:v>
                </c:pt>
                <c:pt idx="3">
                  <c:v>2.19</c:v>
                </c:pt>
                <c:pt idx="4">
                  <c:v>2.1800000000000002</c:v>
                </c:pt>
                <c:pt idx="5">
                  <c:v>2.2599999999999998</c:v>
                </c:pt>
                <c:pt idx="6">
                  <c:v>2.2999999999999998</c:v>
                </c:pt>
                <c:pt idx="7">
                  <c:v>2.36</c:v>
                </c:pt>
                <c:pt idx="8">
                  <c:v>2.36</c:v>
                </c:pt>
                <c:pt idx="9">
                  <c:v>2.4</c:v>
                </c:pt>
                <c:pt idx="10">
                  <c:v>2.23</c:v>
                </c:pt>
                <c:pt idx="11">
                  <c:v>1.98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'2012 Milk to Feed Price.csv'!$A$29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rgbClr val="FD8D3C"/>
              </a:solidFill>
            </a:ln>
          </c:spPr>
          <c:marker>
            <c:symbol val="none"/>
          </c:marker>
          <c:val>
            <c:numRef>
              <c:f>'2012 Milk to Feed Price.csv'!$B$29:$M$29</c:f>
              <c:numCache>
                <c:formatCode>General</c:formatCode>
                <c:ptCount val="12"/>
                <c:pt idx="0">
                  <c:v>1.96</c:v>
                </c:pt>
                <c:pt idx="1">
                  <c:v>2.0099999999999998</c:v>
                </c:pt>
                <c:pt idx="2">
                  <c:v>2.12</c:v>
                </c:pt>
                <c:pt idx="3">
                  <c:v>1.81</c:v>
                </c:pt>
                <c:pt idx="4">
                  <c:v>1.73</c:v>
                </c:pt>
                <c:pt idx="5">
                  <c:v>1.87</c:v>
                </c:pt>
                <c:pt idx="6">
                  <c:v>1.91</c:v>
                </c:pt>
                <c:pt idx="7">
                  <c:v>1.85</c:v>
                </c:pt>
                <c:pt idx="8">
                  <c:v>1.84</c:v>
                </c:pt>
                <c:pt idx="9">
                  <c:v>1.83</c:v>
                </c:pt>
                <c:pt idx="10">
                  <c:v>1.87</c:v>
                </c:pt>
                <c:pt idx="11">
                  <c:v>1.8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'2012 Milk to Feed Price.csv'!$A$30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val>
            <c:numRef>
              <c:f>'2012 Milk to Feed Price.csv'!$B$30:$M$30</c:f>
              <c:numCache>
                <c:formatCode>General</c:formatCode>
                <c:ptCount val="12"/>
                <c:pt idx="0">
                  <c:v>1.72</c:v>
                </c:pt>
                <c:pt idx="1">
                  <c:v>1.55</c:v>
                </c:pt>
                <c:pt idx="2">
                  <c:v>1.48</c:v>
                </c:pt>
                <c:pt idx="3">
                  <c:v>1.42</c:v>
                </c:pt>
                <c:pt idx="4">
                  <c:v>1.38</c:v>
                </c:pt>
                <c:pt idx="5">
                  <c:v>1.38</c:v>
                </c:pt>
                <c:pt idx="6">
                  <c:v>1.29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97376"/>
        <c:axId val="80598912"/>
      </c:lineChart>
      <c:catAx>
        <c:axId val="8059737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Trebuchet MS"/>
              </a:defRPr>
            </a:pPr>
            <a:endParaRPr lang="it-IT"/>
          </a:p>
        </c:txPr>
        <c:crossAx val="80598912"/>
        <c:crosses val="autoZero"/>
        <c:auto val="1"/>
        <c:lblAlgn val="ctr"/>
        <c:lblOffset val="100"/>
        <c:noMultiLvlLbl val="0"/>
      </c:catAx>
      <c:valAx>
        <c:axId val="80598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 sz="2000">
                <a:latin typeface="Trebuchet MS"/>
              </a:defRPr>
            </a:pPr>
            <a:endParaRPr lang="it-IT"/>
          </a:p>
        </c:txPr>
        <c:crossAx val="8059737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>
              <a:latin typeface="Trebuchet MS"/>
            </a:defRPr>
          </a:pPr>
          <a:endParaRPr lang="it-IT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508" b="0" i="1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Non è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conoscere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suo</a:t>
            </a:r>
            <a:r>
              <a:rPr lang="en-US" dirty="0" smtClean="0"/>
              <a:t> </a:t>
            </a:r>
            <a:r>
              <a:rPr lang="en-US" dirty="0" err="1" smtClean="0"/>
              <a:t>valore</a:t>
            </a:r>
            <a:r>
              <a:rPr lang="en-US" dirty="0" smtClean="0"/>
              <a:t> </a:t>
            </a:r>
            <a:r>
              <a:rPr lang="en-US" dirty="0" err="1" smtClean="0"/>
              <a:t>genetico</a:t>
            </a:r>
            <a:r>
              <a:rPr lang="en-US" dirty="0" smtClean="0"/>
              <a:t> (Net Merit –NM$)</a:t>
            </a:r>
            <a:endParaRPr lang="en-US" dirty="0"/>
          </a:p>
        </c:rich>
      </c:tx>
      <c:layout>
        <c:manualLayout>
          <c:xMode val="edge"/>
          <c:yMode val="edge"/>
          <c:x val="0.16580976863753213"/>
          <c:y val="4.7325102880658436E-2"/>
        </c:manualLayout>
      </c:layout>
      <c:overlay val="0"/>
      <c:spPr>
        <a:noFill/>
        <a:ln w="2627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5115681233933158E-2"/>
          <c:y val="0.34362139917695472"/>
          <c:w val="0.89331619537275064"/>
          <c:h val="0.59876543209876543"/>
        </c:manualLayout>
      </c:layout>
      <c:lineChart>
        <c:grouping val="standard"/>
        <c:varyColors val="0"/>
        <c:ser>
          <c:idx val="0"/>
          <c:order val="0"/>
          <c:spPr>
            <a:ln w="13135">
              <a:solidFill>
                <a:srgbClr val="00008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val>
            <c:numRef>
              <c:f>Sheet1!$P$2:$P$47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803392"/>
        <c:axId val="55219712"/>
      </c:lineChart>
      <c:catAx>
        <c:axId val="43803392"/>
        <c:scaling>
          <c:orientation val="minMax"/>
        </c:scaling>
        <c:delete val="0"/>
        <c:axPos val="b"/>
        <c:majorTickMark val="in"/>
        <c:minorTickMark val="none"/>
        <c:tickLblPos val="none"/>
        <c:spPr>
          <a:ln w="3284">
            <a:solidFill>
              <a:srgbClr val="000000"/>
            </a:solidFill>
            <a:prstDash val="solid"/>
          </a:ln>
        </c:spPr>
        <c:crossAx val="55219712"/>
        <c:crossesAt val="0"/>
        <c:auto val="1"/>
        <c:lblAlgn val="ctr"/>
        <c:lblOffset val="100"/>
        <c:tickMarkSkip val="1"/>
        <c:noMultiLvlLbl val="0"/>
      </c:catAx>
      <c:valAx>
        <c:axId val="55219712"/>
        <c:scaling>
          <c:orientation val="minMax"/>
          <c:max val="600"/>
          <c:min val="-600"/>
        </c:scaling>
        <c:delete val="0"/>
        <c:axPos val="l"/>
        <c:majorGridlines>
          <c:spPr>
            <a:ln w="3284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8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8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43803392"/>
        <c:crosses val="autoZero"/>
        <c:crossBetween val="between"/>
      </c:valAx>
      <c:spPr>
        <a:solidFill>
          <a:srgbClr val="FFFFFF"/>
        </a:solidFill>
        <a:ln w="13135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284">
      <a:solidFill>
        <a:srgbClr val="000000"/>
      </a:solidFill>
      <a:prstDash val="solid"/>
    </a:ln>
  </c:spPr>
  <c:txPr>
    <a:bodyPr/>
    <a:lstStyle/>
    <a:p>
      <a:pPr>
        <a:defRPr sz="168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32" b="0" i="1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r>
              <a:rPr lang="it-IT" sz="2432" b="0" i="1" u="none" strike="noStrike" baseline="0" dirty="0" smtClean="0">
                <a:solidFill>
                  <a:srgbClr val="0000FF"/>
                </a:solidFill>
                <a:latin typeface="Arial"/>
                <a:cs typeface="Arial"/>
              </a:rPr>
              <a:t>Variazione nel Valore Genetico (NM$) dopo la </a:t>
            </a:r>
            <a:r>
              <a:rPr lang="it-IT" sz="2432" b="0" i="1" u="none" strike="noStrike" baseline="0" dirty="0" err="1" smtClean="0">
                <a:solidFill>
                  <a:srgbClr val="0000FF"/>
                </a:solidFill>
                <a:latin typeface="Arial"/>
                <a:cs typeface="Arial"/>
              </a:rPr>
              <a:t>genotipizzazione</a:t>
            </a:r>
            <a:r>
              <a:rPr lang="it-IT" sz="2227" b="0" i="1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it-IT" sz="2227" b="0" i="1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</c:rich>
      </c:tx>
      <c:layout>
        <c:manualLayout>
          <c:xMode val="edge"/>
          <c:yMode val="edge"/>
          <c:x val="0.14921465968586387"/>
          <c:y val="1.9083969465648856E-2"/>
        </c:manualLayout>
      </c:layout>
      <c:overlay val="0"/>
      <c:spPr>
        <a:noFill/>
        <a:ln w="26007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8167539267015713E-2"/>
          <c:y val="0.22137404580152673"/>
          <c:w val="0.89005235602094246"/>
          <c:h val="0.72709923664122134"/>
        </c:manualLayout>
      </c:layout>
      <c:lineChart>
        <c:grouping val="standard"/>
        <c:varyColors val="0"/>
        <c:ser>
          <c:idx val="0"/>
          <c:order val="0"/>
          <c:spPr>
            <a:ln w="13004">
              <a:solidFill>
                <a:srgbClr val="00008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val>
            <c:numRef>
              <c:f>Sheet1!$P$2:$P$47</c:f>
              <c:numCache>
                <c:formatCode>General</c:formatCode>
                <c:ptCount val="46"/>
                <c:pt idx="0">
                  <c:v>-578.4</c:v>
                </c:pt>
                <c:pt idx="1">
                  <c:v>-424.4</c:v>
                </c:pt>
                <c:pt idx="2">
                  <c:v>-396.4</c:v>
                </c:pt>
                <c:pt idx="3">
                  <c:v>-378.4</c:v>
                </c:pt>
                <c:pt idx="4">
                  <c:v>-374.4</c:v>
                </c:pt>
                <c:pt idx="5">
                  <c:v>-346.4</c:v>
                </c:pt>
                <c:pt idx="6">
                  <c:v>-302.39999999999998</c:v>
                </c:pt>
                <c:pt idx="7">
                  <c:v>-262.39999999999998</c:v>
                </c:pt>
                <c:pt idx="8">
                  <c:v>-256.39999999999998</c:v>
                </c:pt>
                <c:pt idx="9">
                  <c:v>-250.4</c:v>
                </c:pt>
                <c:pt idx="10">
                  <c:v>-222.4</c:v>
                </c:pt>
                <c:pt idx="11">
                  <c:v>-220.4</c:v>
                </c:pt>
                <c:pt idx="12">
                  <c:v>-122.4</c:v>
                </c:pt>
                <c:pt idx="13">
                  <c:v>-118.4</c:v>
                </c:pt>
                <c:pt idx="14">
                  <c:v>-112.4</c:v>
                </c:pt>
                <c:pt idx="15">
                  <c:v>-106.4</c:v>
                </c:pt>
                <c:pt idx="16">
                  <c:v>-94.4</c:v>
                </c:pt>
                <c:pt idx="17">
                  <c:v>-68.400000000000006</c:v>
                </c:pt>
                <c:pt idx="18">
                  <c:v>-46.400000000000006</c:v>
                </c:pt>
                <c:pt idx="19">
                  <c:v>-44.400000000000006</c:v>
                </c:pt>
                <c:pt idx="20">
                  <c:v>-42.400000000000006</c:v>
                </c:pt>
                <c:pt idx="21">
                  <c:v>37.599999999999994</c:v>
                </c:pt>
                <c:pt idx="22">
                  <c:v>41.599999999999994</c:v>
                </c:pt>
                <c:pt idx="23">
                  <c:v>41.599999999999994</c:v>
                </c:pt>
                <c:pt idx="24">
                  <c:v>47.599999999999994</c:v>
                </c:pt>
                <c:pt idx="25">
                  <c:v>47.599999999999994</c:v>
                </c:pt>
                <c:pt idx="26">
                  <c:v>83.6</c:v>
                </c:pt>
                <c:pt idx="27">
                  <c:v>85.6</c:v>
                </c:pt>
                <c:pt idx="28">
                  <c:v>109.6</c:v>
                </c:pt>
                <c:pt idx="29">
                  <c:v>119.6</c:v>
                </c:pt>
                <c:pt idx="30">
                  <c:v>123.6</c:v>
                </c:pt>
                <c:pt idx="31">
                  <c:v>137.6</c:v>
                </c:pt>
                <c:pt idx="32">
                  <c:v>143.6</c:v>
                </c:pt>
                <c:pt idx="33">
                  <c:v>145.6</c:v>
                </c:pt>
                <c:pt idx="34">
                  <c:v>147.6</c:v>
                </c:pt>
                <c:pt idx="35">
                  <c:v>165.6</c:v>
                </c:pt>
                <c:pt idx="36">
                  <c:v>205.6</c:v>
                </c:pt>
                <c:pt idx="37">
                  <c:v>219.6</c:v>
                </c:pt>
                <c:pt idx="38">
                  <c:v>309.60000000000002</c:v>
                </c:pt>
                <c:pt idx="39">
                  <c:v>309.60000000000002</c:v>
                </c:pt>
                <c:pt idx="40">
                  <c:v>317.60000000000002</c:v>
                </c:pt>
                <c:pt idx="41">
                  <c:v>321.60000000000002</c:v>
                </c:pt>
                <c:pt idx="42">
                  <c:v>359.6</c:v>
                </c:pt>
                <c:pt idx="43">
                  <c:v>365.6</c:v>
                </c:pt>
                <c:pt idx="44">
                  <c:v>367.6</c:v>
                </c:pt>
                <c:pt idx="45">
                  <c:v>513.6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221248"/>
        <c:axId val="76184192"/>
      </c:lineChart>
      <c:catAx>
        <c:axId val="55221248"/>
        <c:scaling>
          <c:orientation val="minMax"/>
        </c:scaling>
        <c:delete val="0"/>
        <c:axPos val="b"/>
        <c:majorTickMark val="in"/>
        <c:minorTickMark val="none"/>
        <c:tickLblPos val="none"/>
        <c:spPr>
          <a:ln w="3251">
            <a:solidFill>
              <a:srgbClr val="000000"/>
            </a:solidFill>
            <a:prstDash val="solid"/>
          </a:ln>
        </c:spPr>
        <c:crossAx val="76184192"/>
        <c:crossesAt val="0"/>
        <c:auto val="1"/>
        <c:lblAlgn val="ctr"/>
        <c:lblOffset val="100"/>
        <c:tickMarkSkip val="1"/>
        <c:noMultiLvlLbl val="0"/>
      </c:catAx>
      <c:valAx>
        <c:axId val="76184192"/>
        <c:scaling>
          <c:orientation val="minMax"/>
          <c:min val="-600"/>
        </c:scaling>
        <c:delete val="0"/>
        <c:axPos val="l"/>
        <c:majorGridlines>
          <c:spPr>
            <a:ln w="325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5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3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55221248"/>
        <c:crosses val="autoZero"/>
        <c:crossBetween val="between"/>
      </c:valAx>
      <c:spPr>
        <a:solidFill>
          <a:srgbClr val="FFFFFF"/>
        </a:solidFill>
        <a:ln w="13004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251">
      <a:solidFill>
        <a:srgbClr val="000000"/>
      </a:solidFill>
      <a:prstDash val="solid"/>
    </a:ln>
  </c:spPr>
  <c:txPr>
    <a:bodyPr/>
    <a:lstStyle/>
    <a:p>
      <a:pPr>
        <a:defRPr sz="163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505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it-IT" sz="3200" b="1" i="0" u="none" strike="noStrike" baseline="0" dirty="0" smtClean="0">
                <a:solidFill>
                  <a:srgbClr val="FF0000"/>
                </a:solidFill>
                <a:latin typeface="Arial"/>
                <a:cs typeface="Arial"/>
              </a:rPr>
              <a:t>Se eliminiamo il peggior 10%</a:t>
            </a:r>
          </a:p>
          <a:p>
            <a:pPr>
              <a:defRPr sz="3505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r>
              <a:rPr lang="it-IT" sz="2417" b="1" i="0" u="none" strike="noStrike" baseline="0" dirty="0" smtClean="0">
                <a:solidFill>
                  <a:srgbClr val="008000"/>
                </a:solidFill>
                <a:latin typeface="Arial"/>
                <a:cs typeface="Arial"/>
              </a:rPr>
              <a:t>La media dei rimanenti è di +$</a:t>
            </a:r>
            <a:r>
              <a:rPr lang="it-IT" sz="2417" b="1" i="0" u="none" strike="noStrike" baseline="0" dirty="0">
                <a:solidFill>
                  <a:srgbClr val="008000"/>
                </a:solidFill>
                <a:latin typeface="Arial"/>
                <a:cs typeface="Arial"/>
              </a:rPr>
              <a:t>99.2 </a:t>
            </a:r>
            <a:r>
              <a:rPr lang="it-IT" sz="2417" b="1" i="0" u="none" strike="noStrike" baseline="0" dirty="0" smtClean="0">
                <a:solidFill>
                  <a:srgbClr val="008000"/>
                </a:solidFill>
                <a:latin typeface="Arial"/>
                <a:cs typeface="Arial"/>
              </a:rPr>
              <a:t>più alta</a:t>
            </a:r>
            <a:r>
              <a:rPr lang="it-IT" sz="2195" b="0" i="1" u="none" strike="noStrike" baseline="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endParaRPr lang="it-IT" sz="2195" b="0" i="1" u="none" strike="noStrike" baseline="0" dirty="0">
              <a:solidFill>
                <a:srgbClr val="008000"/>
              </a:solidFill>
              <a:latin typeface="Arial"/>
              <a:cs typeface="Arial"/>
            </a:endParaRPr>
          </a:p>
        </c:rich>
      </c:tx>
      <c:layout>
        <c:manualLayout>
          <c:xMode val="edge"/>
          <c:yMode val="edge"/>
          <c:x val="0.18145409115850128"/>
          <c:y val="0"/>
        </c:manualLayout>
      </c:layout>
      <c:overlay val="0"/>
      <c:spPr>
        <a:noFill/>
        <a:ln w="2506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4993581514762518E-2"/>
          <c:y val="0.29453262786596118"/>
          <c:w val="0.89345314505776641"/>
          <c:h val="0.65608465608465605"/>
        </c:manualLayout>
      </c:layout>
      <c:lineChart>
        <c:grouping val="standard"/>
        <c:varyColors val="0"/>
        <c:ser>
          <c:idx val="0"/>
          <c:order val="0"/>
          <c:spPr>
            <a:ln w="12531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val>
            <c:numRef>
              <c:f>Sheet1!$P$2:$P$47</c:f>
              <c:numCache>
                <c:formatCode>General</c:formatCode>
                <c:ptCount val="46"/>
                <c:pt idx="0">
                  <c:v>-578.4</c:v>
                </c:pt>
                <c:pt idx="1">
                  <c:v>-424.4</c:v>
                </c:pt>
                <c:pt idx="2">
                  <c:v>-396.4</c:v>
                </c:pt>
                <c:pt idx="3">
                  <c:v>-378.4</c:v>
                </c:pt>
                <c:pt idx="4">
                  <c:v>-374.4</c:v>
                </c:pt>
                <c:pt idx="5">
                  <c:v>-346.4</c:v>
                </c:pt>
                <c:pt idx="6">
                  <c:v>-302.39999999999998</c:v>
                </c:pt>
                <c:pt idx="7">
                  <c:v>-262.39999999999998</c:v>
                </c:pt>
                <c:pt idx="8">
                  <c:v>-256.39999999999998</c:v>
                </c:pt>
                <c:pt idx="9">
                  <c:v>-250.4</c:v>
                </c:pt>
                <c:pt idx="10">
                  <c:v>-222.4</c:v>
                </c:pt>
                <c:pt idx="11">
                  <c:v>-220.4</c:v>
                </c:pt>
                <c:pt idx="12">
                  <c:v>-122.4</c:v>
                </c:pt>
                <c:pt idx="13">
                  <c:v>-118.4</c:v>
                </c:pt>
                <c:pt idx="14">
                  <c:v>-112.4</c:v>
                </c:pt>
                <c:pt idx="15">
                  <c:v>-106.4</c:v>
                </c:pt>
                <c:pt idx="16">
                  <c:v>-94.4</c:v>
                </c:pt>
                <c:pt idx="17">
                  <c:v>-68.400000000000006</c:v>
                </c:pt>
                <c:pt idx="18">
                  <c:v>-46.400000000000006</c:v>
                </c:pt>
                <c:pt idx="19">
                  <c:v>-44.400000000000006</c:v>
                </c:pt>
                <c:pt idx="20">
                  <c:v>-42.400000000000006</c:v>
                </c:pt>
                <c:pt idx="21">
                  <c:v>37.599999999999994</c:v>
                </c:pt>
                <c:pt idx="22">
                  <c:v>41.599999999999994</c:v>
                </c:pt>
                <c:pt idx="23">
                  <c:v>41.599999999999994</c:v>
                </c:pt>
                <c:pt idx="24">
                  <c:v>47.599999999999994</c:v>
                </c:pt>
                <c:pt idx="25">
                  <c:v>47.599999999999994</c:v>
                </c:pt>
                <c:pt idx="26">
                  <c:v>83.6</c:v>
                </c:pt>
                <c:pt idx="27">
                  <c:v>85.6</c:v>
                </c:pt>
                <c:pt idx="28">
                  <c:v>109.6</c:v>
                </c:pt>
                <c:pt idx="29">
                  <c:v>119.6</c:v>
                </c:pt>
                <c:pt idx="30">
                  <c:v>123.6</c:v>
                </c:pt>
                <c:pt idx="31">
                  <c:v>137.6</c:v>
                </c:pt>
                <c:pt idx="32">
                  <c:v>143.6</c:v>
                </c:pt>
                <c:pt idx="33">
                  <c:v>145.6</c:v>
                </c:pt>
                <c:pt idx="34">
                  <c:v>147.6</c:v>
                </c:pt>
                <c:pt idx="35">
                  <c:v>165.6</c:v>
                </c:pt>
                <c:pt idx="36">
                  <c:v>205.6</c:v>
                </c:pt>
                <c:pt idx="37">
                  <c:v>219.6</c:v>
                </c:pt>
                <c:pt idx="38">
                  <c:v>309.60000000000002</c:v>
                </c:pt>
                <c:pt idx="39">
                  <c:v>309.60000000000002</c:v>
                </c:pt>
                <c:pt idx="40">
                  <c:v>317.60000000000002</c:v>
                </c:pt>
                <c:pt idx="41">
                  <c:v>321.60000000000002</c:v>
                </c:pt>
                <c:pt idx="42">
                  <c:v>359.6</c:v>
                </c:pt>
                <c:pt idx="43">
                  <c:v>365.6</c:v>
                </c:pt>
                <c:pt idx="44">
                  <c:v>367.6</c:v>
                </c:pt>
                <c:pt idx="45">
                  <c:v>513.6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107776"/>
        <c:axId val="76110464"/>
      </c:lineChart>
      <c:catAx>
        <c:axId val="76107776"/>
        <c:scaling>
          <c:orientation val="minMax"/>
        </c:scaling>
        <c:delete val="0"/>
        <c:axPos val="b"/>
        <c:majorTickMark val="in"/>
        <c:minorTickMark val="none"/>
        <c:tickLblPos val="none"/>
        <c:spPr>
          <a:ln w="3133">
            <a:solidFill>
              <a:srgbClr val="000000"/>
            </a:solidFill>
            <a:prstDash val="solid"/>
          </a:ln>
        </c:spPr>
        <c:crossAx val="76110464"/>
        <c:crossesAt val="0"/>
        <c:auto val="1"/>
        <c:lblAlgn val="ctr"/>
        <c:lblOffset val="100"/>
        <c:tickMarkSkip val="1"/>
        <c:noMultiLvlLbl val="0"/>
      </c:catAx>
      <c:valAx>
        <c:axId val="76110464"/>
        <c:scaling>
          <c:orientation val="minMax"/>
          <c:min val="-600"/>
        </c:scaling>
        <c:delete val="0"/>
        <c:axPos val="l"/>
        <c:majorGridlines>
          <c:spPr>
            <a:ln w="3133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3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3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76107776"/>
        <c:crosses val="autoZero"/>
        <c:crossBetween val="between"/>
      </c:valAx>
      <c:spPr>
        <a:solidFill>
          <a:srgbClr val="FFFFFF"/>
        </a:solidFill>
        <a:ln w="12531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33">
      <a:solidFill>
        <a:srgbClr val="000000"/>
      </a:solidFill>
      <a:prstDash val="solid"/>
    </a:ln>
  </c:spPr>
  <c:txPr>
    <a:bodyPr/>
    <a:lstStyle/>
    <a:p>
      <a:pPr>
        <a:defRPr sz="160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2E0348F8-4B93-4DA0-BE48-0296776605E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66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A4A5D0B7-BE47-4733-BA5B-AAFDBD1F61F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88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C7476-C6CF-4567-A2C1-6AD58FF313B7}" type="slidenum">
              <a:rPr lang="en-US"/>
              <a:pPr/>
              <a:t>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rebuchet MS"/>
              </a:rPr>
              <a:t>The use and economic value of genomic testing for calves on dairy farms</a:t>
            </a:r>
            <a:endParaRPr lang="en-A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Now we know which heifer is best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00"/>
                </a:solidFill>
                <a:latin typeface="Trebuchet MS"/>
              </a:rPr>
              <a:t>The best </a:t>
            </a:r>
            <a:r>
              <a:rPr lang="en-US" sz="1200" b="1" dirty="0" smtClean="0">
                <a:latin typeface="Trebuchet MS"/>
              </a:rPr>
              <a:t>has a PTA NM$ of </a:t>
            </a:r>
            <a:r>
              <a:rPr lang="en-US" sz="1200" b="1" dirty="0" smtClean="0">
                <a:solidFill>
                  <a:srgbClr val="00FF00"/>
                </a:solidFill>
                <a:latin typeface="Trebuchet MS"/>
              </a:rPr>
              <a:t>+868 </a:t>
            </a:r>
            <a:r>
              <a:rPr lang="en-US" sz="1200" b="1" dirty="0" smtClean="0">
                <a:latin typeface="Trebuchet MS"/>
              </a:rPr>
              <a:t>and a REL of </a:t>
            </a:r>
            <a:r>
              <a:rPr lang="en-US" sz="1200" b="1" dirty="0" smtClean="0">
                <a:solidFill>
                  <a:srgbClr val="00FF00"/>
                </a:solidFill>
                <a:latin typeface="Trebuchet MS"/>
              </a:rPr>
              <a:t>73%</a:t>
            </a:r>
            <a:r>
              <a:rPr lang="en-US" sz="1200" b="1" dirty="0" smtClean="0">
                <a:latin typeface="Trebuchet MS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atin typeface="Trebuchet M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00"/>
                </a:solidFill>
                <a:latin typeface="Trebuchet MS"/>
              </a:rPr>
              <a:t>PLANET</a:t>
            </a:r>
            <a:r>
              <a:rPr lang="en-US" sz="1200" b="1" dirty="0" smtClean="0">
                <a:latin typeface="Trebuchet MS"/>
              </a:rPr>
              <a:t> has </a:t>
            </a:r>
            <a:r>
              <a:rPr lang="en-US" sz="1200" b="1" dirty="0" smtClean="0">
                <a:solidFill>
                  <a:srgbClr val="00FF00"/>
                </a:solidFill>
                <a:latin typeface="Trebuchet MS"/>
              </a:rPr>
              <a:t>3,783</a:t>
            </a:r>
            <a:r>
              <a:rPr lang="en-US" sz="1200" b="1" dirty="0" smtClean="0">
                <a:latin typeface="Trebuchet MS"/>
              </a:rPr>
              <a:t> genotyped daughters – which one do you want in your herd?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atin typeface="Trebuchet M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00"/>
                </a:solidFill>
                <a:latin typeface="Trebuchet MS"/>
              </a:rPr>
              <a:t>The worst</a:t>
            </a:r>
            <a:r>
              <a:rPr lang="en-US" sz="1200" b="1" dirty="0" smtClean="0">
                <a:latin typeface="Trebuchet MS"/>
              </a:rPr>
              <a:t> has a PTA NM$ of </a:t>
            </a:r>
            <a:r>
              <a:rPr lang="en-US" sz="1200" b="1" dirty="0" smtClean="0">
                <a:solidFill>
                  <a:srgbClr val="00FF00"/>
                </a:solidFill>
                <a:latin typeface="Trebuchet MS"/>
              </a:rPr>
              <a:t>+48 </a:t>
            </a:r>
            <a:r>
              <a:rPr lang="en-US" sz="1200" b="1" dirty="0" smtClean="0">
                <a:latin typeface="Trebuchet MS"/>
              </a:rPr>
              <a:t>and a REL of </a:t>
            </a:r>
            <a:r>
              <a:rPr lang="en-US" sz="1200" b="1" dirty="0" smtClean="0">
                <a:solidFill>
                  <a:srgbClr val="00FF00"/>
                </a:solidFill>
                <a:latin typeface="Trebuchet MS"/>
              </a:rPr>
              <a:t>68%</a:t>
            </a:r>
            <a:r>
              <a:rPr lang="en-US" sz="1200" b="1" dirty="0" smtClean="0">
                <a:latin typeface="Trebuchet MS"/>
              </a:rPr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5D0B7-BE47-4733-BA5B-AAFDBD1F61F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46 US Holsteins – </a:t>
            </a:r>
            <a:r>
              <a:rPr lang="en-US" dirty="0" smtClean="0">
                <a:solidFill>
                  <a:srgbClr val="FFFF00"/>
                </a:solidFill>
              </a:rPr>
              <a:t>unknown parents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 know nothing about their Genetic Merit for lifetime profitability (NM$)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rebuchet MS"/>
              </a:rPr>
              <a:t>Without any pedigree information, they all appear the same!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5D0B7-BE47-4733-BA5B-AAFDBD1F61F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73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46 US Holsteins – </a:t>
            </a:r>
            <a:r>
              <a:rPr lang="en-US" dirty="0" smtClean="0">
                <a:solidFill>
                  <a:srgbClr val="FFFF00"/>
                </a:solidFill>
              </a:rPr>
              <a:t>genotyped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1" u="none" strike="noStrike" baseline="0" dirty="0" err="1" smtClean="0">
                <a:solidFill>
                  <a:srgbClr val="0000FF"/>
                </a:solidFill>
                <a:latin typeface="Arial"/>
                <a:cs typeface="Arial"/>
              </a:rPr>
              <a:t>Change</a:t>
            </a:r>
            <a:r>
              <a:rPr lang="it-IT" sz="1200" b="0" i="1" u="none" strike="noStrike" baseline="0" dirty="0" smtClean="0">
                <a:solidFill>
                  <a:srgbClr val="0000FF"/>
                </a:solidFill>
                <a:latin typeface="Arial"/>
                <a:cs typeface="Arial"/>
              </a:rPr>
              <a:t> in </a:t>
            </a:r>
            <a:r>
              <a:rPr lang="it-IT" sz="1200" b="0" i="1" u="none" strike="noStrike" baseline="0" dirty="0" err="1" smtClean="0">
                <a:solidFill>
                  <a:srgbClr val="0000FF"/>
                </a:solidFill>
                <a:latin typeface="Arial"/>
                <a:cs typeface="Arial"/>
              </a:rPr>
              <a:t>Genetic</a:t>
            </a:r>
            <a:r>
              <a:rPr lang="it-IT" sz="1200" b="0" i="1" u="none" strike="noStrike" baseline="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1200" b="0" i="1" u="none" strike="noStrike" baseline="0" dirty="0" err="1" smtClean="0">
                <a:solidFill>
                  <a:srgbClr val="0000FF"/>
                </a:solidFill>
                <a:latin typeface="Arial"/>
                <a:cs typeface="Arial"/>
              </a:rPr>
              <a:t>Merit</a:t>
            </a:r>
            <a:r>
              <a:rPr lang="it-IT" sz="1200" b="0" i="1" u="none" strike="noStrike" baseline="0" dirty="0" smtClean="0">
                <a:solidFill>
                  <a:srgbClr val="0000FF"/>
                </a:solidFill>
                <a:latin typeface="Arial"/>
                <a:cs typeface="Arial"/>
              </a:rPr>
              <a:t> for NM$ </a:t>
            </a:r>
            <a:r>
              <a:rPr lang="it-IT" sz="1200" b="0" i="1" u="none" strike="noStrike" baseline="0" dirty="0" err="1" smtClean="0">
                <a:solidFill>
                  <a:srgbClr val="0000FF"/>
                </a:solidFill>
                <a:latin typeface="Arial"/>
                <a:cs typeface="Arial"/>
              </a:rPr>
              <a:t>after</a:t>
            </a:r>
            <a:r>
              <a:rPr lang="it-IT" sz="1200" b="0" i="1" u="none" strike="noStrike" baseline="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it-IT" sz="1200" b="0" i="1" u="none" strike="noStrike" baseline="0" dirty="0" err="1" smtClean="0">
                <a:solidFill>
                  <a:srgbClr val="0000FF"/>
                </a:solidFill>
                <a:latin typeface="Arial"/>
                <a:cs typeface="Arial"/>
              </a:rPr>
              <a:t>genotyping</a:t>
            </a:r>
            <a:r>
              <a:rPr lang="it-IT" sz="1100" b="0" i="1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5D0B7-BE47-4733-BA5B-AAFDBD1F61F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44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poorest animals can be culled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i="0" u="none" strike="noStrike" baseline="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i="0" u="none" strike="noStrike" baseline="0" dirty="0" err="1" smtClean="0">
                <a:solidFill>
                  <a:srgbClr val="FF0000"/>
                </a:solidFill>
                <a:latin typeface="Arial"/>
                <a:cs typeface="Arial"/>
              </a:rPr>
              <a:t>If</a:t>
            </a:r>
            <a:r>
              <a:rPr lang="it-IT" sz="1600" b="1" i="0" u="none" strike="noStrike" baseline="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b="1" i="0" u="none" strike="noStrike" baseline="0" dirty="0" err="1" smtClean="0">
                <a:solidFill>
                  <a:srgbClr val="FF0000"/>
                </a:solidFill>
                <a:latin typeface="Arial"/>
                <a:cs typeface="Arial"/>
              </a:rPr>
              <a:t>we</a:t>
            </a:r>
            <a:r>
              <a:rPr lang="it-IT" sz="1600" b="1" i="0" u="none" strike="noStrike" baseline="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b="1" i="0" u="none" strike="noStrike" baseline="0" dirty="0" err="1" smtClean="0">
                <a:solidFill>
                  <a:srgbClr val="FF0000"/>
                </a:solidFill>
                <a:latin typeface="Arial"/>
                <a:cs typeface="Arial"/>
              </a:rPr>
              <a:t>cull</a:t>
            </a:r>
            <a:r>
              <a:rPr lang="it-IT" sz="1600" b="1" i="0" u="none" strike="noStrike" baseline="0" dirty="0" smtClean="0">
                <a:solidFill>
                  <a:srgbClr val="FF0000"/>
                </a:solidFill>
                <a:latin typeface="Arial"/>
                <a:cs typeface="Arial"/>
              </a:rPr>
              <a:t> the </a:t>
            </a:r>
            <a:r>
              <a:rPr lang="it-IT" sz="1600" b="1" i="0" u="none" strike="noStrike" baseline="0" dirty="0" err="1" smtClean="0">
                <a:solidFill>
                  <a:srgbClr val="FF0000"/>
                </a:solidFill>
                <a:latin typeface="Arial"/>
                <a:cs typeface="Arial"/>
              </a:rPr>
              <a:t>lowest</a:t>
            </a:r>
            <a:r>
              <a:rPr lang="it-IT" sz="1600" b="1" i="0" u="none" strike="noStrike" baseline="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600" b="1" i="0" u="sng" strike="noStrike" baseline="0" dirty="0" smtClean="0">
                <a:solidFill>
                  <a:srgbClr val="FF0000"/>
                </a:solidFill>
                <a:latin typeface="Arial"/>
                <a:cs typeface="Arial"/>
              </a:rPr>
              <a:t>10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600" b="1" i="0" u="sng" strike="noStrike" baseline="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i="0" u="none" strike="noStrike" baseline="0" dirty="0" err="1" smtClean="0">
                <a:solidFill>
                  <a:srgbClr val="008000"/>
                </a:solidFill>
                <a:latin typeface="Arial"/>
                <a:cs typeface="Arial"/>
              </a:rPr>
              <a:t>Average</a:t>
            </a:r>
            <a:r>
              <a:rPr lang="it-IT" sz="1200" b="1" i="0" u="none" strike="noStrike" baseline="0" dirty="0" smtClean="0">
                <a:solidFill>
                  <a:srgbClr val="008000"/>
                </a:solidFill>
                <a:latin typeface="Arial"/>
                <a:cs typeface="Arial"/>
              </a:rPr>
              <a:t> of the </a:t>
            </a:r>
            <a:r>
              <a:rPr lang="it-IT" sz="1200" b="1" i="0" u="none" strike="noStrike" baseline="0" dirty="0" err="1" smtClean="0">
                <a:solidFill>
                  <a:srgbClr val="008000"/>
                </a:solidFill>
                <a:latin typeface="Arial"/>
                <a:cs typeface="Arial"/>
              </a:rPr>
              <a:t>remaining</a:t>
            </a:r>
            <a:r>
              <a:rPr lang="it-IT" sz="1200" b="1" i="0" u="none" strike="noStrike" baseline="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it-IT" sz="1200" b="1" i="0" u="none" strike="noStrike" baseline="0" dirty="0" err="1" smtClean="0">
                <a:solidFill>
                  <a:srgbClr val="008000"/>
                </a:solidFill>
                <a:latin typeface="Arial"/>
                <a:cs typeface="Arial"/>
              </a:rPr>
              <a:t>ones</a:t>
            </a:r>
            <a:r>
              <a:rPr lang="it-IT" sz="1200" b="1" i="0" u="none" strike="noStrike" baseline="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lang="it-IT" sz="1200" b="1" i="0" u="none" strike="noStrike" baseline="0" dirty="0" err="1" smtClean="0">
                <a:solidFill>
                  <a:srgbClr val="008000"/>
                </a:solidFill>
                <a:latin typeface="Arial"/>
                <a:cs typeface="Arial"/>
              </a:rPr>
              <a:t>is</a:t>
            </a:r>
            <a:r>
              <a:rPr lang="it-IT" sz="1200" b="1" i="0" u="none" strike="noStrike" baseline="0" dirty="0" smtClean="0">
                <a:solidFill>
                  <a:srgbClr val="008000"/>
                </a:solidFill>
                <a:latin typeface="Arial"/>
                <a:cs typeface="Arial"/>
              </a:rPr>
              <a:t> +$99.2 </a:t>
            </a:r>
            <a:r>
              <a:rPr lang="it-IT" sz="1200" b="1" i="0" u="none" strike="noStrike" baseline="0" dirty="0" err="1" smtClean="0">
                <a:solidFill>
                  <a:srgbClr val="008000"/>
                </a:solidFill>
                <a:latin typeface="Arial"/>
                <a:cs typeface="Arial"/>
              </a:rPr>
              <a:t>higher</a:t>
            </a:r>
            <a:r>
              <a:rPr lang="it-IT" sz="1100" b="0" i="1" u="none" strike="noStrike" baseline="0" dirty="0" smtClean="0">
                <a:solidFill>
                  <a:srgbClr val="008000"/>
                </a:solidFill>
                <a:latin typeface="Arial"/>
                <a:cs typeface="Arial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5D0B7-BE47-4733-BA5B-AAFDBD1F61F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88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should you select mates?</a:t>
            </a:r>
          </a:p>
          <a:p>
            <a:endParaRPr lang="en-US" dirty="0" smtClean="0"/>
          </a:p>
          <a:p>
            <a:endParaRPr lang="en-US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en-US" dirty="0" smtClean="0"/>
              <a:t>Selected </a:t>
            </a:r>
            <a:r>
              <a:rPr lang="en-US" dirty="0" smtClean="0">
                <a:solidFill>
                  <a:srgbClr val="00FF00"/>
                </a:solidFill>
              </a:rPr>
              <a:t>3</a:t>
            </a:r>
            <a:r>
              <a:rPr lang="en-US" dirty="0" smtClean="0"/>
              <a:t> Jersey herds from the US</a:t>
            </a:r>
          </a:p>
          <a:p>
            <a:pPr marL="171450" indent="-171450">
              <a:buFont typeface="Wingdings" pitchFamily="2" charset="2"/>
              <a:buChar char="§"/>
            </a:pPr>
            <a:endParaRPr lang="en-US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en-US" dirty="0" smtClean="0"/>
              <a:t>Compared actual </a:t>
            </a:r>
            <a:r>
              <a:rPr lang="en-US" dirty="0" err="1" smtClean="0"/>
              <a:t>matings</a:t>
            </a:r>
            <a:r>
              <a:rPr lang="en-US" dirty="0" smtClean="0"/>
              <a:t> with other possible choices</a:t>
            </a:r>
          </a:p>
          <a:p>
            <a:pPr marL="171450" indent="-171450">
              <a:buFont typeface="Wingdings" pitchFamily="2" charset="2"/>
              <a:buChar char="§"/>
            </a:pPr>
            <a:endParaRPr lang="en-US" dirty="0" smtClean="0"/>
          </a:p>
          <a:p>
            <a:pPr marL="628650" lvl="1" indent="-171450">
              <a:buFont typeface="Wingdings" pitchFamily="2" charset="2"/>
              <a:buChar char="§"/>
            </a:pPr>
            <a:r>
              <a:rPr lang="en-US" dirty="0" smtClean="0"/>
              <a:t>Could the herd manager have selected better mate pairs?</a:t>
            </a:r>
          </a:p>
          <a:p>
            <a:pPr marL="628650" lvl="1" indent="-171450">
              <a:buFont typeface="Wingdings" pitchFamily="2" charset="2"/>
              <a:buChar char="§"/>
            </a:pPr>
            <a:endParaRPr lang="en-US" dirty="0" smtClean="0"/>
          </a:p>
          <a:p>
            <a:pPr marL="628650" lvl="1" indent="-171450">
              <a:buFont typeface="Wingdings" pitchFamily="2" charset="2"/>
              <a:buChar char="§"/>
            </a:pPr>
            <a:r>
              <a:rPr lang="en-US" dirty="0" smtClean="0"/>
              <a:t>Data included </a:t>
            </a:r>
            <a:r>
              <a:rPr lang="en-US" dirty="0" smtClean="0">
                <a:solidFill>
                  <a:srgbClr val="00FF00"/>
                </a:solidFill>
              </a:rPr>
              <a:t>220</a:t>
            </a:r>
            <a:r>
              <a:rPr lang="en-US" dirty="0" smtClean="0"/>
              <a:t> actual </a:t>
            </a:r>
            <a:r>
              <a:rPr lang="en-US" dirty="0" err="1" smtClean="0"/>
              <a:t>matings</a:t>
            </a:r>
            <a:r>
              <a:rPr lang="en-US" dirty="0" smtClean="0"/>
              <a:t> from </a:t>
            </a:r>
            <a:r>
              <a:rPr lang="en-US" dirty="0" smtClean="0">
                <a:solidFill>
                  <a:srgbClr val="00FF00"/>
                </a:solidFill>
              </a:rPr>
              <a:t>142</a:t>
            </a:r>
            <a:r>
              <a:rPr lang="en-US" dirty="0" smtClean="0"/>
              <a:t> mate pairs</a:t>
            </a:r>
          </a:p>
          <a:p>
            <a:pPr marL="171450" indent="-171450">
              <a:buFont typeface="Wingdings" pitchFamily="2" charset="2"/>
              <a:buChar char="§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5D0B7-BE47-4733-BA5B-AAFDBD1F61F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42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Comparison to actual </a:t>
            </a:r>
            <a:r>
              <a:rPr lang="en-US" dirty="0" err="1" smtClean="0"/>
              <a:t>matings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en-US" dirty="0" smtClean="0"/>
              <a:t>Three strategies tested in simulation</a:t>
            </a:r>
          </a:p>
          <a:p>
            <a:pPr marL="171450" indent="-171450">
              <a:buFont typeface="Wingdings" pitchFamily="2" charset="2"/>
              <a:buChar char="§"/>
            </a:pPr>
            <a:endParaRPr lang="en-US" dirty="0" smtClean="0"/>
          </a:p>
          <a:p>
            <a:pPr marL="628650" lvl="1" indent="-171450">
              <a:buFont typeface="Wingdings" pitchFamily="2" charset="2"/>
              <a:buChar char="§"/>
            </a:pPr>
            <a:r>
              <a:rPr lang="en-US" dirty="0" smtClean="0"/>
              <a:t>Mating plans using traditional and genomic PTA as in </a:t>
            </a:r>
            <a:r>
              <a:rPr lang="en-US" sz="2400" dirty="0" smtClean="0">
                <a:solidFill>
                  <a:srgbClr val="B8E2FF"/>
                </a:solidFill>
              </a:rPr>
              <a:t>Pryce et al. (2012)</a:t>
            </a:r>
          </a:p>
          <a:p>
            <a:pPr marL="628650" lvl="1" indent="-171450">
              <a:buFont typeface="Wingdings" pitchFamily="2" charset="2"/>
              <a:buChar char="§"/>
            </a:pPr>
            <a:endParaRPr lang="en-US" sz="2400" dirty="0" smtClean="0"/>
          </a:p>
          <a:p>
            <a:pPr marL="628650" lvl="1" indent="-171450">
              <a:buFont typeface="Wingdings" pitchFamily="2" charset="2"/>
              <a:buChar char="§"/>
            </a:pPr>
            <a:r>
              <a:rPr lang="en-US" dirty="0" smtClean="0"/>
              <a:t>Selection of mate pairs with greatest mean DGV</a:t>
            </a:r>
          </a:p>
          <a:p>
            <a:pPr marL="628650" lvl="1" indent="-171450">
              <a:buFont typeface="Wingdings" pitchFamily="2" charset="2"/>
              <a:buChar char="§"/>
            </a:pPr>
            <a:endParaRPr lang="en-US" dirty="0" smtClean="0"/>
          </a:p>
          <a:p>
            <a:pPr marL="628650" lvl="1" indent="-171450">
              <a:buFont typeface="Wingdings" pitchFamily="2" charset="2"/>
              <a:buChar char="§"/>
            </a:pPr>
            <a:r>
              <a:rPr lang="en-US" dirty="0" smtClean="0"/>
              <a:t>Bulls limited to </a:t>
            </a:r>
            <a:r>
              <a:rPr lang="en-US" dirty="0" smtClean="0">
                <a:solidFill>
                  <a:srgbClr val="00FF00"/>
                </a:solidFill>
              </a:rPr>
              <a:t>10</a:t>
            </a:r>
            <a:r>
              <a:rPr lang="en-US" dirty="0" smtClean="0"/>
              <a:t> </a:t>
            </a:r>
            <a:r>
              <a:rPr lang="en-US" dirty="0" err="1" smtClean="0"/>
              <a:t>matings</a:t>
            </a:r>
            <a:endParaRPr lang="en-US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5D0B7-BE47-4733-BA5B-AAFDBD1F61F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80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bulls were available?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00"/>
                </a:solidFill>
                <a:latin typeface="Trebuchet MS"/>
              </a:rPr>
              <a:t>Cows in herd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FFFF00"/>
              </a:solidFill>
              <a:latin typeface="Trebuchet M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00"/>
                </a:solidFill>
                <a:latin typeface="Trebuchet MS"/>
              </a:rPr>
              <a:t>Bulls used in herd (y-axes)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FFFF00"/>
              </a:solidFill>
              <a:latin typeface="Trebuchet M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Trebuchet MS"/>
              </a:rPr>
              <a:t>Simulated calves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000000"/>
              </a:solidFill>
              <a:latin typeface="Trebuchet M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Consider each bull as a mate for each cow using different strategies.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000000"/>
              </a:solidFill>
              <a:latin typeface="Trebuchet M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000000"/>
              </a:solidFill>
              <a:latin typeface="Trebuchet M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Trebuchet MS"/>
              </a:rPr>
              <a:t>Genotyped calves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000000"/>
              </a:solidFill>
              <a:latin typeface="Trebuchet M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Actual calves born to these parents.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000000"/>
              </a:solidFill>
              <a:latin typeface="Trebuchet M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000000"/>
              </a:solidFill>
              <a:latin typeface="Trebuchet M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FFFF00"/>
              </a:solidFill>
              <a:latin typeface="Trebuchet M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rgbClr val="FFFF00"/>
              </a:solidFill>
              <a:latin typeface="Trebuchet M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5D0B7-BE47-4733-BA5B-AAFDBD1F61F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06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Actual DGV and inbreeding</a:t>
            </a:r>
          </a:p>
          <a:p>
            <a:endParaRPr lang="en-US" dirty="0" smtClean="0"/>
          </a:p>
          <a:p>
            <a:r>
              <a:rPr lang="en-US" dirty="0" smtClean="0"/>
              <a:t>GRAPH 1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00"/>
                </a:solidFill>
              </a:rPr>
              <a:t>Similar distribution of direct genomic values (DGV)</a:t>
            </a:r>
          </a:p>
          <a:p>
            <a:endParaRPr lang="en-US" sz="1200" dirty="0" smtClean="0">
              <a:solidFill>
                <a:srgbClr val="FFFF00"/>
              </a:solidFill>
            </a:endParaRPr>
          </a:p>
          <a:p>
            <a:r>
              <a:rPr lang="en-US" sz="1200" dirty="0" smtClean="0">
                <a:solidFill>
                  <a:srgbClr val="FFFF00"/>
                </a:solidFill>
              </a:rPr>
              <a:t>GRAPH</a:t>
            </a:r>
            <a:r>
              <a:rPr lang="en-US" sz="1200" baseline="0" dirty="0" smtClean="0">
                <a:solidFill>
                  <a:srgbClr val="FFFF00"/>
                </a:solidFill>
              </a:rPr>
              <a:t> 2</a:t>
            </a:r>
          </a:p>
          <a:p>
            <a:endParaRPr lang="en-US" sz="1200" baseline="0" dirty="0" smtClean="0">
              <a:solidFill>
                <a:srgbClr val="FFFF00"/>
              </a:solidFill>
            </a:endParaRPr>
          </a:p>
          <a:p>
            <a:r>
              <a:rPr lang="en-US" sz="1200" dirty="0" smtClean="0">
                <a:solidFill>
                  <a:srgbClr val="FFFF00"/>
                </a:solidFill>
              </a:rPr>
              <a:t>Different distribution of relationships – different sire portfolios</a:t>
            </a:r>
          </a:p>
          <a:p>
            <a:endParaRPr lang="en-US" sz="1200" baseline="0" dirty="0" smtClean="0">
              <a:solidFill>
                <a:srgbClr val="FFFF00"/>
              </a:solidFill>
            </a:endParaRPr>
          </a:p>
          <a:p>
            <a:endParaRPr lang="en-US" sz="1200" baseline="0" dirty="0" smtClean="0">
              <a:solidFill>
                <a:srgbClr val="FFFF00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5D0B7-BE47-4733-BA5B-AAFDBD1F61F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24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did we learn about mating?</a:t>
            </a:r>
          </a:p>
          <a:p>
            <a:endParaRPr lang="en-US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en-US" dirty="0" smtClean="0"/>
              <a:t>Each of the </a:t>
            </a:r>
            <a:r>
              <a:rPr lang="en-US" dirty="0" smtClean="0">
                <a:solidFill>
                  <a:srgbClr val="00FF00"/>
                </a:solidFill>
              </a:rPr>
              <a:t>3</a:t>
            </a:r>
            <a:r>
              <a:rPr lang="en-US" dirty="0" smtClean="0"/>
              <a:t> herds could have made better mating decisions</a:t>
            </a:r>
          </a:p>
          <a:p>
            <a:pPr marL="171450" indent="-171450">
              <a:buFont typeface="Wingdings" pitchFamily="2" charset="2"/>
              <a:buChar char="§"/>
            </a:pPr>
            <a:endParaRPr lang="en-US" dirty="0" smtClean="0"/>
          </a:p>
          <a:p>
            <a:pPr marL="628650" lvl="1" indent="-171450">
              <a:buFont typeface="Wingdings" pitchFamily="2" charset="2"/>
              <a:buChar char="§"/>
            </a:pPr>
            <a:r>
              <a:rPr lang="en-US" dirty="0" smtClean="0"/>
              <a:t>Differences between the methods were moderate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en-US" dirty="0" smtClean="0"/>
              <a:t>Inbreeding continues to be a concern</a:t>
            </a:r>
          </a:p>
          <a:p>
            <a:pPr marL="628650" lvl="1" indent="-171450">
              <a:buFont typeface="Wingdings" pitchFamily="2" charset="2"/>
              <a:buChar char="§"/>
            </a:pPr>
            <a:endParaRPr lang="en-US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en-US" dirty="0" smtClean="0"/>
              <a:t>In the US, many farmers do not use mating programs!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5D0B7-BE47-4733-BA5B-AAFDBD1F61F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20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your elite animals</a:t>
            </a:r>
            <a:endParaRPr lang="it-IT" dirty="0" smtClean="0"/>
          </a:p>
          <a:p>
            <a:endParaRPr lang="it-IT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en-US" dirty="0" smtClean="0"/>
              <a:t>When you genotype your</a:t>
            </a:r>
            <a:br>
              <a:rPr lang="en-US" dirty="0" smtClean="0"/>
            </a:br>
            <a:r>
              <a:rPr lang="en-US" dirty="0" smtClean="0"/>
              <a:t>cows you will know which</a:t>
            </a:r>
            <a:br>
              <a:rPr lang="en-US" dirty="0" smtClean="0"/>
            </a:br>
            <a:r>
              <a:rPr lang="en-US" dirty="0" smtClean="0"/>
              <a:t>animals to contract as bull</a:t>
            </a:r>
            <a:br>
              <a:rPr lang="en-US" dirty="0" smtClean="0"/>
            </a:br>
            <a:r>
              <a:rPr lang="en-US" dirty="0" smtClean="0"/>
              <a:t>dams</a:t>
            </a:r>
          </a:p>
          <a:p>
            <a:pPr marL="171450" indent="-171450">
              <a:buFont typeface="Wingdings" pitchFamily="2" charset="2"/>
              <a:buChar char="§"/>
            </a:pPr>
            <a:endParaRPr lang="en-US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en-US" dirty="0" smtClean="0"/>
              <a:t>You will also know which embryos from a flush are the good ones and bad ones</a:t>
            </a:r>
          </a:p>
          <a:p>
            <a:pPr marL="171450" indent="-171450">
              <a:buFont typeface="Wingdings" pitchFamily="2" charset="2"/>
              <a:buChar char="§"/>
            </a:pPr>
            <a:endParaRPr lang="en-US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en-US" dirty="0" smtClean="0"/>
              <a:t>The sale of elite genetics can supplement your income from milk sales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5D0B7-BE47-4733-BA5B-AAFDBD1F61F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4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Genomic selection increases selection response.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Bulls were genotyped first due to cost.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Many more cows than bulls have now been genotyped.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How can you use genomics to make better decisions on your farm?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5D0B7-BE47-4733-BA5B-AAFDBD1F61F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79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en-US" dirty="0" smtClean="0">
                <a:solidFill>
                  <a:srgbClr val="FFFFFF"/>
                </a:solidFill>
              </a:rPr>
              <a:t>Genotyping can increase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rates of genetic gain</a:t>
            </a:r>
          </a:p>
          <a:p>
            <a:pPr marL="171450" indent="-171450">
              <a:buFont typeface="Wingdings" pitchFamily="2" charset="2"/>
              <a:buChar char="§"/>
            </a:pPr>
            <a:endParaRPr lang="en-US" dirty="0" smtClean="0">
              <a:solidFill>
                <a:srgbClr val="FFFFFF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dirty="0" smtClean="0">
                <a:solidFill>
                  <a:srgbClr val="FFFFFF"/>
                </a:solidFill>
              </a:rPr>
              <a:t>Pedigree errors can be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found and fixed</a:t>
            </a:r>
          </a:p>
          <a:p>
            <a:pPr marL="171450" indent="-171450">
              <a:buFont typeface="Wingdings" pitchFamily="2" charset="2"/>
              <a:buChar char="§"/>
            </a:pPr>
            <a:endParaRPr lang="en-US" dirty="0" smtClean="0">
              <a:solidFill>
                <a:srgbClr val="FFFFFF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dirty="0" smtClean="0">
                <a:solidFill>
                  <a:srgbClr val="FFFFFF"/>
                </a:solidFill>
              </a:rPr>
              <a:t>Accurate culling decisions save money</a:t>
            </a:r>
          </a:p>
          <a:p>
            <a:pPr marL="171450" indent="-171450">
              <a:buFont typeface="Wingdings" pitchFamily="2" charset="2"/>
              <a:buChar char="§"/>
            </a:pPr>
            <a:endParaRPr lang="en-US" dirty="0" smtClean="0">
              <a:solidFill>
                <a:srgbClr val="FFFFFF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dirty="0" smtClean="0">
                <a:solidFill>
                  <a:srgbClr val="FFFFFF"/>
                </a:solidFill>
              </a:rPr>
              <a:t>Better mate selection produces better offspring</a:t>
            </a:r>
          </a:p>
          <a:p>
            <a:pPr marL="171450" indent="-171450">
              <a:buFont typeface="Wingdings" pitchFamily="2" charset="2"/>
              <a:buChar char="§"/>
            </a:pPr>
            <a:endParaRPr lang="en-US" dirty="0" smtClean="0">
              <a:solidFill>
                <a:srgbClr val="FFFFFF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dirty="0" smtClean="0">
                <a:solidFill>
                  <a:srgbClr val="FFFFFF"/>
                </a:solidFill>
              </a:rPr>
              <a:t>Elite genetics can be marketed</a:t>
            </a:r>
          </a:p>
          <a:p>
            <a:pPr marL="171450" indent="-171450">
              <a:buFont typeface="Wingdings" pitchFamily="2" charset="2"/>
              <a:buChar char="§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5D0B7-BE47-4733-BA5B-AAFDBD1F61F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911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5D0B7-BE47-4733-BA5B-AAFDBD1F61F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823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BCD14F-FBE8-4D44-A20C-3A967ECF2ACF}" type="slidenum">
              <a:rPr lang="en-US"/>
              <a:pPr/>
              <a:t>22</a:t>
            </a:fld>
            <a:endParaRPr lang="en-US"/>
          </a:p>
        </p:txBody>
      </p:sp>
      <p:sp>
        <p:nvSpPr>
          <p:cNvPr id="1146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0088"/>
            <a:ext cx="4640263" cy="3479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146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35354" y="4416663"/>
            <a:ext cx="5136521" cy="41803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Trebuchet MS" charset="0"/>
              </a:rPr>
              <a:t>Questions?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C57B1D-30CD-4C2F-975A-781C270CB7C5}" type="slidenum">
              <a:rPr lang="en-US"/>
              <a:pPr/>
              <a:t>3</a:t>
            </a:fld>
            <a:endParaRPr lang="en-US"/>
          </a:p>
        </p:txBody>
      </p:sp>
      <p:sp>
        <p:nvSpPr>
          <p:cNvPr id="289794" name="Rectangle 7"/>
          <p:cNvSpPr txBox="1">
            <a:spLocks noGrp="1" noChangeArrowheads="1"/>
          </p:cNvSpPr>
          <p:nvPr/>
        </p:nvSpPr>
        <p:spPr bwMode="auto">
          <a:xfrm>
            <a:off x="3971293" y="8831740"/>
            <a:ext cx="3039108" cy="46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93" tIns="46396" rIns="92793" bIns="46396" anchor="b"/>
          <a:lstStyle/>
          <a:p>
            <a:pPr algn="r" defTabSz="929159"/>
            <a:fld id="{3A62A6F1-89B9-42C8-AA8C-9E31301D7425}" type="slidenum">
              <a:rPr lang="en-US">
                <a:solidFill>
                  <a:srgbClr val="FFFF00"/>
                </a:solidFill>
              </a:rPr>
              <a:pPr algn="r" defTabSz="929159"/>
              <a:t>3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354" y="4416663"/>
            <a:ext cx="5139692" cy="4183539"/>
          </a:xfrm>
        </p:spPr>
        <p:txBody>
          <a:bodyPr lIns="92793" tIns="46396" rIns="92793" bIns="46396"/>
          <a:lstStyle/>
          <a:p>
            <a:pPr defTabSz="913303" eaLnBrk="1" hangingPunct="1"/>
            <a:r>
              <a:rPr lang="en-US" dirty="0" smtClean="0"/>
              <a:t>Many animals have been genotyped</a:t>
            </a:r>
          </a:p>
          <a:p>
            <a:pPr defTabSz="913303" eaLnBrk="1" hangingPunct="1"/>
            <a:endParaRPr lang="en-US" dirty="0" smtClean="0"/>
          </a:p>
          <a:p>
            <a:pPr marL="0" marR="0" indent="0" algn="l" defTabSz="91330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00"/>
                </a:solidFill>
              </a:rPr>
              <a:t>335,929</a:t>
            </a:r>
            <a:r>
              <a:rPr lang="en-US" sz="1200" b="1" dirty="0" smtClean="0"/>
              <a:t> genotyped animals</a:t>
            </a:r>
          </a:p>
          <a:p>
            <a:pPr defTabSz="913303" eaLnBrk="1" hangingPunct="1"/>
            <a:endParaRPr lang="en-AU" dirty="0" smtClean="0"/>
          </a:p>
          <a:p>
            <a:pPr marL="0" marR="0" indent="0" algn="l" defTabSz="913303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00"/>
                </a:solidFill>
                <a:latin typeface="Trebuchet MS"/>
              </a:rPr>
              <a:t>Evaluation Date (YYMM)</a:t>
            </a:r>
          </a:p>
          <a:p>
            <a:pPr defTabSz="913303" eaLnBrk="1" hangingPunct="1"/>
            <a:endParaRPr lang="en-A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are good decisions important?</a:t>
            </a:r>
          </a:p>
          <a:p>
            <a:endParaRPr lang="en-US" b="1" dirty="0" smtClean="0">
              <a:solidFill>
                <a:srgbClr val="FFFF00"/>
              </a:solidFill>
              <a:latin typeface="Trebuchet MS"/>
              <a:cs typeface="Trebuchet M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GRAPH:</a:t>
            </a:r>
            <a:r>
              <a:rPr lang="en-US" b="1" baseline="0" dirty="0" smtClean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 smtClean="0">
              <a:solidFill>
                <a:srgbClr val="FFFF00"/>
              </a:solidFill>
              <a:latin typeface="Trebuchet M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solidFill>
                  <a:srgbClr val="FFFF00"/>
                </a:solidFill>
                <a:latin typeface="Trebuchet MS"/>
              </a:rPr>
              <a:t>	</a:t>
            </a:r>
            <a:r>
              <a:rPr lang="en-US" sz="1200" b="1" dirty="0" err="1" smtClean="0">
                <a:solidFill>
                  <a:srgbClr val="FFFF00"/>
                </a:solidFill>
                <a:latin typeface="Trebuchet MS"/>
              </a:rPr>
              <a:t>Milk:Feed</a:t>
            </a:r>
            <a:r>
              <a:rPr lang="en-US" sz="1200" b="1" dirty="0" smtClean="0">
                <a:solidFill>
                  <a:srgbClr val="FFFF00"/>
                </a:solidFill>
                <a:latin typeface="Trebuchet MS"/>
              </a:rPr>
              <a:t> Price Ratio</a:t>
            </a:r>
          </a:p>
          <a:p>
            <a:endParaRPr lang="en-US" b="1" dirty="0" smtClean="0">
              <a:solidFill>
                <a:srgbClr val="FFFF00"/>
              </a:solidFill>
              <a:latin typeface="Trebuchet MS"/>
              <a:cs typeface="Trebuchet MS"/>
            </a:endParaRPr>
          </a:p>
          <a:p>
            <a:endParaRPr lang="en-US" b="1" dirty="0" smtClean="0">
              <a:solidFill>
                <a:srgbClr val="FFFF00"/>
              </a:solidFill>
              <a:latin typeface="Trebuchet MS"/>
              <a:cs typeface="Trebuchet MS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July 2012 Grain Costs</a:t>
            </a:r>
          </a:p>
          <a:p>
            <a:r>
              <a:rPr lang="en-US" b="1" dirty="0" smtClean="0">
                <a:latin typeface="Trebuchet MS"/>
                <a:cs typeface="Trebuchet MS"/>
              </a:rPr>
              <a:t>Soybeans: $15.60/</a:t>
            </a:r>
            <a:r>
              <a:rPr lang="en-US" b="1" dirty="0" err="1" smtClean="0">
                <a:latin typeface="Trebuchet MS"/>
                <a:cs typeface="Trebuchet MS"/>
              </a:rPr>
              <a:t>bu</a:t>
            </a:r>
            <a:r>
              <a:rPr lang="en-US" b="1" dirty="0" smtClean="0">
                <a:latin typeface="Trebuchet MS"/>
                <a:cs typeface="Trebuchet MS"/>
              </a:rPr>
              <a:t>  (</a:t>
            </a:r>
            <a:r>
              <a:rPr lang="en-US" b="1" dirty="0" smtClean="0">
                <a:solidFill>
                  <a:srgbClr val="00FF00"/>
                </a:solidFill>
                <a:latin typeface="Trebuchet MS"/>
                <a:cs typeface="Trebuchet MS"/>
              </a:rPr>
              <a:t>€0.46/kg</a:t>
            </a:r>
            <a:r>
              <a:rPr lang="en-US" b="1" dirty="0" smtClean="0">
                <a:latin typeface="Trebuchet MS"/>
                <a:cs typeface="Trebuchet MS"/>
              </a:rPr>
              <a:t>)</a:t>
            </a:r>
          </a:p>
          <a:p>
            <a:r>
              <a:rPr lang="en-US" b="1" dirty="0" smtClean="0">
                <a:latin typeface="Trebuchet MS"/>
                <a:cs typeface="Trebuchet MS"/>
              </a:rPr>
              <a:t>Corn:        </a:t>
            </a:r>
            <a:r>
              <a:rPr lang="en-US" b="1" dirty="0" smtClean="0">
                <a:solidFill>
                  <a:srgbClr val="FFFFFF"/>
                </a:solidFill>
                <a:latin typeface="Trebuchet MS"/>
                <a:cs typeface="Trebuchet MS"/>
              </a:rPr>
              <a:t>$  7.36/</a:t>
            </a:r>
            <a:r>
              <a:rPr lang="en-US" b="1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bu</a:t>
            </a:r>
            <a:r>
              <a:rPr lang="en-US" b="1" dirty="0" smtClean="0">
                <a:latin typeface="Trebuchet MS"/>
                <a:cs typeface="Trebuchet MS"/>
              </a:rPr>
              <a:t>  (</a:t>
            </a:r>
            <a:r>
              <a:rPr lang="en-US" b="1" dirty="0" smtClean="0">
                <a:solidFill>
                  <a:srgbClr val="00FF00"/>
                </a:solidFill>
                <a:latin typeface="Trebuchet MS"/>
                <a:cs typeface="Trebuchet MS"/>
              </a:rPr>
              <a:t>€0.23/kg</a:t>
            </a:r>
            <a:r>
              <a:rPr lang="en-US" b="1" dirty="0" smtClean="0">
                <a:latin typeface="Trebuchet MS"/>
                <a:cs typeface="Trebuchet MS"/>
              </a:rPr>
              <a:t>)</a:t>
            </a:r>
          </a:p>
          <a:p>
            <a:endParaRPr lang="en-US" b="1" dirty="0" smtClean="0">
              <a:latin typeface="Trebuchet MS"/>
              <a:cs typeface="Trebuchet MS"/>
            </a:endParaRPr>
          </a:p>
          <a:p>
            <a:endParaRPr lang="en-US" b="1" dirty="0" smtClean="0">
              <a:latin typeface="Trebuchet MS"/>
              <a:cs typeface="Trebuchet MS"/>
            </a:endParaRPr>
          </a:p>
          <a:p>
            <a:r>
              <a:rPr lang="en-US" sz="1200" dirty="0" smtClean="0">
                <a:solidFill>
                  <a:srgbClr val="FFFF00"/>
                </a:solidFill>
                <a:latin typeface="Trebuchet MS"/>
                <a:cs typeface="Trebuchet MS"/>
              </a:rPr>
              <a:t>M:FP</a:t>
            </a:r>
            <a:r>
              <a:rPr lang="en-US" sz="1200" dirty="0" smtClean="0">
                <a:latin typeface="Trebuchet MS"/>
                <a:cs typeface="Trebuchet MS"/>
              </a:rPr>
              <a:t> = price of 1 kg of milk /</a:t>
            </a:r>
          </a:p>
          <a:p>
            <a:r>
              <a:rPr lang="en-US" sz="1200" dirty="0" smtClean="0">
                <a:latin typeface="Trebuchet MS"/>
                <a:cs typeface="Trebuchet MS"/>
              </a:rPr>
              <a:t>           price of 1 kg of a 16% </a:t>
            </a:r>
          </a:p>
          <a:p>
            <a:r>
              <a:rPr lang="en-US" sz="1200" dirty="0" smtClean="0">
                <a:latin typeface="Trebuchet MS"/>
                <a:cs typeface="Trebuchet MS"/>
              </a:rPr>
              <a:t>           protein ration</a:t>
            </a:r>
          </a:p>
          <a:p>
            <a:endParaRPr lang="en-US" b="1" dirty="0" smtClean="0">
              <a:latin typeface="Trebuchet MS"/>
              <a:cs typeface="Trebuchet M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5D0B7-BE47-4733-BA5B-AAFDBD1F61F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29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does genetic selection work?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FFFF00"/>
                </a:solidFill>
              </a:rPr>
              <a:t>ΔG = </a:t>
            </a:r>
            <a:r>
              <a:rPr lang="en-US" sz="1200" dirty="0" smtClean="0"/>
              <a:t>genetic gain each year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FFFF00"/>
                </a:solidFill>
              </a:rPr>
              <a:t>reliability =</a:t>
            </a:r>
            <a:r>
              <a:rPr lang="en-US" sz="1200" dirty="0" smtClean="0"/>
              <a:t> how certain we are about our estimate of an animal’s genetic merit (genomics </a:t>
            </a:r>
            <a:r>
              <a:rPr lang="en-US" sz="1200" dirty="0" smtClean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1200" dirty="0" smtClean="0"/>
              <a:t>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FFFF00"/>
                </a:solidFill>
              </a:rPr>
              <a:t>selection intensity = </a:t>
            </a:r>
            <a:r>
              <a:rPr lang="en-US" sz="1200" dirty="0" smtClean="0"/>
              <a:t>how “picky” we are when making mating decisions (management can </a:t>
            </a:r>
            <a:r>
              <a:rPr lang="en-US" sz="1200" dirty="0" smtClean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1200" dirty="0" smtClean="0"/>
              <a:t>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FFFF00"/>
                </a:solidFill>
              </a:rPr>
              <a:t>genetic variance = </a:t>
            </a:r>
            <a:r>
              <a:rPr lang="en-US" sz="1200" dirty="0" smtClean="0"/>
              <a:t>variation in the population due to genetics (we can’t really change this)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FFFF00"/>
                </a:solidFill>
              </a:rPr>
              <a:t>generation interval = </a:t>
            </a:r>
            <a:r>
              <a:rPr lang="en-US" sz="1200" dirty="0" smtClean="0"/>
              <a:t>time between generations (genomics </a:t>
            </a:r>
            <a:r>
              <a:rPr lang="en-US" sz="1200" dirty="0" smtClean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1200" dirty="0" smtClean="0"/>
              <a:t>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5D0B7-BE47-4733-BA5B-AAFDBD1F61F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25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Can I afford genomic testing?</a:t>
            </a:r>
          </a:p>
          <a:p>
            <a:endParaRPr lang="en-US" sz="1200" b="1" dirty="0" smtClean="0">
              <a:solidFill>
                <a:srgbClr val="FFFFFF"/>
              </a:solidFill>
            </a:endParaRPr>
          </a:p>
          <a:p>
            <a:r>
              <a:rPr lang="en-US" sz="1200" dirty="0" smtClean="0">
                <a:solidFill>
                  <a:srgbClr val="FFFF00"/>
                </a:solidFill>
                <a:latin typeface="Trebuchet MS"/>
              </a:rPr>
              <a:t>Number of SNP		</a:t>
            </a:r>
            <a:r>
              <a:rPr lang="en-US" sz="1200" b="1" dirty="0" smtClean="0">
                <a:solidFill>
                  <a:srgbClr val="FFFF00"/>
                </a:solidFill>
                <a:latin typeface="Trebuchet MS"/>
              </a:rPr>
              <a:t>9K		50K		800K</a:t>
            </a:r>
            <a:endParaRPr lang="en-US" sz="1200" dirty="0" smtClean="0">
              <a:solidFill>
                <a:srgbClr val="FFFF00"/>
              </a:solidFill>
              <a:latin typeface="Trebuchet MS"/>
            </a:endParaRPr>
          </a:p>
          <a:p>
            <a:r>
              <a:rPr lang="en-US" sz="1200" dirty="0" smtClean="0">
                <a:latin typeface="Trebuchet MS"/>
              </a:rPr>
              <a:t>U.S. Price			€32		€92		€184</a:t>
            </a:r>
          </a:p>
          <a:p>
            <a:r>
              <a:rPr lang="en-US" sz="1200" dirty="0" smtClean="0">
                <a:latin typeface="Trebuchet MS"/>
              </a:rPr>
              <a:t>International	 Price		€41		€100		€192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5D0B7-BE47-4733-BA5B-AAFDBD1F61F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67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Four ways to use </a:t>
            </a:r>
            <a:r>
              <a:rPr lang="en-US" dirty="0" err="1" smtClean="0"/>
              <a:t>use</a:t>
            </a:r>
            <a:r>
              <a:rPr lang="en-US" dirty="0" smtClean="0"/>
              <a:t> genomics</a:t>
            </a:r>
          </a:p>
          <a:p>
            <a:endParaRPr lang="en-US" dirty="0" smtClean="0"/>
          </a:p>
          <a:p>
            <a:pPr marL="171450" indent="-171450">
              <a:buFont typeface="Wingdings" pitchFamily="2" charset="2"/>
              <a:buChar char="§"/>
            </a:pPr>
            <a:r>
              <a:rPr lang="en-US" dirty="0" smtClean="0"/>
              <a:t>Animal ID and parentage verification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Is this the animal that I think it is?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dirty="0" smtClean="0"/>
              <a:t>Early culling decisions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Am I raising the right animals?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dirty="0" smtClean="0"/>
              <a:t>Mate selection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en-US" dirty="0" smtClean="0">
                <a:solidFill>
                  <a:srgbClr val="FFFF00"/>
                </a:solidFill>
              </a:rPr>
              <a:t>How do I produce the best calves?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dirty="0" smtClean="0">
                <a:solidFill>
                  <a:srgbClr val="FFFFFF"/>
                </a:solidFill>
              </a:rPr>
              <a:t>Identification of elite cows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5D0B7-BE47-4733-BA5B-AAFDBD1F61F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87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6ECC7-3178-5244-902D-1CB77B116C05}" type="slidenum">
              <a:rPr lang="en-US"/>
              <a:pPr/>
              <a:t>8</a:t>
            </a:fld>
            <a:endParaRPr lang="en-US"/>
          </a:p>
        </p:txBody>
      </p:sp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972560" y="8833194"/>
            <a:ext cx="3037840" cy="46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38" tIns="46470" rIns="92938" bIns="46470" anchor="b"/>
          <a:lstStyle>
            <a:lvl1pPr defTabSz="9461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8663" indent="-279400" defTabSz="9461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2363" indent="-225425" defTabSz="9461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038" indent="-223838" defTabSz="9461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9300" indent="-225425" defTabSz="9461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6500" indent="-225425" defTabSz="946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33700" indent="-225425" defTabSz="946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90900" indent="-225425" defTabSz="946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48100" indent="-225425" defTabSz="946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6CCA4E4-60CE-9C4D-9AF5-D1F3C110838C}" type="slidenum">
              <a:rPr lang="en-US" sz="1300">
                <a:solidFill>
                  <a:srgbClr val="FFFF00"/>
                </a:solidFill>
              </a:rPr>
              <a:pPr algn="r"/>
              <a:t>8</a:t>
            </a:fld>
            <a:endParaRPr lang="en-US" sz="1300">
              <a:solidFill>
                <a:srgbClr val="FFFF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98" y="4415790"/>
            <a:ext cx="5144206" cy="418176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38" tIns="46470" rIns="92938" bIns="46470"/>
          <a:lstStyle/>
          <a:p>
            <a:r>
              <a:rPr lang="en-US" sz="1200" b="1" dirty="0" smtClean="0">
                <a:pattFill prst="pct5">
                  <a:fgClr>
                    <a:srgbClr val="FFFFFF"/>
                  </a:fgClr>
                  <a:bgClr>
                    <a:prstClr val="white"/>
                  </a:bgClr>
                </a:pattFill>
              </a:rPr>
              <a:t>Odds of finding a missing relative…</a:t>
            </a:r>
          </a:p>
          <a:p>
            <a:endParaRPr lang="en-US" sz="1200" b="1" dirty="0" smtClean="0">
              <a:pattFill prst="pct5">
                <a:fgClr>
                  <a:srgbClr val="FFFFFF"/>
                </a:fgClr>
                <a:bgClr>
                  <a:prstClr val="white"/>
                </a:bgClr>
              </a:pattFill>
            </a:endParaRPr>
          </a:p>
          <a:p>
            <a:endParaRPr lang="en-US" sz="1200" b="1" dirty="0" smtClean="0">
              <a:pattFill prst="pct5">
                <a:fgClr>
                  <a:srgbClr val="FFFFFF"/>
                </a:fgClr>
                <a:bgClr>
                  <a:prstClr val="white"/>
                </a:bgClr>
              </a:patt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…if the missing relative has been genotyped: </a:t>
            </a:r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If a missing parent is genotyped, we </a:t>
            </a:r>
            <a:r>
              <a:rPr lang="en-US" sz="1200" dirty="0" smtClean="0">
                <a:solidFill>
                  <a:srgbClr val="FFFF00"/>
                </a:solidFill>
              </a:rPr>
              <a:t>will</a:t>
            </a:r>
            <a:r>
              <a:rPr lang="en-US" sz="1200" dirty="0" smtClean="0">
                <a:solidFill>
                  <a:srgbClr val="FFFFFF"/>
                </a:solidFill>
              </a:rPr>
              <a:t> find it!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are all familiar with a traditional pedigree chart.   Animal is expected to be an average of his parents.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Genotyped heifers in the US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FF00"/>
                </a:solidFill>
              </a:rPr>
              <a:t>73%</a:t>
            </a:r>
            <a:r>
              <a:rPr lang="en-US" sz="1200" b="1" dirty="0" smtClean="0"/>
              <a:t> of genotyped US Holsteins are &lt; 15 </a:t>
            </a:r>
            <a:r>
              <a:rPr lang="en-US" sz="1200" b="1" dirty="0" err="1" smtClean="0"/>
              <a:t>mo</a:t>
            </a:r>
            <a:r>
              <a:rPr lang="en-US" sz="1200" b="1" dirty="0" smtClean="0"/>
              <a:t> old!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5D0B7-BE47-4733-BA5B-AAFDBD1F61F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58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307120" y="3320711"/>
            <a:ext cx="857437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John B. Cole</a:t>
            </a:r>
            <a:endParaRPr lang="en-US" sz="1800" b="1" baseline="30000" dirty="0" smtClean="0">
              <a:solidFill>
                <a:srgbClr val="FFFF00"/>
              </a:solidFill>
              <a:latin typeface="Trebuchet MS"/>
              <a:cs typeface="Calibri" pitchFamily="34" charset="0"/>
            </a:endParaRPr>
          </a:p>
          <a:p>
            <a:pPr>
              <a:defRPr/>
            </a:pPr>
            <a:r>
              <a:rPr lang="en-US" sz="1800" b="1" dirty="0" smtClean="0">
                <a:latin typeface="Trebuchet MS"/>
                <a:cs typeface="Calibri" pitchFamily="34" charset="0"/>
              </a:rPr>
              <a:t>Animal </a:t>
            </a:r>
            <a:r>
              <a:rPr lang="en-US" sz="1800" b="1" dirty="0">
                <a:latin typeface="Trebuchet MS"/>
                <a:cs typeface="Calibri" pitchFamily="34" charset="0"/>
              </a:rPr>
              <a:t>Improvement </a:t>
            </a:r>
            <a:r>
              <a:rPr lang="en-US" sz="1800" b="1" dirty="0" smtClean="0">
                <a:latin typeface="Trebuchet MS"/>
                <a:cs typeface="Calibri" pitchFamily="34" charset="0"/>
              </a:rPr>
              <a:t>Programs Laboratory</a:t>
            </a:r>
          </a:p>
          <a:p>
            <a:pPr>
              <a:defRPr/>
            </a:pPr>
            <a:r>
              <a:rPr lang="en-US" sz="1800" b="1" dirty="0" smtClean="0">
                <a:latin typeface="Trebuchet MS"/>
                <a:cs typeface="Calibri" pitchFamily="34" charset="0"/>
              </a:rPr>
              <a:t>Agricultural Research </a:t>
            </a:r>
            <a:r>
              <a:rPr lang="en-US" sz="1800" b="1" dirty="0">
                <a:latin typeface="Trebuchet MS"/>
                <a:cs typeface="Calibri" pitchFamily="34" charset="0"/>
              </a:rPr>
              <a:t>Service, </a:t>
            </a:r>
            <a:r>
              <a:rPr lang="en-US" sz="1800" b="1" dirty="0" smtClean="0">
                <a:latin typeface="Trebuchet MS"/>
                <a:cs typeface="Calibri" pitchFamily="34" charset="0"/>
              </a:rPr>
              <a:t>USDA</a:t>
            </a:r>
          </a:p>
          <a:p>
            <a:pPr>
              <a:defRPr/>
            </a:pPr>
            <a:r>
              <a:rPr lang="en-US" sz="1800" b="1" dirty="0" smtClean="0">
                <a:latin typeface="Trebuchet MS"/>
                <a:cs typeface="Calibri" pitchFamily="34" charset="0"/>
              </a:rPr>
              <a:t>Beltsville</a:t>
            </a:r>
            <a:r>
              <a:rPr lang="en-US" sz="1800" b="1" dirty="0">
                <a:latin typeface="Trebuchet MS"/>
                <a:cs typeface="Calibri" pitchFamily="34" charset="0"/>
              </a:rPr>
              <a:t>, </a:t>
            </a:r>
            <a:r>
              <a:rPr lang="en-US" sz="1800" b="1" dirty="0" smtClean="0">
                <a:latin typeface="Trebuchet MS"/>
                <a:cs typeface="Calibri" pitchFamily="34" charset="0"/>
              </a:rPr>
              <a:t>MD 20705-2350, USA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b="1" i="0" dirty="0">
              <a:latin typeface="Trebuchet MS"/>
              <a:cs typeface="Calibri" pitchFamily="34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john.cole@ars.usda.gov</a:t>
            </a:r>
            <a:endParaRPr lang="en-US" sz="2400" b="1" dirty="0">
              <a:solidFill>
                <a:srgbClr val="FFFF00"/>
              </a:solidFill>
              <a:latin typeface="Trebuchet MS"/>
              <a:cs typeface="Calibri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2843784"/>
            <a:ext cx="9144000" cy="87036"/>
            <a:chOff x="0" y="2843784"/>
            <a:chExt cx="9144000" cy="87036"/>
          </a:xfrm>
        </p:grpSpPr>
        <p:sp>
          <p:nvSpPr>
            <p:cNvPr id="8" name="Rectangle 46"/>
            <p:cNvSpPr>
              <a:spLocks noChangeArrowheads="1"/>
            </p:cNvSpPr>
            <p:nvPr userDrawn="1"/>
          </p:nvSpPr>
          <p:spPr bwMode="ltGray">
            <a:xfrm>
              <a:off x="0" y="2843784"/>
              <a:ext cx="9144000" cy="27432"/>
            </a:xfrm>
            <a:prstGeom prst="rect">
              <a:avLst/>
            </a:prstGeom>
            <a:solidFill>
              <a:srgbClr val="5B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47"/>
            <p:cNvSpPr>
              <a:spLocks noChangeArrowheads="1"/>
            </p:cNvSpPr>
            <p:nvPr userDrawn="1"/>
          </p:nvSpPr>
          <p:spPr bwMode="ltGray">
            <a:xfrm>
              <a:off x="0" y="2912532"/>
              <a:ext cx="9144000" cy="18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AU" sz="2800" b="1"/>
            </a:p>
          </p:txBody>
        </p:sp>
      </p:grpSp>
      <p:sp>
        <p:nvSpPr>
          <p:cNvPr id="27648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455613" y="455613"/>
            <a:ext cx="6359857" cy="1661993"/>
          </a:xfrm>
        </p:spPr>
        <p:txBody>
          <a:bodyPr/>
          <a:lstStyle>
            <a:lvl1pPr>
              <a:defRPr sz="54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5954" t="7382" r="5954" b="7382"/>
          <a:stretch>
            <a:fillRect/>
          </a:stretch>
        </p:blipFill>
        <p:spPr bwMode="auto">
          <a:xfrm>
            <a:off x="8324850" y="6208713"/>
            <a:ext cx="722313" cy="566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213" y="1410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Box 51"/>
          <p:cNvSpPr txBox="1">
            <a:spLocks noChangeArrowheads="1"/>
          </p:cNvSpPr>
          <p:nvPr userDrawn="1"/>
        </p:nvSpPr>
        <p:spPr bwMode="ltGray">
          <a:xfrm>
            <a:off x="127413" y="6561674"/>
            <a:ext cx="47767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ANAFI Workshop</a:t>
            </a:r>
            <a:r>
              <a:rPr kumimoji="1" lang="en-US" b="0" baseline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, Cremona, Italy</a:t>
            </a: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200" b="0" kern="1200" dirty="0" smtClean="0">
                <a:solidFill>
                  <a:schemeClr val="accent5"/>
                </a:solidFill>
                <a:latin typeface="Calibri" pitchFamily="34" charset="0"/>
                <a:ea typeface="+mn-ea"/>
                <a:cs typeface="Calibri" pitchFamily="34" charset="0"/>
              </a:rPr>
              <a:t>7 February 2013 </a:t>
            </a: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b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‹N›</a:t>
            </a:fld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)</a:t>
            </a:r>
            <a:endParaRPr kumimoji="1" lang="en-US" b="0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0" y="868680"/>
            <a:ext cx="9144000" cy="87036"/>
            <a:chOff x="0" y="2843784"/>
            <a:chExt cx="9144000" cy="87036"/>
          </a:xfrm>
        </p:grpSpPr>
        <p:sp>
          <p:nvSpPr>
            <p:cNvPr id="25" name="Rectangle 46"/>
            <p:cNvSpPr>
              <a:spLocks noChangeArrowheads="1"/>
            </p:cNvSpPr>
            <p:nvPr userDrawn="1"/>
          </p:nvSpPr>
          <p:spPr bwMode="ltGray">
            <a:xfrm>
              <a:off x="0" y="2843784"/>
              <a:ext cx="9144000" cy="27432"/>
            </a:xfrm>
            <a:prstGeom prst="rect">
              <a:avLst/>
            </a:prstGeom>
            <a:solidFill>
              <a:srgbClr val="5B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Rectangle 47"/>
            <p:cNvSpPr>
              <a:spLocks noChangeArrowheads="1"/>
            </p:cNvSpPr>
            <p:nvPr userDrawn="1"/>
          </p:nvSpPr>
          <p:spPr bwMode="ltGray">
            <a:xfrm>
              <a:off x="0" y="2912532"/>
              <a:ext cx="9144000" cy="18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AU" sz="2800" b="1"/>
            </a:p>
          </p:txBody>
        </p:sp>
      </p:grpSp>
      <p:sp>
        <p:nvSpPr>
          <p:cNvPr id="9" name="Text Box 51"/>
          <p:cNvSpPr txBox="1">
            <a:spLocks noChangeArrowheads="1"/>
          </p:cNvSpPr>
          <p:nvPr userDrawn="1"/>
        </p:nvSpPr>
        <p:spPr bwMode="ltGray">
          <a:xfrm>
            <a:off x="7976747" y="6557120"/>
            <a:ext cx="1029257" cy="18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Cole</a:t>
            </a:r>
            <a:endParaRPr kumimoji="1" lang="en-US" b="0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70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55000"/>
        <a:buFont typeface="Monotype Sorts" charset="2"/>
        <a:buChar char="l"/>
        <a:defRPr sz="3200" b="1">
          <a:solidFill>
            <a:schemeClr val="tx1"/>
          </a:solidFill>
          <a:latin typeface="Trebuchet MS"/>
          <a:ea typeface="+mn-ea"/>
          <a:cs typeface="Calibri" pitchFamily="34" charset="0"/>
        </a:defRPr>
      </a:lvl1pPr>
      <a:lvl2pPr marL="690563" indent="-284163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55000"/>
        <a:buFont typeface="Monotype Sorts" pitchFamily="2" charset="2"/>
        <a:buChar char="w"/>
        <a:defRPr sz="3200" b="1">
          <a:solidFill>
            <a:schemeClr val="tx1"/>
          </a:solidFill>
          <a:latin typeface="Trebuchet MS"/>
          <a:cs typeface="Calibri" pitchFamily="34" charset="0"/>
        </a:defRPr>
      </a:lvl2pPr>
      <a:lvl3pPr marL="1206500" indent="-515938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120000"/>
        <a:buFont typeface="Humnst777 BT"/>
        <a:buChar char="−"/>
        <a:defRPr sz="3200" b="1">
          <a:solidFill>
            <a:schemeClr val="tx1"/>
          </a:solidFill>
          <a:latin typeface="Trebuchet MS"/>
          <a:cs typeface="Calibri" pitchFamily="34" charset="0"/>
        </a:defRPr>
      </a:lvl3pPr>
      <a:lvl4pPr marL="16637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Foglio_di_lavoro_di_Microsoft_Excel_97-2003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0945" y="153305"/>
            <a:ext cx="8547893" cy="2492990"/>
          </a:xfrm>
        </p:spPr>
        <p:txBody>
          <a:bodyPr/>
          <a:lstStyle/>
          <a:p>
            <a:r>
              <a:rPr lang="en-US" dirty="0" err="1" smtClean="0">
                <a:latin typeface="Trebuchet MS"/>
              </a:rPr>
              <a:t>Uso</a:t>
            </a:r>
            <a:r>
              <a:rPr lang="en-US" dirty="0" smtClean="0">
                <a:latin typeface="Trebuchet MS"/>
              </a:rPr>
              <a:t> e </a:t>
            </a:r>
            <a:r>
              <a:rPr lang="en-US" dirty="0" err="1" smtClean="0">
                <a:latin typeface="Trebuchet MS"/>
              </a:rPr>
              <a:t>valore</a:t>
            </a:r>
            <a:r>
              <a:rPr lang="en-US" dirty="0" smtClean="0">
                <a:latin typeface="Trebuchet MS"/>
              </a:rPr>
              <a:t> </a:t>
            </a:r>
            <a:r>
              <a:rPr lang="en-US" dirty="0" err="1" smtClean="0">
                <a:latin typeface="Trebuchet MS"/>
              </a:rPr>
              <a:t>economico</a:t>
            </a:r>
            <a:r>
              <a:rPr lang="en-US" dirty="0">
                <a:latin typeface="Trebuchet MS"/>
              </a:rPr>
              <a:t> </a:t>
            </a:r>
            <a:r>
              <a:rPr lang="en-US" dirty="0" err="1" smtClean="0">
                <a:latin typeface="Trebuchet MS"/>
              </a:rPr>
              <a:t>dei</a:t>
            </a:r>
            <a:r>
              <a:rPr lang="en-US" dirty="0" smtClean="0">
                <a:latin typeface="Trebuchet MS"/>
              </a:rPr>
              <a:t> test </a:t>
            </a:r>
            <a:r>
              <a:rPr lang="en-US" dirty="0" err="1" smtClean="0">
                <a:latin typeface="Trebuchet MS"/>
              </a:rPr>
              <a:t>genomici</a:t>
            </a:r>
            <a:r>
              <a:rPr lang="en-US" dirty="0" smtClean="0">
                <a:latin typeface="Trebuchet MS"/>
              </a:rPr>
              <a:t> in </a:t>
            </a:r>
            <a:r>
              <a:rPr lang="en-US" dirty="0" err="1" smtClean="0">
                <a:latin typeface="Trebuchet MS"/>
              </a:rPr>
              <a:t>azienda</a:t>
            </a:r>
            <a:endParaRPr lang="en-US" dirty="0" smtClean="0"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May-2011-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01" y="1068632"/>
            <a:ext cx="3979496" cy="543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1174" y="17138"/>
            <a:ext cx="8992825" cy="5847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9pPr>
          </a:lstStyle>
          <a:p>
            <a:r>
              <a:rPr lang="en-US" sz="3600" dirty="0" err="1" smtClean="0"/>
              <a:t>Ora</a:t>
            </a:r>
            <a:r>
              <a:rPr lang="en-US" sz="3600" dirty="0" smtClean="0"/>
              <a:t> </a:t>
            </a:r>
            <a:r>
              <a:rPr lang="en-US" sz="3600" dirty="0" err="1" smtClean="0"/>
              <a:t>sappiamo</a:t>
            </a:r>
            <a:r>
              <a:rPr lang="en-US" sz="3600" dirty="0" smtClean="0"/>
              <a:t> quale </a:t>
            </a:r>
            <a:r>
              <a:rPr lang="en-US" sz="3600" dirty="0" err="1" smtClean="0"/>
              <a:t>manza</a:t>
            </a:r>
            <a:r>
              <a:rPr lang="en-US" sz="3600" dirty="0" smtClean="0"/>
              <a:t> è la </a:t>
            </a:r>
            <a:r>
              <a:rPr lang="en-US" sz="3600" dirty="0" err="1" smtClean="0"/>
              <a:t>migliore</a:t>
            </a:r>
            <a:endParaRPr lang="en-US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4425462" y="933954"/>
            <a:ext cx="4474311" cy="2158996"/>
            <a:chOff x="4571997" y="1481018"/>
            <a:chExt cx="4474311" cy="2158996"/>
          </a:xfrm>
        </p:grpSpPr>
        <p:pic>
          <p:nvPicPr>
            <p:cNvPr id="3" name="Picture 2" descr="Best Planet Daughte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1997" y="1582614"/>
              <a:ext cx="2743200" cy="20574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332785" y="1481018"/>
              <a:ext cx="171352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FFFF00"/>
                  </a:solidFill>
                  <a:latin typeface="Trebuchet MS"/>
                </a:rPr>
                <a:t>La </a:t>
              </a:r>
              <a:r>
                <a:rPr lang="en-US" sz="1800" b="1" dirty="0" err="1" smtClean="0">
                  <a:solidFill>
                    <a:srgbClr val="FFFF00"/>
                  </a:solidFill>
                  <a:latin typeface="Trebuchet MS"/>
                </a:rPr>
                <a:t>migliore</a:t>
              </a:r>
              <a:r>
                <a:rPr lang="en-US" sz="1800" b="1" dirty="0" smtClean="0">
                  <a:solidFill>
                    <a:srgbClr val="FFFF00"/>
                  </a:solidFill>
                  <a:latin typeface="Trebuchet MS"/>
                </a:rPr>
                <a:t>  </a:t>
              </a:r>
              <a:r>
                <a:rPr lang="en-US" sz="1800" b="1" dirty="0" smtClean="0">
                  <a:latin typeface="Trebuchet MS"/>
                </a:rPr>
                <a:t>ha un </a:t>
              </a:r>
              <a:r>
                <a:rPr lang="en-US" sz="1800" b="1" dirty="0" smtClean="0">
                  <a:latin typeface="Trebuchet MS"/>
                </a:rPr>
                <a:t>PTA NM$ </a:t>
              </a:r>
              <a:r>
                <a:rPr lang="en-US" sz="1800" b="1" dirty="0" smtClean="0">
                  <a:latin typeface="Trebuchet MS"/>
                </a:rPr>
                <a:t>di </a:t>
              </a:r>
              <a:r>
                <a:rPr lang="en-US" sz="1800" b="1" dirty="0" smtClean="0">
                  <a:solidFill>
                    <a:srgbClr val="00FF00"/>
                  </a:solidFill>
                  <a:latin typeface="Trebuchet MS"/>
                </a:rPr>
                <a:t>+868 </a:t>
              </a:r>
              <a:r>
                <a:rPr lang="en-US" sz="1800" b="1" dirty="0" smtClean="0">
                  <a:solidFill>
                    <a:srgbClr val="00FF00"/>
                  </a:solidFill>
                  <a:latin typeface="Trebuchet MS"/>
                </a:rPr>
                <a:t>e </a:t>
              </a:r>
              <a:r>
                <a:rPr lang="en-US" sz="1800" b="1" dirty="0" smtClean="0">
                  <a:latin typeface="Trebuchet MS"/>
                </a:rPr>
                <a:t> </a:t>
              </a:r>
              <a:r>
                <a:rPr lang="en-US" sz="1800" b="1" dirty="0" smtClean="0">
                  <a:latin typeface="Trebuchet MS"/>
                </a:rPr>
                <a:t>REL </a:t>
              </a:r>
              <a:r>
                <a:rPr lang="en-US" sz="1800" b="1" dirty="0" smtClean="0">
                  <a:latin typeface="Trebuchet MS"/>
                </a:rPr>
                <a:t>di </a:t>
              </a:r>
              <a:r>
                <a:rPr lang="en-US" sz="1800" b="1" dirty="0" smtClean="0">
                  <a:solidFill>
                    <a:srgbClr val="00FF00"/>
                  </a:solidFill>
                  <a:latin typeface="Trebuchet MS"/>
                </a:rPr>
                <a:t>73%</a:t>
              </a:r>
              <a:r>
                <a:rPr lang="en-US" sz="1800" b="1" dirty="0" smtClean="0">
                  <a:latin typeface="Trebuchet MS"/>
                </a:rPr>
                <a:t>.</a:t>
              </a:r>
              <a:endParaRPr lang="en-US" sz="1800" b="1" dirty="0">
                <a:latin typeface="Trebuchet M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45001" y="4454770"/>
            <a:ext cx="4560276" cy="2188953"/>
            <a:chOff x="4445001" y="4454770"/>
            <a:chExt cx="4560276" cy="2188953"/>
          </a:xfrm>
        </p:grpSpPr>
        <p:pic>
          <p:nvPicPr>
            <p:cNvPr id="5" name="Picture 4" descr="Worst Planet Daughter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2077" y="4454770"/>
              <a:ext cx="2743200" cy="20574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445001" y="5443394"/>
              <a:ext cx="17545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FFFF00"/>
                  </a:solidFill>
                  <a:latin typeface="Trebuchet MS"/>
                </a:rPr>
                <a:t>La </a:t>
              </a:r>
              <a:r>
                <a:rPr lang="en-US" sz="1800" b="1" dirty="0" err="1" smtClean="0">
                  <a:solidFill>
                    <a:srgbClr val="FFFF00"/>
                  </a:solidFill>
                  <a:latin typeface="Trebuchet MS"/>
                </a:rPr>
                <a:t>peggiore</a:t>
              </a:r>
              <a:r>
                <a:rPr lang="en-US" sz="1800" b="1" dirty="0" smtClean="0">
                  <a:latin typeface="Trebuchet MS"/>
                </a:rPr>
                <a:t> ha un </a:t>
              </a:r>
              <a:r>
                <a:rPr lang="en-US" sz="1800" b="1" dirty="0" smtClean="0">
                  <a:latin typeface="Trebuchet MS"/>
                </a:rPr>
                <a:t>PTA NM$ </a:t>
              </a:r>
              <a:r>
                <a:rPr lang="en-US" sz="1800" b="1" dirty="0" smtClean="0">
                  <a:latin typeface="Trebuchet MS"/>
                </a:rPr>
                <a:t>di </a:t>
              </a:r>
              <a:r>
                <a:rPr lang="en-US" sz="1800" b="1" dirty="0" smtClean="0">
                  <a:solidFill>
                    <a:srgbClr val="00FF00"/>
                  </a:solidFill>
                  <a:latin typeface="Trebuchet MS"/>
                </a:rPr>
                <a:t>+48 </a:t>
              </a:r>
              <a:r>
                <a:rPr lang="en-US" sz="1800" b="1" dirty="0" smtClean="0">
                  <a:solidFill>
                    <a:srgbClr val="00FF00"/>
                  </a:solidFill>
                  <a:latin typeface="Trebuchet MS"/>
                </a:rPr>
                <a:t>e </a:t>
              </a:r>
              <a:r>
                <a:rPr lang="en-US" sz="1800" b="1" dirty="0" err="1" smtClean="0">
                  <a:latin typeface="Trebuchet MS"/>
                </a:rPr>
                <a:t>una</a:t>
              </a:r>
              <a:r>
                <a:rPr lang="en-US" sz="1800" b="1" dirty="0" smtClean="0">
                  <a:latin typeface="Trebuchet MS"/>
                </a:rPr>
                <a:t> REL di </a:t>
              </a:r>
              <a:r>
                <a:rPr lang="en-US" sz="1800" b="1" dirty="0" smtClean="0">
                  <a:solidFill>
                    <a:srgbClr val="00FF00"/>
                  </a:solidFill>
                  <a:latin typeface="Trebuchet MS"/>
                </a:rPr>
                <a:t>68%</a:t>
              </a:r>
              <a:r>
                <a:rPr lang="en-US" sz="1800" b="1" dirty="0" smtClean="0">
                  <a:latin typeface="Trebuchet MS"/>
                </a:rPr>
                <a:t>.</a:t>
              </a:r>
              <a:endParaRPr lang="en-US" sz="1800" b="1" dirty="0">
                <a:latin typeface="Trebuchet M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425462" y="3268798"/>
            <a:ext cx="4581769" cy="1015663"/>
          </a:xfrm>
          <a:prstGeom prst="rect">
            <a:avLst/>
          </a:prstGeom>
          <a:noFill/>
          <a:ln w="25400" cap="rnd">
            <a:solidFill>
              <a:srgbClr val="FFFFFF"/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rebuchet MS"/>
              </a:rPr>
              <a:t>PLANET</a:t>
            </a:r>
            <a:r>
              <a:rPr lang="en-US" sz="2000" b="1" dirty="0" smtClean="0">
                <a:latin typeface="Trebuchet MS"/>
              </a:rPr>
              <a:t> </a:t>
            </a:r>
            <a:r>
              <a:rPr lang="en-US" sz="2000" b="1" dirty="0" smtClean="0">
                <a:latin typeface="Trebuchet MS"/>
              </a:rPr>
              <a:t>ha </a:t>
            </a:r>
            <a:r>
              <a:rPr lang="en-US" sz="2000" b="1" dirty="0" smtClean="0">
                <a:solidFill>
                  <a:srgbClr val="00FF00"/>
                </a:solidFill>
                <a:latin typeface="Trebuchet MS"/>
              </a:rPr>
              <a:t>3,783</a:t>
            </a:r>
            <a:r>
              <a:rPr lang="en-US" sz="2000" b="1" dirty="0" smtClean="0">
                <a:latin typeface="Trebuchet MS"/>
              </a:rPr>
              <a:t> </a:t>
            </a:r>
            <a:r>
              <a:rPr lang="en-US" sz="2000" b="1" dirty="0" err="1" smtClean="0">
                <a:latin typeface="Trebuchet MS"/>
              </a:rPr>
              <a:t>figlie</a:t>
            </a:r>
            <a:r>
              <a:rPr lang="en-US" sz="2000" b="1" dirty="0" smtClean="0">
                <a:latin typeface="Trebuchet MS"/>
              </a:rPr>
              <a:t> </a:t>
            </a:r>
            <a:r>
              <a:rPr lang="en-US" sz="2000" b="1" dirty="0" err="1" smtClean="0">
                <a:latin typeface="Trebuchet MS"/>
              </a:rPr>
              <a:t>genotipizzate</a:t>
            </a:r>
            <a:r>
              <a:rPr lang="en-US" sz="2000" b="1" dirty="0" smtClean="0">
                <a:latin typeface="Trebuchet MS"/>
              </a:rPr>
              <a:t> </a:t>
            </a:r>
            <a:r>
              <a:rPr lang="en-US" sz="2000" b="1" dirty="0" smtClean="0">
                <a:latin typeface="Trebuchet MS"/>
              </a:rPr>
              <a:t>– </a:t>
            </a:r>
            <a:r>
              <a:rPr lang="en-US" sz="2000" b="1" dirty="0" smtClean="0">
                <a:latin typeface="Trebuchet MS"/>
              </a:rPr>
              <a:t>quale </a:t>
            </a:r>
            <a:r>
              <a:rPr lang="en-US" sz="2000" b="1" dirty="0" err="1" smtClean="0">
                <a:latin typeface="Trebuchet MS"/>
              </a:rPr>
              <a:t>volete</a:t>
            </a:r>
            <a:r>
              <a:rPr lang="en-US" sz="2000" b="1" dirty="0" smtClean="0">
                <a:latin typeface="Trebuchet MS"/>
              </a:rPr>
              <a:t> </a:t>
            </a:r>
            <a:r>
              <a:rPr lang="en-US" sz="2000" b="1" dirty="0" err="1" smtClean="0">
                <a:latin typeface="Trebuchet MS"/>
              </a:rPr>
              <a:t>nella</a:t>
            </a:r>
            <a:r>
              <a:rPr lang="en-US" sz="2000" b="1" dirty="0" smtClean="0">
                <a:latin typeface="Trebuchet MS"/>
              </a:rPr>
              <a:t> </a:t>
            </a:r>
            <a:r>
              <a:rPr lang="en-US" sz="2000" b="1" dirty="0" err="1" smtClean="0">
                <a:latin typeface="Trebuchet MS"/>
              </a:rPr>
              <a:t>vostra</a:t>
            </a:r>
            <a:r>
              <a:rPr lang="en-US" sz="2000" b="1" dirty="0" smtClean="0">
                <a:latin typeface="Trebuchet MS"/>
              </a:rPr>
              <a:t> </a:t>
            </a:r>
            <a:r>
              <a:rPr lang="en-US" sz="2000" b="1" dirty="0" err="1" smtClean="0">
                <a:latin typeface="Trebuchet MS"/>
              </a:rPr>
              <a:t>azienda</a:t>
            </a:r>
            <a:r>
              <a:rPr lang="en-US" sz="2000" b="1" dirty="0" smtClean="0">
                <a:latin typeface="Trebuchet MS"/>
              </a:rPr>
              <a:t>?</a:t>
            </a:r>
            <a:endParaRPr lang="en-US" sz="2000" b="1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299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124487"/>
              </p:ext>
            </p:extLst>
          </p:nvPr>
        </p:nvGraphicFramePr>
        <p:xfrm>
          <a:off x="741363" y="1198563"/>
          <a:ext cx="7661275" cy="478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438564" y="6074510"/>
            <a:ext cx="4277133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 err="1" smtClean="0">
                <a:latin typeface="Trebuchet MS"/>
              </a:rPr>
              <a:t>Senza</a:t>
            </a:r>
            <a:r>
              <a:rPr lang="en-US" sz="2000" dirty="0" smtClean="0">
                <a:latin typeface="Trebuchet MS"/>
              </a:rPr>
              <a:t> pedigree, </a:t>
            </a:r>
            <a:r>
              <a:rPr lang="en-US" sz="2000" dirty="0" err="1" smtClean="0">
                <a:latin typeface="Trebuchet MS"/>
              </a:rPr>
              <a:t>sono</a:t>
            </a:r>
            <a:r>
              <a:rPr lang="en-US" sz="2000" dirty="0" smtClean="0">
                <a:latin typeface="Trebuchet MS"/>
              </a:rPr>
              <a:t> </a:t>
            </a:r>
            <a:r>
              <a:rPr lang="en-US" sz="2000" dirty="0" err="1" smtClean="0">
                <a:latin typeface="Trebuchet MS"/>
              </a:rPr>
              <a:t>tutte</a:t>
            </a:r>
            <a:r>
              <a:rPr lang="en-US" sz="2000" dirty="0" smtClean="0">
                <a:latin typeface="Trebuchet MS"/>
              </a:rPr>
              <a:t> </a:t>
            </a:r>
            <a:r>
              <a:rPr lang="en-US" sz="2000" dirty="0" err="1" smtClean="0">
                <a:latin typeface="Trebuchet MS"/>
              </a:rPr>
              <a:t>uguali</a:t>
            </a:r>
            <a:r>
              <a:rPr lang="en-US" sz="2000" dirty="0" smtClean="0">
                <a:latin typeface="Trebuchet MS"/>
              </a:rPr>
              <a:t>!</a:t>
            </a:r>
            <a:endParaRPr lang="en-US" sz="2000" dirty="0">
              <a:latin typeface="Trebuchet MS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 rot="-5400000">
            <a:off x="-1285875" y="3571875"/>
            <a:ext cx="333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Genetic Merit for NM$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1175" y="147767"/>
            <a:ext cx="8768133" cy="5847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9pPr>
          </a:lstStyle>
          <a:p>
            <a:r>
              <a:rPr lang="en-US" dirty="0" smtClean="0"/>
              <a:t>46 US Holsteins – </a:t>
            </a:r>
            <a:r>
              <a:rPr lang="en-US" dirty="0" err="1" smtClean="0"/>
              <a:t>genitori</a:t>
            </a:r>
            <a:r>
              <a:rPr lang="en-US" dirty="0" smtClean="0"/>
              <a:t> </a:t>
            </a:r>
            <a:r>
              <a:rPr lang="en-US" dirty="0" err="1" smtClean="0"/>
              <a:t>sconosciuti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36389"/>
              </p:ext>
            </p:extLst>
          </p:nvPr>
        </p:nvGraphicFramePr>
        <p:xfrm>
          <a:off x="965200" y="1082428"/>
          <a:ext cx="7446963" cy="543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588" name="Rectangle 4"/>
          <p:cNvSpPr>
            <a:spLocks noChangeArrowheads="1"/>
          </p:cNvSpPr>
          <p:nvPr/>
        </p:nvSpPr>
        <p:spPr bwMode="auto">
          <a:xfrm rot="-5400000">
            <a:off x="-1080725" y="3761392"/>
            <a:ext cx="333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Genetic Merit for NM$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1175" y="147767"/>
            <a:ext cx="8992825" cy="5847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9pPr>
          </a:lstStyle>
          <a:p>
            <a:r>
              <a:rPr lang="en-US" dirty="0" smtClean="0"/>
              <a:t>46 US Holsteins – </a:t>
            </a:r>
            <a:r>
              <a:rPr lang="en-US" dirty="0" err="1" smtClean="0">
                <a:solidFill>
                  <a:srgbClr val="FFFF00"/>
                </a:solidFill>
              </a:rPr>
              <a:t>animali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genotipizzati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139383"/>
              </p:ext>
            </p:extLst>
          </p:nvPr>
        </p:nvGraphicFramePr>
        <p:xfrm>
          <a:off x="1066800" y="1133475"/>
          <a:ext cx="7313613" cy="532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611" name="Oval 3"/>
          <p:cNvSpPr>
            <a:spLocks noChangeArrowheads="1"/>
          </p:cNvSpPr>
          <p:nvPr/>
        </p:nvSpPr>
        <p:spPr bwMode="auto">
          <a:xfrm rot="-2030143">
            <a:off x="1393090" y="5271464"/>
            <a:ext cx="2038350" cy="6651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 rot="-5400000">
            <a:off x="-977166" y="3573829"/>
            <a:ext cx="333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Genetic Merit for NM$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1175" y="147767"/>
            <a:ext cx="8768133" cy="5847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9pPr>
          </a:lstStyle>
          <a:p>
            <a:r>
              <a:rPr lang="en-US" sz="3200" dirty="0" smtClean="0"/>
              <a:t>I </a:t>
            </a:r>
            <a:r>
              <a:rPr lang="en-US" sz="3200" dirty="0" err="1" smtClean="0"/>
              <a:t>peggiori</a:t>
            </a:r>
            <a:r>
              <a:rPr lang="en-US" sz="3200" dirty="0" smtClean="0"/>
              <a:t> </a:t>
            </a:r>
            <a:r>
              <a:rPr lang="en-US" sz="3200" dirty="0" err="1" smtClean="0"/>
              <a:t>animali</a:t>
            </a:r>
            <a:r>
              <a:rPr lang="en-US" sz="3200" dirty="0" smtClean="0"/>
              <a:t> </a:t>
            </a:r>
            <a:r>
              <a:rPr lang="en-US" sz="3200" dirty="0" err="1" smtClean="0"/>
              <a:t>possono</a:t>
            </a:r>
            <a:r>
              <a:rPr lang="en-US" sz="3200" dirty="0" smtClean="0"/>
              <a:t> </a:t>
            </a:r>
            <a:r>
              <a:rPr lang="en-US" sz="3200" dirty="0" err="1" smtClean="0"/>
              <a:t>essere</a:t>
            </a:r>
            <a:r>
              <a:rPr lang="en-US" sz="3200" dirty="0" smtClean="0"/>
              <a:t> </a:t>
            </a:r>
            <a:r>
              <a:rPr lang="en-US" sz="3200" dirty="0" err="1" smtClean="0"/>
              <a:t>eliminati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02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Come </a:t>
            </a:r>
            <a:r>
              <a:rPr lang="en-US" dirty="0" err="1" smtClean="0"/>
              <a:t>scegliere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accoppiamenti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185761"/>
          </a:xfrm>
        </p:spPr>
        <p:txBody>
          <a:bodyPr/>
          <a:lstStyle/>
          <a:p>
            <a:r>
              <a:rPr lang="en-US" dirty="0" err="1" smtClean="0"/>
              <a:t>Scelte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E31A1C"/>
                </a:solidFill>
              </a:rPr>
              <a:t>3</a:t>
            </a:r>
            <a:r>
              <a:rPr lang="en-US" dirty="0" smtClean="0"/>
              <a:t> </a:t>
            </a:r>
            <a:r>
              <a:rPr lang="en-US" dirty="0" err="1" smtClean="0"/>
              <a:t>aziende</a:t>
            </a:r>
            <a:r>
              <a:rPr lang="en-US" dirty="0" smtClean="0"/>
              <a:t> di US Jersey </a:t>
            </a:r>
            <a:endParaRPr lang="en-US" dirty="0" smtClean="0"/>
          </a:p>
          <a:p>
            <a:r>
              <a:rPr lang="en-US" dirty="0" err="1" smtClean="0"/>
              <a:t>Confrontati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accoppiamenti</a:t>
            </a:r>
            <a:r>
              <a:rPr lang="en-US" dirty="0" smtClean="0"/>
              <a:t> </a:t>
            </a:r>
            <a:r>
              <a:rPr lang="en-US" dirty="0" err="1" smtClean="0"/>
              <a:t>esistenti</a:t>
            </a:r>
            <a:r>
              <a:rPr lang="en-US" dirty="0" smtClean="0"/>
              <a:t> con </a:t>
            </a:r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 smtClean="0"/>
              <a:t>possibili</a:t>
            </a:r>
            <a:endParaRPr lang="en-US" dirty="0"/>
          </a:p>
          <a:p>
            <a:pPr lvl="1"/>
            <a:r>
              <a:rPr lang="en-US" dirty="0" err="1" smtClean="0"/>
              <a:t>Avremmo</a:t>
            </a:r>
            <a:r>
              <a:rPr lang="en-US" dirty="0" smtClean="0"/>
              <a:t> </a:t>
            </a:r>
            <a:r>
              <a:rPr lang="en-US" dirty="0" err="1" smtClean="0"/>
              <a:t>potuto</a:t>
            </a:r>
            <a:r>
              <a:rPr lang="en-US" dirty="0" smtClean="0"/>
              <a:t> </a:t>
            </a:r>
            <a:r>
              <a:rPr lang="en-US" dirty="0" err="1" smtClean="0"/>
              <a:t>scegliere</a:t>
            </a:r>
            <a:r>
              <a:rPr lang="en-US" dirty="0" smtClean="0"/>
              <a:t> </a:t>
            </a:r>
            <a:r>
              <a:rPr lang="en-US" dirty="0" err="1" smtClean="0"/>
              <a:t>meglio</a:t>
            </a:r>
            <a:r>
              <a:rPr lang="en-US" dirty="0" smtClean="0"/>
              <a:t>? </a:t>
            </a:r>
            <a:endParaRPr lang="en-US" dirty="0" smtClean="0"/>
          </a:p>
          <a:p>
            <a:pPr lvl="1"/>
            <a:r>
              <a:rPr lang="en-US" dirty="0" smtClean="0"/>
              <a:t>I </a:t>
            </a:r>
            <a:r>
              <a:rPr lang="en-US" dirty="0" err="1" smtClean="0"/>
              <a:t>dati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riferiscono</a:t>
            </a:r>
            <a:r>
              <a:rPr lang="en-US" dirty="0" smtClean="0"/>
              <a:t> a </a:t>
            </a:r>
            <a:r>
              <a:rPr lang="en-US" dirty="0">
                <a:solidFill>
                  <a:srgbClr val="00FF00"/>
                </a:solidFill>
              </a:rPr>
              <a:t>220</a:t>
            </a:r>
            <a:r>
              <a:rPr lang="en-US" dirty="0"/>
              <a:t> </a:t>
            </a:r>
            <a:r>
              <a:rPr lang="en-US" dirty="0" err="1" smtClean="0"/>
              <a:t>accoppiamenti</a:t>
            </a:r>
            <a:r>
              <a:rPr lang="en-US" dirty="0" smtClean="0"/>
              <a:t> </a:t>
            </a:r>
            <a:r>
              <a:rPr lang="en-US" dirty="0" err="1" smtClean="0"/>
              <a:t>effettivi</a:t>
            </a:r>
            <a:r>
              <a:rPr lang="en-US" dirty="0" smtClean="0"/>
              <a:t> </a:t>
            </a:r>
            <a:r>
              <a:rPr lang="en-US" dirty="0" err="1" smtClean="0"/>
              <a:t>ottenuti</a:t>
            </a:r>
            <a:r>
              <a:rPr lang="en-US" dirty="0" smtClean="0"/>
              <a:t> a </a:t>
            </a:r>
            <a:r>
              <a:rPr lang="en-US" dirty="0" err="1" smtClean="0"/>
              <a:t>partire</a:t>
            </a:r>
            <a:r>
              <a:rPr lang="en-US" dirty="0" smtClean="0"/>
              <a:t> da </a:t>
            </a:r>
            <a:r>
              <a:rPr lang="en-US" dirty="0" smtClean="0">
                <a:solidFill>
                  <a:srgbClr val="00FF00"/>
                </a:solidFill>
              </a:rPr>
              <a:t>142</a:t>
            </a:r>
            <a:r>
              <a:rPr lang="en-US" dirty="0" smtClean="0"/>
              <a:t> </a:t>
            </a:r>
            <a:r>
              <a:rPr lang="en-US" dirty="0" err="1" smtClean="0"/>
              <a:t>vacche</a:t>
            </a:r>
            <a:r>
              <a:rPr lang="en-US" dirty="0" smtClean="0"/>
              <a:t>/tori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err="1" smtClean="0"/>
              <a:t>Confronto</a:t>
            </a:r>
            <a:r>
              <a:rPr lang="en-US" dirty="0" smtClean="0"/>
              <a:t> con i </a:t>
            </a:r>
            <a:r>
              <a:rPr lang="en-US" dirty="0" err="1" smtClean="0"/>
              <a:t>veri</a:t>
            </a:r>
            <a:r>
              <a:rPr lang="en-US" dirty="0" smtClean="0"/>
              <a:t> </a:t>
            </a:r>
            <a:r>
              <a:rPr lang="en-US" dirty="0" err="1" smtClean="0"/>
              <a:t>accoppiamenti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693319"/>
          </a:xfrm>
        </p:spPr>
        <p:txBody>
          <a:bodyPr/>
          <a:lstStyle/>
          <a:p>
            <a:r>
              <a:rPr lang="en-US" dirty="0" err="1" smtClean="0"/>
              <a:t>Utilizzate</a:t>
            </a:r>
            <a:r>
              <a:rPr lang="en-US" dirty="0" smtClean="0"/>
              <a:t> 3 </a:t>
            </a:r>
            <a:r>
              <a:rPr lang="en-US" dirty="0" err="1" smtClean="0"/>
              <a:t>strategie</a:t>
            </a:r>
            <a:r>
              <a:rPr lang="en-US" dirty="0" smtClean="0"/>
              <a:t> </a:t>
            </a:r>
            <a:r>
              <a:rPr lang="en-US" dirty="0" err="1" smtClean="0"/>
              <a:t>nella</a:t>
            </a:r>
            <a:r>
              <a:rPr lang="en-US" dirty="0" smtClean="0"/>
              <a:t> </a:t>
            </a:r>
            <a:r>
              <a:rPr lang="en-US" dirty="0" err="1" smtClean="0"/>
              <a:t>simulazione</a:t>
            </a:r>
            <a:endParaRPr lang="en-US" dirty="0" smtClean="0"/>
          </a:p>
          <a:p>
            <a:pPr lvl="1"/>
            <a:r>
              <a:rPr lang="en-US" dirty="0" err="1" smtClean="0"/>
              <a:t>Piani</a:t>
            </a:r>
            <a:r>
              <a:rPr lang="en-US" dirty="0" smtClean="0"/>
              <a:t> di </a:t>
            </a:r>
            <a:r>
              <a:rPr lang="en-US" dirty="0" err="1" smtClean="0"/>
              <a:t>accoppiamento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usano</a:t>
            </a:r>
            <a:r>
              <a:rPr lang="en-US" dirty="0" smtClean="0"/>
              <a:t> EBV </a:t>
            </a:r>
            <a:r>
              <a:rPr lang="en-US" dirty="0" err="1" smtClean="0"/>
              <a:t>tradizionali</a:t>
            </a:r>
            <a:r>
              <a:rPr lang="en-US" dirty="0" smtClean="0"/>
              <a:t> e </a:t>
            </a:r>
            <a:r>
              <a:rPr lang="en-US" dirty="0" err="1" smtClean="0"/>
              <a:t>genomici</a:t>
            </a:r>
            <a:r>
              <a:rPr lang="en-US" dirty="0" smtClean="0"/>
              <a:t> come </a:t>
            </a:r>
            <a:r>
              <a:rPr lang="en-US" dirty="0" err="1" smtClean="0"/>
              <a:t>descritto</a:t>
            </a:r>
            <a:r>
              <a:rPr lang="en-US" dirty="0" smtClean="0"/>
              <a:t> da </a:t>
            </a:r>
            <a:r>
              <a:rPr lang="en-US" sz="2400" dirty="0" smtClean="0">
                <a:solidFill>
                  <a:srgbClr val="B8E2FF"/>
                </a:solidFill>
              </a:rPr>
              <a:t>Pryce </a:t>
            </a:r>
            <a:r>
              <a:rPr lang="en-US" sz="2400" dirty="0" smtClean="0">
                <a:solidFill>
                  <a:srgbClr val="B8E2FF"/>
                </a:solidFill>
              </a:rPr>
              <a:t>et al. (2012)</a:t>
            </a:r>
            <a:endParaRPr lang="en-US" sz="2400" dirty="0" smtClean="0"/>
          </a:p>
          <a:p>
            <a:pPr lvl="1"/>
            <a:r>
              <a:rPr lang="en-US" dirty="0" err="1" smtClean="0"/>
              <a:t>Scelta</a:t>
            </a:r>
            <a:r>
              <a:rPr lang="en-US" dirty="0" smtClean="0"/>
              <a:t> del </a:t>
            </a:r>
            <a:r>
              <a:rPr lang="en-US" dirty="0" err="1" smtClean="0"/>
              <a:t>genitore</a:t>
            </a:r>
            <a:r>
              <a:rPr lang="en-US" dirty="0" smtClean="0"/>
              <a:t> con DGV + alto</a:t>
            </a:r>
            <a:endParaRPr lang="en-US" dirty="0" smtClean="0"/>
          </a:p>
          <a:p>
            <a:pPr lvl="1"/>
            <a:r>
              <a:rPr lang="en-US" dirty="0" err="1" smtClean="0"/>
              <a:t>Numero</a:t>
            </a:r>
            <a:r>
              <a:rPr lang="en-US" dirty="0" smtClean="0"/>
              <a:t> </a:t>
            </a:r>
            <a:r>
              <a:rPr lang="en-US" dirty="0" err="1" smtClean="0"/>
              <a:t>massimo</a:t>
            </a:r>
            <a:r>
              <a:rPr lang="en-US" dirty="0" smtClean="0"/>
              <a:t> di </a:t>
            </a:r>
            <a:r>
              <a:rPr lang="en-US" dirty="0" err="1" smtClean="0"/>
              <a:t>figli</a:t>
            </a:r>
            <a:r>
              <a:rPr lang="en-US" dirty="0" smtClean="0"/>
              <a:t>/e per toro:</a:t>
            </a:r>
            <a:r>
              <a:rPr lang="en-US" dirty="0" smtClean="0">
                <a:solidFill>
                  <a:srgbClr val="00FF00"/>
                </a:solidFill>
              </a:rPr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85" y="142459"/>
            <a:ext cx="8226425" cy="584775"/>
          </a:xfrm>
        </p:spPr>
        <p:txBody>
          <a:bodyPr/>
          <a:lstStyle/>
          <a:p>
            <a:r>
              <a:rPr lang="en-US" dirty="0" err="1" smtClean="0"/>
              <a:t>Che</a:t>
            </a:r>
            <a:r>
              <a:rPr lang="en-US" dirty="0" smtClean="0"/>
              <a:t> tori </a:t>
            </a:r>
            <a:r>
              <a:rPr lang="en-US" dirty="0" err="1" smtClean="0"/>
              <a:t>erano</a:t>
            </a:r>
            <a:r>
              <a:rPr lang="en-US" dirty="0" smtClean="0"/>
              <a:t> </a:t>
            </a:r>
            <a:r>
              <a:rPr lang="en-US" dirty="0" err="1" smtClean="0"/>
              <a:t>disponibili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216526" y="1858199"/>
            <a:ext cx="4692316" cy="3515894"/>
          </a:xfrm>
          <a:prstGeom prst="rect">
            <a:avLst/>
          </a:prstGeom>
          <a:solidFill>
            <a:srgbClr val="FFFFB2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42887" y="4234310"/>
            <a:ext cx="4692316" cy="1181771"/>
          </a:xfrm>
          <a:prstGeom prst="rect">
            <a:avLst/>
          </a:prstGeom>
          <a:solidFill>
            <a:srgbClr val="A9C9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885390" y="3354548"/>
            <a:ext cx="3515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/>
              </a:rPr>
              <a:t>Tori </a:t>
            </a:r>
            <a:r>
              <a:rPr lang="en-US" sz="2800" b="1" dirty="0" err="1" smtClean="0">
                <a:solidFill>
                  <a:srgbClr val="FFFF00"/>
                </a:solidFill>
                <a:latin typeface="Trebuchet MS"/>
              </a:rPr>
              <a:t>utilizzati</a:t>
            </a:r>
            <a:endParaRPr lang="en-US" sz="2800" b="1" dirty="0">
              <a:solidFill>
                <a:srgbClr val="FFFF00"/>
              </a:solidFill>
              <a:latin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0406" y="1261052"/>
            <a:ext cx="3515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rebuchet MS"/>
              </a:rPr>
              <a:t>Vacche</a:t>
            </a:r>
            <a:r>
              <a:rPr lang="en-US" sz="2800" b="1" dirty="0" smtClean="0">
                <a:solidFill>
                  <a:srgbClr val="FFFF00"/>
                </a:solidFill>
                <a:latin typeface="Trebuchet MS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rebuchet MS"/>
              </a:rPr>
              <a:t>presenti</a:t>
            </a:r>
            <a:endParaRPr lang="en-US" sz="2800" b="1" dirty="0">
              <a:solidFill>
                <a:srgbClr val="FFFF00"/>
              </a:solidFill>
              <a:latin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8890" y="4528196"/>
            <a:ext cx="3515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00"/>
                </a:solidFill>
                <a:latin typeface="Trebuchet MS"/>
              </a:rPr>
              <a:t>Vitelli</a:t>
            </a:r>
            <a:r>
              <a:rPr lang="en-US" sz="2800" b="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rebuchet MS"/>
              </a:rPr>
              <a:t>genotipizzati</a:t>
            </a:r>
            <a:endParaRPr lang="en-US" sz="2800" b="1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641474" y="1876919"/>
            <a:ext cx="254000" cy="351589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2527" y="2654910"/>
            <a:ext cx="2926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Ciascun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toro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viene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accoppiato</a:t>
            </a:r>
            <a:r>
              <a:rPr lang="en-US" sz="2400" dirty="0" smtClean="0">
                <a:solidFill>
                  <a:srgbClr val="FFFFFF"/>
                </a:solidFill>
              </a:rPr>
              <a:t> con </a:t>
            </a:r>
            <a:r>
              <a:rPr lang="en-US" sz="2400" dirty="0" err="1" smtClean="0">
                <a:solidFill>
                  <a:srgbClr val="FFFFFF"/>
                </a:solidFill>
              </a:rPr>
              <a:t>tutte</a:t>
            </a:r>
            <a:r>
              <a:rPr lang="en-US" sz="2400" dirty="0" smtClean="0">
                <a:solidFill>
                  <a:srgbClr val="FFFFFF"/>
                </a:solidFill>
              </a:rPr>
              <a:t> le </a:t>
            </a:r>
            <a:r>
              <a:rPr lang="en-US" sz="2400" dirty="0" err="1" smtClean="0">
                <a:solidFill>
                  <a:srgbClr val="FFFFFF"/>
                </a:solidFill>
              </a:rPr>
              <a:t>vacche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216527" y="3315367"/>
            <a:ext cx="4670932" cy="28073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641473" y="3315369"/>
            <a:ext cx="267761" cy="29292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21873" y="5098717"/>
            <a:ext cx="267761" cy="292926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973136" y="4229771"/>
            <a:ext cx="267761" cy="292926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098718" y="4670929"/>
            <a:ext cx="267761" cy="292926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07773" y="5574522"/>
            <a:ext cx="2926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</a:rPr>
              <a:t>Vitelli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nati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dagli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accoppiamenti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</a:rPr>
              <a:t>reali</a:t>
            </a:r>
            <a:r>
              <a:rPr lang="en-US" sz="2400" dirty="0" smtClean="0">
                <a:solidFill>
                  <a:srgbClr val="FFFFFF"/>
                </a:solidFill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5339352" y="4951078"/>
            <a:ext cx="743280" cy="677027"/>
          </a:xfrm>
          <a:prstGeom prst="straightConnector1">
            <a:avLst/>
          </a:prstGeom>
          <a:noFill/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750874" y="2728868"/>
            <a:ext cx="3515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00"/>
                </a:solidFill>
                <a:latin typeface="Trebuchet MS"/>
              </a:rPr>
              <a:t>Vitelli</a:t>
            </a:r>
            <a:r>
              <a:rPr lang="en-US" sz="2800" b="1" dirty="0" smtClean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rebuchet MS"/>
              </a:rPr>
              <a:t>simulati</a:t>
            </a:r>
            <a:endParaRPr lang="en-US" sz="2800" b="1" dirty="0"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348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5" y="1039447"/>
            <a:ext cx="4924669" cy="3147972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80" y="133718"/>
            <a:ext cx="8903301" cy="492443"/>
          </a:xfrm>
        </p:spPr>
        <p:txBody>
          <a:bodyPr/>
          <a:lstStyle/>
          <a:p>
            <a:r>
              <a:rPr lang="en-US" sz="3200" dirty="0" err="1" smtClean="0"/>
              <a:t>Indice</a:t>
            </a:r>
            <a:r>
              <a:rPr lang="en-US" sz="3200" dirty="0" smtClean="0"/>
              <a:t> </a:t>
            </a:r>
            <a:r>
              <a:rPr lang="en-US" sz="3200" dirty="0" err="1" smtClean="0"/>
              <a:t>genomico</a:t>
            </a:r>
            <a:r>
              <a:rPr lang="en-US" sz="3200" dirty="0" smtClean="0"/>
              <a:t> </a:t>
            </a:r>
            <a:r>
              <a:rPr lang="en-US" sz="3200" dirty="0" err="1" smtClean="0"/>
              <a:t>reale</a:t>
            </a:r>
            <a:r>
              <a:rPr lang="en-US" sz="3200" dirty="0" smtClean="0"/>
              <a:t> e </a:t>
            </a:r>
            <a:r>
              <a:rPr lang="en-US" sz="3200" dirty="0" err="1" smtClean="0"/>
              <a:t>consanguineità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109316" y="1357923"/>
            <a:ext cx="3976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Simile </a:t>
            </a:r>
            <a:r>
              <a:rPr lang="en-US" sz="2400" dirty="0" err="1" smtClean="0">
                <a:solidFill>
                  <a:srgbClr val="FFFF00"/>
                </a:solidFill>
              </a:rPr>
              <a:t>distribuzione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dei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valori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genomici</a:t>
            </a:r>
            <a:r>
              <a:rPr lang="en-US" sz="2400" dirty="0" smtClean="0">
                <a:solidFill>
                  <a:srgbClr val="FFFF00"/>
                </a:solidFill>
              </a:rPr>
              <a:t> (DGV)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9" name="Elbow Connector 8"/>
          <p:cNvCxnSpPr/>
          <p:nvPr/>
        </p:nvCxnSpPr>
        <p:spPr bwMode="auto">
          <a:xfrm rot="5400000">
            <a:off x="5526871" y="1662390"/>
            <a:ext cx="290470" cy="1269341"/>
          </a:xfrm>
          <a:prstGeom prst="bent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07462" y="5007726"/>
            <a:ext cx="4410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Diverse </a:t>
            </a:r>
            <a:r>
              <a:rPr lang="en-US" sz="2400" dirty="0" err="1" smtClean="0">
                <a:solidFill>
                  <a:srgbClr val="FFFF00"/>
                </a:solidFill>
              </a:rPr>
              <a:t>distribuzioni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delle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parentele</a:t>
            </a:r>
            <a:r>
              <a:rPr lang="en-US" sz="2400" dirty="0" smtClean="0">
                <a:solidFill>
                  <a:srgbClr val="FFFF00"/>
                </a:solidFill>
              </a:rPr>
              <a:t> – </a:t>
            </a:r>
            <a:r>
              <a:rPr lang="en-US" sz="2400" dirty="0" err="1" smtClean="0">
                <a:solidFill>
                  <a:srgbClr val="FFFF00"/>
                </a:solidFill>
              </a:rPr>
              <a:t>diversi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gruppi</a:t>
            </a:r>
            <a:r>
              <a:rPr lang="en-US" sz="2400" dirty="0" smtClean="0">
                <a:solidFill>
                  <a:srgbClr val="FFFF00"/>
                </a:solidFill>
              </a:rPr>
              <a:t> di tori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14" name="Elbow Connector 13"/>
          <p:cNvCxnSpPr/>
          <p:nvPr/>
        </p:nvCxnSpPr>
        <p:spPr bwMode="auto">
          <a:xfrm rot="5400000" flipH="1" flipV="1">
            <a:off x="3605645" y="4177300"/>
            <a:ext cx="321814" cy="1417190"/>
          </a:xfrm>
          <a:prstGeom prst="bentConnector2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159" y="3462240"/>
            <a:ext cx="4509162" cy="3060202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1067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816979" cy="584775"/>
          </a:xfrm>
        </p:spPr>
        <p:txBody>
          <a:bodyPr/>
          <a:lstStyle/>
          <a:p>
            <a:r>
              <a:rPr lang="en-US" dirty="0" err="1" smtClean="0"/>
              <a:t>Cosa</a:t>
            </a:r>
            <a:r>
              <a:rPr lang="en-US" dirty="0" smtClean="0"/>
              <a:t> </a:t>
            </a:r>
            <a:r>
              <a:rPr lang="en-US" dirty="0" err="1" smtClean="0"/>
              <a:t>abbiamo</a:t>
            </a:r>
            <a:r>
              <a:rPr lang="en-US" dirty="0" smtClean="0"/>
              <a:t> </a:t>
            </a:r>
            <a:r>
              <a:rPr lang="en-US" dirty="0" err="1" smtClean="0"/>
              <a:t>imparato</a:t>
            </a:r>
            <a:r>
              <a:rPr lang="en-US" dirty="0" smtClean="0"/>
              <a:t> </a:t>
            </a:r>
            <a:r>
              <a:rPr lang="en-US" dirty="0" err="1" smtClean="0"/>
              <a:t>dagli</a:t>
            </a:r>
            <a:r>
              <a:rPr lang="en-US" dirty="0" smtClean="0"/>
              <a:t> </a:t>
            </a:r>
            <a:r>
              <a:rPr lang="en-US" dirty="0" err="1" smtClean="0"/>
              <a:t>esempi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185761"/>
          </a:xfrm>
        </p:spPr>
        <p:txBody>
          <a:bodyPr/>
          <a:lstStyle/>
          <a:p>
            <a:r>
              <a:rPr lang="en-US" dirty="0" err="1" smtClean="0"/>
              <a:t>Ciascuna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FF00"/>
                </a:solidFill>
              </a:rPr>
              <a:t>3</a:t>
            </a:r>
            <a:r>
              <a:rPr lang="en-US" dirty="0" smtClean="0"/>
              <a:t> </a:t>
            </a:r>
            <a:r>
              <a:rPr lang="en-US" dirty="0" err="1" smtClean="0"/>
              <a:t>aziende</a:t>
            </a:r>
            <a:r>
              <a:rPr lang="en-US" dirty="0" smtClean="0"/>
              <a:t> </a:t>
            </a:r>
            <a:r>
              <a:rPr lang="en-US" dirty="0" err="1" smtClean="0"/>
              <a:t>avrebbero</a:t>
            </a:r>
            <a:r>
              <a:rPr lang="en-US" dirty="0" smtClean="0"/>
              <a:t> </a:t>
            </a:r>
            <a:r>
              <a:rPr lang="en-US" dirty="0" err="1" smtClean="0"/>
              <a:t>potuto</a:t>
            </a:r>
            <a:r>
              <a:rPr lang="en-US" dirty="0" smtClean="0"/>
              <a:t> fare </a:t>
            </a:r>
            <a:r>
              <a:rPr lang="en-US" dirty="0" err="1" smtClean="0"/>
              <a:t>scelte</a:t>
            </a:r>
            <a:r>
              <a:rPr lang="en-US" dirty="0" smtClean="0"/>
              <a:t> </a:t>
            </a:r>
            <a:r>
              <a:rPr lang="en-US" dirty="0" err="1" smtClean="0"/>
              <a:t>migliori</a:t>
            </a:r>
            <a:endParaRPr lang="en-US" dirty="0" smtClean="0"/>
          </a:p>
          <a:p>
            <a:pPr lvl="1"/>
            <a:r>
              <a:rPr lang="en-US" dirty="0" smtClean="0"/>
              <a:t>Le </a:t>
            </a:r>
            <a:r>
              <a:rPr lang="en-US" dirty="0" err="1" smtClean="0"/>
              <a:t>differenze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I </a:t>
            </a:r>
            <a:r>
              <a:rPr lang="en-US" dirty="0" err="1" smtClean="0"/>
              <a:t>metodi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minime</a:t>
            </a:r>
            <a:endParaRPr lang="en-US" dirty="0"/>
          </a:p>
          <a:p>
            <a:pPr lvl="1"/>
            <a:r>
              <a:rPr lang="en-US" dirty="0" smtClean="0"/>
              <a:t>La </a:t>
            </a:r>
            <a:r>
              <a:rPr lang="en-US" dirty="0" err="1" smtClean="0"/>
              <a:t>consanguineità</a:t>
            </a:r>
            <a:r>
              <a:rPr lang="en-US" dirty="0" smtClean="0"/>
              <a:t> è </a:t>
            </a:r>
            <a:r>
              <a:rPr lang="en-US" dirty="0" err="1" smtClean="0"/>
              <a:t>sempre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preoccupazione</a:t>
            </a:r>
            <a:endParaRPr lang="en-US" dirty="0" smtClean="0"/>
          </a:p>
          <a:p>
            <a:r>
              <a:rPr lang="en-US" dirty="0" err="1" smtClean="0"/>
              <a:t>Negli</a:t>
            </a:r>
            <a:r>
              <a:rPr lang="en-US" dirty="0" smtClean="0"/>
              <a:t> USA, </a:t>
            </a:r>
            <a:r>
              <a:rPr lang="en-US" dirty="0" err="1" smtClean="0"/>
              <a:t>molti</a:t>
            </a:r>
            <a:r>
              <a:rPr lang="en-US" dirty="0" smtClean="0"/>
              <a:t> </a:t>
            </a:r>
            <a:r>
              <a:rPr lang="en-US" dirty="0" err="1" smtClean="0"/>
              <a:t>allevatori</a:t>
            </a:r>
            <a:r>
              <a:rPr lang="en-US" dirty="0" smtClean="0"/>
              <a:t> non </a:t>
            </a:r>
            <a:r>
              <a:rPr lang="en-US" dirty="0" err="1" smtClean="0"/>
              <a:t>usano</a:t>
            </a:r>
            <a:r>
              <a:rPr lang="en-US" dirty="0" smtClean="0"/>
              <a:t> un </a:t>
            </a:r>
            <a:r>
              <a:rPr lang="en-US" dirty="0" err="1" smtClean="0"/>
              <a:t>programma</a:t>
            </a:r>
            <a:r>
              <a:rPr lang="en-US" dirty="0" smtClean="0"/>
              <a:t> di </a:t>
            </a:r>
            <a:r>
              <a:rPr lang="en-US" dirty="0" err="1" smtClean="0"/>
              <a:t>accoppiamento</a:t>
            </a:r>
            <a:r>
              <a:rPr lang="en-US" dirty="0" smtClean="0"/>
              <a:t>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71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816979" cy="584775"/>
          </a:xfrm>
        </p:spPr>
        <p:txBody>
          <a:bodyPr/>
          <a:lstStyle/>
          <a:p>
            <a:r>
              <a:rPr lang="en-US" dirty="0" err="1" smtClean="0"/>
              <a:t>Scegliere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animali</a:t>
            </a:r>
            <a:r>
              <a:rPr lang="en-US" dirty="0" smtClean="0"/>
              <a:t> di elite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21" y="1923132"/>
            <a:ext cx="8226425" cy="4431983"/>
          </a:xfrm>
        </p:spPr>
        <p:txBody>
          <a:bodyPr/>
          <a:lstStyle/>
          <a:p>
            <a:pPr algn="just"/>
            <a:r>
              <a:rPr lang="en-US" dirty="0" err="1" smtClean="0"/>
              <a:t>Genotipizzando</a:t>
            </a:r>
            <a:r>
              <a:rPr lang="en-US" dirty="0" smtClean="0"/>
              <a:t> le </a:t>
            </a:r>
            <a:r>
              <a:rPr lang="en-US" dirty="0" err="1" smtClean="0"/>
              <a:t>tue</a:t>
            </a:r>
            <a:r>
              <a:rPr lang="en-US" dirty="0" smtClean="0"/>
              <a:t> </a:t>
            </a:r>
            <a:r>
              <a:rPr lang="en-US" dirty="0" err="1" smtClean="0"/>
              <a:t>vacche</a:t>
            </a:r>
            <a:r>
              <a:rPr lang="en-US" dirty="0" smtClean="0"/>
              <a:t> </a:t>
            </a:r>
            <a:r>
              <a:rPr lang="en-US" dirty="0" err="1" smtClean="0"/>
              <a:t>saprai</a:t>
            </a:r>
            <a:r>
              <a:rPr lang="en-US" dirty="0" smtClean="0"/>
              <a:t> </a:t>
            </a:r>
            <a:r>
              <a:rPr lang="en-US" dirty="0" err="1" smtClean="0"/>
              <a:t>quali</a:t>
            </a:r>
            <a:r>
              <a:rPr lang="en-US" dirty="0" smtClean="0"/>
              <a:t> </a:t>
            </a:r>
            <a:r>
              <a:rPr lang="en-US" dirty="0" err="1" smtClean="0"/>
              <a:t>animali</a:t>
            </a:r>
            <a:r>
              <a:rPr lang="en-US" dirty="0" smtClean="0"/>
              <a:t> </a:t>
            </a:r>
            <a:r>
              <a:rPr lang="en-US" dirty="0" err="1" smtClean="0"/>
              <a:t>poter</a:t>
            </a:r>
            <a:r>
              <a:rPr lang="en-US" dirty="0" smtClean="0"/>
              <a:t> </a:t>
            </a:r>
            <a:r>
              <a:rPr lang="en-US" dirty="0" err="1" smtClean="0"/>
              <a:t>contrattare</a:t>
            </a:r>
            <a:r>
              <a:rPr lang="en-US" dirty="0" smtClean="0"/>
              <a:t> come </a:t>
            </a:r>
            <a:r>
              <a:rPr lang="en-US" dirty="0" err="1" smtClean="0"/>
              <a:t>madri</a:t>
            </a:r>
            <a:r>
              <a:rPr lang="en-US" dirty="0" smtClean="0"/>
              <a:t> di </a:t>
            </a:r>
            <a:r>
              <a:rPr lang="en-US" dirty="0" err="1" smtClean="0"/>
              <a:t>toro</a:t>
            </a:r>
            <a:endParaRPr lang="en-US" dirty="0" smtClean="0"/>
          </a:p>
          <a:p>
            <a:r>
              <a:rPr lang="en-US" dirty="0" smtClean="0"/>
              <a:t>…</a:t>
            </a:r>
            <a:r>
              <a:rPr lang="en-US" dirty="0" err="1" smtClean="0"/>
              <a:t>saprai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valore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embrioni</a:t>
            </a:r>
            <a:r>
              <a:rPr lang="en-US" dirty="0" smtClean="0"/>
              <a:t> </a:t>
            </a:r>
            <a:r>
              <a:rPr lang="en-US" dirty="0" err="1" smtClean="0"/>
              <a:t>ottenuti</a:t>
            </a:r>
            <a:r>
              <a:rPr lang="en-US" dirty="0" smtClean="0"/>
              <a:t> da un flushing</a:t>
            </a:r>
          </a:p>
          <a:p>
            <a:r>
              <a:rPr lang="en-US" dirty="0" err="1" smtClean="0"/>
              <a:t>Vendere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animali</a:t>
            </a:r>
            <a:r>
              <a:rPr lang="en-US" dirty="0" smtClean="0"/>
              <a:t> di elite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rappresentare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fonte</a:t>
            </a:r>
            <a:r>
              <a:rPr lang="en-US" dirty="0" smtClean="0"/>
              <a:t> di </a:t>
            </a:r>
            <a:r>
              <a:rPr lang="en-US" dirty="0" err="1" smtClean="0"/>
              <a:t>ricavi</a:t>
            </a:r>
            <a:r>
              <a:rPr lang="en-US" dirty="0" smtClean="0"/>
              <a:t> </a:t>
            </a:r>
            <a:r>
              <a:rPr lang="en-US" dirty="0" err="1" smtClean="0"/>
              <a:t>addizionale</a:t>
            </a: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6912294" y="77598"/>
            <a:ext cx="2231706" cy="1731660"/>
            <a:chOff x="6105771" y="1134205"/>
            <a:chExt cx="2830140" cy="24152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2711" y="1134205"/>
              <a:ext cx="2743200" cy="206346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105771" y="3149325"/>
              <a:ext cx="27060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http://</a:t>
              </a:r>
              <a:r>
                <a:rPr lang="en-US" sz="1000" dirty="0" err="1"/>
                <a:t>vet.tufts.edu</a:t>
              </a:r>
              <a:r>
                <a:rPr lang="en-US" sz="1000" dirty="0"/>
                <a:t>/</a:t>
              </a:r>
              <a:r>
                <a:rPr lang="en-US" sz="1000" dirty="0" err="1"/>
                <a:t>tas</a:t>
              </a:r>
              <a:r>
                <a:rPr lang="en-US" sz="1000" dirty="0"/>
                <a:t>/</a:t>
              </a:r>
              <a:r>
                <a:rPr lang="en-US" sz="1000" dirty="0" err="1"/>
                <a:t>dairy_farm_services</a:t>
              </a:r>
              <a:r>
                <a:rPr lang="en-US" sz="1000" dirty="0"/>
                <a:t>/</a:t>
              </a:r>
              <a:r>
                <a:rPr lang="en-US" sz="1000" dirty="0" err="1"/>
                <a:t>embryo_transfer_service.html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023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err="1" smtClean="0"/>
              <a:t>Introduzione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78204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selezione</a:t>
            </a:r>
            <a:r>
              <a:rPr lang="en-US" dirty="0" smtClean="0"/>
              <a:t> </a:t>
            </a:r>
            <a:r>
              <a:rPr lang="en-US" dirty="0" err="1" smtClean="0"/>
              <a:t>genomica</a:t>
            </a:r>
            <a:r>
              <a:rPr lang="en-US" dirty="0" smtClean="0"/>
              <a:t> </a:t>
            </a:r>
            <a:r>
              <a:rPr lang="en-US" dirty="0" err="1" smtClean="0"/>
              <a:t>aumenta</a:t>
            </a:r>
            <a:r>
              <a:rPr lang="en-US" dirty="0" smtClean="0"/>
              <a:t> la </a:t>
            </a:r>
            <a:r>
              <a:rPr lang="en-US" dirty="0" err="1" smtClean="0"/>
              <a:t>risposta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selezione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I tori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stati</a:t>
            </a:r>
            <a:r>
              <a:rPr lang="en-US" dirty="0" smtClean="0"/>
              <a:t> </a:t>
            </a:r>
            <a:r>
              <a:rPr lang="en-US" dirty="0" err="1" smtClean="0"/>
              <a:t>genotipizzati</a:t>
            </a:r>
            <a:r>
              <a:rPr lang="en-US" dirty="0" smtClean="0"/>
              <a:t> prima per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questione</a:t>
            </a:r>
            <a:r>
              <a:rPr lang="en-US" dirty="0" smtClean="0"/>
              <a:t> di </a:t>
            </a:r>
            <a:r>
              <a:rPr lang="en-US" dirty="0" err="1" smtClean="0"/>
              <a:t>costi</a:t>
            </a:r>
            <a:endParaRPr lang="en-US" dirty="0" smtClean="0"/>
          </a:p>
          <a:p>
            <a:r>
              <a:rPr lang="en-US" dirty="0" err="1" smtClean="0"/>
              <a:t>Adesso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state </a:t>
            </a:r>
            <a:r>
              <a:rPr lang="en-US" dirty="0" err="1" smtClean="0"/>
              <a:t>genotipizzate</a:t>
            </a:r>
            <a:r>
              <a:rPr lang="en-US" dirty="0" smtClean="0"/>
              <a:t> </a:t>
            </a:r>
            <a:r>
              <a:rPr lang="en-US" dirty="0" err="1" smtClean="0"/>
              <a:t>molte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femmine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maschi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Come </a:t>
            </a:r>
            <a:r>
              <a:rPr lang="en-US" dirty="0" err="1" smtClean="0"/>
              <a:t>usare</a:t>
            </a:r>
            <a:r>
              <a:rPr lang="en-US" dirty="0" smtClean="0"/>
              <a:t> la </a:t>
            </a:r>
            <a:r>
              <a:rPr lang="en-US" dirty="0" err="1" smtClean="0"/>
              <a:t>genomica</a:t>
            </a:r>
            <a:r>
              <a:rPr lang="en-US" dirty="0" smtClean="0"/>
              <a:t> per </a:t>
            </a:r>
            <a:r>
              <a:rPr lang="en-US" dirty="0" err="1" smtClean="0"/>
              <a:t>migliorare</a:t>
            </a:r>
            <a:r>
              <a:rPr lang="en-US" dirty="0" smtClean="0"/>
              <a:t> le </a:t>
            </a:r>
            <a:r>
              <a:rPr lang="en-US" dirty="0" err="1" smtClean="0"/>
              <a:t>proprie</a:t>
            </a:r>
            <a:r>
              <a:rPr lang="en-US" dirty="0" smtClean="0"/>
              <a:t> </a:t>
            </a:r>
            <a:r>
              <a:rPr lang="en-US" dirty="0" err="1" smtClean="0"/>
              <a:t>scelte</a:t>
            </a:r>
            <a:r>
              <a:rPr lang="en-US" dirty="0" smtClean="0"/>
              <a:t> in </a:t>
            </a:r>
            <a:r>
              <a:rPr lang="en-US" dirty="0" err="1" smtClean="0"/>
              <a:t>azienda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319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49" y="155267"/>
            <a:ext cx="8226425" cy="584775"/>
          </a:xfrm>
        </p:spPr>
        <p:txBody>
          <a:bodyPr/>
          <a:lstStyle/>
          <a:p>
            <a:r>
              <a:rPr lang="en-US" dirty="0" err="1" smtClean="0"/>
              <a:t>Conclusioni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306" y="1371600"/>
            <a:ext cx="6395124" cy="5170646"/>
          </a:xfrm>
        </p:spPr>
        <p:txBody>
          <a:bodyPr/>
          <a:lstStyle/>
          <a:p>
            <a:r>
              <a:rPr lang="en-US" sz="2800" dirty="0" err="1" smtClean="0">
                <a:solidFill>
                  <a:srgbClr val="FFFFFF"/>
                </a:solidFill>
              </a:rPr>
              <a:t>Genotipizzare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può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aumentare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il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progresso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genetico</a:t>
            </a:r>
            <a:endParaRPr lang="en-US" sz="2800" dirty="0" smtClean="0">
              <a:solidFill>
                <a:srgbClr val="FFFFFF"/>
              </a:solidFill>
            </a:endParaRPr>
          </a:p>
          <a:p>
            <a:r>
              <a:rPr lang="en-US" sz="2800" dirty="0" err="1" smtClean="0">
                <a:solidFill>
                  <a:srgbClr val="FFFFFF"/>
                </a:solidFill>
              </a:rPr>
              <a:t>Gli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errori</a:t>
            </a:r>
            <a:r>
              <a:rPr lang="en-US" sz="2800" dirty="0" smtClean="0">
                <a:solidFill>
                  <a:srgbClr val="FFFFFF"/>
                </a:solidFill>
              </a:rPr>
              <a:t> di </a:t>
            </a:r>
            <a:r>
              <a:rPr lang="en-US" sz="2800" dirty="0" err="1" smtClean="0">
                <a:solidFill>
                  <a:srgbClr val="FFFFFF"/>
                </a:solidFill>
              </a:rPr>
              <a:t>paternità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possono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essere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corretti</a:t>
            </a:r>
            <a:endParaRPr lang="en-US" sz="2800" dirty="0" smtClean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Le </a:t>
            </a:r>
            <a:r>
              <a:rPr lang="en-US" sz="2800" dirty="0" err="1" smtClean="0">
                <a:solidFill>
                  <a:srgbClr val="FFFFFF"/>
                </a:solidFill>
              </a:rPr>
              <a:t>scelte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selettive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più</a:t>
            </a:r>
            <a:r>
              <a:rPr lang="en-US" sz="2800" dirty="0" smtClean="0">
                <a:solidFill>
                  <a:srgbClr val="FFFFFF"/>
                </a:solidFill>
              </a:rPr>
              <a:t> accurate </a:t>
            </a:r>
            <a:r>
              <a:rPr lang="en-US" sz="2800" dirty="0" err="1" smtClean="0">
                <a:solidFill>
                  <a:srgbClr val="FFFFFF"/>
                </a:solidFill>
              </a:rPr>
              <a:t>possono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far </a:t>
            </a:r>
            <a:r>
              <a:rPr lang="en-US" sz="2800" dirty="0" err="1" smtClean="0">
                <a:solidFill>
                  <a:srgbClr val="FFFFFF"/>
                </a:solidFill>
              </a:rPr>
              <a:t>risparmiare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denaro</a:t>
            </a:r>
            <a:endParaRPr lang="en-US" sz="2800" dirty="0" smtClean="0">
              <a:solidFill>
                <a:srgbClr val="FFFFFF"/>
              </a:solidFill>
            </a:endParaRPr>
          </a:p>
          <a:p>
            <a:r>
              <a:rPr lang="en-US" sz="2800" dirty="0" err="1" smtClean="0">
                <a:solidFill>
                  <a:srgbClr val="FFFFFF"/>
                </a:solidFill>
              </a:rPr>
              <a:t>Migliore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scelta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degli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accoppiamenti</a:t>
            </a:r>
            <a:r>
              <a:rPr lang="en-US" sz="2800" dirty="0" smtClean="0">
                <a:solidFill>
                  <a:srgbClr val="FFFFFF"/>
                </a:solidFill>
              </a:rPr>
              <a:t> produce </a:t>
            </a:r>
            <a:r>
              <a:rPr lang="en-US" sz="2800" dirty="0" err="1" smtClean="0">
                <a:solidFill>
                  <a:srgbClr val="FFFFFF"/>
                </a:solidFill>
              </a:rPr>
              <a:t>migliori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vitelli</a:t>
            </a:r>
            <a:endParaRPr lang="en-US" sz="2800" dirty="0" smtClean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La </a:t>
            </a:r>
            <a:r>
              <a:rPr lang="en-US" sz="2800" dirty="0" err="1" smtClean="0">
                <a:solidFill>
                  <a:srgbClr val="FFFFFF"/>
                </a:solidFill>
              </a:rPr>
              <a:t>genetica</a:t>
            </a:r>
            <a:r>
              <a:rPr lang="en-US" sz="2800" dirty="0" smtClean="0">
                <a:solidFill>
                  <a:srgbClr val="FFFFFF"/>
                </a:solidFill>
              </a:rPr>
              <a:t> di elite </a:t>
            </a:r>
            <a:r>
              <a:rPr lang="en-US" sz="2800" dirty="0" err="1" smtClean="0">
                <a:solidFill>
                  <a:srgbClr val="FFFFFF"/>
                </a:solidFill>
              </a:rPr>
              <a:t>può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essere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commercializzata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64368" y="1066800"/>
            <a:ext cx="2837901" cy="2831383"/>
            <a:chOff x="6230874" y="1008186"/>
            <a:chExt cx="2837901" cy="28313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5575" y="1008186"/>
              <a:ext cx="2743200" cy="264243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230874" y="3593348"/>
              <a:ext cx="273675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http://</a:t>
              </a:r>
              <a:r>
                <a:rPr lang="en-US" sz="1000" dirty="0" err="1"/>
                <a:t>houston.cowparade.com</a:t>
              </a:r>
              <a:r>
                <a:rPr lang="en-US" sz="1000" dirty="0"/>
                <a:t>/cow/large/917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49" y="155267"/>
            <a:ext cx="8226425" cy="584775"/>
          </a:xfrm>
        </p:spPr>
        <p:txBody>
          <a:bodyPr/>
          <a:lstStyle/>
          <a:p>
            <a:r>
              <a:rPr lang="en-US" dirty="0" err="1" smtClean="0"/>
              <a:t>Ringraziamenti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06265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Tom </a:t>
            </a:r>
            <a:r>
              <a:rPr lang="en-US" sz="2400" dirty="0" err="1" smtClean="0">
                <a:solidFill>
                  <a:srgbClr val="FFFF00"/>
                </a:solidFill>
              </a:rPr>
              <a:t>Lawlor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Holstein Association USA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Brattleboro, VT</a:t>
            </a:r>
          </a:p>
          <a:p>
            <a:pPr marL="0" indent="0"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>
                <a:solidFill>
                  <a:srgbClr val="FFFF00"/>
                </a:solidFill>
              </a:rPr>
              <a:t>Albert De </a:t>
            </a:r>
            <a:r>
              <a:rPr lang="en-US" sz="2400" dirty="0" err="1">
                <a:solidFill>
                  <a:srgbClr val="FFFF00"/>
                </a:solidFill>
              </a:rPr>
              <a:t>Vries</a:t>
            </a: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Department of Animal Sciences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University of Florida, Gainesville, </a:t>
            </a:r>
            <a:r>
              <a:rPr lang="en-US" sz="2400" dirty="0" smtClean="0"/>
              <a:t>FL</a:t>
            </a:r>
          </a:p>
          <a:p>
            <a:pPr marL="0" indent="0">
              <a:spcAft>
                <a:spcPts val="0"/>
              </a:spcAft>
              <a:buNone/>
            </a:pPr>
            <a:endParaRPr lang="en-US" sz="24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>
                <a:solidFill>
                  <a:srgbClr val="FFFF00"/>
                </a:solidFill>
              </a:rPr>
              <a:t>Paul </a:t>
            </a:r>
            <a:r>
              <a:rPr lang="en-US" sz="2400" dirty="0" err="1">
                <a:solidFill>
                  <a:srgbClr val="FFFF00"/>
                </a:solidFill>
              </a:rPr>
              <a:t>VanRaden</a:t>
            </a:r>
            <a:r>
              <a:rPr lang="en-US" sz="2400" dirty="0">
                <a:solidFill>
                  <a:srgbClr val="FFFF00"/>
                </a:solidFill>
              </a:rPr>
              <a:t>, Dan Null, and Tabatha Cooper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Animal Improvement Programs Laboratory, ARS, USDA Beltsville, </a:t>
            </a:r>
            <a:r>
              <a:rPr lang="en-US" sz="2400" dirty="0" smtClean="0"/>
              <a:t>MD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9798" y="4705652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3600" b="1" dirty="0" err="1" smtClean="0">
                <a:latin typeface="Trebuchet MS" charset="0"/>
              </a:rPr>
              <a:t>Domande</a:t>
            </a:r>
            <a:r>
              <a:rPr lang="en-US" sz="3600" b="1" dirty="0" smtClean="0">
                <a:latin typeface="Trebuchet MS" charset="0"/>
              </a:rPr>
              <a:t>?</a:t>
            </a:r>
            <a:endParaRPr lang="en-US" sz="3600" b="1" dirty="0">
              <a:latin typeface="Trebuchet MS" charset="0"/>
            </a:endParaRPr>
          </a:p>
        </p:txBody>
      </p:sp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846629" y="1064846"/>
            <a:ext cx="7455996" cy="5480731"/>
            <a:chOff x="480" y="640"/>
            <a:chExt cx="4750" cy="3502"/>
          </a:xfrm>
        </p:grpSpPr>
        <p:pic>
          <p:nvPicPr>
            <p:cNvPr id="593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40"/>
              <a:ext cx="4750" cy="350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9396" name="Text Box 4"/>
            <p:cNvSpPr txBox="1">
              <a:spLocks noChangeArrowheads="1"/>
            </p:cNvSpPr>
            <p:nvPr/>
          </p:nvSpPr>
          <p:spPr bwMode="auto">
            <a:xfrm>
              <a:off x="480" y="640"/>
              <a:ext cx="4750" cy="350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9582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917" y="111872"/>
            <a:ext cx="8836025" cy="584775"/>
          </a:xfrm>
        </p:spPr>
        <p:txBody>
          <a:bodyPr lIns="0" tIns="0" rIns="0" bIns="0" anchor="t">
            <a:spAutoFit/>
          </a:bodyPr>
          <a:lstStyle/>
          <a:p>
            <a:r>
              <a:rPr lang="en-US" dirty="0" err="1" smtClean="0"/>
              <a:t>Molti</a:t>
            </a:r>
            <a:r>
              <a:rPr lang="en-US" dirty="0" smtClean="0"/>
              <a:t> </a:t>
            </a:r>
            <a:r>
              <a:rPr lang="en-US" dirty="0" err="1" smtClean="0"/>
              <a:t>animali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stati</a:t>
            </a:r>
            <a:r>
              <a:rPr lang="en-US" dirty="0" smtClean="0"/>
              <a:t> </a:t>
            </a:r>
            <a:r>
              <a:rPr lang="en-US" dirty="0" err="1" smtClean="0"/>
              <a:t>valutati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71739" y="5627536"/>
            <a:ext cx="451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/>
              </a:rPr>
              <a:t>Data </a:t>
            </a:r>
            <a:r>
              <a:rPr lang="en-US" sz="2800" b="1" dirty="0" err="1" smtClean="0">
                <a:solidFill>
                  <a:srgbClr val="FFFF00"/>
                </a:solidFill>
                <a:latin typeface="Trebuchet MS"/>
              </a:rPr>
              <a:t>Valutazione</a:t>
            </a:r>
            <a:r>
              <a:rPr lang="en-US" sz="2800" b="1" dirty="0" smtClean="0">
                <a:solidFill>
                  <a:srgbClr val="FFFF00"/>
                </a:solidFill>
                <a:latin typeface="Trebuchet MS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rebuchet MS"/>
              </a:rPr>
              <a:t>(YYMM)</a:t>
            </a:r>
            <a:endParaRPr lang="en-US" sz="2800" b="1" dirty="0">
              <a:solidFill>
                <a:srgbClr val="FFFF00"/>
              </a:solidFill>
              <a:latin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1645844" y="3292706"/>
            <a:ext cx="398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rebuchet MS"/>
              </a:rPr>
              <a:t>Genotypes</a:t>
            </a:r>
            <a:endParaRPr lang="en-US" sz="2800" b="1" dirty="0">
              <a:solidFill>
                <a:srgbClr val="FFFF00"/>
              </a:solidFill>
              <a:latin typeface="Trebuchet MS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660590"/>
              </p:ext>
            </p:extLst>
          </p:nvPr>
        </p:nvGraphicFramePr>
        <p:xfrm>
          <a:off x="659394" y="1375874"/>
          <a:ext cx="8262773" cy="4298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243889" y="2043458"/>
            <a:ext cx="2728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335,929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animali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genotipizzati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60" y="130187"/>
            <a:ext cx="9009340" cy="553998"/>
          </a:xfrm>
        </p:spPr>
        <p:txBody>
          <a:bodyPr/>
          <a:lstStyle/>
          <a:p>
            <a:r>
              <a:rPr lang="en-US" sz="3600" dirty="0" err="1" smtClean="0"/>
              <a:t>Perchè</a:t>
            </a:r>
            <a:r>
              <a:rPr lang="en-US" sz="3600" dirty="0" smtClean="0"/>
              <a:t> </a:t>
            </a:r>
            <a:r>
              <a:rPr lang="en-US" sz="3600" dirty="0" err="1" smtClean="0"/>
              <a:t>sono</a:t>
            </a:r>
            <a:r>
              <a:rPr lang="en-US" sz="3600" dirty="0" smtClean="0"/>
              <a:t> </a:t>
            </a:r>
            <a:r>
              <a:rPr lang="en-US" sz="3600" dirty="0" err="1" smtClean="0"/>
              <a:t>importanti</a:t>
            </a:r>
            <a:r>
              <a:rPr lang="en-US" sz="3600" dirty="0" smtClean="0"/>
              <a:t> le </a:t>
            </a:r>
            <a:r>
              <a:rPr lang="en-US" sz="3600" dirty="0" err="1" smtClean="0"/>
              <a:t>scelte</a:t>
            </a:r>
            <a:r>
              <a:rPr lang="en-US" sz="3600" dirty="0" smtClean="0"/>
              <a:t> </a:t>
            </a:r>
            <a:r>
              <a:rPr lang="en-US" sz="3600" dirty="0" err="1" smtClean="0"/>
              <a:t>giuste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840274"/>
              </p:ext>
            </p:extLst>
          </p:nvPr>
        </p:nvGraphicFramePr>
        <p:xfrm>
          <a:off x="2252039" y="1049159"/>
          <a:ext cx="6779441" cy="4201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4743" y="5460879"/>
            <a:ext cx="4431771" cy="1015663"/>
          </a:xfrm>
          <a:prstGeom prst="rect">
            <a:avLst/>
          </a:prstGeom>
          <a:noFill/>
          <a:ln w="9525"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rebuchet MS"/>
                <a:cs typeface="Trebuchet MS"/>
              </a:rPr>
              <a:t>M:FP</a:t>
            </a:r>
            <a:r>
              <a:rPr lang="en-US" sz="2000" dirty="0">
                <a:latin typeface="Trebuchet MS"/>
                <a:cs typeface="Trebuchet MS"/>
              </a:rPr>
              <a:t> = </a:t>
            </a:r>
            <a:r>
              <a:rPr lang="en-US" sz="2000" dirty="0" err="1" smtClean="0">
                <a:latin typeface="Trebuchet MS"/>
                <a:cs typeface="Trebuchet MS"/>
              </a:rPr>
              <a:t>prezzo</a:t>
            </a:r>
            <a:r>
              <a:rPr lang="en-US" sz="2000" dirty="0" smtClean="0">
                <a:latin typeface="Trebuchet MS"/>
                <a:cs typeface="Trebuchet MS"/>
              </a:rPr>
              <a:t> di 1 </a:t>
            </a:r>
            <a:r>
              <a:rPr lang="en-US" sz="2000" dirty="0" smtClean="0">
                <a:latin typeface="Trebuchet MS"/>
                <a:cs typeface="Trebuchet MS"/>
              </a:rPr>
              <a:t>kg </a:t>
            </a:r>
            <a:r>
              <a:rPr lang="en-US" sz="2000" dirty="0" smtClean="0">
                <a:latin typeface="Trebuchet MS"/>
                <a:cs typeface="Trebuchet MS"/>
              </a:rPr>
              <a:t>di latte/</a:t>
            </a:r>
            <a:endParaRPr lang="en-US" sz="2000" dirty="0" smtClean="0">
              <a:latin typeface="Trebuchet MS"/>
              <a:cs typeface="Trebuchet MS"/>
            </a:endParaRPr>
          </a:p>
          <a:p>
            <a:r>
              <a:rPr lang="en-US" sz="2000" dirty="0" smtClean="0">
                <a:latin typeface="Trebuchet MS"/>
                <a:cs typeface="Trebuchet MS"/>
              </a:rPr>
              <a:t>           </a:t>
            </a:r>
            <a:r>
              <a:rPr lang="en-US" sz="2000" dirty="0" err="1" smtClean="0">
                <a:latin typeface="Trebuchet MS"/>
                <a:cs typeface="Trebuchet MS"/>
              </a:rPr>
              <a:t>prezzo</a:t>
            </a:r>
            <a:r>
              <a:rPr lang="en-US" sz="2000" dirty="0" smtClean="0">
                <a:latin typeface="Trebuchet MS"/>
                <a:cs typeface="Trebuchet MS"/>
              </a:rPr>
              <a:t> di 1 kg </a:t>
            </a:r>
            <a:r>
              <a:rPr lang="en-US" sz="2000" dirty="0" smtClean="0">
                <a:latin typeface="Trebuchet MS"/>
                <a:cs typeface="Trebuchet MS"/>
              </a:rPr>
              <a:t>of </a:t>
            </a:r>
            <a:r>
              <a:rPr lang="en-US" sz="2000" dirty="0" smtClean="0">
                <a:latin typeface="Trebuchet MS"/>
                <a:cs typeface="Trebuchet MS"/>
              </a:rPr>
              <a:t>	</a:t>
            </a:r>
            <a:r>
              <a:rPr lang="en-US" sz="2000" dirty="0" err="1" smtClean="0">
                <a:latin typeface="Trebuchet MS"/>
                <a:cs typeface="Trebuchet MS"/>
              </a:rPr>
              <a:t>razione</a:t>
            </a:r>
            <a:r>
              <a:rPr lang="en-US" sz="2000" dirty="0" smtClean="0">
                <a:latin typeface="Trebuchet MS"/>
                <a:cs typeface="Trebuchet MS"/>
              </a:rPr>
              <a:t> al 16</a:t>
            </a:r>
            <a:r>
              <a:rPr lang="en-US" sz="2000" dirty="0">
                <a:latin typeface="Trebuchet MS"/>
                <a:cs typeface="Trebuchet MS"/>
              </a:rPr>
              <a:t>% </a:t>
            </a:r>
            <a:r>
              <a:rPr lang="en-US" sz="2000" dirty="0" smtClean="0">
                <a:latin typeface="Trebuchet MS"/>
                <a:cs typeface="Trebuchet MS"/>
              </a:rPr>
              <a:t>di </a:t>
            </a:r>
            <a:r>
              <a:rPr lang="en-US" sz="2000" dirty="0" err="1" smtClean="0">
                <a:latin typeface="Trebuchet MS"/>
                <a:cs typeface="Trebuchet MS"/>
              </a:rPr>
              <a:t>proteina</a:t>
            </a:r>
            <a:endParaRPr lang="en-US" sz="2000" dirty="0"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57563" y="5262836"/>
            <a:ext cx="451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rebuchet MS"/>
              </a:rPr>
              <a:t>Mese</a:t>
            </a:r>
            <a:endParaRPr lang="en-US" sz="2800" b="1" dirty="0">
              <a:solidFill>
                <a:srgbClr val="FFFF00"/>
              </a:solidFill>
              <a:latin typeface="Trebuchet MS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4154" y="2790321"/>
            <a:ext cx="3983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rebuchet MS"/>
              </a:rPr>
              <a:t>Rapporto</a:t>
            </a:r>
            <a:r>
              <a:rPr lang="en-US" sz="2800" b="1" dirty="0" smtClean="0">
                <a:solidFill>
                  <a:srgbClr val="FFFF00"/>
                </a:solidFill>
                <a:latin typeface="Trebuchet MS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rebuchet MS"/>
              </a:rPr>
              <a:t>Prezzo</a:t>
            </a:r>
            <a:r>
              <a:rPr lang="en-US" sz="2800" b="1" dirty="0" smtClean="0">
                <a:solidFill>
                  <a:srgbClr val="FFFF00"/>
                </a:solidFill>
                <a:latin typeface="Trebuchet MS"/>
              </a:rPr>
              <a:t> latte\</a:t>
            </a:r>
            <a:r>
              <a:rPr lang="en-US" sz="2800" b="1" dirty="0" err="1" smtClean="0">
                <a:solidFill>
                  <a:srgbClr val="FFFF00"/>
                </a:solidFill>
                <a:latin typeface="Trebuchet MS"/>
              </a:rPr>
              <a:t>alimento</a:t>
            </a:r>
            <a:endParaRPr lang="en-US" sz="2800" b="1" dirty="0">
              <a:solidFill>
                <a:srgbClr val="FFFF00"/>
              </a:solidFill>
              <a:latin typeface="Trebuchet MS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948695" y="2722758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053071" y="2731457"/>
            <a:ext cx="5827807" cy="869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201830" y="3923207"/>
            <a:ext cx="2661654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Trebuchet MS"/>
                <a:cs typeface="Trebuchet MS"/>
              </a:rPr>
              <a:t>Luglio</a:t>
            </a:r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 2012: </a:t>
            </a:r>
            <a:r>
              <a:rPr lang="en-US" b="1" dirty="0" err="1" smtClean="0">
                <a:solidFill>
                  <a:srgbClr val="FFFF00"/>
                </a:solidFill>
                <a:latin typeface="Trebuchet MS"/>
                <a:cs typeface="Trebuchet MS"/>
              </a:rPr>
              <a:t>Prezzi</a:t>
            </a:r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rebuchet MS"/>
                <a:cs typeface="Trebuchet MS"/>
              </a:rPr>
              <a:t>granaglie</a:t>
            </a:r>
            <a:endParaRPr lang="en-US" b="1" dirty="0" smtClean="0">
              <a:solidFill>
                <a:srgbClr val="FFFF00"/>
              </a:solidFill>
              <a:latin typeface="Trebuchet MS"/>
              <a:cs typeface="Trebuchet MS"/>
            </a:endParaRPr>
          </a:p>
          <a:p>
            <a:r>
              <a:rPr lang="en-US" b="1" dirty="0" err="1" smtClean="0">
                <a:latin typeface="Trebuchet MS"/>
                <a:cs typeface="Trebuchet MS"/>
              </a:rPr>
              <a:t>Soia</a:t>
            </a:r>
            <a:r>
              <a:rPr lang="en-US" b="1" dirty="0" smtClean="0">
                <a:latin typeface="Trebuchet MS"/>
                <a:cs typeface="Trebuchet MS"/>
              </a:rPr>
              <a:t>: </a:t>
            </a:r>
            <a:r>
              <a:rPr lang="en-US" b="1" dirty="0" smtClean="0">
                <a:latin typeface="Trebuchet MS"/>
                <a:cs typeface="Trebuchet MS"/>
              </a:rPr>
              <a:t>$15.60/</a:t>
            </a:r>
            <a:r>
              <a:rPr lang="en-US" b="1" dirty="0" err="1" smtClean="0">
                <a:latin typeface="Trebuchet MS"/>
                <a:cs typeface="Trebuchet MS"/>
              </a:rPr>
              <a:t>bu</a:t>
            </a:r>
            <a:r>
              <a:rPr lang="en-US" b="1" dirty="0">
                <a:latin typeface="Trebuchet MS"/>
                <a:cs typeface="Trebuchet MS"/>
              </a:rPr>
              <a:t> </a:t>
            </a:r>
            <a:r>
              <a:rPr lang="en-US" b="1" dirty="0" smtClean="0">
                <a:latin typeface="Trebuchet MS"/>
                <a:cs typeface="Trebuchet MS"/>
              </a:rPr>
              <a:t> (</a:t>
            </a:r>
            <a:r>
              <a:rPr lang="en-US" b="1" dirty="0" smtClean="0">
                <a:solidFill>
                  <a:srgbClr val="00FF00"/>
                </a:solidFill>
                <a:latin typeface="Trebuchet MS"/>
                <a:cs typeface="Trebuchet MS"/>
              </a:rPr>
              <a:t>€0.46/kg</a:t>
            </a:r>
            <a:r>
              <a:rPr lang="en-US" b="1" dirty="0" smtClean="0">
                <a:latin typeface="Trebuchet MS"/>
                <a:cs typeface="Trebuchet MS"/>
              </a:rPr>
              <a:t>)</a:t>
            </a:r>
          </a:p>
          <a:p>
            <a:r>
              <a:rPr lang="en-US" b="1" dirty="0" err="1" smtClean="0">
                <a:latin typeface="Trebuchet MS"/>
                <a:cs typeface="Trebuchet MS"/>
              </a:rPr>
              <a:t>Mais</a:t>
            </a:r>
            <a:r>
              <a:rPr lang="en-US" b="1" dirty="0" smtClean="0">
                <a:latin typeface="Trebuchet MS"/>
                <a:cs typeface="Trebuchet MS"/>
              </a:rPr>
              <a:t>:        </a:t>
            </a:r>
            <a:r>
              <a:rPr lang="en-US" b="1" dirty="0" smtClean="0">
                <a:solidFill>
                  <a:srgbClr val="FFFFFF"/>
                </a:solidFill>
                <a:latin typeface="Trebuchet MS"/>
                <a:cs typeface="Trebuchet MS"/>
              </a:rPr>
              <a:t>$  7.36/</a:t>
            </a:r>
            <a:r>
              <a:rPr lang="en-US" b="1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bu</a:t>
            </a:r>
            <a:r>
              <a:rPr lang="en-US" b="1" dirty="0" smtClean="0">
                <a:latin typeface="Trebuchet MS"/>
                <a:cs typeface="Trebuchet MS"/>
              </a:rPr>
              <a:t>  (</a:t>
            </a:r>
            <a:r>
              <a:rPr lang="en-US" b="1" dirty="0" smtClean="0">
                <a:solidFill>
                  <a:srgbClr val="00FF00"/>
                </a:solidFill>
                <a:latin typeface="Trebuchet MS"/>
                <a:cs typeface="Trebuchet MS"/>
              </a:rPr>
              <a:t>€0.23/kg</a:t>
            </a:r>
            <a:r>
              <a:rPr lang="en-US" b="1" dirty="0" smtClean="0">
                <a:latin typeface="Trebuchet MS"/>
                <a:cs typeface="Trebuchet MS"/>
              </a:rPr>
              <a:t>)</a:t>
            </a:r>
            <a:endParaRPr lang="en-US" b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1902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992825" cy="1169551"/>
          </a:xfrm>
        </p:spPr>
        <p:txBody>
          <a:bodyPr/>
          <a:lstStyle/>
          <a:p>
            <a:r>
              <a:rPr lang="en-US" dirty="0" smtClean="0"/>
              <a:t>Come </a:t>
            </a:r>
            <a:r>
              <a:rPr lang="en-US" dirty="0" err="1" smtClean="0"/>
              <a:t>funziona</a:t>
            </a:r>
            <a:r>
              <a:rPr lang="en-US" dirty="0" smtClean="0"/>
              <a:t> la </a:t>
            </a:r>
            <a:r>
              <a:rPr lang="en-US" dirty="0" err="1" smtClean="0"/>
              <a:t>selezione</a:t>
            </a:r>
            <a:r>
              <a:rPr lang="en-US" dirty="0" smtClean="0"/>
              <a:t> </a:t>
            </a:r>
            <a:r>
              <a:rPr lang="en-US" dirty="0" err="1" smtClean="0"/>
              <a:t>genetica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49" y="2132283"/>
            <a:ext cx="8360461" cy="4607516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ΔG =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/>
              <a:t>progresso</a:t>
            </a:r>
            <a:r>
              <a:rPr lang="en-US" sz="2400" dirty="0" smtClean="0"/>
              <a:t> </a:t>
            </a:r>
            <a:r>
              <a:rPr lang="en-US" sz="2400" dirty="0" err="1" smtClean="0"/>
              <a:t>genetico</a:t>
            </a:r>
            <a:r>
              <a:rPr lang="en-US" sz="2400" dirty="0" smtClean="0"/>
              <a:t> </a:t>
            </a:r>
            <a:r>
              <a:rPr lang="en-US" sz="2400" dirty="0" err="1" smtClean="0"/>
              <a:t>annuale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FF00"/>
                </a:solidFill>
              </a:rPr>
              <a:t>reliability =</a:t>
            </a:r>
            <a:r>
              <a:rPr lang="en-US" sz="2400" dirty="0" smtClean="0"/>
              <a:t> </a:t>
            </a:r>
            <a:r>
              <a:rPr lang="en-US" sz="2400" dirty="0" err="1" smtClean="0"/>
              <a:t>misura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certezza</a:t>
            </a:r>
            <a:r>
              <a:rPr lang="en-US" sz="2400" dirty="0" smtClean="0"/>
              <a:t> con la quale </a:t>
            </a:r>
            <a:r>
              <a:rPr lang="en-US" sz="2400" dirty="0" err="1" smtClean="0"/>
              <a:t>valutiamo</a:t>
            </a:r>
            <a:r>
              <a:rPr lang="en-US" sz="2400" dirty="0" smtClean="0"/>
              <a:t> un </a:t>
            </a:r>
            <a:r>
              <a:rPr lang="en-US" sz="2400" dirty="0" err="1" smtClean="0"/>
              <a:t>animale</a:t>
            </a:r>
            <a:r>
              <a:rPr lang="en-US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genomica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selection intensity = </a:t>
            </a:r>
            <a:r>
              <a:rPr lang="en-US" sz="2400" dirty="0" err="1" smtClean="0"/>
              <a:t>quanto</a:t>
            </a:r>
            <a:r>
              <a:rPr lang="en-US" sz="2400" dirty="0" smtClean="0"/>
              <a:t> </a:t>
            </a:r>
            <a:r>
              <a:rPr lang="en-US" sz="2400" dirty="0" err="1" smtClean="0"/>
              <a:t>siamo</a:t>
            </a:r>
            <a:r>
              <a:rPr lang="en-US" sz="2400" dirty="0" smtClean="0"/>
              <a:t> </a:t>
            </a:r>
            <a:r>
              <a:rPr lang="en-US" sz="2400" dirty="0" smtClean="0"/>
              <a:t>“</a:t>
            </a:r>
            <a:r>
              <a:rPr lang="en-US" sz="2400" dirty="0" err="1" smtClean="0"/>
              <a:t>puntigliosi</a:t>
            </a:r>
            <a:r>
              <a:rPr lang="en-US" sz="2400" dirty="0" smtClean="0"/>
              <a:t>” </a:t>
            </a:r>
            <a:r>
              <a:rPr lang="en-US" sz="2400" dirty="0" err="1" smtClean="0"/>
              <a:t>nel</a:t>
            </a:r>
            <a:r>
              <a:rPr lang="en-US" sz="2400" dirty="0" smtClean="0"/>
              <a:t> fare le </a:t>
            </a:r>
            <a:r>
              <a:rPr lang="en-US" sz="2400" dirty="0" err="1" smtClean="0"/>
              <a:t>nostre</a:t>
            </a:r>
            <a:r>
              <a:rPr lang="en-US" sz="2400" dirty="0" smtClean="0"/>
              <a:t> </a:t>
            </a:r>
            <a:r>
              <a:rPr lang="en-US" sz="2400" dirty="0" err="1" smtClean="0"/>
              <a:t>scelte</a:t>
            </a:r>
            <a:r>
              <a:rPr lang="en-US" sz="2400" dirty="0" smtClean="0"/>
              <a:t> </a:t>
            </a:r>
            <a:r>
              <a:rPr lang="en-US" sz="2400" dirty="0" err="1" smtClean="0"/>
              <a:t>selettive</a:t>
            </a:r>
            <a:r>
              <a:rPr lang="en-US" sz="2400" dirty="0" smtClean="0"/>
              <a:t> (la </a:t>
            </a:r>
            <a:r>
              <a:rPr lang="en-US" sz="2400" dirty="0" err="1" smtClean="0"/>
              <a:t>gestione</a:t>
            </a:r>
            <a:r>
              <a:rPr lang="en-US" sz="2400" dirty="0" smtClean="0"/>
              <a:t> </a:t>
            </a:r>
            <a:r>
              <a:rPr lang="en-US" sz="2400" dirty="0" err="1" smtClean="0"/>
              <a:t>può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 smtClean="0"/>
              <a:t>)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genetic variance = </a:t>
            </a:r>
            <a:r>
              <a:rPr lang="en-US" sz="2400" dirty="0" err="1" smtClean="0"/>
              <a:t>variabilità</a:t>
            </a:r>
            <a:r>
              <a:rPr lang="en-US" sz="2400" dirty="0" smtClean="0"/>
              <a:t> </a:t>
            </a:r>
            <a:r>
              <a:rPr lang="en-US" sz="2400" dirty="0" err="1" smtClean="0"/>
              <a:t>osservata</a:t>
            </a:r>
            <a:r>
              <a:rPr lang="en-US" sz="2400" dirty="0" smtClean="0"/>
              <a:t> </a:t>
            </a:r>
            <a:r>
              <a:rPr lang="en-US" sz="2400" dirty="0" err="1" smtClean="0"/>
              <a:t>nella</a:t>
            </a:r>
            <a:r>
              <a:rPr lang="en-US" sz="2400" dirty="0" smtClean="0"/>
              <a:t> </a:t>
            </a:r>
            <a:r>
              <a:rPr lang="en-US" sz="2400" dirty="0" err="1" smtClean="0"/>
              <a:t>popolazione</a:t>
            </a:r>
            <a:r>
              <a:rPr lang="en-US" sz="2400" dirty="0" smtClean="0"/>
              <a:t> </a:t>
            </a:r>
            <a:r>
              <a:rPr lang="en-US" sz="2400" dirty="0" err="1" smtClean="0"/>
              <a:t>dovuta</a:t>
            </a:r>
            <a:r>
              <a:rPr lang="en-US" sz="2400" dirty="0" smtClean="0"/>
              <a:t> </a:t>
            </a:r>
            <a:r>
              <a:rPr lang="en-US" sz="2400" dirty="0" err="1" smtClean="0"/>
              <a:t>alla</a:t>
            </a:r>
            <a:r>
              <a:rPr lang="en-US" sz="2400" dirty="0" smtClean="0"/>
              <a:t> </a:t>
            </a:r>
            <a:r>
              <a:rPr lang="en-US" sz="2400" dirty="0" err="1" smtClean="0"/>
              <a:t>genetica</a:t>
            </a:r>
            <a:r>
              <a:rPr lang="en-US" sz="2400" dirty="0" smtClean="0"/>
              <a:t> (non </a:t>
            </a:r>
            <a:r>
              <a:rPr lang="en-US" sz="2400" dirty="0" err="1" smtClean="0"/>
              <a:t>possiamo</a:t>
            </a:r>
            <a:r>
              <a:rPr lang="en-US" sz="2400" dirty="0" smtClean="0"/>
              <a:t> </a:t>
            </a:r>
            <a:r>
              <a:rPr lang="en-US" sz="2400" dirty="0" err="1" smtClean="0"/>
              <a:t>modificarla</a:t>
            </a:r>
            <a:r>
              <a:rPr lang="en-US" sz="2400" dirty="0" smtClean="0"/>
              <a:t> molto)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FF00"/>
                </a:solidFill>
              </a:rPr>
              <a:t>generation interval = </a:t>
            </a:r>
            <a:r>
              <a:rPr lang="en-US" sz="2400" dirty="0" smtClean="0"/>
              <a:t>tempo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passa</a:t>
            </a:r>
            <a:r>
              <a:rPr lang="en-US" sz="2400" dirty="0" smtClean="0"/>
              <a:t> </a:t>
            </a:r>
            <a:r>
              <a:rPr lang="en-US" sz="2400" dirty="0" err="1" smtClean="0"/>
              <a:t>tra</a:t>
            </a:r>
            <a:r>
              <a:rPr lang="en-US" sz="2400" dirty="0" smtClean="0"/>
              <a:t> 2 </a:t>
            </a:r>
            <a:r>
              <a:rPr lang="en-US" sz="2400" dirty="0" err="1" smtClean="0"/>
              <a:t>generazioni</a:t>
            </a:r>
            <a:r>
              <a:rPr lang="en-US" sz="2400" dirty="0" smtClean="0"/>
              <a:t> (</a:t>
            </a:r>
            <a:r>
              <a:rPr lang="en-US" sz="2400" dirty="0" err="1" smtClean="0"/>
              <a:t>genomica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FF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400" dirty="0" smtClean="0"/>
              <a:t>)</a:t>
            </a:r>
          </a:p>
        </p:txBody>
      </p:sp>
      <p:pic>
        <p:nvPicPr>
          <p:cNvPr id="5" name="Picture 4" descr="delta_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9" y="1155969"/>
            <a:ext cx="8001000" cy="97631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19707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60217"/>
            <a:ext cx="8839200" cy="553998"/>
          </a:xfrm>
        </p:spPr>
        <p:txBody>
          <a:bodyPr/>
          <a:lstStyle/>
          <a:p>
            <a:r>
              <a:rPr lang="en-US" sz="3600" dirty="0" err="1">
                <a:solidFill>
                  <a:srgbClr val="FFFFFF"/>
                </a:solidFill>
              </a:rPr>
              <a:t>Posso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permettermi</a:t>
            </a:r>
            <a:r>
              <a:rPr lang="en-US" sz="3600" dirty="0">
                <a:solidFill>
                  <a:srgbClr val="FFFFFF"/>
                </a:solidFill>
              </a:rPr>
              <a:t> la </a:t>
            </a:r>
            <a:r>
              <a:rPr lang="en-US" sz="3600" dirty="0" err="1">
                <a:solidFill>
                  <a:srgbClr val="FFFFFF"/>
                </a:solidFill>
              </a:rPr>
              <a:t>genomica</a:t>
            </a:r>
            <a:r>
              <a:rPr lang="en-US" sz="3600" dirty="0">
                <a:solidFill>
                  <a:srgbClr val="FFFFFF"/>
                </a:solidFill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7087" y="1207488"/>
            <a:ext cx="8415214" cy="4910678"/>
            <a:chOff x="377087" y="1207488"/>
            <a:chExt cx="8415214" cy="4910678"/>
          </a:xfrm>
        </p:grpSpPr>
        <p:pic>
          <p:nvPicPr>
            <p:cNvPr id="45058" name="Picture 23" descr="Bovine HD Omni1S &amp; BovineHD 8x1 B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7251" y="1207488"/>
              <a:ext cx="1123950" cy="342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59" name="Picture 14" descr="iSelect_chip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0856" y="1207488"/>
              <a:ext cx="1050925" cy="3481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0" name="Text Box 4"/>
            <p:cNvSpPr txBox="1">
              <a:spLocks noChangeArrowheads="1"/>
            </p:cNvSpPr>
            <p:nvPr/>
          </p:nvSpPr>
          <p:spPr bwMode="auto">
            <a:xfrm>
              <a:off x="377087" y="4917837"/>
              <a:ext cx="8415214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dirty="0" err="1" smtClean="0">
                  <a:solidFill>
                    <a:srgbClr val="FFFF00"/>
                  </a:solidFill>
                  <a:latin typeface="Trebuchet MS"/>
                </a:rPr>
                <a:t>Numero</a:t>
              </a:r>
              <a:r>
                <a:rPr lang="en-US" sz="2400" dirty="0" smtClean="0">
                  <a:solidFill>
                    <a:srgbClr val="FFFF00"/>
                  </a:solidFill>
                  <a:latin typeface="Trebuchet MS"/>
                </a:rPr>
                <a:t> di SNP</a:t>
              </a:r>
              <a:r>
                <a:rPr lang="en-US" sz="2400" dirty="0" smtClean="0">
                  <a:solidFill>
                    <a:srgbClr val="FFFF00"/>
                  </a:solidFill>
                  <a:latin typeface="Trebuchet MS"/>
                </a:rPr>
                <a:t>		</a:t>
              </a:r>
              <a:r>
                <a:rPr lang="en-US" sz="2400" b="1" dirty="0" smtClean="0">
                  <a:solidFill>
                    <a:srgbClr val="FFFF00"/>
                  </a:solidFill>
                  <a:latin typeface="Trebuchet MS"/>
                </a:rPr>
                <a:t>9K		50K		800K</a:t>
              </a:r>
              <a:endParaRPr lang="en-US" sz="2400" dirty="0">
                <a:solidFill>
                  <a:srgbClr val="FFFF00"/>
                </a:solidFill>
                <a:latin typeface="Trebuchet MS"/>
              </a:endParaRPr>
            </a:p>
            <a:p>
              <a:r>
                <a:rPr lang="en-US" sz="2400" dirty="0" err="1" smtClean="0">
                  <a:latin typeface="Trebuchet MS"/>
                </a:rPr>
                <a:t>Prezzo</a:t>
              </a:r>
              <a:r>
                <a:rPr lang="en-US" sz="2400" dirty="0" smtClean="0">
                  <a:latin typeface="Trebuchet MS"/>
                </a:rPr>
                <a:t> USA</a:t>
              </a:r>
              <a:r>
                <a:rPr lang="en-US" sz="2400" dirty="0" smtClean="0">
                  <a:latin typeface="Trebuchet MS"/>
                </a:rPr>
                <a:t>		</a:t>
              </a:r>
              <a:r>
                <a:rPr lang="en-US" sz="2400" dirty="0">
                  <a:latin typeface="Trebuchet MS"/>
                </a:rPr>
                <a:t>	€32</a:t>
              </a:r>
              <a:r>
                <a:rPr lang="en-US" sz="2400" dirty="0" smtClean="0">
                  <a:latin typeface="Trebuchet MS"/>
                </a:rPr>
                <a:t>		€92		€184</a:t>
              </a:r>
            </a:p>
            <a:p>
              <a:r>
                <a:rPr lang="en-US" sz="2400" dirty="0" err="1" smtClean="0">
                  <a:latin typeface="Trebuchet MS"/>
                </a:rPr>
                <a:t>Prezzo</a:t>
              </a:r>
              <a:r>
                <a:rPr lang="en-US" sz="2400" dirty="0" smtClean="0">
                  <a:latin typeface="Trebuchet MS"/>
                </a:rPr>
                <a:t> </a:t>
              </a:r>
              <a:r>
                <a:rPr lang="en-US" sz="2400" dirty="0" err="1" smtClean="0">
                  <a:latin typeface="Trebuchet MS"/>
                </a:rPr>
                <a:t>Internazionale</a:t>
              </a:r>
              <a:r>
                <a:rPr lang="en-US" sz="2400" dirty="0" smtClean="0">
                  <a:latin typeface="Trebuchet MS"/>
                </a:rPr>
                <a:t>	€41		€100		€192</a:t>
              </a:r>
              <a:endParaRPr lang="en-US" sz="2400" dirty="0">
                <a:latin typeface="Trebuchet MS"/>
              </a:endParaRPr>
            </a:p>
          </p:txBody>
        </p:sp>
        <p:pic>
          <p:nvPicPr>
            <p:cNvPr id="13" name="Picture 2"/>
            <p:cNvPicPr>
              <a:picLocks noGrp="1" noChangeAspect="1" noChangeArrowheads="1"/>
            </p:cNvPicPr>
            <p:nvPr>
              <p:ph idx="1"/>
            </p:nvPr>
          </p:nvPicPr>
          <p:blipFill>
            <a:blip r:embed="rId5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94706" y="1207488"/>
              <a:ext cx="1139825" cy="3505200"/>
            </a:xfr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87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Quattro </a:t>
            </a:r>
            <a:r>
              <a:rPr lang="en-US" dirty="0" err="1" smtClean="0"/>
              <a:t>modi</a:t>
            </a:r>
            <a:r>
              <a:rPr lang="en-US" dirty="0" smtClean="0"/>
              <a:t> per </a:t>
            </a:r>
            <a:r>
              <a:rPr lang="en-US" dirty="0" err="1" smtClean="0"/>
              <a:t>usare</a:t>
            </a:r>
            <a:r>
              <a:rPr lang="en-US" dirty="0" smtClean="0"/>
              <a:t> la </a:t>
            </a:r>
            <a:r>
              <a:rPr lang="en-US" dirty="0" err="1" smtClean="0"/>
              <a:t>genomica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156" y="1023257"/>
            <a:ext cx="8644844" cy="4924425"/>
          </a:xfrm>
        </p:spPr>
        <p:txBody>
          <a:bodyPr/>
          <a:lstStyle/>
          <a:p>
            <a:r>
              <a:rPr lang="en-US" dirty="0" err="1" smtClean="0"/>
              <a:t>Verifica</a:t>
            </a:r>
            <a:r>
              <a:rPr lang="en-US" dirty="0" smtClean="0"/>
              <a:t> </a:t>
            </a:r>
            <a:r>
              <a:rPr lang="en-US" dirty="0" err="1" smtClean="0"/>
              <a:t>parentela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E’ </a:t>
            </a:r>
            <a:r>
              <a:rPr lang="en-US" dirty="0" err="1" smtClean="0">
                <a:solidFill>
                  <a:srgbClr val="FFFF00"/>
                </a:solidFill>
              </a:rPr>
              <a:t>davvero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l’animale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che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penso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sia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Pre-</a:t>
            </a:r>
            <a:r>
              <a:rPr lang="en-US" dirty="0" err="1" smtClean="0"/>
              <a:t>selezione</a:t>
            </a:r>
            <a:r>
              <a:rPr lang="en-US" dirty="0" smtClean="0"/>
              <a:t> o </a:t>
            </a:r>
            <a:r>
              <a:rPr lang="en-US" dirty="0" err="1" smtClean="0"/>
              <a:t>eliminazione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FF00"/>
                </a:solidFill>
              </a:rPr>
              <a:t>Sto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tenendo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gli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animali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giusti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/>
              <a:t>Accoppiamenti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Come </a:t>
            </a:r>
            <a:r>
              <a:rPr lang="en-US" dirty="0" err="1" smtClean="0">
                <a:solidFill>
                  <a:srgbClr val="FFFF00"/>
                </a:solidFill>
              </a:rPr>
              <a:t>produrre</a:t>
            </a:r>
            <a:r>
              <a:rPr lang="en-US" dirty="0" smtClean="0">
                <a:solidFill>
                  <a:srgbClr val="FFFF00"/>
                </a:solidFill>
              </a:rPr>
              <a:t> i </a:t>
            </a:r>
            <a:r>
              <a:rPr lang="en-US" dirty="0" err="1" smtClean="0">
                <a:solidFill>
                  <a:srgbClr val="FFFF00"/>
                </a:solidFill>
              </a:rPr>
              <a:t>migliori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vitelli</a:t>
            </a:r>
            <a:r>
              <a:rPr lang="en-US" dirty="0" smtClean="0">
                <a:solidFill>
                  <a:srgbClr val="FFFF00"/>
                </a:solidFill>
              </a:rPr>
              <a:t>/e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Identificazione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vacche</a:t>
            </a:r>
            <a:r>
              <a:rPr lang="en-US" dirty="0" smtClean="0">
                <a:solidFill>
                  <a:srgbClr val="FFFFFF"/>
                </a:solidFill>
              </a:rPr>
              <a:t> di elite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6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592" y="-58056"/>
            <a:ext cx="8920787" cy="984885"/>
          </a:xfrm>
        </p:spPr>
        <p:txBody>
          <a:bodyPr/>
          <a:lstStyle/>
          <a:p>
            <a:r>
              <a:rPr lang="en-US" sz="3200" b="1" dirty="0" err="1" smtClean="0">
                <a:pattFill prst="pct5">
                  <a:fgClr>
                    <a:srgbClr val="FFFFFF"/>
                  </a:fgClr>
                  <a:bgClr>
                    <a:prstClr val="white"/>
                  </a:bgClr>
                </a:pattFill>
              </a:rPr>
              <a:t>Probabilità</a:t>
            </a:r>
            <a:r>
              <a:rPr lang="en-US" sz="3200" b="1" dirty="0" smtClean="0">
                <a:pattFill prst="pct5">
                  <a:fgClr>
                    <a:srgbClr val="FFFFFF"/>
                  </a:fgClr>
                  <a:bgClr>
                    <a:prstClr val="white"/>
                  </a:bgClr>
                </a:pattFill>
              </a:rPr>
              <a:t> di </a:t>
            </a:r>
            <a:r>
              <a:rPr lang="en-US" sz="3200" b="1" dirty="0" err="1" smtClean="0">
                <a:pattFill prst="pct5">
                  <a:fgClr>
                    <a:srgbClr val="FFFFFF"/>
                  </a:fgClr>
                  <a:bgClr>
                    <a:prstClr val="white"/>
                  </a:bgClr>
                </a:pattFill>
              </a:rPr>
              <a:t>trovare</a:t>
            </a:r>
            <a:r>
              <a:rPr lang="en-US" sz="3200" b="1" dirty="0" smtClean="0">
                <a:pattFill prst="pct5">
                  <a:fgClr>
                    <a:srgbClr val="FFFFFF"/>
                  </a:fgClr>
                  <a:bgClr>
                    <a:prstClr val="white"/>
                  </a:bgClr>
                </a:pattFill>
              </a:rPr>
              <a:t> un </a:t>
            </a:r>
            <a:r>
              <a:rPr lang="en-US" sz="3200" dirty="0" err="1" smtClean="0">
                <a:pattFill prst="pct5">
                  <a:fgClr>
                    <a:srgbClr val="FFFFFF"/>
                  </a:fgClr>
                  <a:bgClr>
                    <a:prstClr val="white"/>
                  </a:bgClr>
                </a:pattFill>
              </a:rPr>
              <a:t>ascendente</a:t>
            </a:r>
            <a:r>
              <a:rPr lang="en-US" sz="3200" dirty="0" smtClean="0">
                <a:pattFill prst="pct5">
                  <a:fgClr>
                    <a:srgbClr val="FFFFFF"/>
                  </a:fgClr>
                  <a:bgClr>
                    <a:prstClr val="white"/>
                  </a:bgClr>
                </a:pattFill>
              </a:rPr>
              <a:t> </a:t>
            </a:r>
            <a:r>
              <a:rPr lang="en-US" sz="3200" dirty="0" err="1" smtClean="0">
                <a:pattFill prst="pct5">
                  <a:fgClr>
                    <a:srgbClr val="FFFFFF"/>
                  </a:fgClr>
                  <a:bgClr>
                    <a:prstClr val="white"/>
                  </a:bgClr>
                </a:pattFill>
              </a:rPr>
              <a:t>mancante</a:t>
            </a:r>
            <a:endParaRPr lang="en-US" sz="3200" dirty="0">
              <a:pattFill prst="pct5">
                <a:fgClr>
                  <a:srgbClr val="FFFFFF"/>
                </a:fgClr>
                <a:bgClr>
                  <a:prstClr val="white"/>
                </a:bgClr>
              </a:pattFill>
            </a:endParaRPr>
          </a:p>
        </p:txBody>
      </p:sp>
      <p:sp>
        <p:nvSpPr>
          <p:cNvPr id="25" name="Rectangle 45"/>
          <p:cNvSpPr>
            <a:spLocks noChangeArrowheads="1"/>
          </p:cNvSpPr>
          <p:nvPr/>
        </p:nvSpPr>
        <p:spPr bwMode="auto">
          <a:xfrm>
            <a:off x="250097" y="1038713"/>
            <a:ext cx="86212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>
                <a:solidFill>
                  <a:srgbClr val="FFFFFF"/>
                </a:solidFill>
              </a:rPr>
              <a:t>…se  </a:t>
            </a:r>
            <a:r>
              <a:rPr lang="en-US" sz="2800" dirty="0" err="1" smtClean="0">
                <a:solidFill>
                  <a:srgbClr val="FFFFFF"/>
                </a:solidFill>
              </a:rPr>
              <a:t>l’ascendente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mancante</a:t>
            </a:r>
            <a:r>
              <a:rPr lang="en-US" sz="2800" dirty="0" smtClean="0">
                <a:solidFill>
                  <a:srgbClr val="FFFFFF"/>
                </a:solidFill>
              </a:rPr>
              <a:t> è </a:t>
            </a:r>
            <a:r>
              <a:rPr lang="en-US" sz="2800" dirty="0" err="1" smtClean="0">
                <a:solidFill>
                  <a:srgbClr val="FFFFFF"/>
                </a:solidFill>
              </a:rPr>
              <a:t>stato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genotipizzato</a:t>
            </a:r>
            <a:r>
              <a:rPr lang="en-US" sz="2800" dirty="0" smtClean="0">
                <a:solidFill>
                  <a:srgbClr val="FFFFFF"/>
                </a:solidFill>
              </a:rPr>
              <a:t>: </a:t>
            </a:r>
            <a:endParaRPr lang="en-US" sz="2800" dirty="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828" y="1935521"/>
            <a:ext cx="8816539" cy="3367220"/>
            <a:chOff x="62653" y="1564299"/>
            <a:chExt cx="8524626" cy="3367220"/>
          </a:xfrm>
        </p:grpSpPr>
        <p:sp>
          <p:nvSpPr>
            <p:cNvPr id="63491" name="Line 3"/>
            <p:cNvSpPr>
              <a:spLocks noChangeShapeType="1"/>
            </p:cNvSpPr>
            <p:nvPr/>
          </p:nvSpPr>
          <p:spPr bwMode="auto">
            <a:xfrm>
              <a:off x="6400800" y="2438400"/>
              <a:ext cx="19050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233986" y="3407507"/>
              <a:ext cx="1295400" cy="1066800"/>
              <a:chOff x="4419600" y="3886200"/>
              <a:chExt cx="1295400" cy="1066800"/>
            </a:xfrm>
          </p:grpSpPr>
          <p:sp>
            <p:nvSpPr>
              <p:cNvPr id="63520" name="Line 57"/>
              <p:cNvSpPr>
                <a:spLocks noChangeShapeType="1"/>
              </p:cNvSpPr>
              <p:nvPr/>
            </p:nvSpPr>
            <p:spPr bwMode="auto">
              <a:xfrm flipH="1">
                <a:off x="4800600" y="4953000"/>
                <a:ext cx="914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1" name="Line 58"/>
              <p:cNvSpPr>
                <a:spLocks noChangeShapeType="1"/>
              </p:cNvSpPr>
              <p:nvPr/>
            </p:nvSpPr>
            <p:spPr bwMode="auto">
              <a:xfrm flipH="1">
                <a:off x="4800600" y="3886200"/>
                <a:ext cx="914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2" name="Line 61"/>
              <p:cNvSpPr>
                <a:spLocks noChangeShapeType="1"/>
              </p:cNvSpPr>
              <p:nvPr/>
            </p:nvSpPr>
            <p:spPr bwMode="auto">
              <a:xfrm>
                <a:off x="4800600" y="3886200"/>
                <a:ext cx="0" cy="10668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4" name="Line 64"/>
              <p:cNvSpPr>
                <a:spLocks noChangeShapeType="1"/>
              </p:cNvSpPr>
              <p:nvPr/>
            </p:nvSpPr>
            <p:spPr bwMode="auto">
              <a:xfrm flipH="1">
                <a:off x="4419600" y="4495800"/>
                <a:ext cx="381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6809155" y="4017119"/>
              <a:ext cx="914400" cy="914400"/>
              <a:chOff x="6858000" y="4495800"/>
              <a:chExt cx="914400" cy="914400"/>
            </a:xfrm>
          </p:grpSpPr>
          <p:sp>
            <p:nvSpPr>
              <p:cNvPr id="63528" name="Line 64"/>
              <p:cNvSpPr>
                <a:spLocks noChangeShapeType="1"/>
              </p:cNvSpPr>
              <p:nvPr/>
            </p:nvSpPr>
            <p:spPr bwMode="auto">
              <a:xfrm flipH="1">
                <a:off x="6858000" y="4953000"/>
                <a:ext cx="3810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9" name="Line 61"/>
              <p:cNvSpPr>
                <a:spLocks noChangeShapeType="1"/>
              </p:cNvSpPr>
              <p:nvPr/>
            </p:nvSpPr>
            <p:spPr bwMode="auto">
              <a:xfrm>
                <a:off x="7239000" y="4495800"/>
                <a:ext cx="0" cy="914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0" name="Line 58"/>
              <p:cNvSpPr>
                <a:spLocks noChangeShapeType="1"/>
              </p:cNvSpPr>
              <p:nvPr/>
            </p:nvSpPr>
            <p:spPr bwMode="auto">
              <a:xfrm flipH="1">
                <a:off x="7239000" y="4495800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1" name="Line 58"/>
              <p:cNvSpPr>
                <a:spLocks noChangeShapeType="1"/>
              </p:cNvSpPr>
              <p:nvPr/>
            </p:nvSpPr>
            <p:spPr bwMode="auto">
              <a:xfrm flipH="1">
                <a:off x="7239000" y="5410200"/>
                <a:ext cx="5334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32" name="Text Box 44"/>
            <p:cNvSpPr txBox="1">
              <a:spLocks noChangeArrowheads="1"/>
            </p:cNvSpPr>
            <p:nvPr/>
          </p:nvSpPr>
          <p:spPr bwMode="auto">
            <a:xfrm>
              <a:off x="7832725" y="4227513"/>
              <a:ext cx="62547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3533" name="Rectangle 45"/>
            <p:cNvSpPr>
              <a:spLocks noChangeArrowheads="1"/>
            </p:cNvSpPr>
            <p:nvPr/>
          </p:nvSpPr>
          <p:spPr bwMode="auto">
            <a:xfrm>
              <a:off x="7690341" y="3692038"/>
              <a:ext cx="89693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800" b="1" dirty="0">
                  <a:solidFill>
                    <a:srgbClr val="00FF00"/>
                  </a:solidFill>
                </a:rPr>
                <a:t>92%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2653" y="1883523"/>
              <a:ext cx="4380319" cy="2291686"/>
              <a:chOff x="43116" y="3173047"/>
              <a:chExt cx="4380319" cy="2291686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625600" y="3173047"/>
                <a:ext cx="1295400" cy="2133600"/>
                <a:chOff x="1908907" y="3104662"/>
                <a:chExt cx="1295400" cy="2133600"/>
              </a:xfrm>
            </p:grpSpPr>
            <p:sp>
              <p:nvSpPr>
                <p:cNvPr id="63523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908907" y="4171462"/>
                  <a:ext cx="3810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25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2289907" y="3104662"/>
                  <a:ext cx="9144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26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2289907" y="5238262"/>
                  <a:ext cx="9144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27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2289907" y="3104662"/>
                  <a:ext cx="0" cy="21336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" name="Rectangle 45"/>
              <p:cNvSpPr>
                <a:spLocks noChangeArrowheads="1"/>
              </p:cNvSpPr>
              <p:nvPr/>
            </p:nvSpPr>
            <p:spPr bwMode="auto">
              <a:xfrm>
                <a:off x="43116" y="3942130"/>
                <a:ext cx="1582484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2800" b="1" dirty="0" err="1" smtClean="0">
                    <a:solidFill>
                      <a:srgbClr val="FFFFFF"/>
                    </a:solidFill>
                  </a:rPr>
                  <a:t>Animale</a:t>
                </a:r>
                <a:endParaRPr lang="en-US" sz="28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45"/>
              <p:cNvSpPr>
                <a:spLocks noChangeArrowheads="1"/>
              </p:cNvSpPr>
              <p:nvPr/>
            </p:nvSpPr>
            <p:spPr bwMode="auto">
              <a:xfrm>
                <a:off x="2885835" y="5003068"/>
                <a:ext cx="15376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2400" dirty="0" err="1" smtClean="0">
                    <a:solidFill>
                      <a:srgbClr val="FFFFFF"/>
                    </a:solidFill>
                  </a:rPr>
                  <a:t>Mancante</a:t>
                </a:r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" name="Rectangle 45"/>
            <p:cNvSpPr>
              <a:spLocks noChangeArrowheads="1"/>
            </p:cNvSpPr>
            <p:nvPr/>
          </p:nvSpPr>
          <p:spPr bwMode="auto">
            <a:xfrm>
              <a:off x="5480544" y="4149236"/>
              <a:ext cx="148669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400" dirty="0" err="1" smtClean="0">
                  <a:solidFill>
                    <a:srgbClr val="FFFFFF"/>
                  </a:solidFill>
                </a:rPr>
                <a:t>Mancante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5498126" y="3072668"/>
              <a:ext cx="89693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800" b="1" dirty="0" smtClean="0">
                  <a:solidFill>
                    <a:srgbClr val="00FF00"/>
                  </a:solidFill>
                </a:rPr>
                <a:t>98%</a:t>
              </a:r>
              <a:endParaRPr lang="en-US" sz="2800" b="1" dirty="0">
                <a:solidFill>
                  <a:srgbClr val="00FF00"/>
                </a:solidFill>
              </a:endParaRPr>
            </a:p>
          </p:txBody>
        </p:sp>
        <p:sp>
          <p:nvSpPr>
            <p:cNvPr id="28" name="Rectangle 45"/>
            <p:cNvSpPr>
              <a:spLocks noChangeArrowheads="1"/>
            </p:cNvSpPr>
            <p:nvPr/>
          </p:nvSpPr>
          <p:spPr bwMode="auto">
            <a:xfrm>
              <a:off x="2915140" y="1564299"/>
              <a:ext cx="110303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2800" b="1" dirty="0" smtClean="0">
                  <a:solidFill>
                    <a:srgbClr val="00FF00"/>
                  </a:solidFill>
                </a:rPr>
                <a:t>100%</a:t>
              </a:r>
              <a:endParaRPr lang="en-US" sz="2800" b="1" dirty="0">
                <a:solidFill>
                  <a:srgbClr val="00FF00"/>
                </a:solidFill>
              </a:endParaRPr>
            </a:p>
          </p:txBody>
        </p:sp>
      </p:grpSp>
      <p:sp>
        <p:nvSpPr>
          <p:cNvPr id="29" name="Rectangle 45"/>
          <p:cNvSpPr>
            <a:spLocks noChangeArrowheads="1"/>
          </p:cNvSpPr>
          <p:nvPr/>
        </p:nvSpPr>
        <p:spPr bwMode="auto">
          <a:xfrm>
            <a:off x="246189" y="5782543"/>
            <a:ext cx="85754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FFFF"/>
                </a:solidFill>
              </a:rPr>
              <a:t>Se </a:t>
            </a:r>
            <a:r>
              <a:rPr lang="en-US" sz="2800" dirty="0" err="1">
                <a:solidFill>
                  <a:srgbClr val="FFFFFF"/>
                </a:solidFill>
              </a:rPr>
              <a:t>l’ascendente</a:t>
            </a:r>
            <a:r>
              <a:rPr lang="en-US" sz="2800" dirty="0">
                <a:solidFill>
                  <a:srgbClr val="FFFFFF"/>
                </a:solidFill>
              </a:rPr>
              <a:t> è </a:t>
            </a:r>
            <a:r>
              <a:rPr lang="en-US" sz="2800" dirty="0" err="1">
                <a:solidFill>
                  <a:srgbClr val="FFFFFF"/>
                </a:solidFill>
              </a:rPr>
              <a:t>stato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genotipizzato</a:t>
            </a:r>
            <a:r>
              <a:rPr lang="en-US" sz="2800" dirty="0">
                <a:solidFill>
                  <a:srgbClr val="FFFFFF"/>
                </a:solidFill>
              </a:rPr>
              <a:t>, lo </a:t>
            </a:r>
            <a:r>
              <a:rPr lang="en-US" sz="2800" dirty="0" err="1">
                <a:solidFill>
                  <a:srgbClr val="FFFF00"/>
                </a:solidFill>
              </a:rPr>
              <a:t>troviamo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!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1865"/>
              </p:ext>
            </p:extLst>
          </p:nvPr>
        </p:nvGraphicFramePr>
        <p:xfrm>
          <a:off x="97691" y="1072660"/>
          <a:ext cx="8938848" cy="4819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Chart" r:id="rId4" imgW="4895755" imgH="2638616" progId="Excel.Chart.8">
                  <p:embed/>
                </p:oleObj>
              </mc:Choice>
              <mc:Fallback>
                <p:oleObj name="Chart" r:id="rId4" imgW="4895755" imgH="263861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91" y="1072660"/>
                        <a:ext cx="8938848" cy="4819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75846" y="5918206"/>
            <a:ext cx="87043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FF00"/>
                </a:solidFill>
              </a:rPr>
              <a:t>73</a:t>
            </a:r>
            <a:r>
              <a:rPr lang="en-US" sz="2800" b="1" dirty="0" smtClean="0">
                <a:solidFill>
                  <a:srgbClr val="00FF00"/>
                </a:solidFill>
              </a:rPr>
              <a:t>%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hanno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meno</a:t>
            </a:r>
            <a:r>
              <a:rPr lang="en-US" sz="2800" b="1" dirty="0" smtClean="0"/>
              <a:t> di 15 </a:t>
            </a:r>
            <a:r>
              <a:rPr lang="en-US" sz="2800" b="1" dirty="0" err="1" smtClean="0"/>
              <a:t>mesi</a:t>
            </a:r>
            <a:r>
              <a:rPr lang="en-US" sz="2800" b="1" dirty="0" smtClean="0"/>
              <a:t> di </a:t>
            </a:r>
            <a:r>
              <a:rPr lang="en-US" sz="2800" b="1" dirty="0" err="1" smtClean="0"/>
              <a:t>età</a:t>
            </a:r>
            <a:r>
              <a:rPr lang="en-US" sz="2800" b="1" dirty="0" smtClean="0"/>
              <a:t>!</a:t>
            </a:r>
            <a:endParaRPr lang="en-US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543" y="143487"/>
            <a:ext cx="8226425" cy="584775"/>
          </a:xfrm>
        </p:spPr>
        <p:txBody>
          <a:bodyPr/>
          <a:lstStyle/>
          <a:p>
            <a:r>
              <a:rPr lang="en-US" dirty="0" err="1" smtClean="0"/>
              <a:t>Manze</a:t>
            </a:r>
            <a:r>
              <a:rPr lang="en-US" dirty="0" smtClean="0"/>
              <a:t> </a:t>
            </a:r>
            <a:r>
              <a:rPr lang="en-US" dirty="0" err="1" smtClean="0"/>
              <a:t>genotipizzate</a:t>
            </a:r>
            <a:r>
              <a:rPr lang="en-US" dirty="0" smtClean="0"/>
              <a:t> </a:t>
            </a:r>
            <a:r>
              <a:rPr lang="en-US" dirty="0" err="1" smtClean="0"/>
              <a:t>negli</a:t>
            </a:r>
            <a:r>
              <a:rPr lang="en-US" dirty="0" smtClean="0"/>
              <a:t>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h08">
  <a:themeElements>
    <a:clrScheme name="smh08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4D4D4D"/>
      </a:accent1>
      <a:accent2>
        <a:srgbClr val="000000"/>
      </a:accent2>
      <a:accent3>
        <a:srgbClr val="FFFFFF"/>
      </a:accent3>
      <a:accent4>
        <a:srgbClr val="000000"/>
      </a:accent4>
      <a:accent5>
        <a:srgbClr val="B2B2B2"/>
      </a:accent5>
      <a:accent6>
        <a:srgbClr val="000000"/>
      </a:accent6>
      <a:hlink>
        <a:srgbClr val="0000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60184</TotalTime>
  <Words>1309</Words>
  <Application>Microsoft Office PowerPoint</Application>
  <PresentationFormat>Presentazione su schermo (4:3)</PresentationFormat>
  <Paragraphs>299</Paragraphs>
  <Slides>22</Slides>
  <Notes>22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2" baseType="lpstr">
      <vt:lpstr>Arial</vt:lpstr>
      <vt:lpstr>Trebuchet MS</vt:lpstr>
      <vt:lpstr>Monotype Sorts</vt:lpstr>
      <vt:lpstr>Wingdings</vt:lpstr>
      <vt:lpstr>ＭＳ Ｐゴシック</vt:lpstr>
      <vt:lpstr>Humnst777 BT</vt:lpstr>
      <vt:lpstr>Calibri</vt:lpstr>
      <vt:lpstr>DejaVu Sans</vt:lpstr>
      <vt:lpstr>smh08</vt:lpstr>
      <vt:lpstr>Chart</vt:lpstr>
      <vt:lpstr>Uso e valore economico dei test genomici in azienda</vt:lpstr>
      <vt:lpstr>Introduzione</vt:lpstr>
      <vt:lpstr>Molti animali sono stati valutati</vt:lpstr>
      <vt:lpstr>Perchè sono importanti le scelte giuste?</vt:lpstr>
      <vt:lpstr>Come funziona la selezione genetica</vt:lpstr>
      <vt:lpstr>Posso permettermi la genomica?</vt:lpstr>
      <vt:lpstr>Quattro modi per usare la genomica</vt:lpstr>
      <vt:lpstr>Probabilità di trovare un ascendente mancante</vt:lpstr>
      <vt:lpstr>Manze genotipizzate negli USA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Come scegliere gli accoppiamenti</vt:lpstr>
      <vt:lpstr>Confronto con i veri accoppiamenti</vt:lpstr>
      <vt:lpstr>Che tori erano disponibili?</vt:lpstr>
      <vt:lpstr>Indice genomico reale e consanguineità</vt:lpstr>
      <vt:lpstr>Cosa abbiamo imparato dagli esempi</vt:lpstr>
      <vt:lpstr>Scegliere gli animali di elite</vt:lpstr>
      <vt:lpstr>Conclusioni</vt:lpstr>
      <vt:lpstr>Ringraziamenti</vt:lpstr>
      <vt:lpstr>Presentazione standard di PowerPoint</vt:lpstr>
    </vt:vector>
  </TitlesOfParts>
  <Manager>ahs</Manager>
  <Company>AIPL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International Dairy Sire Proofs</dc:subject>
  <dc:creator>Admin</dc:creator>
  <cp:keywords>Dairy, International, Sire evaluations</cp:keywords>
  <cp:lastModifiedBy>Stefano Biffani</cp:lastModifiedBy>
  <cp:revision>1795</cp:revision>
  <cp:lastPrinted>2001-08-24T14:44:42Z</cp:lastPrinted>
  <dcterms:created xsi:type="dcterms:W3CDTF">2002-07-16T13:01:30Z</dcterms:created>
  <dcterms:modified xsi:type="dcterms:W3CDTF">2013-02-04T16:59:35Z</dcterms:modified>
  <cp:category>Interbull</cp:category>
</cp:coreProperties>
</file>