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42"/>
  </p:notesMasterIdLst>
  <p:sldIdLst>
    <p:sldId id="256" r:id="rId3"/>
    <p:sldId id="284" r:id="rId4"/>
    <p:sldId id="342" r:id="rId5"/>
    <p:sldId id="326" r:id="rId6"/>
    <p:sldId id="327" r:id="rId7"/>
    <p:sldId id="328" r:id="rId8"/>
    <p:sldId id="330" r:id="rId9"/>
    <p:sldId id="332" r:id="rId10"/>
    <p:sldId id="333" r:id="rId11"/>
    <p:sldId id="334" r:id="rId12"/>
    <p:sldId id="335" r:id="rId13"/>
    <p:sldId id="337" r:id="rId14"/>
    <p:sldId id="339" r:id="rId15"/>
    <p:sldId id="343" r:id="rId16"/>
    <p:sldId id="304" r:id="rId17"/>
    <p:sldId id="260" r:id="rId18"/>
    <p:sldId id="305" r:id="rId19"/>
    <p:sldId id="322" r:id="rId20"/>
    <p:sldId id="310" r:id="rId21"/>
    <p:sldId id="303" r:id="rId22"/>
    <p:sldId id="275" r:id="rId23"/>
    <p:sldId id="274" r:id="rId24"/>
    <p:sldId id="295" r:id="rId25"/>
    <p:sldId id="312" r:id="rId26"/>
    <p:sldId id="313" r:id="rId27"/>
    <p:sldId id="314" r:id="rId28"/>
    <p:sldId id="345" r:id="rId29"/>
    <p:sldId id="324" r:id="rId30"/>
    <p:sldId id="325" r:id="rId31"/>
    <p:sldId id="278" r:id="rId32"/>
    <p:sldId id="323" r:id="rId33"/>
    <p:sldId id="300" r:id="rId34"/>
    <p:sldId id="291" r:id="rId35"/>
    <p:sldId id="287" r:id="rId36"/>
    <p:sldId id="266" r:id="rId37"/>
    <p:sldId id="321" r:id="rId38"/>
    <p:sldId id="301" r:id="rId39"/>
    <p:sldId id="346" r:id="rId40"/>
    <p:sldId id="341" r:id="rId41"/>
  </p:sldIdLst>
  <p:sldSz cx="9144000" cy="6858000" type="screen4x3"/>
  <p:notesSz cx="6858000" cy="9144000"/>
  <p:defaultTextStyle>
    <a:lvl1pPr defTabSz="457200">
      <a:defRPr sz="2400">
        <a:latin typeface="Trebuchet MS"/>
        <a:ea typeface="Trebuchet MS"/>
        <a:cs typeface="Trebuchet MS"/>
        <a:sym typeface="Trebuchet MS"/>
      </a:defRPr>
    </a:lvl1pPr>
    <a:lvl2pPr indent="457200" defTabSz="457200">
      <a:defRPr sz="2400">
        <a:latin typeface="Trebuchet MS"/>
        <a:ea typeface="Trebuchet MS"/>
        <a:cs typeface="Trebuchet MS"/>
        <a:sym typeface="Trebuchet MS"/>
      </a:defRPr>
    </a:lvl2pPr>
    <a:lvl3pPr indent="914400" defTabSz="457200">
      <a:defRPr sz="2400">
        <a:latin typeface="Trebuchet MS"/>
        <a:ea typeface="Trebuchet MS"/>
        <a:cs typeface="Trebuchet MS"/>
        <a:sym typeface="Trebuchet MS"/>
      </a:defRPr>
    </a:lvl3pPr>
    <a:lvl4pPr indent="1371600" defTabSz="457200">
      <a:defRPr sz="2400">
        <a:latin typeface="Trebuchet MS"/>
        <a:ea typeface="Trebuchet MS"/>
        <a:cs typeface="Trebuchet MS"/>
        <a:sym typeface="Trebuchet MS"/>
      </a:defRPr>
    </a:lvl4pPr>
    <a:lvl5pPr indent="1828800" defTabSz="457200">
      <a:defRPr sz="2400">
        <a:latin typeface="Trebuchet MS"/>
        <a:ea typeface="Trebuchet MS"/>
        <a:cs typeface="Trebuchet MS"/>
        <a:sym typeface="Trebuchet MS"/>
      </a:defRPr>
    </a:lvl5pPr>
    <a:lvl6pPr indent="2286000" defTabSz="457200">
      <a:defRPr sz="2400">
        <a:latin typeface="Trebuchet MS"/>
        <a:ea typeface="Trebuchet MS"/>
        <a:cs typeface="Trebuchet MS"/>
        <a:sym typeface="Trebuchet MS"/>
      </a:defRPr>
    </a:lvl6pPr>
    <a:lvl7pPr indent="2743200" defTabSz="457200">
      <a:defRPr sz="2400">
        <a:latin typeface="Trebuchet MS"/>
        <a:ea typeface="Trebuchet MS"/>
        <a:cs typeface="Trebuchet MS"/>
        <a:sym typeface="Trebuchet MS"/>
      </a:defRPr>
    </a:lvl7pPr>
    <a:lvl8pPr indent="3200400" defTabSz="457200">
      <a:defRPr sz="2400">
        <a:latin typeface="Trebuchet MS"/>
        <a:ea typeface="Trebuchet MS"/>
        <a:cs typeface="Trebuchet MS"/>
        <a:sym typeface="Trebuchet MS"/>
      </a:defRPr>
    </a:lvl8pPr>
    <a:lvl9pPr indent="3657600" defTabSz="457200">
      <a:defRPr sz="2400">
        <a:latin typeface="Trebuchet MS"/>
        <a:ea typeface="Trebuchet MS"/>
        <a:cs typeface="Trebuchet MS"/>
        <a:sym typeface="Trebuchet M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2A2A"/>
    <a:srgbClr val="BDB76B"/>
    <a:srgbClr val="FF8C00"/>
    <a:srgbClr val="CC00FF"/>
    <a:srgbClr val="FF99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CF821DB8-F4EB-4A41-A1BA-3FCAFE7338EE}"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firstRow>
  </a:tblStyle>
  <a:tblStyle styleId="{33BA23B1-9221-436E-865A-0063620EA4FD}" styleName="">
    <a:tblBg/>
    <a:wholeTb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2708684C-4D16-4618-839F-0558EEFCDFE6}"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1584" y="-104"/>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cole:Documents:AIPL:Health:Genetic%20Improvement%20of%20Lowly%20Heritable%20Traits%20-%20Figur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00615616908273"/>
          <c:y val="0.0388978930307942"/>
          <c:w val="0.627638523737939"/>
          <c:h val="0.875699791983052"/>
        </c:manualLayout>
      </c:layout>
      <c:barChart>
        <c:barDir val="bar"/>
        <c:grouping val="percentStacked"/>
        <c:varyColors val="0"/>
        <c:ser>
          <c:idx val="0"/>
          <c:order val="0"/>
          <c:tx>
            <c:strRef>
              <c:f>Indices!$B$46</c:f>
              <c:strCache>
                <c:ptCount val="1"/>
                <c:pt idx="0">
                  <c:v>Protein (kg)</c:v>
                </c:pt>
              </c:strCache>
            </c:strRef>
          </c:tx>
          <c:spPr>
            <a:solidFill>
              <a:srgbClr val="FF0000"/>
            </a:solidFill>
            <a:ln w="6350">
              <a:solidFill>
                <a:srgbClr val="FF0000"/>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Indices!$B$47:$B$64</c:f>
              <c:numCache>
                <c:formatCode>0%</c:formatCode>
                <c:ptCount val="18"/>
                <c:pt idx="0">
                  <c:v>0.28</c:v>
                </c:pt>
                <c:pt idx="1">
                  <c:v>0.29</c:v>
                </c:pt>
                <c:pt idx="2">
                  <c:v>0.31</c:v>
                </c:pt>
                <c:pt idx="3">
                  <c:v>0.4</c:v>
                </c:pt>
                <c:pt idx="4">
                  <c:v>0.36</c:v>
                </c:pt>
                <c:pt idx="5">
                  <c:v>0.22</c:v>
                </c:pt>
                <c:pt idx="6">
                  <c:v>0.21</c:v>
                </c:pt>
                <c:pt idx="7">
                  <c:v>0.42</c:v>
                </c:pt>
                <c:pt idx="8">
                  <c:v>0.39</c:v>
                </c:pt>
                <c:pt idx="9">
                  <c:v>0.53</c:v>
                </c:pt>
                <c:pt idx="10">
                  <c:v>0.14</c:v>
                </c:pt>
                <c:pt idx="11">
                  <c:v>0.4</c:v>
                </c:pt>
                <c:pt idx="12">
                  <c:v>0.21</c:v>
                </c:pt>
                <c:pt idx="13">
                  <c:v>0.26</c:v>
                </c:pt>
                <c:pt idx="14">
                  <c:v>0.3</c:v>
                </c:pt>
                <c:pt idx="15">
                  <c:v>0.34</c:v>
                </c:pt>
                <c:pt idx="16">
                  <c:v>0.16</c:v>
                </c:pt>
                <c:pt idx="17">
                  <c:v>0.27</c:v>
                </c:pt>
              </c:numCache>
            </c:numRef>
          </c:val>
        </c:ser>
        <c:ser>
          <c:idx val="1"/>
          <c:order val="1"/>
          <c:tx>
            <c:strRef>
              <c:f>Indices!$C$46</c:f>
              <c:strCache>
                <c:ptCount val="1"/>
                <c:pt idx="0">
                  <c:v>Fat (kg)</c:v>
                </c:pt>
              </c:strCache>
            </c:strRef>
          </c:tx>
          <c:spPr>
            <a:solidFill>
              <a:srgbClr val="FFFF00"/>
            </a:solidFill>
            <a:ln w="6350">
              <a:solidFill>
                <a:srgbClr val="FFFF00"/>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Indices!$C$47:$C$64</c:f>
              <c:numCache>
                <c:formatCode>0%</c:formatCode>
                <c:ptCount val="18"/>
                <c:pt idx="0">
                  <c:v>0.07</c:v>
                </c:pt>
                <c:pt idx="1">
                  <c:v>0.09</c:v>
                </c:pt>
                <c:pt idx="2">
                  <c:v>0.2</c:v>
                </c:pt>
                <c:pt idx="3">
                  <c:v>0.1</c:v>
                </c:pt>
                <c:pt idx="4">
                  <c:v>0.09</c:v>
                </c:pt>
                <c:pt idx="5">
                  <c:v>0.12</c:v>
                </c:pt>
                <c:pt idx="6">
                  <c:v>0.04</c:v>
                </c:pt>
                <c:pt idx="7">
                  <c:v>0.15</c:v>
                </c:pt>
                <c:pt idx="8">
                  <c:v>0.02</c:v>
                </c:pt>
                <c:pt idx="9">
                  <c:v>0.19</c:v>
                </c:pt>
                <c:pt idx="10">
                  <c:v>0.09</c:v>
                </c:pt>
                <c:pt idx="11">
                  <c:v>0.12</c:v>
                </c:pt>
                <c:pt idx="12">
                  <c:v>0.05</c:v>
                </c:pt>
                <c:pt idx="13">
                  <c:v>0.26</c:v>
                </c:pt>
                <c:pt idx="14">
                  <c:v>0.05</c:v>
                </c:pt>
                <c:pt idx="15">
                  <c:v>0.11</c:v>
                </c:pt>
                <c:pt idx="16">
                  <c:v>0.19</c:v>
                </c:pt>
                <c:pt idx="17">
                  <c:v>0.16</c:v>
                </c:pt>
              </c:numCache>
            </c:numRef>
          </c:val>
        </c:ser>
        <c:ser>
          <c:idx val="2"/>
          <c:order val="2"/>
          <c:tx>
            <c:strRef>
              <c:f>Indices!$D$46</c:f>
              <c:strCache>
                <c:ptCount val="1"/>
                <c:pt idx="0">
                  <c:v>Milk (kg)</c:v>
                </c:pt>
              </c:strCache>
            </c:strRef>
          </c:tx>
          <c:spPr>
            <a:solidFill>
              <a:srgbClr val="00FF00"/>
            </a:solidFill>
            <a:ln w="6350">
              <a:solidFill>
                <a:srgbClr val="00FF00"/>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Indices!$D$47:$D$64</c:f>
              <c:numCache>
                <c:formatCode>0%</c:formatCode>
                <c:ptCount val="18"/>
                <c:pt idx="0">
                  <c:v>0.12</c:v>
                </c:pt>
                <c:pt idx="1">
                  <c:v>0.1</c:v>
                </c:pt>
                <c:pt idx="5">
                  <c:v>0.11</c:v>
                </c:pt>
                <c:pt idx="6">
                  <c:v>0.1</c:v>
                </c:pt>
                <c:pt idx="8">
                  <c:v>0.08</c:v>
                </c:pt>
                <c:pt idx="10">
                  <c:v>0.03</c:v>
                </c:pt>
                <c:pt idx="11">
                  <c:v>0.15</c:v>
                </c:pt>
                <c:pt idx="12">
                  <c:v>0.05</c:v>
                </c:pt>
                <c:pt idx="14">
                  <c:v>0.22</c:v>
                </c:pt>
              </c:numCache>
            </c:numRef>
          </c:val>
        </c:ser>
        <c:ser>
          <c:idx val="3"/>
          <c:order val="3"/>
          <c:tx>
            <c:strRef>
              <c:f>Indices!$E$46</c:f>
              <c:strCache>
                <c:ptCount val="1"/>
                <c:pt idx="0">
                  <c:v>Type</c:v>
                </c:pt>
              </c:strCache>
            </c:strRef>
          </c:tx>
          <c:spPr>
            <a:solidFill>
              <a:srgbClr val="CC00FF"/>
            </a:solidFill>
            <a:ln w="6350">
              <a:solidFill>
                <a:srgbClr val="CC00FF"/>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Indices!$E$47:$E$64</c:f>
              <c:numCache>
                <c:formatCode>0%</c:formatCode>
                <c:ptCount val="18"/>
                <c:pt idx="1">
                  <c:v>0.24</c:v>
                </c:pt>
                <c:pt idx="2">
                  <c:v>0.27</c:v>
                </c:pt>
                <c:pt idx="3">
                  <c:v>0.13</c:v>
                </c:pt>
                <c:pt idx="4">
                  <c:v>0.15</c:v>
                </c:pt>
                <c:pt idx="5">
                  <c:v>0.04</c:v>
                </c:pt>
                <c:pt idx="8">
                  <c:v>0.23</c:v>
                </c:pt>
                <c:pt idx="9">
                  <c:v>0.24</c:v>
                </c:pt>
                <c:pt idx="10">
                  <c:v>0.28</c:v>
                </c:pt>
                <c:pt idx="12">
                  <c:v>0.11</c:v>
                </c:pt>
                <c:pt idx="13">
                  <c:v>0.45</c:v>
                </c:pt>
                <c:pt idx="14">
                  <c:v>0.29</c:v>
                </c:pt>
                <c:pt idx="15">
                  <c:v>0.2</c:v>
                </c:pt>
                <c:pt idx="16">
                  <c:v>0.17</c:v>
                </c:pt>
                <c:pt idx="17">
                  <c:v>0.29</c:v>
                </c:pt>
              </c:numCache>
            </c:numRef>
          </c:val>
        </c:ser>
        <c:ser>
          <c:idx val="4"/>
          <c:order val="4"/>
          <c:tx>
            <c:strRef>
              <c:f>Indices!$F$46</c:f>
              <c:strCache>
                <c:ptCount val="1"/>
                <c:pt idx="0">
                  <c:v>Longevity</c:v>
                </c:pt>
              </c:strCache>
            </c:strRef>
          </c:tx>
          <c:spPr>
            <a:solidFill>
              <a:srgbClr val="3366FF"/>
            </a:solidFill>
            <a:ln w="6350">
              <a:solidFill>
                <a:srgbClr val="3366FF"/>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Indices!$F$47:$F$64</c:f>
              <c:numCache>
                <c:formatCode>0%</c:formatCode>
                <c:ptCount val="18"/>
                <c:pt idx="0">
                  <c:v>0.17</c:v>
                </c:pt>
                <c:pt idx="1">
                  <c:v>0.23</c:v>
                </c:pt>
                <c:pt idx="2">
                  <c:v>0.07</c:v>
                </c:pt>
                <c:pt idx="3">
                  <c:v>0.13</c:v>
                </c:pt>
                <c:pt idx="4">
                  <c:v>0.2</c:v>
                </c:pt>
                <c:pt idx="5">
                  <c:v>0.21</c:v>
                </c:pt>
                <c:pt idx="6">
                  <c:v>0.08</c:v>
                </c:pt>
                <c:pt idx="7">
                  <c:v>0.08</c:v>
                </c:pt>
                <c:pt idx="8">
                  <c:v>0.08</c:v>
                </c:pt>
                <c:pt idx="10">
                  <c:v>0.11</c:v>
                </c:pt>
                <c:pt idx="11">
                  <c:v>0.06</c:v>
                </c:pt>
                <c:pt idx="12">
                  <c:v>0.05</c:v>
                </c:pt>
                <c:pt idx="14">
                  <c:v>0.08</c:v>
                </c:pt>
                <c:pt idx="15">
                  <c:v>0.1</c:v>
                </c:pt>
                <c:pt idx="16">
                  <c:v>0.22</c:v>
                </c:pt>
                <c:pt idx="17">
                  <c:v>0.09</c:v>
                </c:pt>
              </c:numCache>
            </c:numRef>
          </c:val>
        </c:ser>
        <c:ser>
          <c:idx val="5"/>
          <c:order val="5"/>
          <c:tx>
            <c:strRef>
              <c:f>Indices!$G$46</c:f>
              <c:strCache>
                <c:ptCount val="1"/>
                <c:pt idx="0">
                  <c:v>Udder Health</c:v>
                </c:pt>
              </c:strCache>
            </c:strRef>
          </c:tx>
          <c:spPr>
            <a:solidFill>
              <a:schemeClr val="bg1"/>
            </a:solidFill>
            <a:ln w="6350">
              <a:solidFill>
                <a:schemeClr val="bg1"/>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Indices!$G$47:$G$64</c:f>
              <c:numCache>
                <c:formatCode>0%</c:formatCode>
                <c:ptCount val="18"/>
                <c:pt idx="0">
                  <c:v>0.08</c:v>
                </c:pt>
                <c:pt idx="1">
                  <c:v>0.05</c:v>
                </c:pt>
                <c:pt idx="2">
                  <c:v>0.05</c:v>
                </c:pt>
                <c:pt idx="3">
                  <c:v>0.13</c:v>
                </c:pt>
                <c:pt idx="4">
                  <c:v>0.07</c:v>
                </c:pt>
                <c:pt idx="5">
                  <c:v>0.11</c:v>
                </c:pt>
                <c:pt idx="6">
                  <c:v>0.03</c:v>
                </c:pt>
                <c:pt idx="7">
                  <c:v>0.13</c:v>
                </c:pt>
                <c:pt idx="8">
                  <c:v>0.1</c:v>
                </c:pt>
                <c:pt idx="9">
                  <c:v>0.04</c:v>
                </c:pt>
                <c:pt idx="10">
                  <c:v>0.14</c:v>
                </c:pt>
                <c:pt idx="11">
                  <c:v>0.07</c:v>
                </c:pt>
                <c:pt idx="12">
                  <c:v>0.17</c:v>
                </c:pt>
                <c:pt idx="13">
                  <c:v>0.03</c:v>
                </c:pt>
                <c:pt idx="14">
                  <c:v>0.03</c:v>
                </c:pt>
                <c:pt idx="15">
                  <c:v>0.08</c:v>
                </c:pt>
                <c:pt idx="16">
                  <c:v>0.1</c:v>
                </c:pt>
                <c:pt idx="17">
                  <c:v>0.05</c:v>
                </c:pt>
              </c:numCache>
            </c:numRef>
          </c:val>
        </c:ser>
        <c:ser>
          <c:idx val="6"/>
          <c:order val="6"/>
          <c:tx>
            <c:strRef>
              <c:f>Indices!$H$46</c:f>
              <c:strCache>
                <c:ptCount val="1"/>
                <c:pt idx="0">
                  <c:v>Fertility</c:v>
                </c:pt>
              </c:strCache>
            </c:strRef>
          </c:tx>
          <c:spPr>
            <a:solidFill>
              <a:srgbClr val="FF8C00"/>
            </a:solidFill>
            <a:ln w="6350">
              <a:solidFill>
                <a:srgbClr val="FF8C00"/>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Indices!$H$47:$H$64</c:f>
              <c:numCache>
                <c:formatCode>General</c:formatCode>
                <c:ptCount val="18"/>
                <c:pt idx="0" formatCode="0%">
                  <c:v>0.19</c:v>
                </c:pt>
                <c:pt idx="2" formatCode="0%">
                  <c:v>0.1</c:v>
                </c:pt>
                <c:pt idx="3" formatCode="0%">
                  <c:v>0.13</c:v>
                </c:pt>
                <c:pt idx="4" formatCode="0%">
                  <c:v>0.1</c:v>
                </c:pt>
                <c:pt idx="5" formatCode="0%">
                  <c:v>0.19</c:v>
                </c:pt>
                <c:pt idx="6" formatCode="0%">
                  <c:v>0.25</c:v>
                </c:pt>
                <c:pt idx="7" formatCode="0%">
                  <c:v>0.16</c:v>
                </c:pt>
                <c:pt idx="8" formatCode="0%">
                  <c:v>0.1</c:v>
                </c:pt>
                <c:pt idx="10" formatCode="0%">
                  <c:v>0.14</c:v>
                </c:pt>
                <c:pt idx="11" formatCode="0%">
                  <c:v>0.08</c:v>
                </c:pt>
                <c:pt idx="12" formatCode="0%">
                  <c:v>0.13</c:v>
                </c:pt>
                <c:pt idx="14" formatCode="0%">
                  <c:v>0.03</c:v>
                </c:pt>
                <c:pt idx="15" formatCode="0%">
                  <c:v>0.15</c:v>
                </c:pt>
                <c:pt idx="16" formatCode="0%">
                  <c:v>0.11</c:v>
                </c:pt>
                <c:pt idx="17" formatCode="0%">
                  <c:v>0.11</c:v>
                </c:pt>
              </c:numCache>
            </c:numRef>
          </c:val>
        </c:ser>
        <c:ser>
          <c:idx val="7"/>
          <c:order val="7"/>
          <c:tx>
            <c:strRef>
              <c:f>Indices!$I$46</c:f>
              <c:strCache>
                <c:ptCount val="1"/>
                <c:pt idx="0">
                  <c:v>Others</c:v>
                </c:pt>
              </c:strCache>
            </c:strRef>
          </c:tx>
          <c:spPr>
            <a:solidFill>
              <a:srgbClr val="A52A2A"/>
            </a:solidFill>
            <a:ln w="6350">
              <a:solidFill>
                <a:srgbClr val="A52A2A"/>
              </a:solidFill>
            </a:ln>
            <a:effectLst/>
          </c:spPr>
          <c:invertIfNegative val="0"/>
          <c:cat>
            <c:strRef>
              <c:f>Indices!$A$47:$A$64</c:f>
              <c:strCache>
                <c:ptCount val="18"/>
                <c:pt idx="0">
                  <c:v>Australia - APR</c:v>
                </c:pt>
                <c:pt idx="1">
                  <c:v>Belgium (Walloon) - V€G</c:v>
                </c:pt>
                <c:pt idx="2">
                  <c:v>Canada - LPI</c:v>
                </c:pt>
                <c:pt idx="3">
                  <c:v>France - ISU</c:v>
                </c:pt>
                <c:pt idx="4">
                  <c:v>Germany - RZG</c:v>
                </c:pt>
                <c:pt idx="5">
                  <c:v>Great Britain - PLI</c:v>
                </c:pt>
                <c:pt idx="6">
                  <c:v>Ireland - EBI</c:v>
                </c:pt>
                <c:pt idx="7">
                  <c:v>Israel - PD11</c:v>
                </c:pt>
                <c:pt idx="8">
                  <c:v>Italy - PFT</c:v>
                </c:pt>
                <c:pt idx="9">
                  <c:v>Japan - NTP</c:v>
                </c:pt>
                <c:pt idx="10">
                  <c:v>Netherlands - NVI</c:v>
                </c:pt>
                <c:pt idx="11">
                  <c:v>New Zealand - BW</c:v>
                </c:pt>
                <c:pt idx="12">
                  <c:v>Nordic Countries - TMI</c:v>
                </c:pt>
                <c:pt idx="13">
                  <c:v>South Africa - BVI</c:v>
                </c:pt>
                <c:pt idx="14">
                  <c:v>Spain - ICO</c:v>
                </c:pt>
                <c:pt idx="15">
                  <c:v>Switzerland - ISEL</c:v>
                </c:pt>
                <c:pt idx="16">
                  <c:v>United States - NM$</c:v>
                </c:pt>
                <c:pt idx="17">
                  <c:v>United States - TPI</c:v>
                </c:pt>
              </c:strCache>
            </c:strRef>
          </c:cat>
          <c:val>
            <c:numRef>
              <c:f>Indices!$I$47:$I$64</c:f>
              <c:numCache>
                <c:formatCode>General</c:formatCode>
                <c:ptCount val="18"/>
                <c:pt idx="0" formatCode="0%">
                  <c:v>0.1</c:v>
                </c:pt>
                <c:pt idx="4" formatCode="0%">
                  <c:v>0.03</c:v>
                </c:pt>
                <c:pt idx="6" formatCode="0%">
                  <c:v>0.29</c:v>
                </c:pt>
                <c:pt idx="7" formatCode="0%">
                  <c:v>0.06</c:v>
                </c:pt>
                <c:pt idx="10" formatCode="0%">
                  <c:v>0.05</c:v>
                </c:pt>
                <c:pt idx="11" formatCode="0%">
                  <c:v>0.13</c:v>
                </c:pt>
                <c:pt idx="12" formatCode="0%">
                  <c:v>0.19</c:v>
                </c:pt>
                <c:pt idx="15" formatCode="0%">
                  <c:v>0.02</c:v>
                </c:pt>
                <c:pt idx="16" formatCode="0%">
                  <c:v>0.05</c:v>
                </c:pt>
                <c:pt idx="17" formatCode="0%">
                  <c:v>0.03</c:v>
                </c:pt>
              </c:numCache>
            </c:numRef>
          </c:val>
        </c:ser>
        <c:dLbls>
          <c:showLegendKey val="0"/>
          <c:showVal val="0"/>
          <c:showCatName val="0"/>
          <c:showSerName val="0"/>
          <c:showPercent val="0"/>
          <c:showBubbleSize val="0"/>
        </c:dLbls>
        <c:gapWidth val="150"/>
        <c:overlap val="100"/>
        <c:axId val="-2125089240"/>
        <c:axId val="-2125093016"/>
      </c:barChart>
      <c:catAx>
        <c:axId val="-2125089240"/>
        <c:scaling>
          <c:orientation val="maxMin"/>
        </c:scaling>
        <c:delete val="0"/>
        <c:axPos val="l"/>
        <c:majorTickMark val="none"/>
        <c:minorTickMark val="none"/>
        <c:tickLblPos val="nextTo"/>
        <c:spPr>
          <a:ln w="25400">
            <a:solidFill>
              <a:schemeClr val="bg1"/>
            </a:solidFill>
            <a:miter lim="800000"/>
          </a:ln>
        </c:spPr>
        <c:txPr>
          <a:bodyPr/>
          <a:lstStyle/>
          <a:p>
            <a:pPr>
              <a:defRPr sz="900">
                <a:solidFill>
                  <a:schemeClr val="bg1"/>
                </a:solidFill>
              </a:defRPr>
            </a:pPr>
            <a:endParaRPr lang="en-US"/>
          </a:p>
        </c:txPr>
        <c:crossAx val="-2125093016"/>
        <c:crosses val="autoZero"/>
        <c:auto val="1"/>
        <c:lblAlgn val="ctr"/>
        <c:lblOffset val="100"/>
        <c:noMultiLvlLbl val="0"/>
      </c:catAx>
      <c:valAx>
        <c:axId val="-2125093016"/>
        <c:scaling>
          <c:orientation val="minMax"/>
        </c:scaling>
        <c:delete val="0"/>
        <c:axPos val="b"/>
        <c:majorGridlines>
          <c:spPr>
            <a:ln>
              <a:noFill/>
            </a:ln>
          </c:spPr>
        </c:majorGridlines>
        <c:numFmt formatCode="0%" sourceLinked="1"/>
        <c:majorTickMark val="out"/>
        <c:minorTickMark val="none"/>
        <c:tickLblPos val="nextTo"/>
        <c:spPr>
          <a:ln w="25400">
            <a:solidFill>
              <a:schemeClr val="bg1"/>
            </a:solidFill>
          </a:ln>
        </c:spPr>
        <c:txPr>
          <a:bodyPr/>
          <a:lstStyle/>
          <a:p>
            <a:pPr>
              <a:defRPr>
                <a:solidFill>
                  <a:schemeClr val="bg1"/>
                </a:solidFill>
              </a:defRPr>
            </a:pPr>
            <a:endParaRPr lang="en-US"/>
          </a:p>
        </c:txPr>
        <c:crossAx val="-2125089240"/>
        <c:crosses val="max"/>
        <c:crossBetween val="between"/>
      </c:valAx>
    </c:plotArea>
    <c:legend>
      <c:legendPos val="r"/>
      <c:layout/>
      <c:overlay val="0"/>
      <c:txPr>
        <a:bodyPr/>
        <a:lstStyle/>
        <a:p>
          <a:pPr>
            <a:defRPr sz="800">
              <a:solidFill>
                <a:schemeClr val="bg1"/>
              </a:solidFill>
            </a:defRPr>
          </a:pPr>
          <a:endParaRPr lang="en-US"/>
        </a:p>
      </c:txPr>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9873994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5</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5</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5</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36</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36</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36</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6</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6</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6</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13</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13</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13</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17</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17</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17</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20</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20</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20</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24</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24</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24</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26</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26</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26</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28</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28</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28</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xfrm>
            <a:off x="3884960" y="8685396"/>
            <a:ext cx="2971490" cy="457045"/>
          </a:xfrm>
          <a:prstGeom prst="rect">
            <a:avLst/>
          </a:prstGeom>
          <a:ln/>
        </p:spPr>
        <p:txBody>
          <a:bodyPr lIns="89620" tIns="44810" rIns="89620" bIns="44810"/>
          <a:lstStyle/>
          <a:p>
            <a:fld id="{A6B82D78-72CA-4280-BF88-9B494D290322}" type="slidenum">
              <a:rPr lang="en-US"/>
              <a:pPr/>
              <a:t>29</a:t>
            </a:fld>
            <a:endParaRPr lang="en-US"/>
          </a:p>
        </p:txBody>
      </p:sp>
      <p:sp>
        <p:nvSpPr>
          <p:cNvPr id="23553" name="Text Box 1"/>
          <p:cNvSpPr txBox="1">
            <a:spLocks noChangeArrowheads="1"/>
          </p:cNvSpPr>
          <p:nvPr/>
        </p:nvSpPr>
        <p:spPr bwMode="auto">
          <a:xfrm>
            <a:off x="4297494" y="9388901"/>
            <a:ext cx="3292522" cy="49136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6018535E-751A-41F6-88D1-9C22E6D1F4CD}"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29</a:t>
            </a:fld>
            <a:endParaRPr lang="en-US" sz="1400">
              <a:solidFill>
                <a:srgbClr val="000000"/>
              </a:solidFill>
              <a:latin typeface="Times New Roman" pitchFamily="16" charset="0"/>
            </a:endParaRPr>
          </a:p>
        </p:txBody>
      </p:sp>
      <p:sp>
        <p:nvSpPr>
          <p:cNvPr id="23554" name="Text Box 2"/>
          <p:cNvSpPr txBox="1">
            <a:spLocks noChangeArrowheads="1"/>
          </p:cNvSpPr>
          <p:nvPr/>
        </p:nvSpPr>
        <p:spPr bwMode="auto">
          <a:xfrm>
            <a:off x="4297495" y="9388902"/>
            <a:ext cx="3294073" cy="492921"/>
          </a:xfrm>
          <a:prstGeom prst="rect">
            <a:avLst/>
          </a:prstGeom>
          <a:noFill/>
          <a:ln w="9525">
            <a:noFill/>
            <a:round/>
            <a:headEnd/>
            <a:tailEnd/>
          </a:ln>
          <a:effectLst/>
        </p:spPr>
        <p:txBody>
          <a:bodyPr lIns="0" tIns="0" rIns="0" bIns="0" anchor="b"/>
          <a:lstStyle/>
          <a:p>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fld id="{9E55A56F-54AE-4FBD-A708-A85679E2043A}" type="slidenum">
              <a:rPr lang="en-US" sz="1400">
                <a:solidFill>
                  <a:srgbClr val="000000"/>
                </a:solidFill>
                <a:latin typeface="Times New Roman" pitchFamily="16" charset="0"/>
              </a:rPr>
              <a:pPr algn="r">
                <a:tabLst>
                  <a:tab pos="0" algn="l"/>
                  <a:tab pos="448056" algn="l"/>
                  <a:tab pos="896113" algn="l"/>
                  <a:tab pos="1344169" algn="l"/>
                  <a:tab pos="1792225" algn="l"/>
                  <a:tab pos="2240282" algn="l"/>
                  <a:tab pos="2688338" algn="l"/>
                  <a:tab pos="3136394" algn="l"/>
                  <a:tab pos="3584451" algn="l"/>
                  <a:tab pos="4032507" algn="l"/>
                  <a:tab pos="4480563" algn="l"/>
                  <a:tab pos="4928619" algn="l"/>
                  <a:tab pos="5376676" algn="l"/>
                  <a:tab pos="5824732" algn="l"/>
                  <a:tab pos="6272788" algn="l"/>
                  <a:tab pos="6720845" algn="l"/>
                  <a:tab pos="7168901" algn="l"/>
                  <a:tab pos="7616957" algn="l"/>
                  <a:tab pos="8065014" algn="l"/>
                  <a:tab pos="8513070" algn="l"/>
                  <a:tab pos="8961126" algn="l"/>
                </a:tabLst>
              </a:pPr>
              <a:t>29</a:t>
            </a:fld>
            <a:endParaRPr lang="en-US" sz="140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44588" y="693738"/>
            <a:ext cx="4570412" cy="3429000"/>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59933" y="4693671"/>
            <a:ext cx="6071703" cy="4444090"/>
          </a:xfrm>
          <a:prstGeom prst="rect">
            <a:avLst/>
          </a:prstGeom>
          <a:noFill/>
          <a:ln>
            <a:round/>
            <a:headEnd/>
            <a:tailEnd/>
          </a:ln>
        </p:spPr>
        <p:txBody>
          <a:bodyPr wrap="none" lIns="89620" tIns="44810" rIns="89620" bIns="44810"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844675"/>
            <a:ext cx="7772400" cy="2041525"/>
          </a:xfrm>
          <a:prstGeom prst="rect">
            <a:avLst/>
          </a:prstGeom>
        </p:spPr>
        <p:txBody>
          <a:bodyPr/>
          <a:lstStyle/>
          <a:p>
            <a:pPr lvl="0">
              <a:defRPr sz="1800">
                <a:solidFill>
                  <a:srgbClr val="000000"/>
                </a:solidFill>
              </a:defRPr>
            </a:pPr>
            <a:r>
              <a:rPr sz="3600">
                <a:solidFill>
                  <a:srgbClr val="FFFF00"/>
                </a:solidFill>
              </a:rPr>
              <a:t>Title Text</a:t>
            </a:r>
          </a:p>
        </p:txBody>
      </p:sp>
      <p:sp>
        <p:nvSpPr>
          <p:cNvPr id="12" name="Shape 12"/>
          <p:cNvSpPr>
            <a:spLocks noGrp="1"/>
          </p:cNvSpPr>
          <p:nvPr>
            <p:ph type="body" idx="1"/>
          </p:nvPr>
        </p:nvSpPr>
        <p:spPr>
          <a:xfrm>
            <a:off x="1371600" y="3886200"/>
            <a:ext cx="6400800" cy="2971800"/>
          </a:xfrm>
          <a:prstGeom prst="rect">
            <a:avLst/>
          </a:prstGeom>
        </p:spPr>
        <p:txBody>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algn="ctr">
              <a:buClrTx/>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pPr lvl="0">
              <a:defRPr sz="1800">
                <a:solidFill>
                  <a:srgbClr val="000000"/>
                </a:solidFill>
              </a:defRPr>
            </a:pPr>
            <a:r>
              <a:rPr sz="3600">
                <a:solidFill>
                  <a:srgbClr val="FFFF00"/>
                </a:solidFill>
              </a:rPr>
              <a:t>Title Text</a:t>
            </a:r>
          </a:p>
        </p:txBody>
      </p:sp>
      <p:sp>
        <p:nvSpPr>
          <p:cNvPr id="37" name="Shape 37"/>
          <p:cNvSpPr>
            <a:spLocks noGrp="1"/>
          </p:cNvSpPr>
          <p:nvPr>
            <p:ph type="body" idx="1"/>
          </p:nvPr>
        </p:nvSpPr>
        <p:spPr>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40" name="Shape 40"/>
          <p:cNvSpPr>
            <a:spLocks noGrp="1"/>
          </p:cNvSpPr>
          <p:nvPr>
            <p:ph type="title"/>
          </p:nvPr>
        </p:nvSpPr>
        <p:spPr>
          <a:xfrm>
            <a:off x="152400" y="0"/>
            <a:ext cx="8836025" cy="838200"/>
          </a:xfrm>
          <a:prstGeom prst="rect">
            <a:avLst/>
          </a:prstGeom>
        </p:spPr>
        <p:txBody>
          <a:bodyPr/>
          <a:lstStyle/>
          <a:p>
            <a:pPr lvl="0">
              <a:defRPr sz="1800">
                <a:solidFill>
                  <a:srgbClr val="000000"/>
                </a:solidFill>
              </a:defRPr>
            </a:pPr>
            <a:r>
              <a:rPr sz="3600">
                <a:solidFill>
                  <a:srgbClr val="FFFF00"/>
                </a:solidFill>
              </a:rPr>
              <a:t>Title Text</a:t>
            </a:r>
          </a:p>
        </p:txBody>
      </p:sp>
      <p:sp>
        <p:nvSpPr>
          <p:cNvPr id="41" name="Shape 41"/>
          <p:cNvSpPr>
            <a:spLocks noGrp="1"/>
          </p:cNvSpPr>
          <p:nvPr>
            <p:ph type="body" idx="1"/>
          </p:nvPr>
        </p:nvSpPr>
        <p:spPr>
          <a:xfrm>
            <a:off x="914400" y="1600200"/>
            <a:ext cx="3579813" cy="5257800"/>
          </a:xfrm>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46" name="Shape 46"/>
          <p:cNvSpPr/>
          <p:nvPr/>
        </p:nvSpPr>
        <p:spPr>
          <a:xfrm>
            <a:off x="609600" y="3886200"/>
            <a:ext cx="7924800" cy="196050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pPr>
            <a:r>
              <a:rPr sz="2800">
                <a:solidFill>
                  <a:srgbClr val="FFFFFF"/>
                </a:solidFill>
                <a:effectLst>
                  <a:outerShdw blurRad="38100" dist="38100" dir="2700000" rotWithShape="0">
                    <a:srgbClr val="000000"/>
                  </a:outerShdw>
                </a:effectLst>
              </a:rPr>
              <a:t>John B. Cole</a:t>
            </a:r>
            <a:endParaRPr sz="2400">
              <a:solidFill>
                <a:srgbClr val="FFFFFF"/>
              </a:solidFill>
              <a:latin typeface="Arial"/>
              <a:ea typeface="Arial"/>
              <a:cs typeface="Arial"/>
              <a:sym typeface="Arial"/>
            </a:endParaRPr>
          </a:p>
          <a:p>
            <a:pPr lvl="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pPr>
            <a:r>
              <a:rPr sz="2000">
                <a:solidFill>
                  <a:srgbClr val="66CCFF"/>
                </a:solidFill>
              </a:rPr>
              <a:t>Animal Genomics and Improvement Laboratory</a:t>
            </a:r>
            <a:endParaRPr sz="2000">
              <a:solidFill>
                <a:srgbClr val="66CCFF"/>
              </a:solidFill>
              <a:latin typeface="Arial"/>
              <a:ea typeface="Arial"/>
              <a:cs typeface="Arial"/>
              <a:sym typeface="Arial"/>
            </a:endParaRPr>
          </a:p>
          <a:p>
            <a:pPr lvl="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pPr>
            <a:r>
              <a:rPr sz="2000">
                <a:solidFill>
                  <a:srgbClr val="66CCFF"/>
                </a:solidFill>
              </a:rPr>
              <a:t>Agricultural Research Service, USDA</a:t>
            </a:r>
            <a:endParaRPr sz="2400">
              <a:solidFill>
                <a:srgbClr val="FFFFFF"/>
              </a:solidFill>
              <a:latin typeface="Arial"/>
              <a:ea typeface="Arial"/>
              <a:cs typeface="Arial"/>
              <a:sym typeface="Arial"/>
            </a:endParaRPr>
          </a:p>
          <a:p>
            <a:pPr lvl="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pPr>
            <a:r>
              <a:rPr sz="2000">
                <a:solidFill>
                  <a:srgbClr val="66CCFF"/>
                </a:solidFill>
              </a:rPr>
              <a:t>Beltsville, MD 20705-2350</a:t>
            </a:r>
            <a:endParaRPr sz="2400">
              <a:solidFill>
                <a:srgbClr val="FFFFFF"/>
              </a:solidFill>
              <a:latin typeface="Arial"/>
              <a:ea typeface="Arial"/>
              <a:cs typeface="Arial"/>
              <a:sym typeface="Arial"/>
            </a:endParaRPr>
          </a:p>
          <a:p>
            <a:pPr lvl="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pPr>
            <a:endParaRPr sz="2000">
              <a:solidFill>
                <a:srgbClr val="66CCFF"/>
              </a:solidFill>
              <a:latin typeface="Arial"/>
              <a:ea typeface="Arial"/>
              <a:cs typeface="Arial"/>
              <a:sym typeface="Arial"/>
            </a:endParaRPr>
          </a:p>
          <a:p>
            <a:pPr lvl="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pPr>
            <a:r>
              <a:rPr sz="2000">
                <a:solidFill>
                  <a:srgbClr val="00FF00"/>
                </a:solidFill>
              </a:rPr>
              <a:t>john.cole@ars.usda.gov</a:t>
            </a:r>
          </a:p>
        </p:txBody>
      </p:sp>
      <p:grpSp>
        <p:nvGrpSpPr>
          <p:cNvPr id="50" name="Group 50"/>
          <p:cNvGrpSpPr/>
          <p:nvPr/>
        </p:nvGrpSpPr>
        <p:grpSpPr>
          <a:xfrm>
            <a:off x="0" y="2970213"/>
            <a:ext cx="9144001" cy="80963"/>
            <a:chOff x="0" y="0"/>
            <a:chExt cx="9144001" cy="80962"/>
          </a:xfrm>
        </p:grpSpPr>
        <p:sp>
          <p:nvSpPr>
            <p:cNvPr id="47" name="Shape 47"/>
            <p:cNvSpPr/>
            <p:nvPr/>
          </p:nvSpPr>
          <p:spPr>
            <a:xfrm>
              <a:off x="0" y="0"/>
              <a:ext cx="9144001" cy="26987"/>
            </a:xfrm>
            <a:prstGeom prst="rect">
              <a:avLst/>
            </a:prstGeom>
            <a:solidFill>
              <a:srgbClr val="2A7E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48" name="Shape 48"/>
            <p:cNvSpPr/>
            <p:nvPr/>
          </p:nvSpPr>
          <p:spPr>
            <a:xfrm>
              <a:off x="0" y="53975"/>
              <a:ext cx="9144001" cy="26987"/>
            </a:xfrm>
            <a:prstGeom prst="rect">
              <a:avLst/>
            </a:pr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49" name="Shape 49"/>
            <p:cNvSpPr/>
            <p:nvPr/>
          </p:nvSpPr>
          <p:spPr>
            <a:xfrm>
              <a:off x="0" y="26987"/>
              <a:ext cx="9144001" cy="36513"/>
            </a:xfrm>
            <a:prstGeom prst="rect">
              <a:avLst/>
            </a:prstGeom>
            <a:solidFill>
              <a:srgbClr val="0017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pic>
        <p:nvPicPr>
          <p:cNvPr id="51" name="image1.png" descr="usda-ars"/>
          <p:cNvPicPr/>
          <p:nvPr/>
        </p:nvPicPr>
        <p:blipFill>
          <a:blip r:embed="rId2">
            <a:extLst/>
          </a:blip>
          <a:stretch>
            <a:fillRect/>
          </a:stretch>
        </p:blipFill>
        <p:spPr>
          <a:xfrm>
            <a:off x="8226425" y="6169025"/>
            <a:ext cx="812800" cy="566738"/>
          </a:xfrm>
          <a:prstGeom prst="rect">
            <a:avLst/>
          </a:prstGeom>
          <a:ln w="12700">
            <a:miter lim="400000"/>
          </a:ln>
        </p:spPr>
      </p:pic>
      <p:sp>
        <p:nvSpPr>
          <p:cNvPr id="52" name="Shape 52"/>
          <p:cNvSpPr/>
          <p:nvPr/>
        </p:nvSpPr>
        <p:spPr>
          <a:xfrm>
            <a:off x="8289925" y="6555846"/>
            <a:ext cx="558800"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600"/>
              </a:spcBef>
              <a:defRPr sz="1000" b="1">
                <a:solidFill>
                  <a:srgbClr val="FFFFFF"/>
                </a:solidFill>
                <a:latin typeface="Humnst777 BT"/>
                <a:ea typeface="Humnst777 BT"/>
                <a:cs typeface="Humnst777 BT"/>
                <a:sym typeface="Humnst777 BT"/>
              </a:defRPr>
            </a:lvl1pPr>
          </a:lstStyle>
          <a:p>
            <a:pPr lvl="0">
              <a:defRPr sz="1800" b="0">
                <a:solidFill>
                  <a:srgbClr val="000000"/>
                </a:solidFill>
              </a:defRPr>
            </a:pPr>
            <a:r>
              <a:rPr sz="1000" b="1" dirty="0" smtClean="0">
                <a:solidFill>
                  <a:srgbClr val="FFFFFF"/>
                </a:solidFill>
              </a:rPr>
              <a:t>201</a:t>
            </a:r>
            <a:r>
              <a:rPr lang="en-US" sz="1000" b="1" dirty="0" smtClean="0">
                <a:solidFill>
                  <a:srgbClr val="FFFFFF"/>
                </a:solidFill>
              </a:rPr>
              <a:t>5</a:t>
            </a:r>
            <a:endParaRPr sz="1000" b="1" dirty="0">
              <a:solidFill>
                <a:srgbClr val="FFFFFF"/>
              </a:solidFill>
            </a:endParaRPr>
          </a:p>
        </p:txBody>
      </p:sp>
      <p:sp>
        <p:nvSpPr>
          <p:cNvPr id="53" name="Shape 53"/>
          <p:cNvSpPr>
            <a:spLocks noGrp="1"/>
          </p:cNvSpPr>
          <p:nvPr>
            <p:ph type="title"/>
          </p:nvPr>
        </p:nvSpPr>
        <p:spPr>
          <a:xfrm>
            <a:off x="685800" y="812799"/>
            <a:ext cx="7769225" cy="1189039"/>
          </a:xfrm>
          <a:prstGeom prst="rect">
            <a:avLst/>
          </a:prstGeom>
        </p:spPr>
        <p:txBody>
          <a:bodyPr/>
          <a:lstStyle>
            <a:lvl1pPr>
              <a:defRPr sz="4000"/>
            </a:lvl1pPr>
          </a:lstStyle>
          <a:p>
            <a:pPr lvl="0">
              <a:defRPr sz="1800">
                <a:solidFill>
                  <a:srgbClr val="000000"/>
                </a:solidFill>
              </a:defRPr>
            </a:pPr>
            <a:r>
              <a:rPr sz="4000">
                <a:solidFill>
                  <a:srgbClr val="FFFF00"/>
                </a:solidFill>
              </a:rPr>
              <a:t>Title Text</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63980"/>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63980"/>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855258"/>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105023"/>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 name="Shape 14"/>
          <p:cNvSpPr>
            <a:spLocks noGrp="1"/>
          </p:cNvSpPr>
          <p:nvPr>
            <p:ph type="title"/>
          </p:nvPr>
        </p:nvSpPr>
        <p:spPr>
          <a:xfrm>
            <a:off x="152400" y="0"/>
            <a:ext cx="8836025" cy="838200"/>
          </a:xfrm>
          <a:prstGeom prst="rect">
            <a:avLst/>
          </a:prstGeom>
        </p:spPr>
        <p:txBody>
          <a:bodyPr/>
          <a:lstStyle/>
          <a:p>
            <a:pPr lvl="0">
              <a:defRPr sz="1800">
                <a:solidFill>
                  <a:srgbClr val="000000"/>
                </a:solidFill>
              </a:defRPr>
            </a:pPr>
            <a:r>
              <a:rPr sz="3600">
                <a:solidFill>
                  <a:srgbClr val="FFFF00"/>
                </a:solidFill>
              </a:rPr>
              <a:t>Title Text</a:t>
            </a:r>
          </a:p>
        </p:txBody>
      </p:sp>
      <p:sp>
        <p:nvSpPr>
          <p:cNvPr id="15" name="Shape 15"/>
          <p:cNvSpPr>
            <a:spLocks noGrp="1"/>
          </p:cNvSpPr>
          <p:nvPr>
            <p:ph type="body" idx="1"/>
          </p:nvPr>
        </p:nvSpPr>
        <p:spPr>
          <a:xfrm>
            <a:off x="914400" y="1600200"/>
            <a:ext cx="7312025" cy="5257800"/>
          </a:xfrm>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7" name="Shape 17"/>
          <p:cNvSpPr>
            <a:spLocks noGrp="1"/>
          </p:cNvSpPr>
          <p:nvPr>
            <p:ph type="title"/>
          </p:nvPr>
        </p:nvSpPr>
        <p:spPr>
          <a:xfrm>
            <a:off x="722312" y="4406900"/>
            <a:ext cx="7772401" cy="2451100"/>
          </a:xfrm>
          <a:prstGeom prst="rect">
            <a:avLst/>
          </a:prstGeom>
        </p:spPr>
        <p:txBody>
          <a:bodyPr anchor="t"/>
          <a:lstStyle>
            <a:lvl1pPr>
              <a:defRPr sz="4000" cap="all"/>
            </a:lvl1pPr>
          </a:lstStyle>
          <a:p>
            <a:pPr lvl="0">
              <a:defRPr sz="1800" cap="none">
                <a:solidFill>
                  <a:srgbClr val="000000"/>
                </a:solidFill>
              </a:defRPr>
            </a:pPr>
            <a:r>
              <a:rPr sz="4000" cap="all">
                <a:solidFill>
                  <a:srgbClr val="FFFF00"/>
                </a:solidFill>
              </a:rPr>
              <a:t>Title Text</a:t>
            </a:r>
          </a:p>
        </p:txBody>
      </p:sp>
      <p:sp>
        <p:nvSpPr>
          <p:cNvPr id="18" name="Shape 18"/>
          <p:cNvSpPr>
            <a:spLocks noGrp="1"/>
          </p:cNvSpPr>
          <p:nvPr>
            <p:ph type="body" idx="1"/>
          </p:nvPr>
        </p:nvSpPr>
        <p:spPr>
          <a:xfrm>
            <a:off x="722312" y="1192213"/>
            <a:ext cx="7772401" cy="3214687"/>
          </a:xfrm>
          <a:prstGeom prst="rect">
            <a:avLst/>
          </a:prstGeom>
        </p:spPr>
        <p:txBody>
          <a:bodyPr anchor="b"/>
          <a:lstStyle>
            <a:lvl1pPr marL="0" indent="0">
              <a:buClrTx/>
              <a:buSzTx/>
              <a:buNone/>
              <a:defRPr sz="2000"/>
            </a:lvl1pPr>
            <a:lvl2pPr marL="0" indent="457200">
              <a:buClrTx/>
              <a:buSzTx/>
              <a:buNone/>
              <a:defRPr sz="2000"/>
            </a:lvl2pPr>
            <a:lvl3pPr marL="0" indent="914400">
              <a:buClrTx/>
              <a:buSzTx/>
              <a:buNone/>
              <a:defRPr sz="2000"/>
            </a:lvl3pPr>
            <a:lvl4pPr marL="0" indent="1371600">
              <a:buClrTx/>
              <a:buSzTx/>
              <a:buNone/>
              <a:defRPr sz="2000"/>
            </a:lvl4pPr>
            <a:lvl5pPr>
              <a:buClrTx/>
              <a:defRPr sz="2000"/>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sz="1800">
                <a:solidFill>
                  <a:srgbClr val="000000"/>
                </a:solidFill>
              </a:defRPr>
            </a:pPr>
            <a:r>
              <a:rPr sz="2000">
                <a:solidFill>
                  <a:srgbClr val="FFFFFF"/>
                </a:solid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 name="Shape 20"/>
          <p:cNvSpPr>
            <a:spLocks noGrp="1"/>
          </p:cNvSpPr>
          <p:nvPr>
            <p:ph type="title"/>
          </p:nvPr>
        </p:nvSpPr>
        <p:spPr>
          <a:xfrm>
            <a:off x="152400" y="0"/>
            <a:ext cx="8836025" cy="838200"/>
          </a:xfrm>
          <a:prstGeom prst="rect">
            <a:avLst/>
          </a:prstGeom>
        </p:spPr>
        <p:txBody>
          <a:bodyPr/>
          <a:lstStyle/>
          <a:p>
            <a:pPr lvl="0">
              <a:defRPr sz="1800">
                <a:solidFill>
                  <a:srgbClr val="000000"/>
                </a:solidFill>
              </a:defRPr>
            </a:pPr>
            <a:r>
              <a:rPr sz="3600">
                <a:solidFill>
                  <a:srgbClr val="FFFF00"/>
                </a:solidFill>
              </a:rPr>
              <a:t>Title Text</a:t>
            </a:r>
          </a:p>
        </p:txBody>
      </p:sp>
      <p:sp>
        <p:nvSpPr>
          <p:cNvPr id="21" name="Shape 21"/>
          <p:cNvSpPr>
            <a:spLocks noGrp="1"/>
          </p:cNvSpPr>
          <p:nvPr>
            <p:ph type="body" idx="1"/>
          </p:nvPr>
        </p:nvSpPr>
        <p:spPr>
          <a:xfrm>
            <a:off x="914400" y="1600200"/>
            <a:ext cx="3579813" cy="5257800"/>
          </a:xfrm>
          <a:prstGeom prst="rect">
            <a:avLst/>
          </a:prstGeom>
        </p:spPr>
        <p:txBody>
          <a:bodyPr/>
          <a:lstStyle>
            <a:lvl1pPr>
              <a:defRPr sz="2800"/>
            </a:lvl1pPr>
            <a:lvl2pPr marL="790575" indent="-333375">
              <a:defRPr sz="2800"/>
            </a:lvl2pPr>
            <a:lvl3pPr marL="1234439" indent="-320039">
              <a:defRPr sz="2800"/>
            </a:lvl3pPr>
            <a:lvl4pPr marL="1727200" indent="-355600">
              <a:defRPr sz="2800"/>
            </a:lvl4pPr>
            <a:lvl5pPr>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3" name="Shape 23"/>
          <p:cNvSpPr>
            <a:spLocks noGrp="1"/>
          </p:cNvSpPr>
          <p:nvPr>
            <p:ph type="title"/>
          </p:nvPr>
        </p:nvSpPr>
        <p:spPr>
          <a:xfrm>
            <a:off x="457200" y="256810"/>
            <a:ext cx="8229600" cy="1178656"/>
          </a:xfrm>
          <a:prstGeom prst="rect">
            <a:avLst/>
          </a:prstGeom>
        </p:spPr>
        <p:txBody>
          <a:bodyPr/>
          <a:lstStyle/>
          <a:p>
            <a:pPr lvl="0">
              <a:defRPr sz="1800">
                <a:solidFill>
                  <a:srgbClr val="000000"/>
                </a:solidFill>
              </a:defRPr>
            </a:pPr>
            <a:r>
              <a:rPr sz="3600">
                <a:solidFill>
                  <a:srgbClr val="FFFF00"/>
                </a:solidFill>
              </a:rPr>
              <a:t>Title Text</a:t>
            </a:r>
          </a:p>
        </p:txBody>
      </p:sp>
      <p:sp>
        <p:nvSpPr>
          <p:cNvPr id="24" name="Shape 24"/>
          <p:cNvSpPr>
            <a:spLocks noGrp="1"/>
          </p:cNvSpPr>
          <p:nvPr>
            <p:ph type="body" idx="1"/>
          </p:nvPr>
        </p:nvSpPr>
        <p:spPr>
          <a:xfrm>
            <a:off x="457200" y="1435465"/>
            <a:ext cx="4040188" cy="739410"/>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a:buClrTx/>
              <a:defRPr sz="2400"/>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7" name="Shape 27"/>
          <p:cNvSpPr>
            <a:spLocks noGrp="1"/>
          </p:cNvSpPr>
          <p:nvPr>
            <p:ph type="title"/>
          </p:nvPr>
        </p:nvSpPr>
        <p:spPr>
          <a:xfrm>
            <a:off x="457200" y="0"/>
            <a:ext cx="3008313" cy="1435100"/>
          </a:xfrm>
          <a:prstGeom prst="rect">
            <a:avLst/>
          </a:prstGeom>
        </p:spPr>
        <p:txBody>
          <a:bodyPr anchor="b"/>
          <a:lstStyle>
            <a:lvl1pPr>
              <a:defRPr sz="2000"/>
            </a:lvl1pPr>
          </a:lstStyle>
          <a:p>
            <a:pPr lvl="0">
              <a:defRPr sz="1800">
                <a:solidFill>
                  <a:srgbClr val="000000"/>
                </a:solidFill>
              </a:defRPr>
            </a:pPr>
            <a:r>
              <a:rPr sz="2000">
                <a:solidFill>
                  <a:srgbClr val="FFFF00"/>
                </a:solidFill>
              </a:rPr>
              <a:t>Title Text</a:t>
            </a:r>
          </a:p>
        </p:txBody>
      </p:sp>
      <p:sp>
        <p:nvSpPr>
          <p:cNvPr id="28" name="Shape 28"/>
          <p:cNvSpPr>
            <a:spLocks noGrp="1"/>
          </p:cNvSpPr>
          <p:nvPr>
            <p:ph type="body" idx="1"/>
          </p:nvPr>
        </p:nvSpPr>
        <p:spPr>
          <a:xfrm>
            <a:off x="3575050" y="273050"/>
            <a:ext cx="5111750" cy="6584950"/>
          </a:xfrm>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0" name="Shape 30"/>
          <p:cNvSpPr>
            <a:spLocks noGrp="1"/>
          </p:cNvSpPr>
          <p:nvPr>
            <p:ph type="title"/>
          </p:nvPr>
        </p:nvSpPr>
        <p:spPr>
          <a:xfrm>
            <a:off x="1792288" y="3086100"/>
            <a:ext cx="5486400" cy="2281238"/>
          </a:xfrm>
          <a:prstGeom prst="rect">
            <a:avLst/>
          </a:prstGeom>
        </p:spPr>
        <p:txBody>
          <a:bodyPr anchor="b"/>
          <a:lstStyle>
            <a:lvl1pPr>
              <a:defRPr sz="2000"/>
            </a:lvl1pPr>
          </a:lstStyle>
          <a:p>
            <a:pPr lvl="0">
              <a:defRPr sz="1800">
                <a:solidFill>
                  <a:srgbClr val="000000"/>
                </a:solidFill>
              </a:defRPr>
            </a:pPr>
            <a:r>
              <a:rPr sz="2000">
                <a:solidFill>
                  <a:srgbClr val="FFFF00"/>
                </a:solidFill>
              </a:rPr>
              <a:t>Title Text</a:t>
            </a:r>
          </a:p>
        </p:txBody>
      </p:sp>
      <p:sp>
        <p:nvSpPr>
          <p:cNvPr id="31" name="Shape 31"/>
          <p:cNvSpPr>
            <a:spLocks noGrp="1"/>
          </p:cNvSpPr>
          <p:nvPr>
            <p:ph type="body" idx="1"/>
          </p:nvPr>
        </p:nvSpPr>
        <p:spPr>
          <a:xfrm>
            <a:off x="1792288" y="5367338"/>
            <a:ext cx="5486400" cy="1490662"/>
          </a:xfrm>
          <a:prstGeom prst="rect">
            <a:avLst/>
          </a:prstGeom>
        </p:spPr>
        <p:txBody>
          <a:bodyPr/>
          <a:lstStyle>
            <a:lvl1pPr marL="0" indent="0">
              <a:buClrTx/>
              <a:buSzTx/>
              <a:buNone/>
              <a:defRPr sz="1400"/>
            </a:lvl1pPr>
            <a:lvl2pPr marL="0" indent="457200">
              <a:buClrTx/>
              <a:buSzTx/>
              <a:buNone/>
              <a:defRPr sz="1400"/>
            </a:lvl2pPr>
            <a:lvl3pPr marL="0" indent="914400">
              <a:buClrTx/>
              <a:buSzTx/>
              <a:buNone/>
              <a:defRPr sz="1400"/>
            </a:lvl3pPr>
            <a:lvl4pPr marL="0" indent="1371600">
              <a:buClrTx/>
              <a:buSzTx/>
              <a:buNone/>
              <a:defRPr sz="1400"/>
            </a:lvl4pPr>
            <a:lvl5pPr>
              <a:buClrTx/>
              <a:defRPr sz="1400"/>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3" name="Shape 33"/>
          <p:cNvSpPr>
            <a:spLocks noGrp="1"/>
          </p:cNvSpPr>
          <p:nvPr>
            <p:ph type="title"/>
          </p:nvPr>
        </p:nvSpPr>
        <p:spPr>
          <a:xfrm>
            <a:off x="152400" y="0"/>
            <a:ext cx="8836025" cy="838200"/>
          </a:xfrm>
          <a:prstGeom prst="rect">
            <a:avLst/>
          </a:prstGeom>
        </p:spPr>
        <p:txBody>
          <a:bodyPr/>
          <a:lstStyle/>
          <a:p>
            <a:pPr lvl="0">
              <a:defRPr sz="1800">
                <a:solidFill>
                  <a:srgbClr val="000000"/>
                </a:solidFill>
              </a:defRPr>
            </a:pPr>
            <a:r>
              <a:rPr sz="3600">
                <a:solidFill>
                  <a:srgbClr val="FFFF00"/>
                </a:solidFill>
              </a:rPr>
              <a:t>Title Text</a:t>
            </a:r>
          </a:p>
        </p:txBody>
      </p:sp>
      <p:sp>
        <p:nvSpPr>
          <p:cNvPr id="34" name="Shape 34"/>
          <p:cNvSpPr>
            <a:spLocks noGrp="1"/>
          </p:cNvSpPr>
          <p:nvPr>
            <p:ph type="body" idx="1"/>
          </p:nvPr>
        </p:nvSpPr>
        <p:spPr>
          <a:xfrm>
            <a:off x="914400" y="1600200"/>
            <a:ext cx="7312025" cy="5257800"/>
          </a:xfrm>
          <a:prstGeom prst="rect">
            <a:avLst/>
          </a:prstGeom>
        </p:spPr>
        <p:txBody>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27279B"/>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66675" y="6619131"/>
            <a:ext cx="7400925" cy="1538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rgbClr val="66CCFF"/>
                </a:solidFill>
                <a:latin typeface="Arial"/>
                <a:ea typeface="Arial"/>
                <a:cs typeface="Arial"/>
                <a:sym typeface="Arial"/>
              </a:defRPr>
            </a:lvl1pPr>
          </a:lstStyle>
          <a:p>
            <a:pPr lvl="0">
              <a:defRPr sz="1800">
                <a:solidFill>
                  <a:srgbClr val="000000"/>
                </a:solidFill>
              </a:defRPr>
            </a:pPr>
            <a:r>
              <a:rPr lang="en-US" sz="1000" dirty="0" smtClean="0">
                <a:solidFill>
                  <a:srgbClr val="66CCFF"/>
                </a:solidFill>
              </a:rPr>
              <a:t>XX </a:t>
            </a:r>
            <a:r>
              <a:rPr lang="en-US" sz="1000" dirty="0" err="1" smtClean="0">
                <a:solidFill>
                  <a:srgbClr val="66CCFF"/>
                </a:solidFill>
              </a:rPr>
              <a:t>Congreso</a:t>
            </a:r>
            <a:r>
              <a:rPr lang="en-US" sz="1000" dirty="0" smtClean="0">
                <a:solidFill>
                  <a:srgbClr val="66CCFF"/>
                </a:solidFill>
              </a:rPr>
              <a:t> </a:t>
            </a:r>
            <a:r>
              <a:rPr lang="en-US" sz="1000" dirty="0" err="1" smtClean="0">
                <a:solidFill>
                  <a:srgbClr val="66CCFF"/>
                </a:solidFill>
              </a:rPr>
              <a:t>Internacional</a:t>
            </a:r>
            <a:r>
              <a:rPr lang="en-US" sz="1000" dirty="0" smtClean="0">
                <a:solidFill>
                  <a:srgbClr val="66CCFF"/>
                </a:solidFill>
              </a:rPr>
              <a:t> ANEMBE de </a:t>
            </a:r>
            <a:r>
              <a:rPr lang="en-US" sz="1000" dirty="0" err="1" smtClean="0">
                <a:solidFill>
                  <a:srgbClr val="66CCFF"/>
                </a:solidFill>
              </a:rPr>
              <a:t>Medicina</a:t>
            </a:r>
            <a:r>
              <a:rPr lang="en-US" sz="1000" dirty="0" smtClean="0">
                <a:solidFill>
                  <a:srgbClr val="66CCFF"/>
                </a:solidFill>
              </a:rPr>
              <a:t> Bovina, Burgos, Spain</a:t>
            </a:r>
            <a:r>
              <a:rPr sz="1000" dirty="0" smtClean="0">
                <a:solidFill>
                  <a:srgbClr val="66CCFF"/>
                </a:solidFill>
              </a:rPr>
              <a:t>, </a:t>
            </a:r>
            <a:r>
              <a:rPr lang="en-US" sz="1000" dirty="0" smtClean="0">
                <a:solidFill>
                  <a:srgbClr val="66CCFF"/>
                </a:solidFill>
              </a:rPr>
              <a:t>May</a:t>
            </a:r>
            <a:r>
              <a:rPr sz="1000" dirty="0" smtClean="0">
                <a:solidFill>
                  <a:srgbClr val="66CCFF"/>
                </a:solidFill>
              </a:rPr>
              <a:t> </a:t>
            </a:r>
            <a:r>
              <a:rPr lang="en-US" sz="1000" dirty="0" smtClean="0">
                <a:solidFill>
                  <a:srgbClr val="66CCFF"/>
                </a:solidFill>
              </a:rPr>
              <a:t>8</a:t>
            </a:r>
            <a:r>
              <a:rPr sz="1000" dirty="0" smtClean="0">
                <a:solidFill>
                  <a:srgbClr val="66CCFF"/>
                </a:solidFill>
              </a:rPr>
              <a:t>, 201</a:t>
            </a:r>
            <a:r>
              <a:rPr lang="en-US" sz="1000" dirty="0" smtClean="0">
                <a:solidFill>
                  <a:srgbClr val="66CCFF"/>
                </a:solidFill>
              </a:rPr>
              <a:t>5</a:t>
            </a:r>
            <a:r>
              <a:rPr sz="1000" dirty="0" smtClean="0">
                <a:solidFill>
                  <a:srgbClr val="66CCFF"/>
                </a:solidFill>
              </a:rPr>
              <a:t> </a:t>
            </a:r>
            <a:r>
              <a:rPr sz="1000" dirty="0">
                <a:solidFill>
                  <a:srgbClr val="66CCFF"/>
                </a:solidFill>
              </a:rPr>
              <a:t>(‹#›)</a:t>
            </a:r>
          </a:p>
        </p:txBody>
      </p:sp>
      <p:sp>
        <p:nvSpPr>
          <p:cNvPr id="3" name="Shape 3"/>
          <p:cNvSpPr/>
          <p:nvPr/>
        </p:nvSpPr>
        <p:spPr>
          <a:xfrm>
            <a:off x="8760197" y="6623540"/>
            <a:ext cx="273893" cy="13554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rgbClr val="66CCFF"/>
                </a:solidFill>
                <a:latin typeface="Arial"/>
                <a:ea typeface="Arial"/>
                <a:cs typeface="Arial"/>
                <a:sym typeface="Arial"/>
              </a:defRPr>
            </a:lvl1pPr>
          </a:lstStyle>
          <a:p>
            <a:pPr lvl="0">
              <a:defRPr sz="1800">
                <a:solidFill>
                  <a:srgbClr val="000000"/>
                </a:solidFill>
              </a:defRPr>
            </a:pPr>
            <a:r>
              <a:rPr sz="1000">
                <a:solidFill>
                  <a:srgbClr val="66CCFF"/>
                </a:solidFill>
              </a:rPr>
              <a:t>Cole</a:t>
            </a:r>
          </a:p>
        </p:txBody>
      </p:sp>
      <p:grpSp>
        <p:nvGrpSpPr>
          <p:cNvPr id="7" name="Group 7"/>
          <p:cNvGrpSpPr/>
          <p:nvPr/>
        </p:nvGrpSpPr>
        <p:grpSpPr>
          <a:xfrm>
            <a:off x="0" y="833437"/>
            <a:ext cx="9144001" cy="80963"/>
            <a:chOff x="0" y="0"/>
            <a:chExt cx="9144001" cy="80962"/>
          </a:xfrm>
        </p:grpSpPr>
        <p:sp>
          <p:nvSpPr>
            <p:cNvPr id="4" name="Shape 4"/>
            <p:cNvSpPr/>
            <p:nvPr/>
          </p:nvSpPr>
          <p:spPr>
            <a:xfrm>
              <a:off x="0" y="0"/>
              <a:ext cx="9144001" cy="26987"/>
            </a:xfrm>
            <a:prstGeom prst="rect">
              <a:avLst/>
            </a:prstGeom>
            <a:solidFill>
              <a:srgbClr val="2A7E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5" name="Shape 5"/>
            <p:cNvSpPr/>
            <p:nvPr/>
          </p:nvSpPr>
          <p:spPr>
            <a:xfrm>
              <a:off x="0" y="53975"/>
              <a:ext cx="9144001" cy="26987"/>
            </a:xfrm>
            <a:prstGeom prst="rect">
              <a:avLst/>
            </a:pr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6" name="Shape 6"/>
            <p:cNvSpPr/>
            <p:nvPr/>
          </p:nvSpPr>
          <p:spPr>
            <a:xfrm>
              <a:off x="0" y="26987"/>
              <a:ext cx="9144001" cy="36513"/>
            </a:xfrm>
            <a:prstGeom prst="rect">
              <a:avLst/>
            </a:prstGeom>
            <a:solidFill>
              <a:srgbClr val="001799"/>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8" name="Shape 8"/>
          <p:cNvSpPr>
            <a:spLocks noGrp="1"/>
          </p:cNvSpPr>
          <p:nvPr>
            <p:ph type="title"/>
          </p:nvPr>
        </p:nvSpPr>
        <p:spPr>
          <a:xfrm>
            <a:off x="6780213" y="0"/>
            <a:ext cx="2208213" cy="581025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lstStyle/>
          <a:p>
            <a:pPr lvl="0">
              <a:defRPr sz="1800">
                <a:solidFill>
                  <a:srgbClr val="000000"/>
                </a:solidFill>
              </a:defRPr>
            </a:pPr>
            <a:r>
              <a:rPr sz="3600">
                <a:solidFill>
                  <a:srgbClr val="FFFF00"/>
                </a:solidFill>
              </a:rPr>
              <a:t>Title Text</a:t>
            </a:r>
          </a:p>
        </p:txBody>
      </p:sp>
      <p:sp>
        <p:nvSpPr>
          <p:cNvPr id="9" name="Shape 9"/>
          <p:cNvSpPr>
            <a:spLocks noGrp="1"/>
          </p:cNvSpPr>
          <p:nvPr>
            <p:ph type="body" idx="1"/>
          </p:nvPr>
        </p:nvSpPr>
        <p:spPr>
          <a:xfrm>
            <a:off x="152399" y="98425"/>
            <a:ext cx="6475414" cy="675957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lstStyle/>
          <a:p>
            <a:pPr lvl="0">
              <a:defRPr sz="1800">
                <a:solidFill>
                  <a:srgbClr val="000000"/>
                </a:solidFill>
              </a:defRPr>
            </a:pPr>
            <a:r>
              <a:rPr sz="3200" dirty="0">
                <a:solidFill>
                  <a:srgbClr val="FFFFFF"/>
                </a:solidFill>
              </a:rPr>
              <a:t>Body Level One</a:t>
            </a:r>
          </a:p>
          <a:p>
            <a:pPr lvl="1">
              <a:defRPr sz="1800">
                <a:solidFill>
                  <a:srgbClr val="000000"/>
                </a:solidFill>
              </a:defRPr>
            </a:pPr>
            <a:r>
              <a:rPr sz="3200" dirty="0">
                <a:solidFill>
                  <a:srgbClr val="FFFFFF"/>
                </a:solidFill>
              </a:rPr>
              <a:t>Body Level Two</a:t>
            </a:r>
          </a:p>
          <a:p>
            <a:pPr lvl="2">
              <a:defRPr sz="1800">
                <a:solidFill>
                  <a:srgbClr val="000000"/>
                </a:solidFill>
              </a:defRPr>
            </a:pPr>
            <a:r>
              <a:rPr sz="3200" dirty="0">
                <a:solidFill>
                  <a:srgbClr val="FFFFFF"/>
                </a:solidFill>
              </a:rPr>
              <a:t>Body Level Three</a:t>
            </a:r>
          </a:p>
          <a:p>
            <a:pPr lvl="3">
              <a:defRPr sz="1800">
                <a:solidFill>
                  <a:srgbClr val="000000"/>
                </a:solidFill>
              </a:defRPr>
            </a:pPr>
            <a:r>
              <a:rPr sz="3200" dirty="0">
                <a:solidFill>
                  <a:srgbClr val="FFFFFF"/>
                </a:solidFill>
              </a:rPr>
              <a:t>Body Level Four</a:t>
            </a:r>
          </a:p>
          <a:p>
            <a:pPr lvl="4">
              <a:defRPr sz="1800">
                <a:solidFill>
                  <a:srgbClr val="000000"/>
                </a:solidFill>
              </a:defRPr>
            </a:pPr>
            <a:r>
              <a:rPr sz="3200" dirty="0">
                <a:solidFill>
                  <a:srgbClr val="FFFFFF"/>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6" r:id="rId14"/>
    <p:sldLayoutId id="2147483667" r:id="rId15"/>
    <p:sldLayoutId id="2147483668" r:id="rId16"/>
  </p:sldLayoutIdLst>
  <p:transition xmlns:p14="http://schemas.microsoft.com/office/powerpoint/2010/main" spd="med"/>
  <p:txStyles>
    <p:titleStyle>
      <a:lvl1pPr defTabSz="457200">
        <a:defRPr sz="3600">
          <a:solidFill>
            <a:srgbClr val="FFFF00"/>
          </a:solidFill>
          <a:latin typeface="Trebuchet MS"/>
          <a:ea typeface="Trebuchet MS"/>
          <a:cs typeface="Trebuchet MS"/>
          <a:sym typeface="Trebuchet MS"/>
        </a:defRPr>
      </a:lvl1pPr>
      <a:lvl2pPr indent="457200" defTabSz="457200">
        <a:defRPr sz="3600">
          <a:solidFill>
            <a:srgbClr val="FFFF00"/>
          </a:solidFill>
          <a:latin typeface="Trebuchet MS"/>
          <a:ea typeface="Trebuchet MS"/>
          <a:cs typeface="Trebuchet MS"/>
          <a:sym typeface="Trebuchet MS"/>
        </a:defRPr>
      </a:lvl2pPr>
      <a:lvl3pPr indent="914400" defTabSz="457200">
        <a:defRPr sz="3600">
          <a:solidFill>
            <a:srgbClr val="FFFF00"/>
          </a:solidFill>
          <a:latin typeface="Trebuchet MS"/>
          <a:ea typeface="Trebuchet MS"/>
          <a:cs typeface="Trebuchet MS"/>
          <a:sym typeface="Trebuchet MS"/>
        </a:defRPr>
      </a:lvl3pPr>
      <a:lvl4pPr indent="1371600" defTabSz="457200">
        <a:defRPr sz="3600">
          <a:solidFill>
            <a:srgbClr val="FFFF00"/>
          </a:solidFill>
          <a:latin typeface="Trebuchet MS"/>
          <a:ea typeface="Trebuchet MS"/>
          <a:cs typeface="Trebuchet MS"/>
          <a:sym typeface="Trebuchet MS"/>
        </a:defRPr>
      </a:lvl4pPr>
      <a:lvl5pPr indent="1828800" defTabSz="457200">
        <a:defRPr sz="3600">
          <a:solidFill>
            <a:srgbClr val="FFFF00"/>
          </a:solidFill>
          <a:latin typeface="Trebuchet MS"/>
          <a:ea typeface="Trebuchet MS"/>
          <a:cs typeface="Trebuchet MS"/>
          <a:sym typeface="Trebuchet MS"/>
        </a:defRPr>
      </a:lvl5pPr>
      <a:lvl6pPr indent="2286000" defTabSz="457200">
        <a:defRPr sz="3600">
          <a:solidFill>
            <a:srgbClr val="FFFF00"/>
          </a:solidFill>
          <a:latin typeface="Trebuchet MS"/>
          <a:ea typeface="Trebuchet MS"/>
          <a:cs typeface="Trebuchet MS"/>
          <a:sym typeface="Trebuchet MS"/>
        </a:defRPr>
      </a:lvl6pPr>
      <a:lvl7pPr indent="2743200" defTabSz="457200">
        <a:defRPr sz="3600">
          <a:solidFill>
            <a:srgbClr val="FFFF00"/>
          </a:solidFill>
          <a:latin typeface="Trebuchet MS"/>
          <a:ea typeface="Trebuchet MS"/>
          <a:cs typeface="Trebuchet MS"/>
          <a:sym typeface="Trebuchet MS"/>
        </a:defRPr>
      </a:lvl7pPr>
      <a:lvl8pPr indent="3200400" defTabSz="457200">
        <a:defRPr sz="3600">
          <a:solidFill>
            <a:srgbClr val="FFFF00"/>
          </a:solidFill>
          <a:latin typeface="Trebuchet MS"/>
          <a:ea typeface="Trebuchet MS"/>
          <a:cs typeface="Trebuchet MS"/>
          <a:sym typeface="Trebuchet MS"/>
        </a:defRPr>
      </a:lvl8pPr>
      <a:lvl9pPr indent="3657600" defTabSz="457200">
        <a:defRPr sz="3600">
          <a:solidFill>
            <a:srgbClr val="FFFF00"/>
          </a:solidFill>
          <a:latin typeface="Trebuchet MS"/>
          <a:ea typeface="Trebuchet MS"/>
          <a:cs typeface="Trebuchet MS"/>
          <a:sym typeface="Trebuchet MS"/>
        </a:defRPr>
      </a:lvl9pPr>
    </p:titleStyle>
    <p:bodyStyle>
      <a:lvl1pPr marL="342900" indent="-342900"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1pPr>
      <a:lvl2pPr marL="783771" indent="-326571"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2pPr>
      <a:lvl3pPr marL="1219200" indent="-304800"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3pPr>
      <a:lvl4pPr marL="1737360" indent="-365760"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4pPr>
      <a:lvl5pPr indent="1828800" defTabSz="457200">
        <a:spcBef>
          <a:spcPts val="1600"/>
        </a:spcBef>
        <a:buClr>
          <a:srgbClr val="33CC33"/>
        </a:buClr>
        <a:defRPr sz="3200">
          <a:solidFill>
            <a:srgbClr val="FFFFFF"/>
          </a:solidFill>
          <a:latin typeface="Trebuchet MS"/>
          <a:ea typeface="Trebuchet MS"/>
          <a:cs typeface="Trebuchet MS"/>
          <a:sym typeface="Trebuchet MS"/>
        </a:defRPr>
      </a:lvl5pPr>
      <a:lvl6pPr indent="2286000" defTabSz="457200">
        <a:spcBef>
          <a:spcPts val="1600"/>
        </a:spcBef>
        <a:buClr>
          <a:srgbClr val="33CC33"/>
        </a:buClr>
        <a:defRPr sz="3200">
          <a:solidFill>
            <a:srgbClr val="FFFFFF"/>
          </a:solidFill>
          <a:latin typeface="Trebuchet MS"/>
          <a:ea typeface="Trebuchet MS"/>
          <a:cs typeface="Trebuchet MS"/>
          <a:sym typeface="Trebuchet MS"/>
        </a:defRPr>
      </a:lvl6pPr>
      <a:lvl7pPr indent="2743200" defTabSz="457200">
        <a:spcBef>
          <a:spcPts val="1600"/>
        </a:spcBef>
        <a:buClr>
          <a:srgbClr val="33CC33"/>
        </a:buClr>
        <a:defRPr sz="3200">
          <a:solidFill>
            <a:srgbClr val="FFFFFF"/>
          </a:solidFill>
          <a:latin typeface="Trebuchet MS"/>
          <a:ea typeface="Trebuchet MS"/>
          <a:cs typeface="Trebuchet MS"/>
          <a:sym typeface="Trebuchet MS"/>
        </a:defRPr>
      </a:lvl7pPr>
      <a:lvl8pPr indent="3200400" defTabSz="457200">
        <a:spcBef>
          <a:spcPts val="1600"/>
        </a:spcBef>
        <a:buClr>
          <a:srgbClr val="33CC33"/>
        </a:buClr>
        <a:defRPr sz="3200">
          <a:solidFill>
            <a:srgbClr val="FFFFFF"/>
          </a:solidFill>
          <a:latin typeface="Trebuchet MS"/>
          <a:ea typeface="Trebuchet MS"/>
          <a:cs typeface="Trebuchet MS"/>
          <a:sym typeface="Trebuchet MS"/>
        </a:defRPr>
      </a:lvl8pPr>
      <a:lvl9pPr indent="3657600" defTabSz="457200">
        <a:spcBef>
          <a:spcPts val="1600"/>
        </a:spcBef>
        <a:buClr>
          <a:srgbClr val="33CC33"/>
        </a:buClr>
        <a:defRPr sz="3200">
          <a:solidFill>
            <a:srgbClr val="FFFFFF"/>
          </a:solidFill>
          <a:latin typeface="Trebuchet MS"/>
          <a:ea typeface="Trebuchet MS"/>
          <a:cs typeface="Trebuchet MS"/>
          <a:sym typeface="Trebuchet MS"/>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indent="2286000" algn="r" defTabSz="457200">
        <a:defRPr sz="1200">
          <a:solidFill>
            <a:schemeClr val="tx1"/>
          </a:solidFill>
          <a:latin typeface="+mn-lt"/>
          <a:ea typeface="+mn-ea"/>
          <a:cs typeface="+mn-cs"/>
          <a:sym typeface="Arial"/>
        </a:defRPr>
      </a:lvl6pPr>
      <a:lvl7pPr indent="2743200" algn="r" defTabSz="457200">
        <a:defRPr sz="1200">
          <a:solidFill>
            <a:schemeClr val="tx1"/>
          </a:solidFill>
          <a:latin typeface="+mn-lt"/>
          <a:ea typeface="+mn-ea"/>
          <a:cs typeface="+mn-cs"/>
          <a:sym typeface="Arial"/>
        </a:defRPr>
      </a:lvl7pPr>
      <a:lvl8pPr indent="3200400" algn="r" defTabSz="457200">
        <a:defRPr sz="1200">
          <a:solidFill>
            <a:schemeClr val="tx1"/>
          </a:solidFill>
          <a:latin typeface="+mn-lt"/>
          <a:ea typeface="+mn-ea"/>
          <a:cs typeface="+mn-cs"/>
          <a:sym typeface="Arial"/>
        </a:defRPr>
      </a:lvl8pPr>
      <a:lvl9pPr indent="3657600" algn="r" defTabSz="457200">
        <a:defRPr sz="1200">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100000">
              <a:srgbClr val="27279B"/>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66675" y="6619131"/>
            <a:ext cx="7400925" cy="1538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rgbClr val="66CCFF"/>
                </a:solidFill>
                <a:latin typeface="Arial"/>
                <a:ea typeface="Arial"/>
                <a:cs typeface="Arial"/>
                <a:sym typeface="Arial"/>
              </a:defRPr>
            </a:lvl1pPr>
          </a:lstStyle>
          <a:p>
            <a:pPr lvl="0">
              <a:defRPr sz="1800">
                <a:solidFill>
                  <a:srgbClr val="000000"/>
                </a:solidFill>
              </a:defRPr>
            </a:pPr>
            <a:r>
              <a:rPr lang="en-US" sz="1000" dirty="0" smtClean="0">
                <a:solidFill>
                  <a:srgbClr val="66CCFF"/>
                </a:solidFill>
              </a:rPr>
              <a:t>XX </a:t>
            </a:r>
            <a:r>
              <a:rPr lang="en-US" sz="1000" dirty="0" err="1" smtClean="0">
                <a:solidFill>
                  <a:srgbClr val="66CCFF"/>
                </a:solidFill>
              </a:rPr>
              <a:t>Congreso</a:t>
            </a:r>
            <a:r>
              <a:rPr lang="en-US" sz="1000" dirty="0" smtClean="0">
                <a:solidFill>
                  <a:srgbClr val="66CCFF"/>
                </a:solidFill>
              </a:rPr>
              <a:t> </a:t>
            </a:r>
            <a:r>
              <a:rPr lang="en-US" sz="1000" dirty="0" err="1" smtClean="0">
                <a:solidFill>
                  <a:srgbClr val="66CCFF"/>
                </a:solidFill>
              </a:rPr>
              <a:t>Internacional</a:t>
            </a:r>
            <a:r>
              <a:rPr lang="en-US" sz="1000" dirty="0" smtClean="0">
                <a:solidFill>
                  <a:srgbClr val="66CCFF"/>
                </a:solidFill>
              </a:rPr>
              <a:t> ANEMBE de </a:t>
            </a:r>
            <a:r>
              <a:rPr lang="en-US" sz="1000" dirty="0" err="1" smtClean="0">
                <a:solidFill>
                  <a:srgbClr val="66CCFF"/>
                </a:solidFill>
              </a:rPr>
              <a:t>Medicina</a:t>
            </a:r>
            <a:r>
              <a:rPr lang="en-US" sz="1000" dirty="0" smtClean="0">
                <a:solidFill>
                  <a:srgbClr val="66CCFF"/>
                </a:solidFill>
              </a:rPr>
              <a:t> Bovina, Burgos, Spain</a:t>
            </a:r>
            <a:r>
              <a:rPr sz="1000" dirty="0" smtClean="0">
                <a:solidFill>
                  <a:srgbClr val="66CCFF"/>
                </a:solidFill>
              </a:rPr>
              <a:t>, </a:t>
            </a:r>
            <a:r>
              <a:rPr lang="en-US" sz="1000" dirty="0" smtClean="0">
                <a:solidFill>
                  <a:srgbClr val="66CCFF"/>
                </a:solidFill>
              </a:rPr>
              <a:t>May</a:t>
            </a:r>
            <a:r>
              <a:rPr sz="1000" dirty="0" smtClean="0">
                <a:solidFill>
                  <a:srgbClr val="66CCFF"/>
                </a:solidFill>
              </a:rPr>
              <a:t> </a:t>
            </a:r>
            <a:r>
              <a:rPr lang="en-US" sz="1000" dirty="0" smtClean="0">
                <a:solidFill>
                  <a:srgbClr val="66CCFF"/>
                </a:solidFill>
              </a:rPr>
              <a:t>8</a:t>
            </a:r>
            <a:r>
              <a:rPr sz="1000" dirty="0" smtClean="0">
                <a:solidFill>
                  <a:srgbClr val="66CCFF"/>
                </a:solidFill>
              </a:rPr>
              <a:t>, 201</a:t>
            </a:r>
            <a:r>
              <a:rPr lang="en-US" sz="1000" dirty="0" smtClean="0">
                <a:solidFill>
                  <a:srgbClr val="66CCFF"/>
                </a:solidFill>
              </a:rPr>
              <a:t>5</a:t>
            </a:r>
            <a:r>
              <a:rPr sz="1000" dirty="0" smtClean="0">
                <a:solidFill>
                  <a:srgbClr val="66CCFF"/>
                </a:solidFill>
              </a:rPr>
              <a:t> </a:t>
            </a:r>
            <a:r>
              <a:rPr sz="1000" dirty="0">
                <a:solidFill>
                  <a:srgbClr val="66CCFF"/>
                </a:solidFill>
              </a:rPr>
              <a:t>(‹#›)</a:t>
            </a:r>
          </a:p>
        </p:txBody>
      </p:sp>
      <p:sp>
        <p:nvSpPr>
          <p:cNvPr id="3" name="Shape 3"/>
          <p:cNvSpPr/>
          <p:nvPr/>
        </p:nvSpPr>
        <p:spPr>
          <a:xfrm>
            <a:off x="8760197" y="6623540"/>
            <a:ext cx="273893" cy="13554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00">
                <a:solidFill>
                  <a:srgbClr val="66CCFF"/>
                </a:solidFill>
                <a:latin typeface="Arial"/>
                <a:ea typeface="Arial"/>
                <a:cs typeface="Arial"/>
                <a:sym typeface="Arial"/>
              </a:defRPr>
            </a:lvl1pPr>
          </a:lstStyle>
          <a:p>
            <a:pPr lvl="0">
              <a:defRPr sz="1800">
                <a:solidFill>
                  <a:srgbClr val="000000"/>
                </a:solidFill>
              </a:defRPr>
            </a:pPr>
            <a:r>
              <a:rPr sz="1000">
                <a:solidFill>
                  <a:srgbClr val="66CCFF"/>
                </a:solidFill>
              </a:rPr>
              <a:t>Cole</a:t>
            </a:r>
          </a:p>
        </p:txBody>
      </p:sp>
    </p:spTree>
    <p:extLst>
      <p:ext uri="{BB962C8B-B14F-4D97-AF65-F5344CB8AC3E}">
        <p14:creationId xmlns:p14="http://schemas.microsoft.com/office/powerpoint/2010/main" val="3273191536"/>
      </p:ext>
    </p:extLst>
  </p:cSld>
  <p:clrMap bg1="lt1" tx1="dk1" bg2="lt2" tx2="dk2" accent1="accent1" accent2="accent2" accent3="accent3" accent4="accent4" accent5="accent5" accent6="accent6" hlink="hlink" folHlink="folHlink"/>
  <p:sldLayoutIdLst>
    <p:sldLayoutId id="2147483665" r:id="rId1"/>
  </p:sldLayoutIdLst>
  <p:transition xmlns:p14="http://schemas.microsoft.com/office/powerpoint/2010/main" spd="med"/>
  <p:txStyles>
    <p:titleStyle>
      <a:lvl1pPr defTabSz="457200">
        <a:defRPr sz="3600">
          <a:solidFill>
            <a:srgbClr val="FFFF00"/>
          </a:solidFill>
          <a:latin typeface="Trebuchet MS"/>
          <a:ea typeface="Trebuchet MS"/>
          <a:cs typeface="Trebuchet MS"/>
          <a:sym typeface="Trebuchet MS"/>
        </a:defRPr>
      </a:lvl1pPr>
      <a:lvl2pPr indent="457200" defTabSz="457200">
        <a:defRPr sz="3600">
          <a:solidFill>
            <a:srgbClr val="FFFF00"/>
          </a:solidFill>
          <a:latin typeface="Trebuchet MS"/>
          <a:ea typeface="Trebuchet MS"/>
          <a:cs typeface="Trebuchet MS"/>
          <a:sym typeface="Trebuchet MS"/>
        </a:defRPr>
      </a:lvl2pPr>
      <a:lvl3pPr indent="914400" defTabSz="457200">
        <a:defRPr sz="3600">
          <a:solidFill>
            <a:srgbClr val="FFFF00"/>
          </a:solidFill>
          <a:latin typeface="Trebuchet MS"/>
          <a:ea typeface="Trebuchet MS"/>
          <a:cs typeface="Trebuchet MS"/>
          <a:sym typeface="Trebuchet MS"/>
        </a:defRPr>
      </a:lvl3pPr>
      <a:lvl4pPr indent="1371600" defTabSz="457200">
        <a:defRPr sz="3600">
          <a:solidFill>
            <a:srgbClr val="FFFF00"/>
          </a:solidFill>
          <a:latin typeface="Trebuchet MS"/>
          <a:ea typeface="Trebuchet MS"/>
          <a:cs typeface="Trebuchet MS"/>
          <a:sym typeface="Trebuchet MS"/>
        </a:defRPr>
      </a:lvl4pPr>
      <a:lvl5pPr indent="1828800" defTabSz="457200">
        <a:defRPr sz="3600">
          <a:solidFill>
            <a:srgbClr val="FFFF00"/>
          </a:solidFill>
          <a:latin typeface="Trebuchet MS"/>
          <a:ea typeface="Trebuchet MS"/>
          <a:cs typeface="Trebuchet MS"/>
          <a:sym typeface="Trebuchet MS"/>
        </a:defRPr>
      </a:lvl5pPr>
      <a:lvl6pPr indent="2286000" defTabSz="457200">
        <a:defRPr sz="3600">
          <a:solidFill>
            <a:srgbClr val="FFFF00"/>
          </a:solidFill>
          <a:latin typeface="Trebuchet MS"/>
          <a:ea typeface="Trebuchet MS"/>
          <a:cs typeface="Trebuchet MS"/>
          <a:sym typeface="Trebuchet MS"/>
        </a:defRPr>
      </a:lvl6pPr>
      <a:lvl7pPr indent="2743200" defTabSz="457200">
        <a:defRPr sz="3600">
          <a:solidFill>
            <a:srgbClr val="FFFF00"/>
          </a:solidFill>
          <a:latin typeface="Trebuchet MS"/>
          <a:ea typeface="Trebuchet MS"/>
          <a:cs typeface="Trebuchet MS"/>
          <a:sym typeface="Trebuchet MS"/>
        </a:defRPr>
      </a:lvl7pPr>
      <a:lvl8pPr indent="3200400" defTabSz="457200">
        <a:defRPr sz="3600">
          <a:solidFill>
            <a:srgbClr val="FFFF00"/>
          </a:solidFill>
          <a:latin typeface="Trebuchet MS"/>
          <a:ea typeface="Trebuchet MS"/>
          <a:cs typeface="Trebuchet MS"/>
          <a:sym typeface="Trebuchet MS"/>
        </a:defRPr>
      </a:lvl8pPr>
      <a:lvl9pPr indent="3657600" defTabSz="457200">
        <a:defRPr sz="3600">
          <a:solidFill>
            <a:srgbClr val="FFFF00"/>
          </a:solidFill>
          <a:latin typeface="Trebuchet MS"/>
          <a:ea typeface="Trebuchet MS"/>
          <a:cs typeface="Trebuchet MS"/>
          <a:sym typeface="Trebuchet MS"/>
        </a:defRPr>
      </a:lvl9pPr>
    </p:titleStyle>
    <p:bodyStyle>
      <a:lvl1pPr marL="342900" indent="-342900"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1pPr>
      <a:lvl2pPr marL="783771" indent="-326571"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2pPr>
      <a:lvl3pPr marL="1219200" indent="-304800"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3pPr>
      <a:lvl4pPr marL="1737360" indent="-365760" defTabSz="457200">
        <a:spcBef>
          <a:spcPts val="1600"/>
        </a:spcBef>
        <a:buClr>
          <a:srgbClr val="33CC33"/>
        </a:buClr>
        <a:buSzPct val="100000"/>
        <a:buChar char="•"/>
        <a:defRPr sz="3200">
          <a:solidFill>
            <a:srgbClr val="FFFFFF"/>
          </a:solidFill>
          <a:latin typeface="Trebuchet MS"/>
          <a:ea typeface="Trebuchet MS"/>
          <a:cs typeface="Trebuchet MS"/>
          <a:sym typeface="Trebuchet MS"/>
        </a:defRPr>
      </a:lvl4pPr>
      <a:lvl5pPr indent="1828800" defTabSz="457200">
        <a:spcBef>
          <a:spcPts val="1600"/>
        </a:spcBef>
        <a:buClr>
          <a:srgbClr val="33CC33"/>
        </a:buClr>
        <a:defRPr sz="3200">
          <a:solidFill>
            <a:srgbClr val="FFFFFF"/>
          </a:solidFill>
          <a:latin typeface="Trebuchet MS"/>
          <a:ea typeface="Trebuchet MS"/>
          <a:cs typeface="Trebuchet MS"/>
          <a:sym typeface="Trebuchet MS"/>
        </a:defRPr>
      </a:lvl5pPr>
      <a:lvl6pPr indent="2286000" defTabSz="457200">
        <a:spcBef>
          <a:spcPts val="1600"/>
        </a:spcBef>
        <a:buClr>
          <a:srgbClr val="33CC33"/>
        </a:buClr>
        <a:defRPr sz="3200">
          <a:solidFill>
            <a:srgbClr val="FFFFFF"/>
          </a:solidFill>
          <a:latin typeface="Trebuchet MS"/>
          <a:ea typeface="Trebuchet MS"/>
          <a:cs typeface="Trebuchet MS"/>
          <a:sym typeface="Trebuchet MS"/>
        </a:defRPr>
      </a:lvl6pPr>
      <a:lvl7pPr indent="2743200" defTabSz="457200">
        <a:spcBef>
          <a:spcPts val="1600"/>
        </a:spcBef>
        <a:buClr>
          <a:srgbClr val="33CC33"/>
        </a:buClr>
        <a:defRPr sz="3200">
          <a:solidFill>
            <a:srgbClr val="FFFFFF"/>
          </a:solidFill>
          <a:latin typeface="Trebuchet MS"/>
          <a:ea typeface="Trebuchet MS"/>
          <a:cs typeface="Trebuchet MS"/>
          <a:sym typeface="Trebuchet MS"/>
        </a:defRPr>
      </a:lvl7pPr>
      <a:lvl8pPr indent="3200400" defTabSz="457200">
        <a:spcBef>
          <a:spcPts val="1600"/>
        </a:spcBef>
        <a:buClr>
          <a:srgbClr val="33CC33"/>
        </a:buClr>
        <a:defRPr sz="3200">
          <a:solidFill>
            <a:srgbClr val="FFFFFF"/>
          </a:solidFill>
          <a:latin typeface="Trebuchet MS"/>
          <a:ea typeface="Trebuchet MS"/>
          <a:cs typeface="Trebuchet MS"/>
          <a:sym typeface="Trebuchet MS"/>
        </a:defRPr>
      </a:lvl8pPr>
      <a:lvl9pPr indent="3657600" defTabSz="457200">
        <a:spcBef>
          <a:spcPts val="1600"/>
        </a:spcBef>
        <a:buClr>
          <a:srgbClr val="33CC33"/>
        </a:buClr>
        <a:defRPr sz="3200">
          <a:solidFill>
            <a:srgbClr val="FFFFFF"/>
          </a:solidFill>
          <a:latin typeface="Trebuchet MS"/>
          <a:ea typeface="Trebuchet MS"/>
          <a:cs typeface="Trebuchet MS"/>
          <a:sym typeface="Trebuchet MS"/>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indent="2286000" algn="r" defTabSz="457200">
        <a:defRPr sz="1200">
          <a:solidFill>
            <a:schemeClr val="tx1"/>
          </a:solidFill>
          <a:latin typeface="+mn-lt"/>
          <a:ea typeface="+mn-ea"/>
          <a:cs typeface="+mn-cs"/>
          <a:sym typeface="Arial"/>
        </a:defRPr>
      </a:lvl6pPr>
      <a:lvl7pPr indent="2743200" algn="r" defTabSz="457200">
        <a:defRPr sz="1200">
          <a:solidFill>
            <a:schemeClr val="tx1"/>
          </a:solidFill>
          <a:latin typeface="+mn-lt"/>
          <a:ea typeface="+mn-ea"/>
          <a:cs typeface="+mn-cs"/>
          <a:sym typeface="Arial"/>
        </a:defRPr>
      </a:lvl7pPr>
      <a:lvl8pPr indent="3200400" algn="r" defTabSz="457200">
        <a:defRPr sz="1200">
          <a:solidFill>
            <a:schemeClr val="tx1"/>
          </a:solidFill>
          <a:latin typeface="+mn-lt"/>
          <a:ea typeface="+mn-ea"/>
          <a:cs typeface="+mn-cs"/>
          <a:sym typeface="Arial"/>
        </a:defRPr>
      </a:lvl8pPr>
      <a:lvl9pPr indent="3657600" algn="r" defTabSz="457200">
        <a:defRPr sz="12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Genomic selection for traits other than production in dairy cattle</a:t>
            </a:r>
            <a:endParaRPr lang="en-US" sz="4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166511" y="98425"/>
            <a:ext cx="8836025" cy="641350"/>
          </a:xfrm>
        </p:spPr>
        <p:txBody>
          <a:bodyPr/>
          <a:lstStyle/>
          <a:p>
            <a:r>
              <a:rPr lang="en-US" dirty="0" smtClean="0"/>
              <a:t>Monitoring the dairy cow</a:t>
            </a:r>
            <a:endParaRPr lang="en-US" dirty="0"/>
          </a:p>
        </p:txBody>
      </p:sp>
      <p:pic>
        <p:nvPicPr>
          <p:cNvPr id="3" name="Picture 2"/>
          <p:cNvPicPr>
            <a:picLocks noChangeAspect="1"/>
          </p:cNvPicPr>
          <p:nvPr/>
        </p:nvPicPr>
        <p:blipFill>
          <a:blip r:embed="rId2"/>
          <a:stretch>
            <a:fillRect/>
          </a:stretch>
        </p:blipFill>
        <p:spPr>
          <a:xfrm>
            <a:off x="2570274" y="990600"/>
            <a:ext cx="3720866" cy="2514600"/>
          </a:xfrm>
          <a:prstGeom prst="rect">
            <a:avLst/>
          </a:prstGeom>
          <a:ln>
            <a:solidFill>
              <a:schemeClr val="bg1">
                <a:lumMod val="95000"/>
              </a:schemeClr>
            </a:solidFill>
          </a:ln>
        </p:spPr>
      </p:pic>
      <p:sp>
        <p:nvSpPr>
          <p:cNvPr id="5" name="Rectangle 4"/>
          <p:cNvSpPr/>
          <p:nvPr/>
        </p:nvSpPr>
        <p:spPr>
          <a:xfrm>
            <a:off x="1828800" y="3473734"/>
            <a:ext cx="4572000" cy="276999"/>
          </a:xfrm>
          <a:prstGeom prst="rect">
            <a:avLst/>
          </a:prstGeom>
        </p:spPr>
        <p:txBody>
          <a:bodyPr>
            <a:spAutoFit/>
          </a:bodyPr>
          <a:lstStyle/>
          <a:p>
            <a:pPr algn="r"/>
            <a:r>
              <a:rPr lang="en-US" sz="1200" dirty="0" smtClean="0">
                <a:solidFill>
                  <a:srgbClr val="FFFF00"/>
                </a:solidFill>
              </a:rPr>
              <a:t>Source:</a:t>
            </a:r>
            <a:r>
              <a:rPr lang="en-US" sz="1200" dirty="0" smtClean="0">
                <a:solidFill>
                  <a:srgbClr val="FFFFFF"/>
                </a:solidFill>
              </a:rPr>
              <a:t> http</a:t>
            </a:r>
            <a:r>
              <a:rPr lang="en-US" sz="1200" dirty="0">
                <a:solidFill>
                  <a:srgbClr val="FFFFFF"/>
                </a:solidFill>
              </a:rPr>
              <a:t>://</a:t>
            </a:r>
            <a:r>
              <a:rPr lang="en-US" sz="1200" dirty="0" err="1">
                <a:solidFill>
                  <a:srgbClr val="FFFFFF"/>
                </a:solidFill>
              </a:rPr>
              <a:t>support.smaxtec-animalcare.com</a:t>
            </a:r>
            <a:r>
              <a:rPr lang="en-US" sz="1200" dirty="0" smtClean="0">
                <a:solidFill>
                  <a:srgbClr val="FFFFFF"/>
                </a:solidFill>
              </a:rPr>
              <a:t>/.</a:t>
            </a:r>
            <a:endParaRPr lang="en-US" sz="1200" dirty="0">
              <a:solidFill>
                <a:srgbClr val="FFFFFF"/>
              </a:solidFill>
            </a:endParaRPr>
          </a:p>
        </p:txBody>
      </p:sp>
      <p:pic>
        <p:nvPicPr>
          <p:cNvPr id="6" name="Picture 5"/>
          <p:cNvPicPr>
            <a:picLocks noChangeAspect="1"/>
          </p:cNvPicPr>
          <p:nvPr/>
        </p:nvPicPr>
        <p:blipFill>
          <a:blip r:embed="rId3"/>
          <a:stretch>
            <a:fillRect/>
          </a:stretch>
        </p:blipFill>
        <p:spPr>
          <a:xfrm>
            <a:off x="5837454" y="3826933"/>
            <a:ext cx="3154146" cy="2743200"/>
          </a:xfrm>
          <a:prstGeom prst="rect">
            <a:avLst/>
          </a:prstGeom>
          <a:ln>
            <a:solidFill>
              <a:schemeClr val="bg1">
                <a:lumMod val="95000"/>
              </a:schemeClr>
            </a:solidFill>
          </a:ln>
        </p:spPr>
      </p:pic>
      <p:sp>
        <p:nvSpPr>
          <p:cNvPr id="8" name="Rectangle 7"/>
          <p:cNvSpPr/>
          <p:nvPr/>
        </p:nvSpPr>
        <p:spPr>
          <a:xfrm rot="5400000">
            <a:off x="4395399" y="4945735"/>
            <a:ext cx="2667002" cy="276999"/>
          </a:xfrm>
          <a:prstGeom prst="rect">
            <a:avLst/>
          </a:prstGeom>
        </p:spPr>
        <p:txBody>
          <a:bodyPr wrap="square">
            <a:spAutoFit/>
          </a:bodyPr>
          <a:lstStyle/>
          <a:p>
            <a:r>
              <a:rPr lang="en-US" sz="1200" dirty="0" smtClean="0">
                <a:solidFill>
                  <a:srgbClr val="FFFF00"/>
                </a:solidFill>
              </a:rPr>
              <a:t>Source:</a:t>
            </a:r>
            <a:r>
              <a:rPr lang="en-US" sz="1200" dirty="0" smtClean="0">
                <a:solidFill>
                  <a:srgbClr val="FFFFFF"/>
                </a:solidFill>
              </a:rPr>
              <a:t> http</a:t>
            </a:r>
            <a:r>
              <a:rPr lang="en-US" sz="1200" dirty="0">
                <a:solidFill>
                  <a:srgbClr val="FFFFFF"/>
                </a:solidFill>
              </a:rPr>
              <a:t>://c-</a:t>
            </a:r>
            <a:r>
              <a:rPr lang="en-US" sz="1200" dirty="0" err="1">
                <a:solidFill>
                  <a:srgbClr val="FFFFFF"/>
                </a:solidFill>
              </a:rPr>
              <a:t>lockinc.com</a:t>
            </a:r>
            <a:r>
              <a:rPr lang="en-US" sz="1200" dirty="0" smtClean="0">
                <a:solidFill>
                  <a:srgbClr val="FFFFFF"/>
                </a:solidFill>
              </a:rPr>
              <a:t>/.</a:t>
            </a:r>
            <a:endParaRPr lang="en-US" sz="1200" dirty="0">
              <a:solidFill>
                <a:srgbClr val="FFFFFF"/>
              </a:solidFill>
            </a:endParaRPr>
          </a:p>
        </p:txBody>
      </p:sp>
      <p:pic>
        <p:nvPicPr>
          <p:cNvPr id="2" name="Picture 1"/>
          <p:cNvPicPr>
            <a:picLocks noChangeAspect="1"/>
          </p:cNvPicPr>
          <p:nvPr/>
        </p:nvPicPr>
        <p:blipFill>
          <a:blip r:embed="rId4"/>
          <a:stretch>
            <a:fillRect/>
          </a:stretch>
        </p:blipFill>
        <p:spPr>
          <a:xfrm>
            <a:off x="152400" y="3826933"/>
            <a:ext cx="3810000" cy="2743200"/>
          </a:xfrm>
          <a:prstGeom prst="rect">
            <a:avLst/>
          </a:prstGeom>
          <a:ln>
            <a:solidFill>
              <a:schemeClr val="bg1">
                <a:lumMod val="95000"/>
              </a:schemeClr>
            </a:solidFill>
          </a:ln>
        </p:spPr>
      </p:pic>
      <p:sp>
        <p:nvSpPr>
          <p:cNvPr id="4" name="Rectangle 3"/>
          <p:cNvSpPr/>
          <p:nvPr/>
        </p:nvSpPr>
        <p:spPr>
          <a:xfrm rot="5400000">
            <a:off x="2767400" y="4945734"/>
            <a:ext cx="2667000" cy="276999"/>
          </a:xfrm>
          <a:prstGeom prst="rect">
            <a:avLst/>
          </a:prstGeom>
        </p:spPr>
        <p:txBody>
          <a:bodyPr wrap="square">
            <a:spAutoFit/>
          </a:bodyPr>
          <a:lstStyle/>
          <a:p>
            <a:r>
              <a:rPr lang="en-US" sz="1200" dirty="0" smtClean="0">
                <a:solidFill>
                  <a:srgbClr val="FFFF00"/>
                </a:solidFill>
              </a:rPr>
              <a:t>Source:</a:t>
            </a:r>
            <a:r>
              <a:rPr lang="en-US" sz="1200" dirty="0" smtClean="0">
                <a:solidFill>
                  <a:srgbClr val="FFFFFF"/>
                </a:solidFill>
              </a:rPr>
              <a:t> http</a:t>
            </a:r>
            <a:r>
              <a:rPr lang="en-US" sz="1200" dirty="0">
                <a:solidFill>
                  <a:srgbClr val="FFFFFF"/>
                </a:solidFill>
              </a:rPr>
              <a:t>://</a:t>
            </a:r>
            <a:r>
              <a:rPr lang="en-US" sz="1200" dirty="0" err="1">
                <a:solidFill>
                  <a:srgbClr val="FFFFFF"/>
                </a:solidFill>
              </a:rPr>
              <a:t>www.afimilk.com</a:t>
            </a:r>
            <a:r>
              <a:rPr lang="en-US" sz="1200" dirty="0" smtClean="0">
                <a:solidFill>
                  <a:srgbClr val="FFFFFF"/>
                </a:solidFill>
              </a:rPr>
              <a:t>/.</a:t>
            </a:r>
            <a:endParaRPr lang="en-US" sz="1200" dirty="0">
              <a:solidFill>
                <a:srgbClr val="FFFFFF"/>
              </a:solidFill>
            </a:endParaRPr>
          </a:p>
        </p:txBody>
      </p:sp>
    </p:spTree>
    <p:extLst>
      <p:ext uri="{BB962C8B-B14F-4D97-AF65-F5344CB8AC3E}">
        <p14:creationId xmlns:p14="http://schemas.microsoft.com/office/powerpoint/2010/main" val="6960943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Milking the dairy cow</a:t>
            </a:r>
            <a:endParaRPr lang="en-US" dirty="0"/>
          </a:p>
        </p:txBody>
      </p:sp>
      <p:pic>
        <p:nvPicPr>
          <p:cNvPr id="3" name="Picture 2"/>
          <p:cNvPicPr>
            <a:picLocks noChangeAspect="1"/>
          </p:cNvPicPr>
          <p:nvPr/>
        </p:nvPicPr>
        <p:blipFill>
          <a:blip r:embed="rId2"/>
          <a:stretch>
            <a:fillRect/>
          </a:stretch>
        </p:blipFill>
        <p:spPr>
          <a:xfrm>
            <a:off x="152400" y="1066800"/>
            <a:ext cx="3450566" cy="2743200"/>
          </a:xfrm>
          <a:prstGeom prst="rect">
            <a:avLst/>
          </a:prstGeom>
          <a:ln>
            <a:solidFill>
              <a:schemeClr val="bg1">
                <a:lumMod val="95000"/>
              </a:schemeClr>
            </a:solidFill>
          </a:ln>
        </p:spPr>
      </p:pic>
      <p:sp>
        <p:nvSpPr>
          <p:cNvPr id="6" name="Rectangle 5"/>
          <p:cNvSpPr/>
          <p:nvPr/>
        </p:nvSpPr>
        <p:spPr>
          <a:xfrm>
            <a:off x="59267" y="3795467"/>
            <a:ext cx="2590800" cy="276999"/>
          </a:xfrm>
          <a:prstGeom prst="rect">
            <a:avLst/>
          </a:prstGeom>
        </p:spPr>
        <p:txBody>
          <a:bodyPr wrap="square">
            <a:spAutoFit/>
          </a:bodyPr>
          <a:lstStyle/>
          <a:p>
            <a:r>
              <a:rPr lang="en-US" sz="1200" dirty="0" smtClean="0">
                <a:solidFill>
                  <a:srgbClr val="FFFF00"/>
                </a:solidFill>
              </a:rPr>
              <a:t>Source:</a:t>
            </a:r>
            <a:r>
              <a:rPr lang="en-US" sz="1200" dirty="0" smtClean="0"/>
              <a:t> </a:t>
            </a:r>
            <a:r>
              <a:rPr lang="en-US" sz="1200" dirty="0" smtClean="0">
                <a:solidFill>
                  <a:srgbClr val="FFFFFF"/>
                </a:solidFill>
              </a:rPr>
              <a:t>http</a:t>
            </a:r>
            <a:r>
              <a:rPr lang="en-US" sz="1200" dirty="0">
                <a:solidFill>
                  <a:srgbClr val="FFFFFF"/>
                </a:solidFill>
              </a:rPr>
              <a:t>://</a:t>
            </a:r>
            <a:r>
              <a:rPr lang="en-US" sz="1200" dirty="0" err="1">
                <a:solidFill>
                  <a:srgbClr val="FFFFFF"/>
                </a:solidFill>
              </a:rPr>
              <a:t>www.afimilk.com</a:t>
            </a:r>
            <a:r>
              <a:rPr lang="en-US" sz="1200" dirty="0" smtClean="0">
                <a:solidFill>
                  <a:srgbClr val="FFFFFF"/>
                </a:solidFill>
              </a:rPr>
              <a:t>/.</a:t>
            </a:r>
            <a:endParaRPr lang="en-US" sz="1200" dirty="0">
              <a:solidFill>
                <a:srgbClr val="FFFFFF"/>
              </a:solidFill>
            </a:endParaRPr>
          </a:p>
        </p:txBody>
      </p:sp>
      <p:pic>
        <p:nvPicPr>
          <p:cNvPr id="7" name="Picture 6"/>
          <p:cNvPicPr>
            <a:picLocks noChangeAspect="1"/>
          </p:cNvPicPr>
          <p:nvPr/>
        </p:nvPicPr>
        <p:blipFill>
          <a:blip r:embed="rId3"/>
          <a:stretch>
            <a:fillRect/>
          </a:stretch>
        </p:blipFill>
        <p:spPr>
          <a:xfrm>
            <a:off x="5616298" y="1066800"/>
            <a:ext cx="3375302" cy="2514600"/>
          </a:xfrm>
          <a:prstGeom prst="rect">
            <a:avLst/>
          </a:prstGeom>
          <a:ln>
            <a:solidFill>
              <a:schemeClr val="bg1">
                <a:lumMod val="95000"/>
              </a:schemeClr>
            </a:solidFill>
          </a:ln>
        </p:spPr>
      </p:pic>
      <p:pic>
        <p:nvPicPr>
          <p:cNvPr id="12" name="Picture 11"/>
          <p:cNvPicPr>
            <a:picLocks noChangeAspect="1"/>
          </p:cNvPicPr>
          <p:nvPr/>
        </p:nvPicPr>
        <p:blipFill>
          <a:blip r:embed="rId4"/>
          <a:stretch>
            <a:fillRect/>
          </a:stretch>
        </p:blipFill>
        <p:spPr>
          <a:xfrm>
            <a:off x="5390925" y="3860802"/>
            <a:ext cx="3566809" cy="2514600"/>
          </a:xfrm>
          <a:prstGeom prst="rect">
            <a:avLst/>
          </a:prstGeom>
          <a:ln>
            <a:solidFill>
              <a:schemeClr val="bg1">
                <a:lumMod val="95000"/>
              </a:schemeClr>
            </a:solidFill>
          </a:ln>
        </p:spPr>
      </p:pic>
      <p:sp>
        <p:nvSpPr>
          <p:cNvPr id="13" name="Rectangle 12"/>
          <p:cNvSpPr/>
          <p:nvPr/>
        </p:nvSpPr>
        <p:spPr>
          <a:xfrm>
            <a:off x="6331415" y="6341533"/>
            <a:ext cx="2795652" cy="276999"/>
          </a:xfrm>
          <a:prstGeom prst="rect">
            <a:avLst/>
          </a:prstGeom>
        </p:spPr>
        <p:txBody>
          <a:bodyPr wrap="square">
            <a:spAutoFit/>
          </a:bodyPr>
          <a:lstStyle/>
          <a:p>
            <a:pPr algn="r"/>
            <a:r>
              <a:rPr lang="en-US" sz="1200" dirty="0" smtClean="0">
                <a:solidFill>
                  <a:srgbClr val="FFFF00"/>
                </a:solidFill>
              </a:rPr>
              <a:t>Source:</a:t>
            </a:r>
            <a:r>
              <a:rPr lang="en-US" sz="1200" dirty="0" smtClean="0">
                <a:solidFill>
                  <a:srgbClr val="FFFFFF"/>
                </a:solidFill>
              </a:rPr>
              <a:t> http</a:t>
            </a:r>
            <a:r>
              <a:rPr lang="en-US" sz="1200" dirty="0">
                <a:solidFill>
                  <a:srgbClr val="FFFFFF"/>
                </a:solidFill>
              </a:rPr>
              <a:t>://</a:t>
            </a:r>
            <a:r>
              <a:rPr lang="en-US" sz="1200" dirty="0" err="1">
                <a:solidFill>
                  <a:srgbClr val="FFFFFF"/>
                </a:solidFill>
              </a:rPr>
              <a:t>goo.gl</a:t>
            </a:r>
            <a:r>
              <a:rPr lang="en-US" sz="1200" dirty="0">
                <a:solidFill>
                  <a:srgbClr val="FFFFFF"/>
                </a:solidFill>
              </a:rPr>
              <a:t>/</a:t>
            </a:r>
            <a:r>
              <a:rPr lang="en-US" sz="1200" dirty="0" smtClean="0">
                <a:solidFill>
                  <a:srgbClr val="FFFFFF"/>
                </a:solidFill>
              </a:rPr>
              <a:t>wu8YtR.</a:t>
            </a:r>
            <a:endParaRPr lang="en-US" sz="1200" dirty="0">
              <a:solidFill>
                <a:srgbClr val="FFFFFF"/>
              </a:solidFill>
            </a:endParaRPr>
          </a:p>
        </p:txBody>
      </p:sp>
      <p:sp>
        <p:nvSpPr>
          <p:cNvPr id="14" name="Rectangle 13"/>
          <p:cNvSpPr/>
          <p:nvPr/>
        </p:nvSpPr>
        <p:spPr>
          <a:xfrm>
            <a:off x="6443134" y="3555999"/>
            <a:ext cx="2590800" cy="276999"/>
          </a:xfrm>
          <a:prstGeom prst="rect">
            <a:avLst/>
          </a:prstGeom>
        </p:spPr>
        <p:txBody>
          <a:bodyPr wrap="square">
            <a:spAutoFit/>
          </a:bodyPr>
          <a:lstStyle/>
          <a:p>
            <a:pPr algn="r"/>
            <a:r>
              <a:rPr lang="en-US" sz="1200" dirty="0" smtClean="0">
                <a:solidFill>
                  <a:srgbClr val="FFFF00"/>
                </a:solidFill>
              </a:rPr>
              <a:t>Source:</a:t>
            </a:r>
            <a:r>
              <a:rPr lang="en-US" sz="1200" dirty="0" smtClean="0">
                <a:solidFill>
                  <a:srgbClr val="FFFFFF"/>
                </a:solidFill>
              </a:rPr>
              <a:t> http</a:t>
            </a:r>
            <a:r>
              <a:rPr lang="en-US" sz="1200" dirty="0">
                <a:solidFill>
                  <a:srgbClr val="FFFFFF"/>
                </a:solidFill>
              </a:rPr>
              <a:t>://</a:t>
            </a:r>
            <a:r>
              <a:rPr lang="en-US" sz="1200" dirty="0" err="1">
                <a:solidFill>
                  <a:srgbClr val="FFFFFF"/>
                </a:solidFill>
              </a:rPr>
              <a:t>www.afimilk.com</a:t>
            </a:r>
            <a:r>
              <a:rPr lang="en-US" sz="1200" dirty="0" smtClean="0">
                <a:solidFill>
                  <a:srgbClr val="FFFFFF"/>
                </a:solidFill>
              </a:rPr>
              <a:t>/.</a:t>
            </a:r>
            <a:endParaRPr lang="en-US" sz="1200" dirty="0">
              <a:solidFill>
                <a:srgbClr val="FFFFFF"/>
              </a:solidFill>
            </a:endParaRPr>
          </a:p>
        </p:txBody>
      </p:sp>
      <p:sp>
        <p:nvSpPr>
          <p:cNvPr id="15" name="TextBox 14"/>
          <p:cNvSpPr txBox="1"/>
          <p:nvPr/>
        </p:nvSpPr>
        <p:spPr>
          <a:xfrm>
            <a:off x="76200" y="4168676"/>
            <a:ext cx="4876800" cy="2308324"/>
          </a:xfrm>
          <a:prstGeom prst="rect">
            <a:avLst/>
          </a:prstGeom>
          <a:noFill/>
        </p:spPr>
        <p:txBody>
          <a:bodyPr wrap="square" rtlCol="0">
            <a:spAutoFit/>
          </a:bodyPr>
          <a:lstStyle/>
          <a:p>
            <a:r>
              <a:rPr lang="en-US" dirty="0" smtClean="0">
                <a:solidFill>
                  <a:srgbClr val="FFFFFF"/>
                </a:solidFill>
              </a:rPr>
              <a:t>Manufacturers such as </a:t>
            </a:r>
            <a:r>
              <a:rPr lang="en-US" dirty="0" err="1" smtClean="0">
                <a:solidFill>
                  <a:srgbClr val="FFFFFF"/>
                </a:solidFill>
              </a:rPr>
              <a:t>Afimilk</a:t>
            </a:r>
            <a:r>
              <a:rPr lang="en-US" dirty="0" smtClean="0">
                <a:solidFill>
                  <a:srgbClr val="FFFFFF"/>
                </a:solidFill>
              </a:rPr>
              <a:t> and </a:t>
            </a:r>
            <a:r>
              <a:rPr lang="en-US" dirty="0" err="1" smtClean="0">
                <a:solidFill>
                  <a:srgbClr val="FFFFFF"/>
                </a:solidFill>
              </a:rPr>
              <a:t>DeLaval</a:t>
            </a:r>
            <a:r>
              <a:rPr lang="en-US" dirty="0" smtClean="0">
                <a:solidFill>
                  <a:srgbClr val="FFFFFF"/>
                </a:solidFill>
              </a:rPr>
              <a:t> provide intelligent milk meters, inline milk analysis sensors (e.g., </a:t>
            </a:r>
            <a:r>
              <a:rPr lang="en-US" dirty="0" err="1" smtClean="0">
                <a:solidFill>
                  <a:srgbClr val="FFFFFF"/>
                </a:solidFill>
              </a:rPr>
              <a:t>AfiLab</a:t>
            </a:r>
            <a:r>
              <a:rPr lang="en-US" dirty="0" smtClean="0">
                <a:solidFill>
                  <a:srgbClr val="FFFFFF"/>
                </a:solidFill>
              </a:rPr>
              <a:t>), and herd management systems (e.g., Herd Navigator).</a:t>
            </a:r>
            <a:endParaRPr lang="en-US" dirty="0">
              <a:solidFill>
                <a:srgbClr val="FFFFFF"/>
              </a:solidFill>
            </a:endParaRPr>
          </a:p>
        </p:txBody>
      </p:sp>
    </p:spTree>
    <p:extLst>
      <p:ext uri="{BB962C8B-B14F-4D97-AF65-F5344CB8AC3E}">
        <p14:creationId xmlns:p14="http://schemas.microsoft.com/office/powerpoint/2010/main" val="2693587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comes out of the cow?</a:t>
            </a:r>
            <a:endParaRPr lang="en-US" dirty="0"/>
          </a:p>
        </p:txBody>
      </p:sp>
      <p:pic>
        <p:nvPicPr>
          <p:cNvPr id="4" name="Picture 3"/>
          <p:cNvPicPr>
            <a:picLocks noChangeAspect="1"/>
          </p:cNvPicPr>
          <p:nvPr/>
        </p:nvPicPr>
        <p:blipFill>
          <a:blip r:embed="rId2"/>
          <a:stretch>
            <a:fillRect/>
          </a:stretch>
        </p:blipFill>
        <p:spPr>
          <a:xfrm>
            <a:off x="1371600" y="1066800"/>
            <a:ext cx="6400800" cy="4780598"/>
          </a:xfrm>
          <a:prstGeom prst="rect">
            <a:avLst/>
          </a:prstGeom>
          <a:ln>
            <a:solidFill>
              <a:schemeClr val="bg1">
                <a:lumMod val="95000"/>
              </a:schemeClr>
            </a:solidFill>
          </a:ln>
        </p:spPr>
      </p:pic>
      <p:pic>
        <p:nvPicPr>
          <p:cNvPr id="5" name="Picture 4"/>
          <p:cNvPicPr>
            <a:picLocks noChangeAspect="1"/>
          </p:cNvPicPr>
          <p:nvPr/>
        </p:nvPicPr>
        <p:blipFill>
          <a:blip r:embed="rId3"/>
          <a:stretch>
            <a:fillRect/>
          </a:stretch>
        </p:blipFill>
        <p:spPr>
          <a:xfrm>
            <a:off x="6525101" y="3352800"/>
            <a:ext cx="2390299" cy="3200400"/>
          </a:xfrm>
          <a:prstGeom prst="rect">
            <a:avLst/>
          </a:prstGeom>
          <a:ln>
            <a:solidFill>
              <a:schemeClr val="bg1">
                <a:lumMod val="95000"/>
              </a:schemeClr>
            </a:solidFill>
          </a:ln>
        </p:spPr>
      </p:pic>
      <p:pic>
        <p:nvPicPr>
          <p:cNvPr id="6" name="Picture 5"/>
          <p:cNvPicPr>
            <a:picLocks noChangeAspect="1"/>
          </p:cNvPicPr>
          <p:nvPr/>
        </p:nvPicPr>
        <p:blipFill>
          <a:blip r:embed="rId4"/>
          <a:stretch>
            <a:fillRect/>
          </a:stretch>
        </p:blipFill>
        <p:spPr>
          <a:xfrm>
            <a:off x="152400" y="3352800"/>
            <a:ext cx="3200400" cy="3200400"/>
          </a:xfrm>
          <a:prstGeom prst="rect">
            <a:avLst/>
          </a:prstGeom>
          <a:ln>
            <a:solidFill>
              <a:schemeClr val="bg1">
                <a:lumMod val="95000"/>
              </a:schemeClr>
            </a:solidFill>
          </a:ln>
        </p:spPr>
      </p:pic>
      <p:sp>
        <p:nvSpPr>
          <p:cNvPr id="7" name="TextBox 6"/>
          <p:cNvSpPr txBox="1"/>
          <p:nvPr/>
        </p:nvSpPr>
        <p:spPr>
          <a:xfrm>
            <a:off x="3429001" y="5846381"/>
            <a:ext cx="2971800" cy="830997"/>
          </a:xfrm>
          <a:prstGeom prst="rect">
            <a:avLst/>
          </a:prstGeom>
          <a:noFill/>
        </p:spPr>
        <p:txBody>
          <a:bodyPr wrap="square" rtlCol="0">
            <a:spAutoFit/>
          </a:bodyPr>
          <a:lstStyle/>
          <a:p>
            <a:r>
              <a:rPr lang="en-US" sz="1600" dirty="0" smtClean="0">
                <a:solidFill>
                  <a:srgbClr val="FFFFFF"/>
                </a:solidFill>
              </a:rPr>
              <a:t>Environment chambers at </a:t>
            </a:r>
            <a:r>
              <a:rPr lang="en-US" sz="1600" dirty="0" err="1" smtClean="0">
                <a:solidFill>
                  <a:srgbClr val="FFFFFF"/>
                </a:solidFill>
              </a:rPr>
              <a:t>Embrapa</a:t>
            </a:r>
            <a:r>
              <a:rPr lang="en-US" sz="1600" dirty="0">
                <a:solidFill>
                  <a:srgbClr val="FFFFFF"/>
                </a:solidFill>
              </a:rPr>
              <a:t> </a:t>
            </a:r>
            <a:r>
              <a:rPr lang="en-US" sz="1600" dirty="0" err="1" smtClean="0">
                <a:solidFill>
                  <a:srgbClr val="FFFFFF"/>
                </a:solidFill>
              </a:rPr>
              <a:t>Gado</a:t>
            </a:r>
            <a:r>
              <a:rPr lang="en-US" sz="1600" dirty="0" smtClean="0">
                <a:solidFill>
                  <a:srgbClr val="FFFFFF"/>
                </a:solidFill>
              </a:rPr>
              <a:t> de </a:t>
            </a:r>
            <a:r>
              <a:rPr lang="en-US" sz="1600" dirty="0" err="1" smtClean="0">
                <a:solidFill>
                  <a:srgbClr val="FFFFFF"/>
                </a:solidFill>
              </a:rPr>
              <a:t>Leite</a:t>
            </a:r>
            <a:r>
              <a:rPr lang="en-US" sz="1600" dirty="0" smtClean="0">
                <a:solidFill>
                  <a:srgbClr val="FFFFFF"/>
                </a:solidFill>
              </a:rPr>
              <a:t>, Coronel Pacheco, MG, </a:t>
            </a:r>
            <a:r>
              <a:rPr lang="en-US" sz="1600" dirty="0" err="1" smtClean="0">
                <a:solidFill>
                  <a:srgbClr val="FFFFFF"/>
                </a:solidFill>
              </a:rPr>
              <a:t>Brasil</a:t>
            </a:r>
            <a:r>
              <a:rPr lang="en-US" sz="1600" dirty="0" smtClean="0">
                <a:solidFill>
                  <a:srgbClr val="FFFFFF"/>
                </a:solidFill>
              </a:rPr>
              <a:t>.</a:t>
            </a:r>
            <a:endParaRPr lang="en-US" sz="1600" dirty="0">
              <a:solidFill>
                <a:srgbClr val="FFFFFF"/>
              </a:solidFill>
            </a:endParaRPr>
          </a:p>
        </p:txBody>
      </p:sp>
    </p:spTree>
    <p:extLst>
      <p:ext uri="{BB962C8B-B14F-4D97-AF65-F5344CB8AC3E}">
        <p14:creationId xmlns:p14="http://schemas.microsoft.com/office/powerpoint/2010/main" val="26375093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You don’t get something for nothing</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143000"/>
            <a:ext cx="8153400" cy="5168570"/>
          </a:xfrm>
          <a:prstGeom prst="rect">
            <a:avLst/>
          </a:prstGeom>
          <a:noFill/>
          <a:ln w="9525">
            <a:noFill/>
            <a:round/>
            <a:headEnd/>
            <a:tailEnd/>
          </a:ln>
          <a:effectLst/>
        </p:spPr>
        <p:txBody>
          <a:bodyPr lIns="90000" tIns="46800" rIns="90000" bIns="46800"/>
          <a:lstStyle/>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New technologies often require considerable </a:t>
            </a:r>
            <a:r>
              <a:rPr lang="en-GB" sz="3200" dirty="0" smtClean="0">
                <a:solidFill>
                  <a:srgbClr val="FFFF00"/>
                </a:solidFill>
                <a:latin typeface="Trebuchet MS" charset="0"/>
              </a:rPr>
              <a:t>capital investment</a:t>
            </a:r>
            <a:r>
              <a:rPr lang="en-GB" sz="3200" dirty="0" smtClean="0">
                <a:latin typeface="Trebuchet MS" charset="0"/>
              </a:rPr>
              <a:t>.</a:t>
            </a:r>
          </a:p>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They sometimes </a:t>
            </a:r>
            <a:r>
              <a:rPr lang="en-GB" sz="3200" dirty="0" smtClean="0">
                <a:solidFill>
                  <a:srgbClr val="FFFF00"/>
                </a:solidFill>
                <a:latin typeface="Trebuchet MS" charset="0"/>
              </a:rPr>
              <a:t>fail to work </a:t>
            </a:r>
            <a:r>
              <a:rPr lang="en-GB" sz="3200" dirty="0" smtClean="0">
                <a:solidFill>
                  <a:srgbClr val="FFFFFF"/>
                </a:solidFill>
                <a:latin typeface="Trebuchet MS" charset="0"/>
              </a:rPr>
              <a:t>as advertised, or </a:t>
            </a:r>
            <a:r>
              <a:rPr lang="en-GB" sz="3200" dirty="0" smtClean="0">
                <a:solidFill>
                  <a:srgbClr val="FFFF00"/>
                </a:solidFill>
                <a:latin typeface="Trebuchet MS" charset="0"/>
              </a:rPr>
              <a:t>do not deliver </a:t>
            </a:r>
            <a:r>
              <a:rPr lang="en-GB" sz="3200" dirty="0" smtClean="0">
                <a:solidFill>
                  <a:srgbClr val="FFFFFF"/>
                </a:solidFill>
                <a:latin typeface="Trebuchet MS" charset="0"/>
              </a:rPr>
              <a:t>the promised gain.</a:t>
            </a:r>
          </a:p>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The data are often most useful when </a:t>
            </a:r>
            <a:r>
              <a:rPr lang="en-GB" sz="3200" dirty="0" smtClean="0">
                <a:solidFill>
                  <a:srgbClr val="FFFF00"/>
                </a:solidFill>
                <a:latin typeface="Trebuchet MS" charset="0"/>
              </a:rPr>
              <a:t>combined</a:t>
            </a:r>
            <a:r>
              <a:rPr lang="en-GB" sz="3200" dirty="0" smtClean="0">
                <a:solidFill>
                  <a:srgbClr val="FFFFFF"/>
                </a:solidFill>
                <a:latin typeface="Trebuchet MS" charset="0"/>
              </a:rPr>
              <a:t> with observations from many farms.</a:t>
            </a:r>
          </a:p>
        </p:txBody>
      </p:sp>
    </p:spTree>
    <p:extLst>
      <p:ext uri="{BB962C8B-B14F-4D97-AF65-F5344CB8AC3E}">
        <p14:creationId xmlns:p14="http://schemas.microsoft.com/office/powerpoint/2010/main" val="10803576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7854" y="2440870"/>
            <a:ext cx="7217317"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t>What things should</a:t>
            </a:r>
            <a:b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br>
            <a: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t>we</a:t>
            </a:r>
            <a:r>
              <a:rPr kumimoji="0" lang="en-US" sz="4000" b="0" i="0" u="none" strike="noStrike" cap="none" spc="0" normalizeH="0" dirty="0" smtClean="0">
                <a:ln>
                  <a:noFill/>
                </a:ln>
                <a:solidFill>
                  <a:srgbClr val="FFFF00"/>
                </a:solidFill>
                <a:effectLst/>
                <a:uFillTx/>
                <a:latin typeface="Trebuchet MS"/>
                <a:ea typeface="Trebuchet MS"/>
                <a:cs typeface="Trebuchet MS"/>
                <a:sym typeface="Trebuchet MS"/>
              </a:rPr>
              <a:t> measure?</a:t>
            </a:r>
            <a:endParaRPr kumimoji="0" lang="en-US" sz="4000" b="0" i="0" u="none" strike="noStrike" cap="none" spc="0" normalizeH="0" baseline="0" dirty="0">
              <a:ln>
                <a:noFill/>
              </a:ln>
              <a:solidFill>
                <a:srgbClr val="FFFF00"/>
              </a:solidFill>
              <a:effectLst/>
              <a:uFillTx/>
              <a:latin typeface="Trebuchet MS"/>
              <a:ea typeface="Trebuchet MS"/>
              <a:cs typeface="Trebuchet MS"/>
              <a:sym typeface="Trebuchet MS"/>
            </a:endParaRPr>
          </a:p>
        </p:txBody>
      </p:sp>
    </p:spTree>
    <p:extLst>
      <p:ext uri="{BB962C8B-B14F-4D97-AF65-F5344CB8AC3E}">
        <p14:creationId xmlns:p14="http://schemas.microsoft.com/office/powerpoint/2010/main" val="1143692397"/>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3195431"/>
              </p:ext>
            </p:extLst>
          </p:nvPr>
        </p:nvGraphicFramePr>
        <p:xfrm>
          <a:off x="237481" y="1066800"/>
          <a:ext cx="8638671" cy="4757630"/>
        </p:xfrm>
        <a:graphic>
          <a:graphicData uri="http://schemas.openxmlformats.org/drawingml/2006/table">
            <a:tbl>
              <a:tblPr firstRow="1" bandRow="1">
                <a:tableStyleId>{2D5ABB26-0587-4C30-8999-92F81FD0307C}</a:tableStyleId>
              </a:tblPr>
              <a:tblGrid>
                <a:gridCol w="1667519"/>
                <a:gridCol w="457200"/>
                <a:gridCol w="6513952"/>
              </a:tblGrid>
              <a:tr h="340452">
                <a:tc>
                  <a:txBody>
                    <a:bodyPr/>
                    <a:lstStyle/>
                    <a:p>
                      <a:r>
                        <a:rPr lang="en-US" sz="1800" b="1" baseline="0" dirty="0" smtClean="0">
                          <a:solidFill>
                            <a:srgbClr val="00FF00"/>
                          </a:solidFill>
                          <a:latin typeface="Trebuchet MS"/>
                          <a:cs typeface="Trebuchet MS"/>
                        </a:rPr>
                        <a:t>Group</a:t>
                      </a:r>
                      <a:endParaRPr lang="en-US" sz="1800" b="1" baseline="0" dirty="0">
                        <a:solidFill>
                          <a:srgbClr val="00FF00"/>
                        </a:solidFill>
                        <a:latin typeface="Trebuchet MS"/>
                        <a:cs typeface="Trebuchet MS"/>
                      </a:endParaRPr>
                    </a:p>
                  </a:txBody>
                  <a:tcPr>
                    <a:lnL>
                      <a:noFill/>
                    </a:lnL>
                    <a:lnR>
                      <a:noFill/>
                    </a:lnR>
                    <a:lnT>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baseline="0" dirty="0" smtClean="0">
                          <a:solidFill>
                            <a:srgbClr val="00FF00"/>
                          </a:solidFill>
                          <a:latin typeface="Trebuchet MS"/>
                          <a:cs typeface="Trebuchet MS"/>
                        </a:rPr>
                        <a:t>N</a:t>
                      </a:r>
                      <a:endParaRPr lang="en-US" sz="1800" b="1" baseline="0" dirty="0">
                        <a:solidFill>
                          <a:srgbClr val="00FF00"/>
                        </a:solidFill>
                        <a:latin typeface="Trebuchet MS"/>
                        <a:cs typeface="Trebuchet MS"/>
                      </a:endParaRPr>
                    </a:p>
                  </a:txBody>
                  <a:tcPr>
                    <a:lnL>
                      <a:noFill/>
                    </a:lnL>
                    <a:lnR>
                      <a:noFill/>
                    </a:lnR>
                    <a:lnT>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b="1" baseline="0" dirty="0" smtClean="0">
                          <a:solidFill>
                            <a:srgbClr val="00FF00"/>
                          </a:solidFill>
                          <a:latin typeface="Trebuchet MS"/>
                          <a:cs typeface="Trebuchet MS"/>
                        </a:rPr>
                        <a:t>Traits included</a:t>
                      </a:r>
                      <a:endParaRPr lang="en-US" sz="1800" b="1" baseline="0" dirty="0">
                        <a:solidFill>
                          <a:srgbClr val="00FF00"/>
                        </a:solidFill>
                        <a:latin typeface="Trebuchet MS"/>
                        <a:cs typeface="Trebuchet MS"/>
                      </a:endParaRPr>
                    </a:p>
                  </a:txBody>
                  <a:tcPr>
                    <a:lnL>
                      <a:noFill/>
                    </a:lnL>
                    <a:lnR>
                      <a:noFill/>
                    </a:lnR>
                    <a:lnT>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378914">
                <a:tc>
                  <a:txBody>
                    <a:bodyPr/>
                    <a:lstStyle/>
                    <a:p>
                      <a:r>
                        <a:rPr lang="en-US" sz="1800" b="1" dirty="0" smtClean="0">
                          <a:solidFill>
                            <a:srgbClr val="FFFFFF"/>
                          </a:solidFill>
                          <a:latin typeface="Trebuchet MS"/>
                          <a:cs typeface="Trebuchet MS"/>
                        </a:rPr>
                        <a:t>Calving</a:t>
                      </a:r>
                      <a:endParaRPr lang="en-US" sz="1800" b="1" dirty="0">
                        <a:solidFill>
                          <a:srgbClr val="FFFFFF"/>
                        </a:solidFill>
                        <a:latin typeface="Trebuchet MS"/>
                        <a:cs typeface="Trebuchet MS"/>
                      </a:endParaRPr>
                    </a:p>
                  </a:txBody>
                  <a:tcPr>
                    <a:lnT w="28575" cap="flat" cmpd="sng" algn="ctr">
                      <a:solidFill>
                        <a:srgbClr val="FFFFFF"/>
                      </a:solidFill>
                      <a:prstDash val="solid"/>
                      <a:round/>
                      <a:headEnd type="none" w="med" len="med"/>
                      <a:tailEnd type="none" w="med" len="med"/>
                    </a:lnT>
                  </a:tcPr>
                </a:tc>
                <a:tc>
                  <a:txBody>
                    <a:bodyPr/>
                    <a:lstStyle/>
                    <a:p>
                      <a:pPr algn="r"/>
                      <a:r>
                        <a:rPr lang="en-US" sz="1800" b="1" dirty="0" smtClean="0">
                          <a:solidFill>
                            <a:srgbClr val="FFFFFF"/>
                          </a:solidFill>
                          <a:latin typeface="Trebuchet MS"/>
                          <a:cs typeface="Trebuchet MS"/>
                        </a:rPr>
                        <a:t>4</a:t>
                      </a:r>
                      <a:endParaRPr lang="en-US" sz="1800" b="1" dirty="0">
                        <a:solidFill>
                          <a:srgbClr val="FFFFFF"/>
                        </a:solidFill>
                        <a:latin typeface="Trebuchet MS"/>
                        <a:cs typeface="Trebuchet MS"/>
                      </a:endParaRPr>
                    </a:p>
                  </a:txBody>
                  <a:tcPr>
                    <a:lnT w="28575" cap="flat" cmpd="sng" algn="ctr">
                      <a:solidFill>
                        <a:srgbClr val="FFFFFF"/>
                      </a:solidFill>
                      <a:prstDash val="solid"/>
                      <a:round/>
                      <a:headEnd type="none" w="med" len="med"/>
                      <a:tailEnd type="none" w="med" len="med"/>
                    </a:lnT>
                  </a:tcPr>
                </a:tc>
                <a:tc>
                  <a:txBody>
                    <a:bodyPr/>
                    <a:lstStyle/>
                    <a:p>
                      <a:pPr algn="l"/>
                      <a:r>
                        <a:rPr lang="en-US" sz="1800" b="1" dirty="0" smtClean="0">
                          <a:solidFill>
                            <a:srgbClr val="FFFFFF"/>
                          </a:solidFill>
                          <a:latin typeface="Trebuchet MS"/>
                          <a:cs typeface="Trebuchet MS"/>
                        </a:rPr>
                        <a:t>Direct</a:t>
                      </a:r>
                      <a:r>
                        <a:rPr lang="en-US" sz="1800" b="1" baseline="0" dirty="0" smtClean="0">
                          <a:solidFill>
                            <a:srgbClr val="FFFFFF"/>
                          </a:solidFill>
                          <a:latin typeface="Trebuchet MS"/>
                          <a:cs typeface="Trebuchet MS"/>
                        </a:rPr>
                        <a:t> &amp; maternal calving ease, direct &amp; maternal stillbirth</a:t>
                      </a:r>
                      <a:endParaRPr lang="en-US" sz="1800" b="1" dirty="0">
                        <a:solidFill>
                          <a:srgbClr val="FFFFFF"/>
                        </a:solidFill>
                        <a:latin typeface="Trebuchet MS"/>
                        <a:cs typeface="Trebuchet MS"/>
                      </a:endParaRPr>
                    </a:p>
                  </a:txBody>
                  <a:tcPr>
                    <a:lnT w="28575" cap="flat" cmpd="sng" algn="ctr">
                      <a:solidFill>
                        <a:srgbClr val="FFFFFF"/>
                      </a:solidFill>
                      <a:prstDash val="solid"/>
                      <a:round/>
                      <a:headEnd type="none" w="med" len="med"/>
                      <a:tailEnd type="none" w="med" len="med"/>
                    </a:lnT>
                  </a:tcPr>
                </a:tc>
              </a:tr>
              <a:tr h="435129">
                <a:tc>
                  <a:txBody>
                    <a:bodyPr/>
                    <a:lstStyle/>
                    <a:p>
                      <a:r>
                        <a:rPr lang="en-US" sz="1800" b="1" dirty="0" smtClean="0">
                          <a:solidFill>
                            <a:srgbClr val="FFFFFF"/>
                          </a:solidFill>
                          <a:latin typeface="Trebuchet MS"/>
                          <a:cs typeface="Trebuchet MS"/>
                        </a:rPr>
                        <a:t>Conformation</a:t>
                      </a:r>
                      <a:endParaRPr lang="en-US" sz="1800" b="1" dirty="0">
                        <a:solidFill>
                          <a:srgbClr val="FFFFFF"/>
                        </a:solidFill>
                        <a:latin typeface="Trebuchet MS"/>
                        <a:cs typeface="Trebuchet MS"/>
                      </a:endParaRPr>
                    </a:p>
                  </a:txBody>
                  <a:tcPr/>
                </a:tc>
                <a:tc>
                  <a:txBody>
                    <a:bodyPr/>
                    <a:lstStyle/>
                    <a:p>
                      <a:pPr algn="r"/>
                      <a:r>
                        <a:rPr lang="en-US" sz="1800" b="1" dirty="0" smtClean="0">
                          <a:solidFill>
                            <a:srgbClr val="FFFFFF"/>
                          </a:solidFill>
                          <a:latin typeface="Trebuchet MS"/>
                          <a:cs typeface="Trebuchet MS"/>
                        </a:rPr>
                        <a:t>19</a:t>
                      </a:r>
                      <a:endParaRPr lang="en-US" sz="1800" b="1" dirty="0">
                        <a:solidFill>
                          <a:srgbClr val="FFFFFF"/>
                        </a:solidFill>
                        <a:latin typeface="Trebuchet MS"/>
                        <a:cs typeface="Trebuchet MS"/>
                      </a:endParaRPr>
                    </a:p>
                  </a:txBody>
                  <a:tcPr/>
                </a:tc>
                <a:tc>
                  <a:txBody>
                    <a:bodyPr/>
                    <a:lstStyle/>
                    <a:p>
                      <a:pPr algn="l"/>
                      <a:r>
                        <a:rPr lang="en-US" sz="1800" b="1" dirty="0" smtClean="0">
                          <a:solidFill>
                            <a:srgbClr val="FFFFFF"/>
                          </a:solidFill>
                          <a:latin typeface="+mn-lt"/>
                          <a:cs typeface="Trebuchet MS"/>
                        </a:rPr>
                        <a:t>Stature, chest width, body depth, angularity, rump</a:t>
                      </a:r>
                      <a:r>
                        <a:rPr lang="en-US" sz="1800" b="1" baseline="0" dirty="0" smtClean="0">
                          <a:solidFill>
                            <a:srgbClr val="FFFFFF"/>
                          </a:solidFill>
                          <a:latin typeface="+mn-lt"/>
                          <a:cs typeface="Trebuchet MS"/>
                        </a:rPr>
                        <a:t> angle, rump width, rear leg set, rear leg rear view, foot angle, fore udder, rear udder height, udder support, udder depth, teat placement, teat length, rear teat placement, overall conformation score, overall udder score, overall feet &amp; leg score</a:t>
                      </a:r>
                      <a:endParaRPr lang="en-US" sz="1800" b="1" dirty="0">
                        <a:solidFill>
                          <a:srgbClr val="FFFFFF"/>
                        </a:solidFill>
                        <a:latin typeface="+mn-lt"/>
                        <a:cs typeface="Trebuchet MS"/>
                      </a:endParaRPr>
                    </a:p>
                  </a:txBody>
                  <a:tcPr/>
                </a:tc>
              </a:tr>
              <a:tr h="423183">
                <a:tc>
                  <a:txBody>
                    <a:bodyPr/>
                    <a:lstStyle/>
                    <a:p>
                      <a:r>
                        <a:rPr lang="en-US" sz="1800" b="1" dirty="0" smtClean="0">
                          <a:solidFill>
                            <a:srgbClr val="FFFFFF"/>
                          </a:solidFill>
                          <a:latin typeface="Trebuchet MS"/>
                          <a:cs typeface="Trebuchet MS"/>
                        </a:rPr>
                        <a:t>Fertility</a:t>
                      </a:r>
                      <a:endParaRPr lang="en-US" sz="1800" b="1" dirty="0">
                        <a:solidFill>
                          <a:srgbClr val="FFFFFF"/>
                        </a:solidFill>
                        <a:latin typeface="Trebuchet MS"/>
                        <a:cs typeface="Trebuchet MS"/>
                      </a:endParaRPr>
                    </a:p>
                  </a:txBody>
                  <a:tcPr/>
                </a:tc>
                <a:tc>
                  <a:txBody>
                    <a:bodyPr/>
                    <a:lstStyle/>
                    <a:p>
                      <a:pPr algn="r"/>
                      <a:r>
                        <a:rPr lang="en-US" sz="1800" b="1" dirty="0" smtClean="0">
                          <a:solidFill>
                            <a:srgbClr val="FFFFFF"/>
                          </a:solidFill>
                          <a:latin typeface="Trebuchet MS"/>
                          <a:cs typeface="Trebuchet MS"/>
                        </a:rPr>
                        <a:t>5</a:t>
                      </a:r>
                      <a:endParaRPr lang="en-US" sz="1800" b="1" dirty="0">
                        <a:solidFill>
                          <a:srgbClr val="FFFFFF"/>
                        </a:solidFill>
                        <a:latin typeface="Trebuchet MS"/>
                        <a:cs typeface="Trebuchet MS"/>
                      </a:endParaRPr>
                    </a:p>
                  </a:txBody>
                  <a:tcPr/>
                </a:tc>
                <a:tc>
                  <a:txBody>
                    <a:bodyPr/>
                    <a:lstStyle/>
                    <a:p>
                      <a:pPr algn="l"/>
                      <a:r>
                        <a:rPr lang="en-US" sz="1800" b="1" dirty="0" smtClean="0">
                          <a:solidFill>
                            <a:srgbClr val="FFFFFF"/>
                          </a:solidFill>
                          <a:latin typeface="+mn-lt"/>
                          <a:cs typeface="Trebuchet MS"/>
                        </a:rPr>
                        <a:t>Heifer conception rate, days to first service, cow conception rate, services per conception,</a:t>
                      </a:r>
                      <a:r>
                        <a:rPr lang="en-US" sz="1800" b="1" baseline="0" dirty="0" smtClean="0">
                          <a:solidFill>
                            <a:srgbClr val="FFFFFF"/>
                          </a:solidFill>
                          <a:latin typeface="+mn-lt"/>
                          <a:cs typeface="Trebuchet MS"/>
                        </a:rPr>
                        <a:t> </a:t>
                      </a:r>
                      <a:r>
                        <a:rPr lang="en-US" sz="1800" b="1" dirty="0" smtClean="0">
                          <a:solidFill>
                            <a:srgbClr val="FFFFFF"/>
                          </a:solidFill>
                          <a:latin typeface="+mn-lt"/>
                          <a:cs typeface="Trebuchet MS"/>
                        </a:rPr>
                        <a:t>and days open</a:t>
                      </a:r>
                      <a:endParaRPr lang="en-US" sz="1800" b="1" dirty="0">
                        <a:solidFill>
                          <a:srgbClr val="FFFFFF"/>
                        </a:solidFill>
                        <a:latin typeface="Trebuchet MS"/>
                        <a:cs typeface="Trebuchet MS"/>
                      </a:endParaRPr>
                    </a:p>
                  </a:txBody>
                  <a:tcPr/>
                </a:tc>
              </a:tr>
              <a:tr h="396332">
                <a:tc>
                  <a:txBody>
                    <a:bodyPr/>
                    <a:lstStyle/>
                    <a:p>
                      <a:r>
                        <a:rPr lang="en-US" sz="1800" b="1" dirty="0" smtClean="0">
                          <a:solidFill>
                            <a:srgbClr val="FFFFFF"/>
                          </a:solidFill>
                          <a:latin typeface="Trebuchet MS"/>
                          <a:cs typeface="Trebuchet MS"/>
                        </a:rPr>
                        <a:t>Longevity</a:t>
                      </a:r>
                      <a:endParaRPr lang="en-US" sz="1800" b="1" dirty="0">
                        <a:solidFill>
                          <a:srgbClr val="FFFFFF"/>
                        </a:solidFill>
                        <a:latin typeface="Trebuchet MS"/>
                        <a:cs typeface="Trebuchet MS"/>
                      </a:endParaRPr>
                    </a:p>
                  </a:txBody>
                  <a:tcPr/>
                </a:tc>
                <a:tc>
                  <a:txBody>
                    <a:bodyPr/>
                    <a:lstStyle/>
                    <a:p>
                      <a:pPr algn="r"/>
                      <a:r>
                        <a:rPr lang="en-US" sz="1800" b="1" dirty="0" smtClean="0">
                          <a:solidFill>
                            <a:srgbClr val="FFFFFF"/>
                          </a:solidFill>
                          <a:latin typeface="Trebuchet MS"/>
                          <a:cs typeface="Trebuchet MS"/>
                        </a:rPr>
                        <a:t>1</a:t>
                      </a:r>
                      <a:endParaRPr lang="en-US" sz="1800" b="1" dirty="0">
                        <a:solidFill>
                          <a:srgbClr val="FFFFFF"/>
                        </a:solidFill>
                        <a:latin typeface="Trebuchet MS"/>
                        <a:cs typeface="Trebuchet MS"/>
                      </a:endParaRPr>
                    </a:p>
                  </a:txBody>
                  <a:tcPr/>
                </a:tc>
                <a:tc>
                  <a:txBody>
                    <a:bodyPr/>
                    <a:lstStyle/>
                    <a:p>
                      <a:pPr algn="l"/>
                      <a:r>
                        <a:rPr lang="en-US" sz="1800" b="1" dirty="0" smtClean="0">
                          <a:solidFill>
                            <a:srgbClr val="FFFFFF"/>
                          </a:solidFill>
                          <a:latin typeface="Trebuchet MS"/>
                          <a:cs typeface="Trebuchet MS"/>
                        </a:rPr>
                        <a:t>Direct longevity</a:t>
                      </a:r>
                      <a:endParaRPr lang="en-US" sz="1800" b="1" dirty="0">
                        <a:solidFill>
                          <a:srgbClr val="FFFFFF"/>
                        </a:solidFill>
                        <a:latin typeface="Trebuchet MS"/>
                        <a:cs typeface="Trebuchet MS"/>
                      </a:endParaRPr>
                    </a:p>
                  </a:txBody>
                  <a:tcPr/>
                </a:tc>
              </a:tr>
              <a:tr h="381000">
                <a:tc>
                  <a:txBody>
                    <a:bodyPr/>
                    <a:lstStyle/>
                    <a:p>
                      <a:r>
                        <a:rPr lang="en-US" sz="1800" b="1" dirty="0" smtClean="0">
                          <a:solidFill>
                            <a:srgbClr val="FFFFFF"/>
                          </a:solidFill>
                          <a:latin typeface="Trebuchet MS"/>
                          <a:cs typeface="Trebuchet MS"/>
                        </a:rPr>
                        <a:t>Production</a:t>
                      </a:r>
                      <a:endParaRPr lang="en-US" sz="1800" b="1" dirty="0">
                        <a:solidFill>
                          <a:srgbClr val="FFFFFF"/>
                        </a:solidFill>
                        <a:latin typeface="Trebuchet MS"/>
                        <a:cs typeface="Trebuchet MS"/>
                      </a:endParaRPr>
                    </a:p>
                  </a:txBody>
                  <a:tcPr/>
                </a:tc>
                <a:tc>
                  <a:txBody>
                    <a:bodyPr/>
                    <a:lstStyle/>
                    <a:p>
                      <a:pPr algn="r"/>
                      <a:r>
                        <a:rPr lang="en-US" sz="1800" b="1" dirty="0" smtClean="0">
                          <a:solidFill>
                            <a:srgbClr val="FFFFFF"/>
                          </a:solidFill>
                          <a:latin typeface="Trebuchet MS"/>
                          <a:cs typeface="Trebuchet MS"/>
                        </a:rPr>
                        <a:t>3</a:t>
                      </a:r>
                      <a:endParaRPr lang="en-US" sz="1800" b="1" dirty="0">
                        <a:solidFill>
                          <a:srgbClr val="FFFFFF"/>
                        </a:solidFill>
                        <a:latin typeface="Trebuchet MS"/>
                        <a:cs typeface="Trebuchet MS"/>
                      </a:endParaRPr>
                    </a:p>
                  </a:txBody>
                  <a:tcPr/>
                </a:tc>
                <a:tc>
                  <a:txBody>
                    <a:bodyPr/>
                    <a:lstStyle/>
                    <a:p>
                      <a:pPr algn="l"/>
                      <a:r>
                        <a:rPr lang="en-US" sz="1800" b="1" dirty="0" smtClean="0">
                          <a:solidFill>
                            <a:srgbClr val="FFFFFF"/>
                          </a:solidFill>
                          <a:latin typeface="Trebuchet MS"/>
                          <a:cs typeface="Trebuchet MS"/>
                        </a:rPr>
                        <a:t>Milk, fat, and protein yields</a:t>
                      </a:r>
                      <a:endParaRPr lang="en-US" sz="1800" b="1" dirty="0">
                        <a:solidFill>
                          <a:srgbClr val="FFFFFF"/>
                        </a:solidFill>
                        <a:latin typeface="Trebuchet MS"/>
                        <a:cs typeface="Trebuchet MS"/>
                      </a:endParaRPr>
                    </a:p>
                  </a:txBody>
                  <a:tcPr/>
                </a:tc>
              </a:tr>
              <a:tr h="381000">
                <a:tc>
                  <a:txBody>
                    <a:bodyPr/>
                    <a:lstStyle/>
                    <a:p>
                      <a:r>
                        <a:rPr lang="en-US" sz="1800" b="1" dirty="0" smtClean="0">
                          <a:solidFill>
                            <a:srgbClr val="FFFFFF"/>
                          </a:solidFill>
                          <a:latin typeface="Trebuchet MS"/>
                          <a:cs typeface="Trebuchet MS"/>
                        </a:rPr>
                        <a:t>Udder health</a:t>
                      </a:r>
                      <a:endParaRPr lang="en-US" sz="1800" b="1" dirty="0">
                        <a:solidFill>
                          <a:srgbClr val="FFFFFF"/>
                        </a:solidFill>
                        <a:latin typeface="Trebuchet MS"/>
                        <a:cs typeface="Trebuchet MS"/>
                      </a:endParaRPr>
                    </a:p>
                  </a:txBody>
                  <a:tcPr/>
                </a:tc>
                <a:tc>
                  <a:txBody>
                    <a:bodyPr/>
                    <a:lstStyle/>
                    <a:p>
                      <a:pPr algn="r"/>
                      <a:r>
                        <a:rPr lang="en-US" sz="1800" b="1" dirty="0" smtClean="0">
                          <a:solidFill>
                            <a:srgbClr val="FFFFFF"/>
                          </a:solidFill>
                          <a:latin typeface="Trebuchet MS"/>
                          <a:cs typeface="Trebuchet MS"/>
                        </a:rPr>
                        <a:t>2</a:t>
                      </a:r>
                      <a:endParaRPr lang="en-US" sz="1800" b="1" dirty="0">
                        <a:solidFill>
                          <a:srgbClr val="FFFFFF"/>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FFFF"/>
                          </a:solidFill>
                          <a:latin typeface="+mn-lt"/>
                          <a:cs typeface="Trebuchet MS"/>
                        </a:rPr>
                        <a:t>Milk somatic cell count, clinical mastitis</a:t>
                      </a:r>
                    </a:p>
                  </a:txBody>
                  <a:tcPr/>
                </a:tc>
              </a:tr>
              <a:tr h="477185">
                <a:tc>
                  <a:txBody>
                    <a:bodyPr/>
                    <a:lstStyle/>
                    <a:p>
                      <a:r>
                        <a:rPr lang="en-US" sz="1800" b="1" dirty="0" smtClean="0">
                          <a:solidFill>
                            <a:schemeClr val="bg1"/>
                          </a:solidFill>
                          <a:latin typeface="Trebuchet MS"/>
                          <a:cs typeface="Trebuchet MS"/>
                        </a:rPr>
                        <a:t>Workability</a:t>
                      </a:r>
                      <a:endParaRPr lang="en-US" sz="1800" b="1" dirty="0">
                        <a:solidFill>
                          <a:schemeClr val="bg1"/>
                        </a:solidFill>
                        <a:latin typeface="Trebuchet MS"/>
                        <a:cs typeface="Trebuchet MS"/>
                      </a:endParaRPr>
                    </a:p>
                  </a:txBody>
                  <a:tcPr>
                    <a:lnB w="28575" cap="flat" cmpd="sng" algn="ctr">
                      <a:solidFill>
                        <a:srgbClr val="FFFFFF"/>
                      </a:solidFill>
                      <a:prstDash val="solid"/>
                      <a:round/>
                      <a:headEnd type="none" w="med" len="med"/>
                      <a:tailEnd type="none" w="med" len="med"/>
                    </a:lnB>
                  </a:tcPr>
                </a:tc>
                <a:tc>
                  <a:txBody>
                    <a:bodyPr/>
                    <a:lstStyle/>
                    <a:p>
                      <a:pPr algn="r"/>
                      <a:r>
                        <a:rPr lang="en-US" sz="1800" b="1" dirty="0" smtClean="0">
                          <a:solidFill>
                            <a:srgbClr val="FFFFFF"/>
                          </a:solidFill>
                          <a:latin typeface="Trebuchet MS"/>
                          <a:cs typeface="Trebuchet MS"/>
                        </a:rPr>
                        <a:t>2</a:t>
                      </a:r>
                      <a:endParaRPr lang="en-US" sz="1800" b="1" dirty="0">
                        <a:solidFill>
                          <a:srgbClr val="FFFFFF"/>
                        </a:solidFill>
                        <a:latin typeface="Trebuchet MS"/>
                        <a:cs typeface="Trebuchet MS"/>
                      </a:endParaRPr>
                    </a:p>
                  </a:txBody>
                  <a:tcPr>
                    <a:lnB w="28575" cap="flat" cmpd="sng" algn="ctr">
                      <a:solidFill>
                        <a:srgbClr val="FFFFFF"/>
                      </a:solidFill>
                      <a:prstDash val="solid"/>
                      <a:round/>
                      <a:headEnd type="none" w="med" len="med"/>
                      <a:tailEnd type="none" w="med" len="med"/>
                    </a:lnB>
                  </a:tcPr>
                </a:tc>
                <a:tc>
                  <a:txBody>
                    <a:bodyPr/>
                    <a:lstStyle/>
                    <a:p>
                      <a:pPr algn="l"/>
                      <a:r>
                        <a:rPr lang="en-US" sz="1800" b="1" dirty="0" smtClean="0">
                          <a:solidFill>
                            <a:srgbClr val="FFFFFF"/>
                          </a:solidFill>
                          <a:latin typeface="Trebuchet MS"/>
                          <a:cs typeface="Trebuchet MS"/>
                        </a:rPr>
                        <a:t>Milking speed, temperament</a:t>
                      </a:r>
                      <a:endParaRPr lang="en-US" sz="1800" b="1" dirty="0">
                        <a:solidFill>
                          <a:srgbClr val="FFFFFF"/>
                        </a:solidFill>
                        <a:latin typeface="Trebuchet MS"/>
                        <a:cs typeface="Trebuchet MS"/>
                      </a:endParaRPr>
                    </a:p>
                  </a:txBody>
                  <a:tcPr>
                    <a:lnB w="28575" cap="flat" cmpd="sng" algn="ctr">
                      <a:solidFill>
                        <a:srgbClr val="FFFFFF"/>
                      </a:solidFill>
                      <a:prstDash val="solid"/>
                      <a:round/>
                      <a:headEnd type="none" w="med" len="med"/>
                      <a:tailEnd type="none" w="med" len="med"/>
                    </a:lnB>
                  </a:tcPr>
                </a:tc>
              </a:tr>
            </a:tbl>
          </a:graphicData>
        </a:graphic>
      </p:graphicFrame>
      <p:sp>
        <p:nvSpPr>
          <p:cNvPr id="2" name="Title 1"/>
          <p:cNvSpPr>
            <a:spLocks noGrp="1"/>
          </p:cNvSpPr>
          <p:nvPr>
            <p:ph type="title"/>
          </p:nvPr>
        </p:nvSpPr>
        <p:spPr/>
        <p:txBody>
          <a:bodyPr/>
          <a:lstStyle/>
          <a:p>
            <a:r>
              <a:rPr lang="en-GB" dirty="0">
                <a:latin typeface="Trebuchet MS" charset="0"/>
              </a:rPr>
              <a:t>What traits are commonly recorded</a:t>
            </a:r>
            <a:r>
              <a:rPr lang="en-GB" dirty="0" smtClean="0">
                <a:latin typeface="Trebuchet MS" charset="0"/>
              </a:rPr>
              <a:t>?</a:t>
            </a:r>
            <a:endParaRPr lang="en-US" dirty="0"/>
          </a:p>
        </p:txBody>
      </p:sp>
      <p:sp>
        <p:nvSpPr>
          <p:cNvPr id="8" name="Rectangle 7"/>
          <p:cNvSpPr/>
          <p:nvPr/>
        </p:nvSpPr>
        <p:spPr>
          <a:xfrm>
            <a:off x="152400" y="5797395"/>
            <a:ext cx="8839200" cy="523220"/>
          </a:xfrm>
          <a:prstGeom prst="rect">
            <a:avLst/>
          </a:prstGeom>
        </p:spPr>
        <p:txBody>
          <a:bodyPr wrap="square">
            <a:spAutoFit/>
          </a:bodyPr>
          <a:lstStyle/>
          <a:p>
            <a:r>
              <a:rPr lang="en-US" sz="1400" b="1" dirty="0" smtClean="0">
                <a:solidFill>
                  <a:srgbClr val="FFFF00"/>
                </a:solidFill>
              </a:rPr>
              <a:t>Holstein</a:t>
            </a:r>
            <a:r>
              <a:rPr lang="en-US" sz="1400" b="1" dirty="0" smtClean="0"/>
              <a:t> </a:t>
            </a:r>
            <a:r>
              <a:rPr lang="en-US" sz="1400" b="1" dirty="0" smtClean="0">
                <a:solidFill>
                  <a:srgbClr val="FFFFFF"/>
                </a:solidFill>
              </a:rPr>
              <a:t>traits evaluated by the International Bull Evaluation Service (</a:t>
            </a:r>
            <a:r>
              <a:rPr lang="en-US" sz="1400" b="1" dirty="0">
                <a:solidFill>
                  <a:srgbClr val="FFFFFF"/>
                </a:solidFill>
              </a:rPr>
              <a:t>https://</a:t>
            </a:r>
            <a:r>
              <a:rPr lang="en-US" sz="1400" b="1" dirty="0" err="1">
                <a:solidFill>
                  <a:srgbClr val="FFFFFF"/>
                </a:solidFill>
              </a:rPr>
              <a:t>wiki.interbull.org</a:t>
            </a:r>
            <a:r>
              <a:rPr lang="en-US" sz="1400" b="1" dirty="0">
                <a:solidFill>
                  <a:srgbClr val="FFFFFF"/>
                </a:solidFill>
              </a:rPr>
              <a:t>/public/CoP_chapter6?action=</a:t>
            </a:r>
            <a:r>
              <a:rPr lang="en-US" sz="1400" b="1" dirty="0" err="1">
                <a:solidFill>
                  <a:srgbClr val="FFFFFF"/>
                </a:solidFill>
              </a:rPr>
              <a:t>print&amp;rev</a:t>
            </a:r>
            <a:r>
              <a:rPr lang="en-US" sz="1400" b="1" dirty="0">
                <a:solidFill>
                  <a:srgbClr val="FFFFFF"/>
                </a:solidFill>
              </a:rPr>
              <a:t>=</a:t>
            </a:r>
            <a:r>
              <a:rPr lang="en-US" sz="1400" b="1" dirty="0" smtClean="0">
                <a:solidFill>
                  <a:srgbClr val="FFFFFF"/>
                </a:solidFill>
              </a:rPr>
              <a:t>16).</a:t>
            </a:r>
            <a:endParaRPr lang="en-US" sz="1400" b="1" dirty="0">
              <a:solidFill>
                <a:srgbClr val="FFFFFF"/>
              </a:solidFill>
            </a:endParaRPr>
          </a:p>
        </p:txBody>
      </p:sp>
    </p:spTree>
    <p:extLst>
      <p:ext uri="{BB962C8B-B14F-4D97-AF65-F5344CB8AC3E}">
        <p14:creationId xmlns:p14="http://schemas.microsoft.com/office/powerpoint/2010/main" val="788559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p:nvPr/>
        </p:nvSpPr>
        <p:spPr>
          <a:xfrm>
            <a:off x="5248729" y="6229290"/>
            <a:ext cx="3742213" cy="2462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800">
                <a:latin typeface="Arial"/>
                <a:ea typeface="Arial"/>
                <a:cs typeface="Arial"/>
                <a:sym typeface="Arial"/>
              </a:defRPr>
            </a:lvl1pPr>
          </a:lstStyle>
          <a:p>
            <a:pPr lvl="0"/>
            <a:r>
              <a:rPr sz="1000" b="1" dirty="0">
                <a:solidFill>
                  <a:srgbClr val="FFFF00"/>
                </a:solidFill>
              </a:rPr>
              <a:t>Source:</a:t>
            </a:r>
            <a:r>
              <a:rPr sz="1000" b="1" dirty="0">
                <a:solidFill>
                  <a:schemeClr val="bg1"/>
                </a:solidFill>
              </a:rPr>
              <a:t> Miglior et </a:t>
            </a:r>
            <a:r>
              <a:rPr lang="en-US" sz="1000" b="1" dirty="0" smtClean="0">
                <a:solidFill>
                  <a:schemeClr val="bg1"/>
                </a:solidFill>
              </a:rPr>
              <a:t>a</a:t>
            </a:r>
            <a:r>
              <a:rPr sz="1000" b="1" dirty="0" smtClean="0">
                <a:solidFill>
                  <a:schemeClr val="bg1"/>
                </a:solidFill>
              </a:rPr>
              <a:t>l.</a:t>
            </a:r>
            <a:r>
              <a:rPr lang="en-US" sz="1000" b="1" dirty="0" smtClean="0">
                <a:solidFill>
                  <a:schemeClr val="bg1"/>
                </a:solidFill>
              </a:rPr>
              <a:t> (</a:t>
            </a:r>
            <a:r>
              <a:rPr sz="1000" b="1" dirty="0" smtClean="0">
                <a:solidFill>
                  <a:schemeClr val="bg1"/>
                </a:solidFill>
              </a:rPr>
              <a:t>2012</a:t>
            </a:r>
            <a:r>
              <a:rPr lang="en-US" sz="1000" b="1" dirty="0" smtClean="0">
                <a:solidFill>
                  <a:schemeClr val="bg1"/>
                </a:solidFill>
              </a:rPr>
              <a:t>)</a:t>
            </a:r>
            <a:endParaRPr sz="1000" b="1" dirty="0">
              <a:solidFill>
                <a:schemeClr val="bg1"/>
              </a:solidFill>
            </a:endParaRPr>
          </a:p>
        </p:txBody>
      </p:sp>
      <p:sp>
        <p:nvSpPr>
          <p:cNvPr id="71" name="Shape 71"/>
          <p:cNvSpPr>
            <a:spLocks noGrp="1"/>
          </p:cNvSpPr>
          <p:nvPr>
            <p:ph type="title" idx="4294967295"/>
          </p:nvPr>
        </p:nvSpPr>
        <p:spPr>
          <a:xfrm>
            <a:off x="152400" y="98425"/>
            <a:ext cx="8836025" cy="641350"/>
          </a:xfrm>
          <a:prstGeom prst="rect">
            <a:avLst/>
          </a:prstGeom>
        </p:spPr>
        <p:txBody>
          <a:bodyPr lIns="0" tIns="0" rIns="0" bIns="0">
            <a:normAutofit/>
          </a:bodyPr>
          <a:lstStyle/>
          <a:p>
            <a:pPr lvl="0">
              <a:defRPr sz="1800">
                <a:solidFill>
                  <a:srgbClr val="000000"/>
                </a:solidFill>
              </a:defRPr>
            </a:pPr>
            <a:r>
              <a:rPr lang="en-US" sz="3600" dirty="0" smtClean="0">
                <a:solidFill>
                  <a:srgbClr val="FFFF00"/>
                </a:solidFill>
              </a:rPr>
              <a:t>Selection indices now include many traits</a:t>
            </a:r>
            <a:endParaRPr sz="3600" dirty="0">
              <a:solidFill>
                <a:srgbClr val="FFFF00"/>
              </a:solidFill>
            </a:endParaRPr>
          </a:p>
        </p:txBody>
      </p:sp>
      <p:graphicFrame>
        <p:nvGraphicFramePr>
          <p:cNvPr id="5" name="Chart 4"/>
          <p:cNvGraphicFramePr/>
          <p:nvPr>
            <p:extLst>
              <p:ext uri="{D42A27DB-BD31-4B8C-83A1-F6EECF244321}">
                <p14:modId xmlns:p14="http://schemas.microsoft.com/office/powerpoint/2010/main" val="4102027822"/>
              </p:ext>
            </p:extLst>
          </p:nvPr>
        </p:nvGraphicFramePr>
        <p:xfrm>
          <a:off x="-71415" y="1188357"/>
          <a:ext cx="9062357" cy="501752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Some traits are underutilized</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250950"/>
            <a:ext cx="8153400" cy="4784725"/>
          </a:xfrm>
          <a:prstGeom prst="rect">
            <a:avLst/>
          </a:prstGeom>
          <a:noFill/>
          <a:ln w="9525">
            <a:noFill/>
            <a:round/>
            <a:headEnd/>
            <a:tailEnd/>
          </a:ln>
          <a:effectLst/>
        </p:spPr>
        <p:txBody>
          <a:bodyPr lIns="90000" tIns="46800" rIns="90000" bIns="46800"/>
          <a:lstStyle/>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Some traits are </a:t>
            </a:r>
            <a:r>
              <a:rPr lang="en-GB" sz="3200" dirty="0" smtClean="0">
                <a:solidFill>
                  <a:srgbClr val="FFFF00"/>
                </a:solidFill>
                <a:latin typeface="Trebuchet MS" charset="0"/>
              </a:rPr>
              <a:t>commonly</a:t>
            </a:r>
            <a:r>
              <a:rPr lang="en-GB" sz="3200" dirty="0" smtClean="0">
                <a:solidFill>
                  <a:srgbClr val="FFFFFF"/>
                </a:solidFill>
                <a:latin typeface="Trebuchet MS" charset="0"/>
              </a:rPr>
              <a:t> recorded, but </a:t>
            </a:r>
            <a:r>
              <a:rPr lang="en-GB" sz="3200" dirty="0" smtClean="0">
                <a:solidFill>
                  <a:srgbClr val="FFFF00"/>
                </a:solidFill>
                <a:latin typeface="Trebuchet MS" charset="0"/>
              </a:rPr>
              <a:t>not often </a:t>
            </a:r>
            <a:r>
              <a:rPr lang="en-GB" sz="3200" dirty="0" smtClean="0">
                <a:solidFill>
                  <a:srgbClr val="FFFFFF"/>
                </a:solidFill>
                <a:latin typeface="Trebuchet MS" charset="0"/>
              </a:rPr>
              <a:t>genetically evaluated</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i="1" dirty="0" smtClean="0">
                <a:solidFill>
                  <a:srgbClr val="FFFFFF"/>
                </a:solidFill>
                <a:latin typeface="Trebuchet MS" charset="0"/>
              </a:rPr>
              <a:t>e.g.</a:t>
            </a:r>
            <a:r>
              <a:rPr lang="en-GB" sz="2800" dirty="0" smtClean="0">
                <a:solidFill>
                  <a:srgbClr val="FFFFFF"/>
                </a:solidFill>
                <a:latin typeface="Trebuchet MS" charset="0"/>
              </a:rPr>
              <a:t>, gestation length, milking speed, temperament</a:t>
            </a:r>
          </a:p>
          <a:p>
            <a:pPr marL="273050"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Breeding objectives </a:t>
            </a:r>
            <a:r>
              <a:rPr lang="en-GB" sz="3200" dirty="0" smtClean="0">
                <a:solidFill>
                  <a:srgbClr val="FFFF00"/>
                </a:solidFill>
                <a:latin typeface="Trebuchet MS" charset="0"/>
              </a:rPr>
              <a:t>differ</a:t>
            </a:r>
            <a:r>
              <a:rPr lang="en-GB" sz="3200" dirty="0" smtClean="0">
                <a:solidFill>
                  <a:srgbClr val="FFFFFF"/>
                </a:solidFill>
                <a:latin typeface="Trebuchet MS" charset="0"/>
              </a:rPr>
              <a:t> across countries</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Not all traits equally valuable to all people</a:t>
            </a:r>
          </a:p>
          <a:p>
            <a:pPr marL="273050"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New phenotypes can </a:t>
            </a:r>
            <a:r>
              <a:rPr lang="en-GB" sz="3200" dirty="0" err="1" smtClean="0">
                <a:solidFill>
                  <a:srgbClr val="FFFF00"/>
                </a:solidFill>
                <a:latin typeface="Trebuchet MS" charset="0"/>
              </a:rPr>
              <a:t>supercede</a:t>
            </a:r>
            <a:r>
              <a:rPr lang="en-GB" sz="3200" dirty="0" smtClean="0">
                <a:solidFill>
                  <a:srgbClr val="FFFFFF"/>
                </a:solidFill>
                <a:latin typeface="Trebuchet MS" charset="0"/>
              </a:rPr>
              <a:t> old ones</a:t>
            </a:r>
          </a:p>
        </p:txBody>
      </p:sp>
    </p:spTree>
    <p:extLst>
      <p:ext uri="{BB962C8B-B14F-4D97-AF65-F5344CB8AC3E}">
        <p14:creationId xmlns:p14="http://schemas.microsoft.com/office/powerpoint/2010/main" val="17979956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152400" y="106393"/>
            <a:ext cx="8836025" cy="627001"/>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sz="3600" dirty="0">
                <a:solidFill>
                  <a:srgbClr val="FFFF00"/>
                </a:solidFill>
              </a:rPr>
              <a:t>Why do we need new phenotypes?</a:t>
            </a:r>
          </a:p>
        </p:txBody>
      </p:sp>
      <p:sp>
        <p:nvSpPr>
          <p:cNvPr id="101" name="Shape 101"/>
          <p:cNvSpPr/>
          <p:nvPr/>
        </p:nvSpPr>
        <p:spPr>
          <a:xfrm>
            <a:off x="457200" y="1250950"/>
            <a:ext cx="8153400" cy="3510832"/>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dirty="0">
                <a:solidFill>
                  <a:srgbClr val="FFFFFF"/>
                </a:solidFill>
              </a:rPr>
              <a:t>Changes in production </a:t>
            </a:r>
            <a:r>
              <a:rPr sz="3200" dirty="0">
                <a:solidFill>
                  <a:srgbClr val="FFFF00"/>
                </a:solidFill>
              </a:rPr>
              <a:t>economics</a:t>
            </a:r>
            <a:endParaRPr sz="3200" dirty="0">
              <a:solidFill>
                <a:srgbClr val="FFFFFF"/>
              </a:solidFill>
              <a:ea typeface="Arial"/>
              <a:sym typeface="Arial"/>
            </a:endParaRPr>
          </a:p>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dirty="0" smtClean="0">
                <a:solidFill>
                  <a:srgbClr val="FFFF00"/>
                </a:solidFill>
              </a:rPr>
              <a:t>Technology</a:t>
            </a:r>
            <a:r>
              <a:rPr sz="3200" dirty="0" smtClean="0">
                <a:solidFill>
                  <a:srgbClr val="FFFFFF"/>
                </a:solidFill>
              </a:rPr>
              <a:t> </a:t>
            </a:r>
            <a:r>
              <a:rPr sz="3200" dirty="0">
                <a:solidFill>
                  <a:srgbClr val="FFFFFF"/>
                </a:solidFill>
              </a:rPr>
              <a:t>enables collection of new phenotypes</a:t>
            </a:r>
            <a:endParaRPr sz="3200" dirty="0">
              <a:solidFill>
                <a:srgbClr val="FFFFFF"/>
              </a:solidFill>
              <a:ea typeface="Arial"/>
              <a:sym typeface="Arial"/>
            </a:endParaRPr>
          </a:p>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dirty="0" smtClean="0">
                <a:solidFill>
                  <a:srgbClr val="FFFFFF"/>
                </a:solidFill>
              </a:rPr>
              <a:t>Better </a:t>
            </a:r>
            <a:r>
              <a:rPr sz="3200" dirty="0">
                <a:solidFill>
                  <a:srgbClr val="FFFFFF"/>
                </a:solidFill>
              </a:rPr>
              <a:t>understanding of </a:t>
            </a:r>
            <a:r>
              <a:rPr sz="3200" dirty="0" smtClean="0">
                <a:solidFill>
                  <a:srgbClr val="FFFF00"/>
                </a:solidFill>
              </a:rPr>
              <a:t>biology</a:t>
            </a:r>
            <a:endParaRPr lang="en-US" sz="3200" dirty="0">
              <a:solidFill>
                <a:srgbClr val="FFFF00"/>
              </a:solidFill>
            </a:endParaRPr>
          </a:p>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chemeClr val="bg1"/>
                </a:solidFill>
              </a:rPr>
              <a:t>Recent </a:t>
            </a:r>
            <a:r>
              <a:rPr lang="en-US" sz="3200" dirty="0" smtClean="0">
                <a:solidFill>
                  <a:srgbClr val="FFFF00"/>
                </a:solidFill>
              </a:rPr>
              <a:t>review</a:t>
            </a:r>
            <a:r>
              <a:rPr lang="en-US" sz="3200" dirty="0" smtClean="0">
                <a:solidFill>
                  <a:schemeClr val="bg1"/>
                </a:solidFill>
              </a:rPr>
              <a:t> by Egger-Danner et al. (2015) in </a:t>
            </a:r>
            <a:r>
              <a:rPr lang="en-US" sz="3200" i="1" dirty="0" smtClean="0">
                <a:solidFill>
                  <a:schemeClr val="bg1"/>
                </a:solidFill>
              </a:rPr>
              <a:t>Animal</a:t>
            </a:r>
            <a:endParaRPr sz="3200" i="1" dirty="0">
              <a:solidFill>
                <a:schemeClr val="bg1"/>
              </a:solidFill>
            </a:endParaRPr>
          </a:p>
        </p:txBody>
      </p:sp>
    </p:spTree>
    <p:extLst>
      <p:ext uri="{BB962C8B-B14F-4D97-AF65-F5344CB8AC3E}">
        <p14:creationId xmlns:p14="http://schemas.microsoft.com/office/powerpoint/2010/main" val="38365891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mish_dairy_farm_3.jpg"/>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0" y="990600"/>
            <a:ext cx="9144000" cy="5483726"/>
          </a:xfrm>
          <a:prstGeom prst="rect">
            <a:avLst/>
          </a:prstGeom>
        </p:spPr>
      </p:pic>
      <p:sp>
        <p:nvSpPr>
          <p:cNvPr id="3" name="Rectangle 2"/>
          <p:cNvSpPr/>
          <p:nvPr/>
        </p:nvSpPr>
        <p:spPr>
          <a:xfrm>
            <a:off x="-32115" y="6409681"/>
            <a:ext cx="7024753" cy="246221"/>
          </a:xfrm>
          <a:prstGeom prst="rect">
            <a:avLst/>
          </a:prstGeom>
        </p:spPr>
        <p:txBody>
          <a:bodyPr wrap="square">
            <a:spAutoFit/>
          </a:bodyPr>
          <a:lstStyle/>
          <a:p>
            <a:r>
              <a:rPr lang="en-US" sz="1000" dirty="0">
                <a:solidFill>
                  <a:srgbClr val="FFFFFF"/>
                </a:solidFill>
              </a:rPr>
              <a:t>http://</a:t>
            </a:r>
            <a:r>
              <a:rPr lang="en-US" sz="1000" dirty="0" err="1">
                <a:solidFill>
                  <a:srgbClr val="FFFFFF"/>
                </a:solidFill>
              </a:rPr>
              <a:t>commons.wikimedia.org</a:t>
            </a:r>
            <a:r>
              <a:rPr lang="en-US" sz="1000" dirty="0">
                <a:solidFill>
                  <a:srgbClr val="FFFFFF"/>
                </a:solidFill>
              </a:rPr>
              <a:t>/wiki/File:Amish_dairy_farm_3.jpg</a:t>
            </a:r>
          </a:p>
        </p:txBody>
      </p:sp>
      <p:sp>
        <p:nvSpPr>
          <p:cNvPr id="6" name="TextBox 5"/>
          <p:cNvSpPr txBox="1"/>
          <p:nvPr/>
        </p:nvSpPr>
        <p:spPr>
          <a:xfrm>
            <a:off x="228600" y="4191000"/>
            <a:ext cx="3886200" cy="923330"/>
          </a:xfrm>
          <a:prstGeom prst="rect">
            <a:avLst/>
          </a:prstGeom>
          <a:noFill/>
        </p:spPr>
        <p:txBody>
          <a:bodyPr wrap="square" rtlCol="0">
            <a:spAutoFit/>
          </a:bodyPr>
          <a:lstStyle/>
          <a:p>
            <a:r>
              <a:rPr lang="en-US" sz="1800" b="1" dirty="0" smtClean="0">
                <a:solidFill>
                  <a:srgbClr val="FFFF00"/>
                </a:solidFill>
              </a:rPr>
              <a:t>Parlor:</a:t>
            </a:r>
            <a:r>
              <a:rPr lang="en-US" sz="1800" b="1" dirty="0" smtClean="0"/>
              <a:t> </a:t>
            </a:r>
            <a:r>
              <a:rPr lang="en-US" sz="1800" b="1" dirty="0" smtClean="0">
                <a:solidFill>
                  <a:schemeClr val="bg1"/>
                </a:solidFill>
              </a:rPr>
              <a:t>yield, composition, milking speed, conductivity, progesterone, temperature</a:t>
            </a:r>
            <a:endParaRPr lang="en-US" sz="1800" b="1" dirty="0">
              <a:solidFill>
                <a:schemeClr val="bg1"/>
              </a:solidFill>
            </a:endParaRPr>
          </a:p>
        </p:txBody>
      </p:sp>
      <p:sp>
        <p:nvSpPr>
          <p:cNvPr id="8" name="TextBox 7"/>
          <p:cNvSpPr txBox="1"/>
          <p:nvPr/>
        </p:nvSpPr>
        <p:spPr>
          <a:xfrm>
            <a:off x="3048000" y="5602069"/>
            <a:ext cx="3886200" cy="646331"/>
          </a:xfrm>
          <a:prstGeom prst="rect">
            <a:avLst/>
          </a:prstGeom>
          <a:noFill/>
        </p:spPr>
        <p:txBody>
          <a:bodyPr wrap="square" rtlCol="0">
            <a:spAutoFit/>
          </a:bodyPr>
          <a:lstStyle/>
          <a:p>
            <a:r>
              <a:rPr lang="en-US" sz="1800" b="1" dirty="0" smtClean="0">
                <a:solidFill>
                  <a:srgbClr val="FFFF00"/>
                </a:solidFill>
              </a:rPr>
              <a:t>Pasture:</a:t>
            </a:r>
            <a:r>
              <a:rPr lang="en-US" sz="1800" b="1" dirty="0" smtClean="0"/>
              <a:t> </a:t>
            </a:r>
            <a:r>
              <a:rPr lang="en-US" sz="1800" b="1" dirty="0" smtClean="0">
                <a:solidFill>
                  <a:srgbClr val="FFFFFF"/>
                </a:solidFill>
              </a:rPr>
              <a:t>soil type/composition, nutrient composition</a:t>
            </a:r>
            <a:endParaRPr lang="en-US" sz="1800" b="1" dirty="0">
              <a:solidFill>
                <a:srgbClr val="FFFFFF"/>
              </a:solidFill>
            </a:endParaRPr>
          </a:p>
        </p:txBody>
      </p:sp>
      <p:sp>
        <p:nvSpPr>
          <p:cNvPr id="9" name="TextBox 8"/>
          <p:cNvSpPr txBox="1"/>
          <p:nvPr/>
        </p:nvSpPr>
        <p:spPr>
          <a:xfrm>
            <a:off x="5257800" y="4191000"/>
            <a:ext cx="3886200" cy="646331"/>
          </a:xfrm>
          <a:prstGeom prst="rect">
            <a:avLst/>
          </a:prstGeom>
          <a:noFill/>
        </p:spPr>
        <p:txBody>
          <a:bodyPr wrap="square" rtlCol="0">
            <a:spAutoFit/>
          </a:bodyPr>
          <a:lstStyle/>
          <a:p>
            <a:r>
              <a:rPr lang="en-US" sz="1800" b="1" dirty="0" smtClean="0">
                <a:solidFill>
                  <a:srgbClr val="FFFF00"/>
                </a:solidFill>
              </a:rPr>
              <a:t>Silo/bunker:</a:t>
            </a:r>
            <a:r>
              <a:rPr lang="en-US" sz="1800" b="1" dirty="0" smtClean="0"/>
              <a:t> </a:t>
            </a:r>
            <a:r>
              <a:rPr lang="en-US" sz="1800" b="1" dirty="0" smtClean="0">
                <a:solidFill>
                  <a:srgbClr val="FFFFFF"/>
                </a:solidFill>
              </a:rPr>
              <a:t>ration composition, nutrient profiles</a:t>
            </a:r>
            <a:endParaRPr lang="en-US" sz="1800" b="1" dirty="0">
              <a:solidFill>
                <a:srgbClr val="FFFFFF"/>
              </a:solidFill>
            </a:endParaRPr>
          </a:p>
        </p:txBody>
      </p:sp>
      <p:sp>
        <p:nvSpPr>
          <p:cNvPr id="10" name="TextBox 9"/>
          <p:cNvSpPr txBox="1"/>
          <p:nvPr/>
        </p:nvSpPr>
        <p:spPr>
          <a:xfrm>
            <a:off x="228600" y="2048470"/>
            <a:ext cx="3886200" cy="923330"/>
          </a:xfrm>
          <a:prstGeom prst="rect">
            <a:avLst/>
          </a:prstGeom>
          <a:noFill/>
        </p:spPr>
        <p:txBody>
          <a:bodyPr wrap="square" rtlCol="0">
            <a:spAutoFit/>
          </a:bodyPr>
          <a:lstStyle/>
          <a:p>
            <a:r>
              <a:rPr lang="en-US" sz="1800" b="1" dirty="0" smtClean="0">
                <a:solidFill>
                  <a:srgbClr val="FFFF00"/>
                </a:solidFill>
              </a:rPr>
              <a:t>Cow:</a:t>
            </a:r>
            <a:r>
              <a:rPr lang="en-US" sz="1800" b="1" dirty="0" smtClean="0"/>
              <a:t> </a:t>
            </a:r>
            <a:r>
              <a:rPr lang="en-US" sz="1800" b="1" dirty="0" smtClean="0">
                <a:solidFill>
                  <a:srgbClr val="FFFFFF"/>
                </a:solidFill>
              </a:rPr>
              <a:t>body temperature, activity, rumination time, feed &amp; water intake</a:t>
            </a:r>
            <a:endParaRPr lang="en-US" sz="1800" b="1" dirty="0">
              <a:solidFill>
                <a:srgbClr val="FFFFFF"/>
              </a:solidFill>
            </a:endParaRPr>
          </a:p>
        </p:txBody>
      </p:sp>
      <p:sp>
        <p:nvSpPr>
          <p:cNvPr id="11" name="TextBox 10"/>
          <p:cNvSpPr txBox="1"/>
          <p:nvPr/>
        </p:nvSpPr>
        <p:spPr>
          <a:xfrm>
            <a:off x="5257800" y="2048470"/>
            <a:ext cx="3886200" cy="923330"/>
          </a:xfrm>
          <a:prstGeom prst="rect">
            <a:avLst/>
          </a:prstGeom>
          <a:noFill/>
        </p:spPr>
        <p:txBody>
          <a:bodyPr wrap="square" rtlCol="0">
            <a:spAutoFit/>
          </a:bodyPr>
          <a:lstStyle/>
          <a:p>
            <a:r>
              <a:rPr lang="en-US" sz="1800" b="1" dirty="0" smtClean="0">
                <a:solidFill>
                  <a:srgbClr val="FFFF00"/>
                </a:solidFill>
              </a:rPr>
              <a:t>Herdsmen/consultants:</a:t>
            </a:r>
            <a:r>
              <a:rPr lang="en-US" sz="1800" b="1" dirty="0" smtClean="0"/>
              <a:t> </a:t>
            </a:r>
            <a:r>
              <a:rPr lang="en-US" sz="1800" b="1" dirty="0" smtClean="0">
                <a:solidFill>
                  <a:srgbClr val="FFFFFF"/>
                </a:solidFill>
              </a:rPr>
              <a:t>health events, foot/claw health, veterinary treatments</a:t>
            </a:r>
            <a:endParaRPr lang="en-US" sz="1800" b="1" dirty="0">
              <a:solidFill>
                <a:srgbClr val="FFFFFF"/>
              </a:solidFill>
            </a:endParaRPr>
          </a:p>
        </p:txBody>
      </p:sp>
      <p:sp>
        <p:nvSpPr>
          <p:cNvPr id="12" name="TextBox 11"/>
          <p:cNvSpPr txBox="1"/>
          <p:nvPr/>
        </p:nvSpPr>
        <p:spPr>
          <a:xfrm>
            <a:off x="3048000" y="1143000"/>
            <a:ext cx="3886200" cy="646331"/>
          </a:xfrm>
          <a:prstGeom prst="rect">
            <a:avLst/>
          </a:prstGeom>
          <a:noFill/>
        </p:spPr>
        <p:txBody>
          <a:bodyPr wrap="square" rtlCol="0">
            <a:spAutoFit/>
          </a:bodyPr>
          <a:lstStyle/>
          <a:p>
            <a:r>
              <a:rPr lang="en-US" sz="1800" b="1" dirty="0" smtClean="0">
                <a:solidFill>
                  <a:srgbClr val="FFFF00"/>
                </a:solidFill>
              </a:rPr>
              <a:t>Barn:</a:t>
            </a:r>
            <a:r>
              <a:rPr lang="en-US" sz="1800" b="1" dirty="0" smtClean="0"/>
              <a:t> </a:t>
            </a:r>
            <a:r>
              <a:rPr lang="en-US" sz="1800" b="1" dirty="0" smtClean="0">
                <a:solidFill>
                  <a:srgbClr val="FFFFFF"/>
                </a:solidFill>
              </a:rPr>
              <a:t>flooring type, bedding materials, density, weather data</a:t>
            </a:r>
            <a:endParaRPr lang="en-US" sz="1800" b="1" dirty="0">
              <a:solidFill>
                <a:srgbClr val="FFFFFF"/>
              </a:solidFill>
            </a:endParaRPr>
          </a:p>
        </p:txBody>
      </p:sp>
      <p:sp>
        <p:nvSpPr>
          <p:cNvPr id="2" name="Title 1"/>
          <p:cNvSpPr>
            <a:spLocks noGrp="1"/>
          </p:cNvSpPr>
          <p:nvPr>
            <p:ph type="title"/>
          </p:nvPr>
        </p:nvSpPr>
        <p:spPr/>
        <p:txBody>
          <a:bodyPr/>
          <a:lstStyle/>
          <a:p>
            <a:r>
              <a:rPr lang="en-US" dirty="0"/>
              <a:t>Sources of novel phenotypes</a:t>
            </a:r>
          </a:p>
        </p:txBody>
      </p:sp>
    </p:spTree>
    <p:extLst>
      <p:ext uri="{BB962C8B-B14F-4D97-AF65-F5344CB8AC3E}">
        <p14:creationId xmlns:p14="http://schemas.microsoft.com/office/powerpoint/2010/main" val="19825776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152400" y="95639"/>
            <a:ext cx="8836025" cy="64851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lang="en-US" sz="3600" dirty="0" smtClean="0">
                <a:solidFill>
                  <a:srgbClr val="FFFF00"/>
                </a:solidFill>
              </a:rPr>
              <a:t>Overview</a:t>
            </a:r>
            <a:endParaRPr sz="3600" dirty="0">
              <a:solidFill>
                <a:srgbClr val="FFFF00"/>
              </a:solidFill>
            </a:endParaRPr>
          </a:p>
        </p:txBody>
      </p:sp>
      <p:sp>
        <p:nvSpPr>
          <p:cNvPr id="101" name="Shape 101"/>
          <p:cNvSpPr/>
          <p:nvPr/>
        </p:nvSpPr>
        <p:spPr>
          <a:xfrm>
            <a:off x="457200" y="1250950"/>
            <a:ext cx="8153400" cy="3356944"/>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00"/>
                </a:solidFill>
              </a:rPr>
              <a:t>Technology</a:t>
            </a:r>
            <a:r>
              <a:rPr lang="en-US" sz="3200" dirty="0" smtClean="0">
                <a:solidFill>
                  <a:schemeClr val="bg1"/>
                </a:solidFill>
              </a:rPr>
              <a:t> – What things can we measure?</a:t>
            </a:r>
          </a:p>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00"/>
                </a:solidFill>
              </a:rPr>
              <a:t>Phenotypes</a:t>
            </a:r>
            <a:r>
              <a:rPr lang="en-US" sz="3200" dirty="0" smtClean="0">
                <a:solidFill>
                  <a:schemeClr val="bg1"/>
                </a:solidFill>
              </a:rPr>
              <a:t> – What things should we measure?</a:t>
            </a:r>
          </a:p>
          <a:p>
            <a:pPr marL="364066" lvl="0" indent="-364066">
              <a:spcBef>
                <a:spcPts val="12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00"/>
                </a:solidFill>
              </a:rPr>
              <a:t>Applications</a:t>
            </a:r>
            <a:r>
              <a:rPr lang="en-US" sz="3200" dirty="0" smtClean="0">
                <a:solidFill>
                  <a:schemeClr val="bg1"/>
                </a:solidFill>
              </a:rPr>
              <a:t> – Why do we measure these things?</a:t>
            </a:r>
            <a:endParaRPr sz="3200" dirty="0">
              <a:solidFill>
                <a:schemeClr val="bg1"/>
              </a:solidFill>
            </a:endParaRPr>
          </a:p>
        </p:txBody>
      </p:sp>
    </p:spTree>
    <p:extLst>
      <p:ext uri="{BB962C8B-B14F-4D97-AF65-F5344CB8AC3E}">
        <p14:creationId xmlns:p14="http://schemas.microsoft.com/office/powerpoint/2010/main" val="18308640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86730" y="98425"/>
            <a:ext cx="9144000"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Desirable traits may have low </a:t>
            </a:r>
            <a:r>
              <a:rPr lang="en-GB" sz="3600" dirty="0" err="1" smtClean="0">
                <a:solidFill>
                  <a:srgbClr val="FFFF00"/>
                </a:solidFill>
                <a:latin typeface="Trebuchet MS" charset="0"/>
              </a:rPr>
              <a:t>heritabilities</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250950"/>
            <a:ext cx="8153400" cy="859204"/>
          </a:xfrm>
          <a:prstGeom prst="rect">
            <a:avLst/>
          </a:prstGeom>
          <a:noFill/>
          <a:ln w="9525">
            <a:noFill/>
            <a:round/>
            <a:headEnd/>
            <a:tailEnd/>
          </a:ln>
          <a:effectLst/>
        </p:spPr>
        <p:txBody>
          <a:bodyPr lIns="90000" tIns="46800" rIns="90000" bIns="46800"/>
          <a:lstStyle/>
          <a:p>
            <a:pPr>
              <a:lnSpc>
                <a:spcPct val="100000"/>
              </a:lnSpc>
              <a:spcBef>
                <a:spcPts val="1588"/>
              </a:spcBef>
              <a:spcAft>
                <a:spcPts val="1438"/>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4800" b="1" dirty="0" smtClean="0">
                <a:solidFill>
                  <a:srgbClr val="FFFFFF"/>
                </a:solidFill>
                <a:latin typeface="Trebuchet MS" charset="0"/>
              </a:rPr>
              <a:t>            </a:t>
            </a:r>
            <a:r>
              <a:rPr lang="en-GB" sz="4800" b="1" dirty="0" smtClean="0">
                <a:solidFill>
                  <a:srgbClr val="FFFF00"/>
                </a:solidFill>
                <a:latin typeface="Trebuchet MS" charset="0"/>
              </a:rPr>
              <a:t>P</a:t>
            </a:r>
            <a:r>
              <a:rPr lang="en-GB" sz="4800" b="1" dirty="0" smtClean="0">
                <a:solidFill>
                  <a:srgbClr val="FFFFFF"/>
                </a:solidFill>
                <a:latin typeface="Trebuchet MS" charset="0"/>
              </a:rPr>
              <a:t> = </a:t>
            </a:r>
            <a:r>
              <a:rPr lang="en-GB" sz="4800" b="1" dirty="0" smtClean="0">
                <a:solidFill>
                  <a:srgbClr val="FF8000"/>
                </a:solidFill>
                <a:latin typeface="Trebuchet MS" charset="0"/>
              </a:rPr>
              <a:t>G</a:t>
            </a:r>
            <a:r>
              <a:rPr lang="en-GB" sz="4800" b="1" dirty="0" smtClean="0">
                <a:solidFill>
                  <a:srgbClr val="FFFFFF"/>
                </a:solidFill>
                <a:latin typeface="Trebuchet MS" charset="0"/>
              </a:rPr>
              <a:t> + </a:t>
            </a:r>
            <a:r>
              <a:rPr lang="en-GB" sz="4800" b="1" dirty="0" smtClean="0">
                <a:solidFill>
                  <a:srgbClr val="00FF00"/>
                </a:solidFill>
                <a:latin typeface="Trebuchet MS" charset="0"/>
              </a:rPr>
              <a:t>E       </a:t>
            </a:r>
            <a:endParaRPr lang="en-GB" sz="4800" b="1" dirty="0">
              <a:solidFill>
                <a:srgbClr val="00FF00"/>
              </a:solidFill>
              <a:latin typeface="Trebuchet MS" charset="0"/>
            </a:endParaRPr>
          </a:p>
        </p:txBody>
      </p:sp>
      <p:sp>
        <p:nvSpPr>
          <p:cNvPr id="2" name="TextBox 1"/>
          <p:cNvSpPr txBox="1"/>
          <p:nvPr/>
        </p:nvSpPr>
        <p:spPr>
          <a:xfrm>
            <a:off x="244231" y="2510692"/>
            <a:ext cx="4230084" cy="3539431"/>
          </a:xfrm>
          <a:prstGeom prst="rect">
            <a:avLst/>
          </a:prstGeom>
          <a:noFill/>
          <a:ln w="50800">
            <a:solidFill>
              <a:srgbClr val="FF8000"/>
            </a:solidFill>
          </a:ln>
        </p:spPr>
        <p:txBody>
          <a:bodyPr wrap="square" rtlCol="0">
            <a:spAutoFit/>
          </a:bodyPr>
          <a:lstStyle/>
          <a:p>
            <a:r>
              <a:rPr lang="en-US" sz="2800" dirty="0" smtClean="0">
                <a:solidFill>
                  <a:srgbClr val="FFFFFF"/>
                </a:solidFill>
              </a:rPr>
              <a:t>The percentage of total variation attributable to </a:t>
            </a:r>
            <a:r>
              <a:rPr lang="en-US" sz="2800" u="sng" dirty="0" smtClean="0">
                <a:solidFill>
                  <a:srgbClr val="FF8000"/>
                </a:solidFill>
              </a:rPr>
              <a:t>genetics</a:t>
            </a:r>
            <a:r>
              <a:rPr lang="en-US" sz="2800" dirty="0" smtClean="0"/>
              <a:t> </a:t>
            </a:r>
            <a:r>
              <a:rPr lang="en-US" sz="2800" dirty="0" smtClean="0">
                <a:solidFill>
                  <a:srgbClr val="FFFFFF"/>
                </a:solidFill>
              </a:rPr>
              <a:t>is</a:t>
            </a:r>
            <a:r>
              <a:rPr lang="en-US" sz="2800" dirty="0" smtClean="0"/>
              <a:t> </a:t>
            </a:r>
            <a:r>
              <a:rPr lang="en-US" sz="2800" u="sng" dirty="0" smtClean="0">
                <a:solidFill>
                  <a:srgbClr val="FF8000"/>
                </a:solidFill>
              </a:rPr>
              <a:t>small</a:t>
            </a:r>
            <a:r>
              <a:rPr lang="en-US" sz="2800" dirty="0" smtClean="0"/>
              <a:t>.</a:t>
            </a:r>
            <a:endParaRPr lang="en-US" sz="2800" dirty="0"/>
          </a:p>
          <a:p>
            <a:pPr marL="457200" indent="-457200">
              <a:buClr>
                <a:schemeClr val="accent5"/>
              </a:buClr>
              <a:buFont typeface="Arial"/>
              <a:buChar char="•"/>
            </a:pPr>
            <a:r>
              <a:rPr lang="en-US" sz="2800" dirty="0">
                <a:solidFill>
                  <a:srgbClr val="FFFFFF"/>
                </a:solidFill>
              </a:rPr>
              <a:t>CA$:</a:t>
            </a:r>
            <a:r>
              <a:rPr lang="en-US" sz="2800" dirty="0"/>
              <a:t> </a:t>
            </a:r>
            <a:r>
              <a:rPr lang="en-US" sz="2800" dirty="0" smtClean="0"/>
              <a:t>	</a:t>
            </a:r>
            <a:r>
              <a:rPr lang="en-US" sz="2800" dirty="0" smtClean="0">
                <a:solidFill>
                  <a:srgbClr val="FFFF00"/>
                </a:solidFill>
              </a:rPr>
              <a:t>0.07</a:t>
            </a:r>
            <a:endParaRPr lang="en-US" sz="2800" dirty="0">
              <a:solidFill>
                <a:srgbClr val="FFFF00"/>
              </a:solidFill>
            </a:endParaRPr>
          </a:p>
          <a:p>
            <a:pPr marL="457200" indent="-457200">
              <a:buClr>
                <a:schemeClr val="accent5"/>
              </a:buClr>
              <a:buFont typeface="Arial"/>
              <a:buChar char="•"/>
            </a:pPr>
            <a:r>
              <a:rPr lang="en-US" sz="2800" dirty="0" smtClean="0">
                <a:solidFill>
                  <a:srgbClr val="FFFFFF"/>
                </a:solidFill>
              </a:rPr>
              <a:t>DPR:</a:t>
            </a:r>
            <a:r>
              <a:rPr lang="en-US" sz="2800" dirty="0" smtClean="0"/>
              <a:t> 	</a:t>
            </a:r>
            <a:r>
              <a:rPr lang="en-US" sz="2800" dirty="0" smtClean="0">
                <a:solidFill>
                  <a:srgbClr val="FFFF00"/>
                </a:solidFill>
              </a:rPr>
              <a:t>0.04</a:t>
            </a:r>
          </a:p>
          <a:p>
            <a:pPr marL="457200" indent="-457200">
              <a:buClr>
                <a:schemeClr val="accent5"/>
              </a:buClr>
              <a:buFont typeface="Arial"/>
              <a:buChar char="•"/>
            </a:pPr>
            <a:r>
              <a:rPr lang="en-US" sz="2800" dirty="0" smtClean="0">
                <a:solidFill>
                  <a:srgbClr val="FFFFFF"/>
                </a:solidFill>
              </a:rPr>
              <a:t>PL:</a:t>
            </a:r>
            <a:r>
              <a:rPr lang="en-US" sz="2800" dirty="0" smtClean="0"/>
              <a:t>	</a:t>
            </a:r>
            <a:r>
              <a:rPr lang="en-US" sz="2800" dirty="0" smtClean="0">
                <a:solidFill>
                  <a:srgbClr val="FFFF00"/>
                </a:solidFill>
              </a:rPr>
              <a:t>0.08</a:t>
            </a:r>
          </a:p>
          <a:p>
            <a:pPr marL="457200" indent="-457200">
              <a:buClr>
                <a:schemeClr val="accent5"/>
              </a:buClr>
              <a:buFont typeface="Arial"/>
              <a:buChar char="•"/>
            </a:pPr>
            <a:r>
              <a:rPr lang="en-US" sz="2800" dirty="0" smtClean="0">
                <a:solidFill>
                  <a:srgbClr val="FFFFFF"/>
                </a:solidFill>
              </a:rPr>
              <a:t>SCS:</a:t>
            </a:r>
            <a:r>
              <a:rPr lang="en-US" sz="2800" dirty="0" smtClean="0"/>
              <a:t> 	</a:t>
            </a:r>
            <a:r>
              <a:rPr lang="en-US" sz="2800" dirty="0" smtClean="0">
                <a:solidFill>
                  <a:srgbClr val="FFFF00"/>
                </a:solidFill>
              </a:rPr>
              <a:t>0.12</a:t>
            </a:r>
          </a:p>
          <a:p>
            <a:endParaRPr lang="en-US" sz="2800" dirty="0" smtClean="0">
              <a:solidFill>
                <a:srgbClr val="FFFF00"/>
              </a:solidFill>
            </a:endParaRPr>
          </a:p>
        </p:txBody>
      </p:sp>
      <p:sp>
        <p:nvSpPr>
          <p:cNvPr id="5" name="TextBox 4"/>
          <p:cNvSpPr txBox="1"/>
          <p:nvPr/>
        </p:nvSpPr>
        <p:spPr>
          <a:xfrm>
            <a:off x="4675458" y="2506788"/>
            <a:ext cx="4136387" cy="3539431"/>
          </a:xfrm>
          <a:prstGeom prst="rect">
            <a:avLst/>
          </a:prstGeom>
          <a:noFill/>
          <a:ln w="50800">
            <a:solidFill>
              <a:srgbClr val="00FF00"/>
            </a:solidFill>
          </a:ln>
        </p:spPr>
        <p:txBody>
          <a:bodyPr wrap="square" rtlCol="0">
            <a:spAutoFit/>
          </a:bodyPr>
          <a:lstStyle/>
          <a:p>
            <a:r>
              <a:rPr lang="en-US" sz="2800" dirty="0" smtClean="0">
                <a:solidFill>
                  <a:srgbClr val="FFFFFF"/>
                </a:solidFill>
              </a:rPr>
              <a:t>The percentage of total variation attributable to</a:t>
            </a:r>
            <a:r>
              <a:rPr lang="en-US" sz="2800" dirty="0" smtClean="0"/>
              <a:t> </a:t>
            </a:r>
            <a:r>
              <a:rPr lang="en-US" sz="2800" u="sng" dirty="0" smtClean="0">
                <a:solidFill>
                  <a:srgbClr val="00FF00"/>
                </a:solidFill>
              </a:rPr>
              <a:t>environmental factors </a:t>
            </a:r>
            <a:r>
              <a:rPr lang="en-US" sz="2800" dirty="0" smtClean="0">
                <a:solidFill>
                  <a:srgbClr val="FFFFFF"/>
                </a:solidFill>
              </a:rPr>
              <a:t>is</a:t>
            </a:r>
            <a:r>
              <a:rPr lang="en-US" sz="2800" dirty="0" smtClean="0"/>
              <a:t> </a:t>
            </a:r>
            <a:r>
              <a:rPr lang="en-US" sz="2800" u="sng" dirty="0" smtClean="0">
                <a:solidFill>
                  <a:srgbClr val="00FF00"/>
                </a:solidFill>
              </a:rPr>
              <a:t>large</a:t>
            </a:r>
            <a:r>
              <a:rPr lang="en-US" sz="2800" dirty="0" smtClean="0"/>
              <a:t>:</a:t>
            </a:r>
            <a:endParaRPr lang="en-US" sz="2800" dirty="0"/>
          </a:p>
          <a:p>
            <a:pPr marL="457200" indent="-457200">
              <a:buClr>
                <a:schemeClr val="accent5"/>
              </a:buClr>
              <a:buFont typeface="Arial"/>
              <a:buChar char="•"/>
            </a:pPr>
            <a:r>
              <a:rPr lang="en-US" sz="2800" dirty="0" smtClean="0">
                <a:solidFill>
                  <a:srgbClr val="FFFFFF"/>
                </a:solidFill>
              </a:rPr>
              <a:t>Feeding/nutrition</a:t>
            </a:r>
          </a:p>
          <a:p>
            <a:pPr marL="457200" indent="-457200">
              <a:buClr>
                <a:schemeClr val="accent5"/>
              </a:buClr>
              <a:buFont typeface="Arial"/>
              <a:buChar char="•"/>
            </a:pPr>
            <a:r>
              <a:rPr lang="en-US" sz="2800" dirty="0" smtClean="0">
                <a:solidFill>
                  <a:srgbClr val="FFFFFF"/>
                </a:solidFill>
              </a:rPr>
              <a:t>Housing</a:t>
            </a:r>
          </a:p>
          <a:p>
            <a:pPr marL="457200" indent="-457200">
              <a:buClr>
                <a:schemeClr val="accent5"/>
              </a:buClr>
              <a:buFont typeface="Arial"/>
              <a:buChar char="•"/>
            </a:pPr>
            <a:r>
              <a:rPr lang="en-US" sz="2800" dirty="0" smtClean="0">
                <a:solidFill>
                  <a:srgbClr val="FFFFFF"/>
                </a:solidFill>
              </a:rPr>
              <a:t>Reproductive management</a:t>
            </a:r>
          </a:p>
        </p:txBody>
      </p:sp>
      <p:cxnSp>
        <p:nvCxnSpPr>
          <p:cNvPr id="4" name="Straight Connector 3"/>
          <p:cNvCxnSpPr>
            <a:stCxn id="2" idx="0"/>
            <a:endCxn id="5122" idx="2"/>
          </p:cNvCxnSpPr>
          <p:nvPr/>
        </p:nvCxnSpPr>
        <p:spPr bwMode="auto">
          <a:xfrm flipV="1">
            <a:off x="2359273" y="2110154"/>
            <a:ext cx="2174627" cy="400538"/>
          </a:xfrm>
          <a:prstGeom prst="line">
            <a:avLst/>
          </a:prstGeom>
          <a:noFill/>
          <a:ln w="9525" cap="flat" cmpd="sng" algn="ctr">
            <a:noFill/>
            <a:prstDash val="solid"/>
            <a:round/>
            <a:headEnd type="none" w="med" len="med"/>
            <a:tailEnd type="none" w="med" len="med"/>
          </a:ln>
          <a:effectLst/>
        </p:spPr>
      </p:cxnSp>
      <p:cxnSp>
        <p:nvCxnSpPr>
          <p:cNvPr id="7" name="Straight Arrow Connector 6"/>
          <p:cNvCxnSpPr>
            <a:stCxn id="5122" idx="2"/>
            <a:endCxn id="2" idx="0"/>
          </p:cNvCxnSpPr>
          <p:nvPr/>
        </p:nvCxnSpPr>
        <p:spPr bwMode="auto">
          <a:xfrm flipH="1">
            <a:off x="2359273" y="2110154"/>
            <a:ext cx="2174627" cy="400538"/>
          </a:xfrm>
          <a:prstGeom prst="straightConnector1">
            <a:avLst/>
          </a:prstGeom>
          <a:noFill/>
          <a:ln w="9525" cap="flat" cmpd="sng" algn="ctr">
            <a:noFill/>
            <a:prstDash val="solid"/>
            <a:round/>
            <a:headEnd type="none" w="med" len="med"/>
            <a:tailEnd type="arrow"/>
          </a:ln>
          <a:effectLst/>
        </p:spPr>
      </p:cxnSp>
      <p:cxnSp>
        <p:nvCxnSpPr>
          <p:cNvPr id="9" name="Straight Arrow Connector 8"/>
          <p:cNvCxnSpPr/>
          <p:nvPr/>
        </p:nvCxnSpPr>
        <p:spPr bwMode="auto">
          <a:xfrm flipV="1">
            <a:off x="1289538" y="1905000"/>
            <a:ext cx="3165231" cy="722923"/>
          </a:xfrm>
          <a:prstGeom prst="straightConnector1">
            <a:avLst/>
          </a:prstGeom>
          <a:noFill/>
          <a:ln w="9525" cap="flat" cmpd="sng" algn="ctr">
            <a:noFill/>
            <a:prstDash val="solid"/>
            <a:round/>
            <a:headEnd type="none" w="med" len="med"/>
            <a:tailEnd type="arrow"/>
          </a:ln>
          <a:effectLst/>
        </p:spPr>
      </p:cxnSp>
      <p:cxnSp>
        <p:nvCxnSpPr>
          <p:cNvPr id="15" name="Straight Connector 14"/>
          <p:cNvCxnSpPr>
            <a:endCxn id="2" idx="0"/>
          </p:cNvCxnSpPr>
          <p:nvPr/>
        </p:nvCxnSpPr>
        <p:spPr bwMode="auto">
          <a:xfrm flipH="1">
            <a:off x="2359273" y="1983154"/>
            <a:ext cx="1675419" cy="527538"/>
          </a:xfrm>
          <a:prstGeom prst="line">
            <a:avLst/>
          </a:prstGeom>
          <a:noFill/>
          <a:ln w="50800" cap="flat" cmpd="sng" algn="ctr">
            <a:solidFill>
              <a:srgbClr val="FF8000"/>
            </a:solidFill>
            <a:prstDash val="solid"/>
            <a:round/>
            <a:headEnd type="none" w="med" len="med"/>
            <a:tailEnd type="none" w="med" len="med"/>
          </a:ln>
          <a:effectLst/>
        </p:spPr>
      </p:cxnSp>
      <p:cxnSp>
        <p:nvCxnSpPr>
          <p:cNvPr id="28" name="Straight Connector 27"/>
          <p:cNvCxnSpPr>
            <a:endCxn id="5" idx="0"/>
          </p:cNvCxnSpPr>
          <p:nvPr/>
        </p:nvCxnSpPr>
        <p:spPr bwMode="auto">
          <a:xfrm>
            <a:off x="5128846" y="1963615"/>
            <a:ext cx="1614806" cy="543173"/>
          </a:xfrm>
          <a:prstGeom prst="line">
            <a:avLst/>
          </a:prstGeom>
          <a:noFill/>
          <a:ln w="50800" cap="flat" cmpd="sng" algn="ctr">
            <a:solidFill>
              <a:srgbClr val="00FF00"/>
            </a:solidFill>
            <a:prstDash val="solid"/>
            <a:round/>
            <a:headEnd type="none" w="med" len="med"/>
            <a:tailEnd type="none" w="med" len="med"/>
          </a:ln>
          <a:effectLst/>
        </p:spPr>
      </p:cxnSp>
    </p:spTree>
    <p:extLst>
      <p:ext uri="{BB962C8B-B14F-4D97-AF65-F5344CB8AC3E}">
        <p14:creationId xmlns:p14="http://schemas.microsoft.com/office/powerpoint/2010/main" val="37953875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152400" y="106393"/>
            <a:ext cx="8836025" cy="627001"/>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sz="3600">
                <a:solidFill>
                  <a:srgbClr val="FFFF00"/>
                </a:solidFill>
              </a:rPr>
              <a:t>New phenotypes should add information</a:t>
            </a:r>
          </a:p>
        </p:txBody>
      </p:sp>
      <p:graphicFrame>
        <p:nvGraphicFramePr>
          <p:cNvPr id="176" name="Table 176"/>
          <p:cNvGraphicFramePr/>
          <p:nvPr/>
        </p:nvGraphicFramePr>
        <p:xfrm>
          <a:off x="1600200" y="990600"/>
          <a:ext cx="6096000" cy="4495800"/>
        </p:xfrm>
        <a:graphic>
          <a:graphicData uri="http://schemas.openxmlformats.org/drawingml/2006/table">
            <a:tbl>
              <a:tblPr firstRow="1" bandRow="1">
                <a:tableStyleId>{4C3C2611-4C71-4FC5-86AE-919BDF0F9419}</a:tableStyleId>
              </a:tblPr>
              <a:tblGrid>
                <a:gridCol w="3048000"/>
                <a:gridCol w="3048000"/>
              </a:tblGrid>
              <a:tr h="2286000">
                <a:tc>
                  <a:txBody>
                    <a:bodyPr/>
                    <a:lstStyle/>
                    <a:p>
                      <a:pPr lvl="0" algn="l" defTabSz="914400">
                        <a:defRPr sz="1800" b="0" i="0">
                          <a:solidFill>
                            <a:srgbClr val="000000"/>
                          </a:solidFill>
                        </a:defRPr>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FFFF00"/>
                    </a:solidFill>
                  </a:tcPr>
                </a:tc>
                <a:tc>
                  <a:txBody>
                    <a:bodyPr/>
                    <a:lstStyle/>
                    <a:p>
                      <a:pPr lvl="0" algn="l" defTabSz="914400">
                        <a:defRPr sz="1800" b="0" i="0">
                          <a:solidFill>
                            <a:srgbClr val="000000"/>
                          </a:solidFill>
                        </a:defRPr>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FF0000"/>
                    </a:solidFill>
                  </a:tcPr>
                </a:tc>
              </a:tr>
              <a:tr h="2209800">
                <a:tc>
                  <a:txBody>
                    <a:bodyPr/>
                    <a:lstStyle/>
                    <a:p>
                      <a:pPr lvl="0" algn="l" defTabSz="914400">
                        <a:defRPr sz="1800" b="0" i="0"/>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00FF00"/>
                    </a:solidFill>
                  </a:tcPr>
                </a:tc>
                <a:tc>
                  <a:txBody>
                    <a:bodyPr/>
                    <a:lstStyle/>
                    <a:p>
                      <a:pPr lvl="0" algn="l" defTabSz="914400">
                        <a:defRPr sz="1800" b="0" i="0"/>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FFFF00"/>
                    </a:solidFill>
                  </a:tcPr>
                </a:tc>
              </a:tr>
            </a:tbl>
          </a:graphicData>
        </a:graphic>
      </p:graphicFrame>
      <p:sp>
        <p:nvSpPr>
          <p:cNvPr id="177" name="Shape 177"/>
          <p:cNvSpPr/>
          <p:nvPr/>
        </p:nvSpPr>
        <p:spPr>
          <a:xfrm>
            <a:off x="2731372" y="5410200"/>
            <a:ext cx="56149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low</a:t>
            </a:r>
          </a:p>
        </p:txBody>
      </p:sp>
      <p:sp>
        <p:nvSpPr>
          <p:cNvPr id="178" name="Shape 178"/>
          <p:cNvSpPr/>
          <p:nvPr/>
        </p:nvSpPr>
        <p:spPr>
          <a:xfrm>
            <a:off x="5550773" y="5410200"/>
            <a:ext cx="68040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high</a:t>
            </a:r>
          </a:p>
        </p:txBody>
      </p:sp>
      <p:sp>
        <p:nvSpPr>
          <p:cNvPr id="179" name="Shape 179"/>
          <p:cNvSpPr/>
          <p:nvPr/>
        </p:nvSpPr>
        <p:spPr>
          <a:xfrm>
            <a:off x="2832169" y="5791200"/>
            <a:ext cx="3458429" cy="7926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sz="2400">
                <a:solidFill>
                  <a:srgbClr val="FFFF00"/>
                </a:solidFill>
                <a:latin typeface="Arial"/>
                <a:ea typeface="Arial"/>
                <a:cs typeface="Arial"/>
                <a:sym typeface="Arial"/>
              </a:rPr>
              <a:t>Genetic correlation with </a:t>
            </a:r>
            <a:endParaRPr sz="2400">
              <a:solidFill>
                <a:srgbClr val="FFFFFF"/>
              </a:solidFill>
              <a:latin typeface="Arial"/>
              <a:ea typeface="Arial"/>
              <a:cs typeface="Arial"/>
              <a:sym typeface="Arial"/>
            </a:endParaRPr>
          </a:p>
          <a:p>
            <a:pPr lvl="0" algn="ctr">
              <a:defRPr sz="1800"/>
            </a:pPr>
            <a:r>
              <a:rPr sz="2400">
                <a:solidFill>
                  <a:srgbClr val="FFFF00"/>
                </a:solidFill>
                <a:latin typeface="Arial"/>
                <a:ea typeface="Arial"/>
                <a:cs typeface="Arial"/>
                <a:sym typeface="Arial"/>
              </a:rPr>
              <a:t>existing traits</a:t>
            </a:r>
          </a:p>
        </p:txBody>
      </p:sp>
      <p:sp>
        <p:nvSpPr>
          <p:cNvPr id="180" name="Shape 180"/>
          <p:cNvSpPr/>
          <p:nvPr/>
        </p:nvSpPr>
        <p:spPr>
          <a:xfrm rot="16200000">
            <a:off x="1076324" y="4313148"/>
            <a:ext cx="56149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low</a:t>
            </a:r>
          </a:p>
        </p:txBody>
      </p:sp>
      <p:sp>
        <p:nvSpPr>
          <p:cNvPr id="181" name="Shape 181"/>
          <p:cNvSpPr/>
          <p:nvPr/>
        </p:nvSpPr>
        <p:spPr>
          <a:xfrm rot="16200000">
            <a:off x="1016867" y="2104247"/>
            <a:ext cx="68040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high</a:t>
            </a:r>
          </a:p>
        </p:txBody>
      </p:sp>
      <p:sp>
        <p:nvSpPr>
          <p:cNvPr id="182" name="Shape 182"/>
          <p:cNvSpPr/>
          <p:nvPr/>
        </p:nvSpPr>
        <p:spPr>
          <a:xfrm rot="16200000">
            <a:off x="-817801" y="2949694"/>
            <a:ext cx="3204677" cy="7926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sz="2400">
                <a:solidFill>
                  <a:srgbClr val="FFFF00"/>
                </a:solidFill>
                <a:latin typeface="Arial"/>
                <a:ea typeface="Arial"/>
                <a:cs typeface="Arial"/>
                <a:sym typeface="Arial"/>
              </a:rPr>
              <a:t>Phenotypic correlation</a:t>
            </a:r>
            <a:endParaRPr sz="2400">
              <a:solidFill>
                <a:srgbClr val="FFFFFF"/>
              </a:solidFill>
              <a:latin typeface="Arial"/>
              <a:ea typeface="Arial"/>
              <a:cs typeface="Arial"/>
              <a:sym typeface="Arial"/>
            </a:endParaRPr>
          </a:p>
          <a:p>
            <a:pPr lvl="0" algn="ctr">
              <a:defRPr sz="1800"/>
            </a:pPr>
            <a:r>
              <a:rPr sz="2400">
                <a:solidFill>
                  <a:srgbClr val="FFFF00"/>
                </a:solidFill>
                <a:latin typeface="Arial"/>
                <a:ea typeface="Arial"/>
                <a:cs typeface="Arial"/>
                <a:sym typeface="Arial"/>
              </a:rPr>
              <a:t>with existing traits</a:t>
            </a:r>
          </a:p>
        </p:txBody>
      </p:sp>
      <p:sp>
        <p:nvSpPr>
          <p:cNvPr id="183" name="Shape 183"/>
          <p:cNvSpPr/>
          <p:nvPr/>
        </p:nvSpPr>
        <p:spPr>
          <a:xfrm>
            <a:off x="1815234" y="1525110"/>
            <a:ext cx="2628861" cy="11482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sz="2400">
                <a:latin typeface="Arial"/>
                <a:ea typeface="Arial"/>
                <a:cs typeface="Arial"/>
                <a:sym typeface="Arial"/>
              </a:rPr>
              <a:t>Novel phenotypes</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include some</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new information</a:t>
            </a:r>
          </a:p>
        </p:txBody>
      </p:sp>
      <p:sp>
        <p:nvSpPr>
          <p:cNvPr id="184" name="Shape 184"/>
          <p:cNvSpPr/>
          <p:nvPr/>
        </p:nvSpPr>
        <p:spPr>
          <a:xfrm>
            <a:off x="1806353" y="3733800"/>
            <a:ext cx="2628861" cy="11482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sz="2400">
                <a:latin typeface="Arial"/>
                <a:ea typeface="Arial"/>
                <a:cs typeface="Arial"/>
                <a:sym typeface="Arial"/>
              </a:rPr>
              <a:t>Novel phenotypes</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include much</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new information</a:t>
            </a:r>
          </a:p>
        </p:txBody>
      </p:sp>
      <p:sp>
        <p:nvSpPr>
          <p:cNvPr id="185" name="Shape 185"/>
          <p:cNvSpPr/>
          <p:nvPr/>
        </p:nvSpPr>
        <p:spPr>
          <a:xfrm>
            <a:off x="4861186" y="3733800"/>
            <a:ext cx="2628860" cy="11482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sz="2400">
                <a:latin typeface="Arial"/>
                <a:ea typeface="Arial"/>
                <a:cs typeface="Arial"/>
                <a:sym typeface="Arial"/>
              </a:rPr>
              <a:t>Novel phenotypes</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contain some</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new information</a:t>
            </a:r>
          </a:p>
        </p:txBody>
      </p:sp>
      <p:sp>
        <p:nvSpPr>
          <p:cNvPr id="186" name="Shape 186"/>
          <p:cNvSpPr/>
          <p:nvPr/>
        </p:nvSpPr>
        <p:spPr>
          <a:xfrm>
            <a:off x="4845473" y="1525110"/>
            <a:ext cx="2628860" cy="11482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sz="2400">
                <a:latin typeface="Arial"/>
                <a:ea typeface="Arial"/>
                <a:cs typeface="Arial"/>
                <a:sym typeface="Arial"/>
              </a:rPr>
              <a:t>Novel phenotypes</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contain little</a:t>
            </a:r>
            <a:endParaRPr sz="2400">
              <a:solidFill>
                <a:srgbClr val="FFFFFF"/>
              </a:solidFill>
              <a:latin typeface="Arial"/>
              <a:ea typeface="Arial"/>
              <a:cs typeface="Arial"/>
              <a:sym typeface="Arial"/>
            </a:endParaRPr>
          </a:p>
          <a:p>
            <a:pPr lvl="0" algn="ctr">
              <a:defRPr sz="1800"/>
            </a:pPr>
            <a:r>
              <a:rPr sz="2400">
                <a:latin typeface="Arial"/>
                <a:ea typeface="Arial"/>
                <a:cs typeface="Arial"/>
                <a:sym typeface="Arial"/>
              </a:rPr>
              <a:t>new information</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nvSpPr>
        <p:spPr>
          <a:xfrm>
            <a:off x="152400" y="95639"/>
            <a:ext cx="8836025" cy="64851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sz="3600" dirty="0">
                <a:solidFill>
                  <a:srgbClr val="FFFF00"/>
                </a:solidFill>
              </a:rPr>
              <a:t>Cost of measurement vs. </a:t>
            </a:r>
            <a:r>
              <a:rPr sz="3600" dirty="0" smtClean="0">
                <a:solidFill>
                  <a:srgbClr val="FFFF00"/>
                </a:solidFill>
              </a:rPr>
              <a:t>value</a:t>
            </a:r>
            <a:r>
              <a:rPr lang="en-US" sz="3600" dirty="0" smtClean="0">
                <a:solidFill>
                  <a:srgbClr val="FFFF00"/>
                </a:solidFill>
              </a:rPr>
              <a:t> to farmers</a:t>
            </a:r>
            <a:endParaRPr sz="3600" dirty="0">
              <a:solidFill>
                <a:srgbClr val="FFFF00"/>
              </a:solidFill>
            </a:endParaRPr>
          </a:p>
        </p:txBody>
      </p:sp>
      <p:graphicFrame>
        <p:nvGraphicFramePr>
          <p:cNvPr id="163" name="Table 163"/>
          <p:cNvGraphicFramePr/>
          <p:nvPr/>
        </p:nvGraphicFramePr>
        <p:xfrm>
          <a:off x="1600200" y="1143000"/>
          <a:ext cx="6096000" cy="4495800"/>
        </p:xfrm>
        <a:graphic>
          <a:graphicData uri="http://schemas.openxmlformats.org/drawingml/2006/table">
            <a:tbl>
              <a:tblPr firstRow="1" bandRow="1">
                <a:tableStyleId>{4C3C2611-4C71-4FC5-86AE-919BDF0F9419}</a:tableStyleId>
              </a:tblPr>
              <a:tblGrid>
                <a:gridCol w="3048000"/>
                <a:gridCol w="3048000"/>
              </a:tblGrid>
              <a:tr h="2286000">
                <a:tc>
                  <a:txBody>
                    <a:bodyPr/>
                    <a:lstStyle/>
                    <a:p>
                      <a:pPr lvl="0" algn="l" defTabSz="914400">
                        <a:defRPr sz="1800" b="0" i="0">
                          <a:solidFill>
                            <a:srgbClr val="000000"/>
                          </a:solidFill>
                        </a:defRPr>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00FF00"/>
                    </a:solidFill>
                  </a:tcPr>
                </a:tc>
                <a:tc>
                  <a:txBody>
                    <a:bodyPr/>
                    <a:lstStyle/>
                    <a:p>
                      <a:pPr lvl="0" algn="l" defTabSz="914400">
                        <a:defRPr sz="1800" b="0" i="0">
                          <a:solidFill>
                            <a:srgbClr val="000000"/>
                          </a:solidFill>
                        </a:defRPr>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FFFF00"/>
                    </a:solidFill>
                  </a:tcPr>
                </a:tc>
              </a:tr>
              <a:tr h="2209800">
                <a:tc>
                  <a:txBody>
                    <a:bodyPr/>
                    <a:lstStyle/>
                    <a:p>
                      <a:pPr lvl="0" algn="l" defTabSz="914400">
                        <a:defRPr sz="1800" b="0" i="0"/>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FFFF00"/>
                    </a:solidFill>
                  </a:tcPr>
                </a:tc>
                <a:tc>
                  <a:txBody>
                    <a:bodyPr/>
                    <a:lstStyle/>
                    <a:p>
                      <a:pPr lvl="0" algn="l" defTabSz="914400">
                        <a:defRPr sz="1800" b="0" i="0"/>
                      </a:pPr>
                      <a:endParaRPr/>
                    </a:p>
                  </a:txBody>
                  <a:tcPr marL="45720" marR="45720" horzOverflow="overflow">
                    <a:lnL w="38100">
                      <a:solidFill>
                        <a:srgbClr val="FFFFFF"/>
                      </a:solidFill>
                      <a:round/>
                    </a:lnL>
                    <a:lnR w="38100">
                      <a:solidFill>
                        <a:srgbClr val="FFFFFF"/>
                      </a:solidFill>
                      <a:round/>
                    </a:lnR>
                    <a:lnT w="38100">
                      <a:solidFill>
                        <a:srgbClr val="FFFFFF"/>
                      </a:solidFill>
                      <a:round/>
                    </a:lnT>
                    <a:lnB w="38100">
                      <a:solidFill>
                        <a:srgbClr val="FFFFFF"/>
                      </a:solidFill>
                      <a:round/>
                    </a:lnB>
                    <a:solidFill>
                      <a:srgbClr val="FF0000"/>
                    </a:solidFill>
                  </a:tcPr>
                </a:tc>
              </a:tr>
            </a:tbl>
          </a:graphicData>
        </a:graphic>
      </p:graphicFrame>
      <p:sp>
        <p:nvSpPr>
          <p:cNvPr id="164" name="Shape 164"/>
          <p:cNvSpPr/>
          <p:nvPr/>
        </p:nvSpPr>
        <p:spPr>
          <a:xfrm>
            <a:off x="2731372" y="5710535"/>
            <a:ext cx="56149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low</a:t>
            </a:r>
          </a:p>
        </p:txBody>
      </p:sp>
      <p:sp>
        <p:nvSpPr>
          <p:cNvPr id="165" name="Shape 165"/>
          <p:cNvSpPr/>
          <p:nvPr/>
        </p:nvSpPr>
        <p:spPr>
          <a:xfrm>
            <a:off x="5550773" y="5715000"/>
            <a:ext cx="68040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high</a:t>
            </a:r>
          </a:p>
        </p:txBody>
      </p:sp>
      <p:sp>
        <p:nvSpPr>
          <p:cNvPr id="166" name="Shape 166"/>
          <p:cNvSpPr/>
          <p:nvPr/>
        </p:nvSpPr>
        <p:spPr>
          <a:xfrm>
            <a:off x="3052432" y="6143769"/>
            <a:ext cx="3017897"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FFFF00"/>
                </a:solidFill>
                <a:latin typeface="Arial"/>
                <a:ea typeface="Arial"/>
                <a:cs typeface="Arial"/>
                <a:sym typeface="Arial"/>
              </a:defRPr>
            </a:lvl1pPr>
          </a:lstStyle>
          <a:p>
            <a:pPr lvl="0">
              <a:defRPr sz="1800">
                <a:solidFill>
                  <a:srgbClr val="000000"/>
                </a:solidFill>
              </a:defRPr>
            </a:pPr>
            <a:r>
              <a:rPr sz="2400">
                <a:solidFill>
                  <a:srgbClr val="FFFF00"/>
                </a:solidFill>
              </a:rPr>
              <a:t>Cost of measurement</a:t>
            </a:r>
          </a:p>
        </p:txBody>
      </p:sp>
      <p:sp>
        <p:nvSpPr>
          <p:cNvPr id="167" name="Shape 167"/>
          <p:cNvSpPr/>
          <p:nvPr/>
        </p:nvSpPr>
        <p:spPr>
          <a:xfrm rot="16200000">
            <a:off x="1000124" y="4465548"/>
            <a:ext cx="56149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low</a:t>
            </a:r>
          </a:p>
        </p:txBody>
      </p:sp>
      <p:sp>
        <p:nvSpPr>
          <p:cNvPr id="168" name="Shape 168"/>
          <p:cNvSpPr/>
          <p:nvPr/>
        </p:nvSpPr>
        <p:spPr>
          <a:xfrm rot="16200000">
            <a:off x="940668" y="2256647"/>
            <a:ext cx="68040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high</a:t>
            </a:r>
          </a:p>
        </p:txBody>
      </p:sp>
      <p:sp>
        <p:nvSpPr>
          <p:cNvPr id="169" name="Shape 169"/>
          <p:cNvSpPr/>
          <p:nvPr/>
        </p:nvSpPr>
        <p:spPr>
          <a:xfrm rot="16200000">
            <a:off x="-530499" y="3279894"/>
            <a:ext cx="2708335"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FFFF00"/>
                </a:solidFill>
                <a:latin typeface="Arial"/>
                <a:ea typeface="Arial"/>
                <a:cs typeface="Arial"/>
                <a:sym typeface="Arial"/>
              </a:defRPr>
            </a:lvl1pPr>
          </a:lstStyle>
          <a:p>
            <a:pPr lvl="0">
              <a:defRPr sz="1800">
                <a:solidFill>
                  <a:srgbClr val="000000"/>
                </a:solidFill>
              </a:defRPr>
            </a:pPr>
            <a:r>
              <a:rPr sz="2400">
                <a:solidFill>
                  <a:srgbClr val="FFFF00"/>
                </a:solidFill>
              </a:rPr>
              <a:t>Value of phenotype</a:t>
            </a:r>
          </a:p>
        </p:txBody>
      </p:sp>
      <p:sp>
        <p:nvSpPr>
          <p:cNvPr id="170" name="Shape 170"/>
          <p:cNvSpPr/>
          <p:nvPr/>
        </p:nvSpPr>
        <p:spPr>
          <a:xfrm>
            <a:off x="2266484" y="2133600"/>
            <a:ext cx="1560424"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latin typeface="Arial"/>
                <a:ea typeface="Arial"/>
                <a:cs typeface="Arial"/>
                <a:sym typeface="Arial"/>
              </a:defRPr>
            </a:lvl1pPr>
          </a:lstStyle>
          <a:p>
            <a:pPr lvl="0">
              <a:defRPr sz="1800"/>
            </a:pPr>
            <a:r>
              <a:rPr sz="2400"/>
              <a:t>(milk yield)</a:t>
            </a:r>
          </a:p>
        </p:txBody>
      </p:sp>
      <p:sp>
        <p:nvSpPr>
          <p:cNvPr id="171" name="Shape 171"/>
          <p:cNvSpPr/>
          <p:nvPr/>
        </p:nvSpPr>
        <p:spPr>
          <a:xfrm>
            <a:off x="4970215" y="4343400"/>
            <a:ext cx="2402308" cy="8309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latin typeface="Arial"/>
                <a:ea typeface="Arial"/>
                <a:cs typeface="Arial"/>
                <a:sym typeface="Arial"/>
              </a:defRPr>
            </a:lvl1pPr>
          </a:lstStyle>
          <a:p>
            <a:pPr lvl="0">
              <a:defRPr sz="1800"/>
            </a:pPr>
            <a:r>
              <a:rPr sz="2400" dirty="0" smtClean="0"/>
              <a:t>(</a:t>
            </a:r>
            <a:r>
              <a:rPr lang="en-US" sz="2400" dirty="0" smtClean="0"/>
              <a:t>greenhouse gas</a:t>
            </a:r>
            <a:br>
              <a:rPr lang="en-US" sz="2400" dirty="0" smtClean="0"/>
            </a:br>
            <a:r>
              <a:rPr lang="en-US" sz="2400" dirty="0" smtClean="0"/>
              <a:t>emissions</a:t>
            </a:r>
            <a:r>
              <a:rPr sz="2400" dirty="0" smtClean="0"/>
              <a:t>)</a:t>
            </a:r>
            <a:endParaRPr sz="2400" dirty="0"/>
          </a:p>
        </p:txBody>
      </p:sp>
      <p:sp>
        <p:nvSpPr>
          <p:cNvPr id="172" name="Shape 172"/>
          <p:cNvSpPr/>
          <p:nvPr/>
        </p:nvSpPr>
        <p:spPr>
          <a:xfrm>
            <a:off x="5245406" y="2133600"/>
            <a:ext cx="179840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latin typeface="Arial"/>
                <a:ea typeface="Arial"/>
                <a:cs typeface="Arial"/>
                <a:sym typeface="Arial"/>
              </a:defRPr>
            </a:lvl1pPr>
          </a:lstStyle>
          <a:p>
            <a:pPr lvl="0">
              <a:defRPr sz="1800"/>
            </a:pPr>
            <a:r>
              <a:rPr sz="2400"/>
              <a:t>(feed intake)</a:t>
            </a:r>
          </a:p>
        </p:txBody>
      </p:sp>
      <p:sp>
        <p:nvSpPr>
          <p:cNvPr id="173" name="Shape 173"/>
          <p:cNvSpPr/>
          <p:nvPr/>
        </p:nvSpPr>
        <p:spPr>
          <a:xfrm>
            <a:off x="2084661" y="4343400"/>
            <a:ext cx="2069119"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latin typeface="Arial"/>
                <a:ea typeface="Arial"/>
                <a:cs typeface="Arial"/>
                <a:sym typeface="Arial"/>
              </a:defRPr>
            </a:lvl1pPr>
          </a:lstStyle>
          <a:p>
            <a:pPr lvl="0">
              <a:defRPr sz="1800"/>
            </a:pPr>
            <a:r>
              <a:rPr sz="2400"/>
              <a:t>(conformation)</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152400" y="95639"/>
            <a:ext cx="8836025" cy="64851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lang="en-US" sz="3600" dirty="0" smtClean="0">
                <a:solidFill>
                  <a:srgbClr val="FFFF00"/>
                </a:solidFill>
              </a:rPr>
              <a:t>Some n</a:t>
            </a:r>
            <a:r>
              <a:rPr sz="3600" dirty="0" smtClean="0">
                <a:solidFill>
                  <a:srgbClr val="FFFF00"/>
                </a:solidFill>
              </a:rPr>
              <a:t>ovel </a:t>
            </a:r>
            <a:r>
              <a:rPr sz="3600" dirty="0">
                <a:solidFill>
                  <a:srgbClr val="FFFF00"/>
                </a:solidFill>
              </a:rPr>
              <a:t>phenotypes studied recently</a:t>
            </a:r>
          </a:p>
        </p:txBody>
      </p:sp>
      <p:sp>
        <p:nvSpPr>
          <p:cNvPr id="114" name="Shape 114"/>
          <p:cNvSpPr/>
          <p:nvPr/>
        </p:nvSpPr>
        <p:spPr>
          <a:xfrm>
            <a:off x="118533" y="914400"/>
            <a:ext cx="8873067" cy="603660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Claw health</a:t>
            </a:r>
            <a:r>
              <a:rPr sz="2400">
                <a:solidFill>
                  <a:srgbClr val="FFFFFF"/>
                </a:solidFill>
              </a:rPr>
              <a:t> </a:t>
            </a:r>
            <a:r>
              <a:rPr sz="2400">
                <a:solidFill>
                  <a:srgbClr val="A9C9FF"/>
                </a:solidFill>
              </a:rPr>
              <a:t>(Van der Linde et al., 2010)</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Dairy cattle health </a:t>
            </a:r>
            <a:r>
              <a:rPr sz="2400">
                <a:solidFill>
                  <a:srgbClr val="A9C9FF"/>
                </a:solidFill>
              </a:rPr>
              <a:t>(Parker Gaddis et al., 2013)</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Embryonic development </a:t>
            </a:r>
            <a:r>
              <a:rPr sz="2400">
                <a:solidFill>
                  <a:srgbClr val="A9C9FF"/>
                </a:solidFill>
              </a:rPr>
              <a:t>(Cochran et al., 2013)</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Immune response </a:t>
            </a:r>
            <a:r>
              <a:rPr sz="2400">
                <a:solidFill>
                  <a:srgbClr val="A9C9FF"/>
                </a:solidFill>
              </a:rPr>
              <a:t>(Thompson-Crispi et al., 2013)</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Methane production </a:t>
            </a:r>
            <a:r>
              <a:rPr sz="2400">
                <a:solidFill>
                  <a:srgbClr val="A9C9FF"/>
                </a:solidFill>
              </a:rPr>
              <a:t>(de Haas et al., 2011)</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Milk fatty acid composition </a:t>
            </a:r>
            <a:r>
              <a:rPr sz="2400">
                <a:solidFill>
                  <a:srgbClr val="A9C9FF"/>
                </a:solidFill>
              </a:rPr>
              <a:t>(Soyeurt et al., 2011)</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Persistency of lactation </a:t>
            </a:r>
            <a:r>
              <a:rPr sz="2400">
                <a:solidFill>
                  <a:srgbClr val="A9C9FF"/>
                </a:solidFill>
              </a:rPr>
              <a:t>(Cole et al., 2009)</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Rectal temperature </a:t>
            </a:r>
            <a:r>
              <a:rPr sz="2400">
                <a:solidFill>
                  <a:srgbClr val="A9C9FF"/>
                </a:solidFill>
              </a:rPr>
              <a:t>(Dikmen et al., 2013)</a:t>
            </a:r>
            <a:endParaRPr sz="2400">
              <a:solidFill>
                <a:srgbClr val="FFFFFF"/>
              </a:solidFill>
              <a:latin typeface="Arial"/>
              <a:ea typeface="Arial"/>
              <a:cs typeface="Arial"/>
              <a:sym typeface="Arial"/>
            </a:endParaRPr>
          </a:p>
          <a:p>
            <a:pPr marL="364066" lvl="0" indent="-364066">
              <a:spcBef>
                <a:spcPts val="11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a:solidFill>
                  <a:srgbClr val="FFFFFF"/>
                </a:solidFill>
              </a:rPr>
              <a:t>Residual feed intake </a:t>
            </a:r>
            <a:r>
              <a:rPr sz="2400">
                <a:solidFill>
                  <a:srgbClr val="A9C9FF"/>
                </a:solidFill>
              </a:rPr>
              <a:t>(Connor et al., 2013)</a:t>
            </a:r>
            <a:endParaRPr sz="2400">
              <a:solidFill>
                <a:srgbClr val="A9C9FF"/>
              </a:solidFill>
              <a:latin typeface="Arial"/>
              <a:ea typeface="Arial"/>
              <a:cs typeface="Arial"/>
              <a:sym typeface="Arial"/>
            </a:endParaRPr>
          </a:p>
        </p:txBody>
      </p:sp>
    </p:spTree>
    <p:extLst>
      <p:ext uri="{BB962C8B-B14F-4D97-AF65-F5344CB8AC3E}">
        <p14:creationId xmlns:p14="http://schemas.microsoft.com/office/powerpoint/2010/main" val="1408496905"/>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What do current phenotypes look like?</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276446"/>
            <a:ext cx="8153400" cy="5168570"/>
          </a:xfrm>
          <a:prstGeom prst="rect">
            <a:avLst/>
          </a:prstGeom>
          <a:noFill/>
          <a:ln w="9525">
            <a:noFill/>
            <a:round/>
            <a:headEnd/>
            <a:tailEnd/>
          </a:ln>
          <a:effectLst/>
        </p:spPr>
        <p:txBody>
          <a:bodyPr lIns="90000" tIns="46800" rIns="90000" bIns="46800"/>
          <a:lstStyle/>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Low-dimensionality</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Usually </a:t>
            </a:r>
            <a:r>
              <a:rPr lang="en-GB" sz="2800" dirty="0" smtClean="0">
                <a:solidFill>
                  <a:srgbClr val="FFFF00"/>
                </a:solidFill>
                <a:latin typeface="Trebuchet MS" charset="0"/>
              </a:rPr>
              <a:t>few</a:t>
            </a:r>
            <a:r>
              <a:rPr lang="en-GB" sz="2800" dirty="0" smtClean="0">
                <a:solidFill>
                  <a:srgbClr val="FFFFFF"/>
                </a:solidFill>
                <a:latin typeface="Trebuchet MS" charset="0"/>
              </a:rPr>
              <a:t> observations per lactation</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Close </a:t>
            </a:r>
            <a:r>
              <a:rPr lang="en-GB" sz="2800" dirty="0" smtClean="0">
                <a:solidFill>
                  <a:srgbClr val="FFFF00"/>
                </a:solidFill>
                <a:latin typeface="Trebuchet MS" charset="0"/>
              </a:rPr>
              <a:t>correspondence</a:t>
            </a:r>
            <a:r>
              <a:rPr lang="en-GB" sz="2800" dirty="0" smtClean="0">
                <a:solidFill>
                  <a:srgbClr val="FFFFFF"/>
                </a:solidFill>
                <a:latin typeface="Trebuchet MS" charset="0"/>
              </a:rPr>
              <a:t> of phenotypes with values measured</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Easy</a:t>
            </a:r>
            <a:r>
              <a:rPr lang="en-GB" sz="2800" dirty="0" smtClean="0">
                <a:latin typeface="Trebuchet MS" charset="0"/>
              </a:rPr>
              <a:t> </a:t>
            </a:r>
            <a:r>
              <a:rPr lang="en-GB" sz="2800" dirty="0" smtClean="0">
                <a:solidFill>
                  <a:srgbClr val="FFFF00"/>
                </a:solidFill>
                <a:latin typeface="Trebuchet MS" charset="0"/>
              </a:rPr>
              <a:t>transmission</a:t>
            </a:r>
            <a:r>
              <a:rPr lang="en-GB" sz="2800" dirty="0" smtClean="0">
                <a:latin typeface="Trebuchet MS" charset="0"/>
              </a:rPr>
              <a:t> </a:t>
            </a:r>
            <a:r>
              <a:rPr lang="en-GB" sz="2800" dirty="0" smtClean="0">
                <a:solidFill>
                  <a:srgbClr val="FFFFFF"/>
                </a:solidFill>
                <a:latin typeface="Trebuchet MS" charset="0"/>
              </a:rPr>
              <a:t>and</a:t>
            </a:r>
            <a:r>
              <a:rPr lang="en-GB" sz="2800" dirty="0" smtClean="0">
                <a:latin typeface="Trebuchet MS" charset="0"/>
              </a:rPr>
              <a:t> </a:t>
            </a:r>
            <a:r>
              <a:rPr lang="en-GB" sz="2800" dirty="0" smtClean="0">
                <a:solidFill>
                  <a:srgbClr val="FFFF00"/>
                </a:solidFill>
                <a:latin typeface="Trebuchet MS" charset="0"/>
              </a:rPr>
              <a:t>storage</a:t>
            </a:r>
          </a:p>
          <a:p>
            <a:pPr lvl="1" indent="0">
              <a:spcBef>
                <a:spcPts val="0"/>
              </a:spcBef>
              <a:spcAft>
                <a:spcPts val="1200"/>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endParaRPr lang="en-GB" sz="2800" b="1" dirty="0">
              <a:latin typeface="Trebuchet MS" charset="0"/>
            </a:endParaRPr>
          </a:p>
          <a:p>
            <a:pPr lvl="1" indent="0">
              <a:spcBef>
                <a:spcPts val="0"/>
              </a:spcBef>
              <a:spcAft>
                <a:spcPts val="1200"/>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endParaRPr lang="en-GB" sz="2800" b="1" dirty="0" smtClean="0">
              <a:latin typeface="Trebuchet MS" charset="0"/>
            </a:endParaRPr>
          </a:p>
        </p:txBody>
      </p:sp>
      <p:pic>
        <p:nvPicPr>
          <p:cNvPr id="4" name="Picture 3" descr="Screen Shot 2014-05-14 at 8.26.32 AM.png"/>
          <p:cNvPicPr>
            <a:picLocks noChangeAspect="1"/>
          </p:cNvPicPr>
          <p:nvPr/>
        </p:nvPicPr>
        <p:blipFill rotWithShape="1">
          <a:blip r:embed="rId3">
            <a:extLst>
              <a:ext uri="{28A0092B-C50C-407E-A947-70E740481C1C}">
                <a14:useLocalDpi xmlns:a14="http://schemas.microsoft.com/office/drawing/2010/main" val="0"/>
              </a:ext>
            </a:extLst>
          </a:blip>
          <a:srcRect t="9621" r="20912" b="63846"/>
          <a:stretch/>
        </p:blipFill>
        <p:spPr>
          <a:xfrm>
            <a:off x="104634" y="4467369"/>
            <a:ext cx="8915400" cy="1682443"/>
          </a:xfrm>
          <a:prstGeom prst="rect">
            <a:avLst/>
          </a:prstGeom>
        </p:spPr>
      </p:pic>
    </p:spTree>
    <p:extLst>
      <p:ext uri="{BB962C8B-B14F-4D97-AF65-F5344CB8AC3E}">
        <p14:creationId xmlns:p14="http://schemas.microsoft.com/office/powerpoint/2010/main" val="14509699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new phenotypes look like?</a:t>
            </a:r>
            <a:endParaRPr lang="en-US" dirty="0"/>
          </a:p>
        </p:txBody>
      </p:sp>
      <p:pic>
        <p:nvPicPr>
          <p:cNvPr id="4" name="Picture 3" descr="Screen Shot 2014-05-13 at 9.28.46 AM.png"/>
          <p:cNvPicPr>
            <a:picLocks noChangeAspect="1"/>
          </p:cNvPicPr>
          <p:nvPr/>
        </p:nvPicPr>
        <p:blipFill rotWithShape="1">
          <a:blip r:embed="rId2">
            <a:extLst>
              <a:ext uri="{28A0092B-C50C-407E-A947-70E740481C1C}">
                <a14:useLocalDpi xmlns:a14="http://schemas.microsoft.com/office/drawing/2010/main" val="0"/>
              </a:ext>
            </a:extLst>
          </a:blip>
          <a:srcRect b="57800"/>
          <a:stretch/>
        </p:blipFill>
        <p:spPr>
          <a:xfrm>
            <a:off x="102843" y="4419600"/>
            <a:ext cx="8915400" cy="2116282"/>
          </a:xfrm>
          <a:prstGeom prst="rect">
            <a:avLst/>
          </a:prstGeom>
        </p:spPr>
      </p:pic>
      <p:sp>
        <p:nvSpPr>
          <p:cNvPr id="7" name="Text Box 2"/>
          <p:cNvSpPr txBox="1">
            <a:spLocks noChangeArrowheads="1"/>
          </p:cNvSpPr>
          <p:nvPr/>
        </p:nvSpPr>
        <p:spPr bwMode="auto">
          <a:xfrm>
            <a:off x="533400" y="1219200"/>
            <a:ext cx="8153400" cy="5168570"/>
          </a:xfrm>
          <a:prstGeom prst="rect">
            <a:avLst/>
          </a:prstGeom>
          <a:noFill/>
          <a:ln w="9525">
            <a:noFill/>
            <a:round/>
            <a:headEnd/>
            <a:tailEnd/>
          </a:ln>
          <a:effectLst/>
        </p:spPr>
        <p:txBody>
          <a:bodyPr lIns="90000" tIns="46800" rIns="90000" bIns="46800"/>
          <a:lstStyle/>
          <a:p>
            <a:pPr marL="273050"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b="1" dirty="0" smtClean="0">
                <a:solidFill>
                  <a:srgbClr val="FFFFFF"/>
                </a:solidFill>
                <a:latin typeface="Trebuchet MS" charset="0"/>
              </a:rPr>
              <a:t>High dimensionality</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b="1" dirty="0" smtClean="0">
                <a:solidFill>
                  <a:srgbClr val="FFFFFF"/>
                </a:solidFill>
                <a:latin typeface="Trebuchet MS" charset="0"/>
              </a:rPr>
              <a:t>Ex.: MIR produces </a:t>
            </a:r>
            <a:r>
              <a:rPr lang="en-GB" sz="2800" b="1" dirty="0" smtClean="0">
                <a:solidFill>
                  <a:srgbClr val="FFFF00"/>
                </a:solidFill>
                <a:latin typeface="Trebuchet MS" charset="0"/>
              </a:rPr>
              <a:t>1,060</a:t>
            </a:r>
            <a:r>
              <a:rPr lang="en-GB" sz="2800" b="1" dirty="0" smtClean="0">
                <a:latin typeface="Trebuchet MS" charset="0"/>
              </a:rPr>
              <a:t> </a:t>
            </a:r>
            <a:r>
              <a:rPr lang="en-GB" sz="2800" b="1" dirty="0" smtClean="0">
                <a:solidFill>
                  <a:srgbClr val="FFFFFF"/>
                </a:solidFill>
                <a:latin typeface="Trebuchet MS" charset="0"/>
              </a:rPr>
              <a:t>points/obs.</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b="1" dirty="0" smtClean="0">
                <a:solidFill>
                  <a:srgbClr val="FFFF00"/>
                </a:solidFill>
                <a:latin typeface="Trebuchet MS" charset="0"/>
              </a:rPr>
              <a:t>Disconnect</a:t>
            </a:r>
            <a:r>
              <a:rPr lang="en-GB" sz="2800" b="1" dirty="0" smtClean="0">
                <a:solidFill>
                  <a:srgbClr val="FFFFFF"/>
                </a:solidFill>
                <a:latin typeface="Trebuchet MS" charset="0"/>
              </a:rPr>
              <a:t> between phenotype and measurement</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b="1" dirty="0" smtClean="0">
                <a:solidFill>
                  <a:srgbClr val="FFFF00"/>
                </a:solidFill>
                <a:latin typeface="Trebuchet MS" charset="0"/>
              </a:rPr>
              <a:t>More resources</a:t>
            </a:r>
            <a:r>
              <a:rPr lang="en-GB" sz="2800" b="1" dirty="0" smtClean="0">
                <a:solidFill>
                  <a:srgbClr val="FFFFFF"/>
                </a:solidFill>
                <a:latin typeface="Trebuchet MS" charset="0"/>
              </a:rPr>
              <a:t> needed for transmission, storage, and analysis</a:t>
            </a:r>
          </a:p>
        </p:txBody>
      </p:sp>
    </p:spTree>
    <p:extLst>
      <p:ext uri="{BB962C8B-B14F-4D97-AF65-F5344CB8AC3E}">
        <p14:creationId xmlns:p14="http://schemas.microsoft.com/office/powerpoint/2010/main" val="2051866845"/>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Who pays for new phenotypes?</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99534" y="1143000"/>
            <a:ext cx="8034866" cy="5638800"/>
          </a:xfrm>
          <a:prstGeom prst="rect">
            <a:avLst/>
          </a:prstGeom>
          <a:noFill/>
          <a:ln w="9525">
            <a:noFill/>
            <a:round/>
            <a:headEnd/>
            <a:tailEnd/>
          </a:ln>
          <a:effectLst/>
        </p:spPr>
        <p:txBody>
          <a:bodyPr lIns="90000" tIns="46800" rIns="90000" bIns="46800"/>
          <a:lstStyle/>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Costs</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err="1" smtClean="0">
                <a:solidFill>
                  <a:srgbClr val="FFFFFF"/>
                </a:solidFill>
                <a:latin typeface="Trebuchet MS" charset="0"/>
              </a:rPr>
              <a:t>Labor</a:t>
            </a:r>
            <a:r>
              <a:rPr lang="en-GB" sz="2800" dirty="0" smtClean="0">
                <a:solidFill>
                  <a:srgbClr val="FFFFFF"/>
                </a:solidFill>
                <a:latin typeface="Trebuchet MS" charset="0"/>
              </a:rPr>
              <a:t> and materials for </a:t>
            </a:r>
            <a:r>
              <a:rPr lang="en-GB" sz="2800" dirty="0" smtClean="0">
                <a:solidFill>
                  <a:srgbClr val="FFFF00"/>
                </a:solidFill>
                <a:latin typeface="Trebuchet MS" charset="0"/>
              </a:rPr>
              <a:t>recording</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Data transmission, storage, and processing</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Benefits</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00"/>
                </a:solidFill>
                <a:latin typeface="Trebuchet MS" charset="0"/>
              </a:rPr>
              <a:t>Farmers</a:t>
            </a:r>
            <a:r>
              <a:rPr lang="en-GB" sz="2800" dirty="0" smtClean="0">
                <a:solidFill>
                  <a:srgbClr val="FFFFFF"/>
                </a:solidFill>
                <a:latin typeface="Trebuchet MS" charset="0"/>
              </a:rPr>
              <a:t> provide data and consume services</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err="1" smtClean="0">
                <a:solidFill>
                  <a:srgbClr val="FFFF00"/>
                </a:solidFill>
                <a:latin typeface="Trebuchet MS" charset="0"/>
              </a:rPr>
              <a:t>Centers</a:t>
            </a:r>
            <a:r>
              <a:rPr lang="en-GB" sz="2800" dirty="0" smtClean="0">
                <a:solidFill>
                  <a:srgbClr val="FFFF00"/>
                </a:solidFill>
                <a:latin typeface="Trebuchet MS" charset="0"/>
              </a:rPr>
              <a:t> </a:t>
            </a:r>
            <a:r>
              <a:rPr lang="en-GB" sz="2800" dirty="0" smtClean="0">
                <a:solidFill>
                  <a:srgbClr val="FFFFFF"/>
                </a:solidFill>
                <a:latin typeface="Trebuchet MS" charset="0"/>
              </a:rPr>
              <a:t>consume data and provide services</a:t>
            </a:r>
          </a:p>
        </p:txBody>
      </p:sp>
    </p:spTree>
    <p:extLst>
      <p:ext uri="{BB962C8B-B14F-4D97-AF65-F5344CB8AC3E}">
        <p14:creationId xmlns:p14="http://schemas.microsoft.com/office/powerpoint/2010/main" val="3789064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7854" y="2440870"/>
            <a:ext cx="7217317"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t>Why do we measure</a:t>
            </a:r>
            <a:b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br>
            <a: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t>these</a:t>
            </a:r>
            <a:r>
              <a:rPr kumimoji="0" lang="en-US" sz="4000" b="0" i="0" u="none" strike="noStrike" cap="none" spc="0" normalizeH="0" dirty="0" smtClean="0">
                <a:ln>
                  <a:noFill/>
                </a:ln>
                <a:solidFill>
                  <a:srgbClr val="FFFF00"/>
                </a:solidFill>
                <a:effectLst/>
                <a:uFillTx/>
                <a:latin typeface="Trebuchet MS"/>
                <a:ea typeface="Trebuchet MS"/>
                <a:cs typeface="Trebuchet MS"/>
                <a:sym typeface="Trebuchet MS"/>
              </a:rPr>
              <a:t> things?</a:t>
            </a:r>
            <a:endParaRPr kumimoji="0" lang="en-US" sz="4000" b="0" i="0" u="none" strike="noStrike" cap="none" spc="0" normalizeH="0" baseline="0" dirty="0">
              <a:ln>
                <a:noFill/>
              </a:ln>
              <a:solidFill>
                <a:srgbClr val="FFFF00"/>
              </a:solidFill>
              <a:effectLst/>
              <a:uFillTx/>
              <a:latin typeface="Trebuchet MS"/>
              <a:ea typeface="Trebuchet MS"/>
              <a:cs typeface="Trebuchet MS"/>
              <a:sym typeface="Trebuchet MS"/>
            </a:endParaRPr>
          </a:p>
        </p:txBody>
      </p:sp>
    </p:spTree>
    <p:extLst>
      <p:ext uri="{BB962C8B-B14F-4D97-AF65-F5344CB8AC3E}">
        <p14:creationId xmlns:p14="http://schemas.microsoft.com/office/powerpoint/2010/main" val="2868823790"/>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What can farmers do with novel traits?</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64010" y="1219200"/>
            <a:ext cx="8187266" cy="5105400"/>
          </a:xfrm>
          <a:prstGeom prst="rect">
            <a:avLst/>
          </a:prstGeom>
          <a:noFill/>
          <a:ln w="9525">
            <a:noFill/>
            <a:round/>
            <a:headEnd/>
            <a:tailEnd/>
          </a:ln>
          <a:effectLst/>
        </p:spPr>
        <p:txBody>
          <a:bodyPr lIns="90000" tIns="46800" rIns="90000" bIns="46800"/>
          <a:lstStyle/>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Put </a:t>
            </a:r>
            <a:r>
              <a:rPr lang="en-GB" sz="3200" dirty="0">
                <a:solidFill>
                  <a:srgbClr val="FFFFFF"/>
                </a:solidFill>
                <a:latin typeface="Trebuchet MS" charset="0"/>
              </a:rPr>
              <a:t>them into a </a:t>
            </a:r>
            <a:r>
              <a:rPr lang="en-GB" sz="3200" dirty="0">
                <a:solidFill>
                  <a:srgbClr val="FFFF00"/>
                </a:solidFill>
                <a:latin typeface="Trebuchet MS" charset="0"/>
              </a:rPr>
              <a:t>selection index</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a:solidFill>
                  <a:srgbClr val="FFFFFF"/>
                </a:solidFill>
                <a:latin typeface="Trebuchet MS" charset="0"/>
              </a:rPr>
              <a:t>Correlated traits are helpful</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a:solidFill>
                  <a:srgbClr val="FFFFFF"/>
                </a:solidFill>
                <a:latin typeface="Trebuchet MS" charset="0"/>
              </a:rPr>
              <a:t>Apply selection for a </a:t>
            </a:r>
            <a:r>
              <a:rPr lang="en-GB" sz="3200" dirty="0">
                <a:solidFill>
                  <a:srgbClr val="FFFF00"/>
                </a:solidFill>
                <a:latin typeface="Trebuchet MS" charset="0"/>
              </a:rPr>
              <a:t>long time</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a:solidFill>
                  <a:srgbClr val="FFFFFF"/>
                </a:solidFill>
                <a:latin typeface="Trebuchet MS" charset="0"/>
              </a:rPr>
              <a:t>There are no shortcuts</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a:solidFill>
                  <a:srgbClr val="FFFFFF"/>
                </a:solidFill>
                <a:latin typeface="Trebuchet MS" charset="0"/>
              </a:rPr>
              <a:t>Collect phenotypes on </a:t>
            </a:r>
            <a:r>
              <a:rPr lang="en-GB" sz="3200" dirty="0">
                <a:solidFill>
                  <a:srgbClr val="FFFF00"/>
                </a:solidFill>
                <a:latin typeface="Trebuchet MS" charset="0"/>
              </a:rPr>
              <a:t>many daughters</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a:solidFill>
                  <a:srgbClr val="FFFFFF"/>
                </a:solidFill>
                <a:latin typeface="Trebuchet MS" charset="0"/>
              </a:rPr>
              <a:t>Repeated records of limited value</a:t>
            </a:r>
          </a:p>
          <a:p>
            <a:pPr marL="1016000" lvl="1"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a:solidFill>
                  <a:srgbClr val="FFFFFF"/>
                </a:solidFill>
                <a:latin typeface="Trebuchet MS" charset="0"/>
              </a:rPr>
              <a:t>Genomics can increase </a:t>
            </a:r>
            <a:r>
              <a:rPr lang="en-GB" sz="2800" dirty="0" smtClean="0">
                <a:solidFill>
                  <a:srgbClr val="FFFFFF"/>
                </a:solidFill>
                <a:latin typeface="Trebuchet MS" charset="0"/>
              </a:rPr>
              <a:t>accuracy</a:t>
            </a:r>
            <a:endParaRPr lang="en-GB" sz="2800" dirty="0">
              <a:solidFill>
                <a:srgbClr val="FFFFFF"/>
              </a:solidFill>
              <a:latin typeface="Trebuchet MS" charset="0"/>
            </a:endParaRPr>
          </a:p>
        </p:txBody>
      </p:sp>
    </p:spTree>
    <p:extLst>
      <p:ext uri="{BB962C8B-B14F-4D97-AF65-F5344CB8AC3E}">
        <p14:creationId xmlns:p14="http://schemas.microsoft.com/office/powerpoint/2010/main" val="3229003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9561" y="98425"/>
            <a:ext cx="9038683"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a:solidFill>
                  <a:srgbClr val="FFFF00"/>
                </a:solidFill>
                <a:latin typeface="Trebuchet MS" charset="0"/>
              </a:rPr>
              <a:t>What can </a:t>
            </a:r>
            <a:r>
              <a:rPr lang="en-GB" sz="3600" dirty="0" smtClean="0">
                <a:solidFill>
                  <a:srgbClr val="FFFF00"/>
                </a:solidFill>
                <a:latin typeface="Trebuchet MS" charset="0"/>
              </a:rPr>
              <a:t>data </a:t>
            </a:r>
            <a:r>
              <a:rPr lang="en-GB" sz="3600" dirty="0" err="1" smtClean="0">
                <a:solidFill>
                  <a:srgbClr val="FFFF00"/>
                </a:solidFill>
                <a:latin typeface="Trebuchet MS" charset="0"/>
              </a:rPr>
              <a:t>centers</a:t>
            </a:r>
            <a:r>
              <a:rPr lang="en-GB" sz="3600" dirty="0" smtClean="0">
                <a:solidFill>
                  <a:srgbClr val="FFFF00"/>
                </a:solidFill>
                <a:latin typeface="Trebuchet MS" charset="0"/>
              </a:rPr>
              <a:t> do </a:t>
            </a:r>
            <a:r>
              <a:rPr lang="en-GB" sz="3600" dirty="0">
                <a:solidFill>
                  <a:srgbClr val="FFFF00"/>
                </a:solidFill>
                <a:latin typeface="Trebuchet MS" charset="0"/>
              </a:rPr>
              <a:t>with </a:t>
            </a:r>
            <a:r>
              <a:rPr lang="en-GB" sz="3600" dirty="0" smtClean="0">
                <a:solidFill>
                  <a:srgbClr val="FFFF00"/>
                </a:solidFill>
                <a:latin typeface="Trebuchet MS" charset="0"/>
              </a:rPr>
              <a:t>new traits</a:t>
            </a:r>
            <a:r>
              <a:rPr lang="en-GB" sz="3600" dirty="0">
                <a:solidFill>
                  <a:srgbClr val="FFFF00"/>
                </a:solidFill>
                <a:latin typeface="Trebuchet MS" charset="0"/>
              </a:rPr>
              <a:t>?</a:t>
            </a:r>
          </a:p>
        </p:txBody>
      </p:sp>
      <p:sp>
        <p:nvSpPr>
          <p:cNvPr id="5122" name="Text Box 2"/>
          <p:cNvSpPr txBox="1">
            <a:spLocks noChangeArrowheads="1"/>
          </p:cNvSpPr>
          <p:nvPr/>
        </p:nvSpPr>
        <p:spPr bwMode="auto">
          <a:xfrm>
            <a:off x="457200" y="1250950"/>
            <a:ext cx="8153400" cy="5168570"/>
          </a:xfrm>
          <a:prstGeom prst="rect">
            <a:avLst/>
          </a:prstGeom>
          <a:noFill/>
          <a:ln w="9525">
            <a:noFill/>
            <a:round/>
            <a:headEnd/>
            <a:tailEnd/>
          </a:ln>
          <a:effectLst/>
        </p:spPr>
        <p:txBody>
          <a:bodyPr lIns="90000" tIns="46800" rIns="90000" bIns="46800"/>
          <a:lstStyle/>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Short-term</a:t>
            </a:r>
            <a:r>
              <a:rPr lang="en-GB" sz="3200" dirty="0" smtClean="0">
                <a:solidFill>
                  <a:srgbClr val="FFFFFF"/>
                </a:solidFill>
                <a:latin typeface="Trebuchet MS" charset="0"/>
              </a:rPr>
              <a:t> – Benchmarking tools for herd management</a:t>
            </a:r>
          </a:p>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Medium-term</a:t>
            </a:r>
            <a:r>
              <a:rPr lang="en-GB" sz="3200" dirty="0" smtClean="0">
                <a:solidFill>
                  <a:srgbClr val="FFFFFF"/>
                </a:solidFill>
                <a:latin typeface="Trebuchet MS" charset="0"/>
              </a:rPr>
              <a:t> – Custom indices for herd management</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Additional types of data will be helpful</a:t>
            </a:r>
          </a:p>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Long-term</a:t>
            </a:r>
            <a:r>
              <a:rPr lang="en-GB" sz="3200" dirty="0" smtClean="0">
                <a:solidFill>
                  <a:srgbClr val="FFFFFF"/>
                </a:solidFill>
                <a:latin typeface="Trebuchet MS" charset="0"/>
              </a:rPr>
              <a:t> – Genetic evaluations</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Lots of data needed, which will take time</a:t>
            </a:r>
          </a:p>
        </p:txBody>
      </p:sp>
    </p:spTree>
    <p:extLst>
      <p:ext uri="{BB962C8B-B14F-4D97-AF65-F5344CB8AC3E}">
        <p14:creationId xmlns:p14="http://schemas.microsoft.com/office/powerpoint/2010/main" val="35583405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7854" y="2440870"/>
            <a:ext cx="7217317"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t>What</a:t>
            </a:r>
            <a:r>
              <a:rPr kumimoji="0" lang="en-US" sz="4000" b="0" i="0" u="none" strike="noStrike" cap="none" spc="0" normalizeH="0" dirty="0" smtClean="0">
                <a:ln>
                  <a:noFill/>
                </a:ln>
                <a:solidFill>
                  <a:srgbClr val="FFFF00"/>
                </a:solidFill>
                <a:effectLst/>
                <a:uFillTx/>
                <a:latin typeface="Trebuchet MS"/>
                <a:ea typeface="Trebuchet MS"/>
                <a:cs typeface="Trebuchet MS"/>
                <a:sym typeface="Trebuchet MS"/>
              </a:rPr>
              <a:t> things can we measure</a:t>
            </a:r>
            <a:r>
              <a:rPr kumimoji="0" lang="en-US" sz="4000" b="0" i="0" u="none" strike="noStrike" cap="none" spc="0" normalizeH="0" baseline="0" dirty="0" smtClean="0">
                <a:ln>
                  <a:noFill/>
                </a:ln>
                <a:solidFill>
                  <a:srgbClr val="FFFF00"/>
                </a:solidFill>
                <a:effectLst/>
                <a:uFillTx/>
                <a:latin typeface="Trebuchet MS"/>
                <a:ea typeface="Trebuchet MS"/>
                <a:cs typeface="Trebuchet MS"/>
                <a:sym typeface="Trebuchet MS"/>
              </a:rPr>
              <a:t>?</a:t>
            </a:r>
            <a:endParaRPr kumimoji="0" lang="en-US" sz="4000" b="0" i="0" u="none" strike="noStrike" cap="none" spc="0" normalizeH="0" baseline="0" dirty="0">
              <a:ln>
                <a:noFill/>
              </a:ln>
              <a:solidFill>
                <a:srgbClr val="FFFF00"/>
              </a:solidFill>
              <a:effectLst/>
              <a:uFillTx/>
              <a:latin typeface="Trebuchet MS"/>
              <a:ea typeface="Trebuchet MS"/>
              <a:cs typeface="Trebuchet MS"/>
              <a:sym typeface="Trebuchet MS"/>
            </a:endParaRPr>
          </a:p>
        </p:txBody>
      </p:sp>
    </p:spTree>
    <p:extLst>
      <p:ext uri="{BB962C8B-B14F-4D97-AF65-F5344CB8AC3E}">
        <p14:creationId xmlns:p14="http://schemas.microsoft.com/office/powerpoint/2010/main" val="1143692397"/>
      </p:ext>
    </p:extLst>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8.png" descr="ADCG_screenshot.png"/>
          <p:cNvPicPr/>
          <p:nvPr/>
        </p:nvPicPr>
        <p:blipFill>
          <a:blip r:embed="rId2">
            <a:alphaModFix amt="20000"/>
            <a:extLst/>
          </a:blip>
          <a:stretch>
            <a:fillRect/>
          </a:stretch>
        </p:blipFill>
        <p:spPr>
          <a:xfrm>
            <a:off x="0" y="1600199"/>
            <a:ext cx="9144000" cy="4268933"/>
          </a:xfrm>
          <a:prstGeom prst="rect">
            <a:avLst/>
          </a:prstGeom>
          <a:ln w="12700">
            <a:miter lim="400000"/>
          </a:ln>
        </p:spPr>
      </p:pic>
      <p:sp>
        <p:nvSpPr>
          <p:cNvPr id="195" name="Shape 195"/>
          <p:cNvSpPr/>
          <p:nvPr/>
        </p:nvSpPr>
        <p:spPr>
          <a:xfrm>
            <a:off x="135466" y="106393"/>
            <a:ext cx="8836026" cy="627001"/>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sz="3600" dirty="0">
                <a:solidFill>
                  <a:srgbClr val="FFFF00"/>
                </a:solidFill>
              </a:rPr>
              <a:t>What do US dairy farmers want?</a:t>
            </a:r>
          </a:p>
        </p:txBody>
      </p:sp>
      <p:sp>
        <p:nvSpPr>
          <p:cNvPr id="196" name="Shape 196"/>
          <p:cNvSpPr/>
          <p:nvPr/>
        </p:nvSpPr>
        <p:spPr>
          <a:xfrm>
            <a:off x="457200" y="990600"/>
            <a:ext cx="8153400" cy="543443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dirty="0">
                <a:solidFill>
                  <a:srgbClr val="FFFFFF"/>
                </a:solidFill>
              </a:rPr>
              <a:t>National workshop in Tempe, AZ in </a:t>
            </a:r>
            <a:r>
              <a:rPr sz="3200" dirty="0" smtClean="0">
                <a:solidFill>
                  <a:srgbClr val="FFFFFF"/>
                </a:solidFill>
              </a:rPr>
              <a:t>February</a:t>
            </a:r>
            <a:r>
              <a:rPr lang="en-US" sz="3200" dirty="0" smtClean="0">
                <a:solidFill>
                  <a:srgbClr val="FFFFFF"/>
                </a:solidFill>
              </a:rPr>
              <a:t> 2014</a:t>
            </a:r>
            <a:endParaRPr sz="2400" dirty="0">
              <a:solidFill>
                <a:srgbClr val="FFFFFF"/>
              </a:solidFill>
              <a:latin typeface="Arial"/>
              <a:ea typeface="Arial"/>
              <a:cs typeface="Arial"/>
              <a:sym typeface="Arial"/>
            </a:endParaRPr>
          </a:p>
          <a:p>
            <a:pPr marL="1061508" lvl="1" indent="-318558">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2800" dirty="0">
                <a:solidFill>
                  <a:srgbClr val="FFFFFF"/>
                </a:solidFill>
              </a:rPr>
              <a:t>Producers, industry, academia, and government</a:t>
            </a:r>
            <a:endParaRPr sz="2400" dirty="0">
              <a:solidFill>
                <a:srgbClr val="FFFFFF"/>
              </a:solidFill>
              <a:latin typeface="Arial"/>
              <a:ea typeface="Arial"/>
              <a:cs typeface="Arial"/>
              <a:sym typeface="Arial"/>
            </a:endParaRPr>
          </a:p>
          <a:p>
            <a:pPr marL="364066" lvl="0" indent="-364066">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dirty="0">
                <a:solidFill>
                  <a:srgbClr val="FFFFFF"/>
                </a:solidFill>
              </a:rPr>
              <a:t>Farmers want new tools</a:t>
            </a:r>
            <a:endParaRPr sz="2400" dirty="0">
              <a:solidFill>
                <a:srgbClr val="FFFFFF"/>
              </a:solidFill>
              <a:latin typeface="Arial"/>
              <a:ea typeface="Arial"/>
              <a:cs typeface="Arial"/>
              <a:sym typeface="Arial"/>
            </a:endParaRPr>
          </a:p>
          <a:p>
            <a:pPr marL="1061508" lvl="1" indent="-318558">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2800" dirty="0">
                <a:solidFill>
                  <a:srgbClr val="FFFFFF"/>
                </a:solidFill>
              </a:rPr>
              <a:t>Additional traits (</a:t>
            </a:r>
            <a:r>
              <a:rPr sz="2800" dirty="0">
                <a:solidFill>
                  <a:srgbClr val="FFFF00"/>
                </a:solidFill>
              </a:rPr>
              <a:t>novel phenotypes</a:t>
            </a:r>
            <a:r>
              <a:rPr sz="2800" dirty="0">
                <a:solidFill>
                  <a:srgbClr val="FFFFFF"/>
                </a:solidFill>
              </a:rPr>
              <a:t>)</a:t>
            </a:r>
            <a:endParaRPr sz="2400" dirty="0">
              <a:solidFill>
                <a:srgbClr val="FFFFFF"/>
              </a:solidFill>
              <a:latin typeface="Arial"/>
              <a:ea typeface="Arial"/>
              <a:cs typeface="Arial"/>
              <a:sym typeface="Arial"/>
            </a:endParaRPr>
          </a:p>
          <a:p>
            <a:pPr marL="1061508" lvl="1" indent="-318558">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2800" dirty="0">
                <a:solidFill>
                  <a:srgbClr val="FFFFFF"/>
                </a:solidFill>
              </a:rPr>
              <a:t>Better management tools</a:t>
            </a:r>
            <a:endParaRPr sz="2800" dirty="0">
              <a:solidFill>
                <a:srgbClr val="FFFFFF"/>
              </a:solidFill>
              <a:latin typeface="Arial"/>
              <a:ea typeface="Arial"/>
              <a:cs typeface="Arial"/>
              <a:sym typeface="Arial"/>
            </a:endParaRPr>
          </a:p>
          <a:p>
            <a:pPr marL="364066" lvl="0" indent="-364066">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sz="3200" dirty="0">
                <a:solidFill>
                  <a:srgbClr val="FFFF00"/>
                </a:solidFill>
              </a:rPr>
              <a:t>Foot health</a:t>
            </a:r>
            <a:r>
              <a:rPr sz="3200" dirty="0">
                <a:solidFill>
                  <a:srgbClr val="FFFFFF"/>
                </a:solidFill>
              </a:rPr>
              <a:t> and </a:t>
            </a:r>
            <a:r>
              <a:rPr sz="3200" dirty="0">
                <a:solidFill>
                  <a:srgbClr val="FFFF00"/>
                </a:solidFill>
              </a:rPr>
              <a:t>feed efficiency</a:t>
            </a:r>
            <a:r>
              <a:rPr sz="3200" dirty="0">
                <a:solidFill>
                  <a:srgbClr val="FFFFFF"/>
                </a:solidFill>
              </a:rPr>
              <a:t> were of greatest interest</a:t>
            </a:r>
          </a:p>
        </p:txBody>
      </p:sp>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135466" y="95639"/>
            <a:ext cx="8836026" cy="64851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sz="3600" dirty="0">
                <a:solidFill>
                  <a:srgbClr val="FFFF00"/>
                </a:solidFill>
              </a:rPr>
              <a:t>What do </a:t>
            </a:r>
            <a:r>
              <a:rPr lang="en-US" sz="3600" dirty="0" smtClean="0">
                <a:solidFill>
                  <a:srgbClr val="FFFF00"/>
                </a:solidFill>
              </a:rPr>
              <a:t>Spanish</a:t>
            </a:r>
            <a:r>
              <a:rPr sz="3600" dirty="0" smtClean="0">
                <a:solidFill>
                  <a:srgbClr val="FFFF00"/>
                </a:solidFill>
              </a:rPr>
              <a:t> </a:t>
            </a:r>
            <a:r>
              <a:rPr sz="3600" dirty="0">
                <a:solidFill>
                  <a:srgbClr val="FFFF00"/>
                </a:solidFill>
              </a:rPr>
              <a:t>dairy farmers want?</a:t>
            </a:r>
          </a:p>
        </p:txBody>
      </p:sp>
      <p:sp>
        <p:nvSpPr>
          <p:cNvPr id="196" name="Shape 196"/>
          <p:cNvSpPr/>
          <p:nvPr/>
        </p:nvSpPr>
        <p:spPr>
          <a:xfrm>
            <a:off x="457200" y="990600"/>
            <a:ext cx="8153400" cy="5265158"/>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FF"/>
                </a:solidFill>
              </a:rPr>
              <a:t>It is important to ask farmers about their goals</a:t>
            </a:r>
          </a:p>
          <a:p>
            <a:pPr marL="364066" lvl="0" indent="-364066">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FF"/>
                </a:solidFill>
                <a:latin typeface="Arial"/>
                <a:ea typeface="Arial"/>
                <a:cs typeface="Arial"/>
                <a:sym typeface="Arial"/>
              </a:rPr>
              <a:t>There are many ways to achieve the same goal</a:t>
            </a:r>
            <a:endParaRPr sz="2400" dirty="0">
              <a:solidFill>
                <a:srgbClr val="FFFFFF"/>
              </a:solidFill>
              <a:latin typeface="Arial"/>
              <a:ea typeface="Arial"/>
              <a:cs typeface="Arial"/>
              <a:sym typeface="Arial"/>
            </a:endParaRPr>
          </a:p>
          <a:p>
            <a:pPr marL="1061508" lvl="1" indent="-318558">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2800" dirty="0" smtClean="0">
                <a:solidFill>
                  <a:srgbClr val="FFFFFF"/>
                </a:solidFill>
              </a:rPr>
              <a:t>More cows? </a:t>
            </a:r>
            <a:r>
              <a:rPr lang="en-US" sz="2800" dirty="0" smtClean="0">
                <a:solidFill>
                  <a:srgbClr val="FFFFFF"/>
                </a:solidFill>
                <a:latin typeface="Arial"/>
                <a:ea typeface="Arial"/>
                <a:cs typeface="Arial"/>
                <a:sym typeface="Arial"/>
              </a:rPr>
              <a:t>More milk? More profit per liter? Better longevity?</a:t>
            </a:r>
            <a:endParaRPr sz="2400" dirty="0">
              <a:solidFill>
                <a:srgbClr val="FFFFFF"/>
              </a:solidFill>
              <a:latin typeface="Arial"/>
              <a:ea typeface="Arial"/>
              <a:cs typeface="Arial"/>
              <a:sym typeface="Arial"/>
            </a:endParaRPr>
          </a:p>
          <a:p>
            <a:pPr marL="364066" lvl="0" indent="-364066">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FF"/>
                </a:solidFill>
              </a:rPr>
              <a:t>Changes in the industry can influence selection goals</a:t>
            </a:r>
            <a:endParaRPr sz="2400" dirty="0">
              <a:solidFill>
                <a:srgbClr val="FFFFFF"/>
              </a:solidFill>
              <a:latin typeface="Arial"/>
              <a:ea typeface="Arial"/>
              <a:cs typeface="Arial"/>
              <a:sym typeface="Arial"/>
            </a:endParaRPr>
          </a:p>
          <a:p>
            <a:pPr marL="1061508" lvl="1" indent="-318558">
              <a:spcBef>
                <a:spcPts val="18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2800" dirty="0" smtClean="0">
                <a:solidFill>
                  <a:srgbClr val="FFFFFF"/>
                </a:solidFill>
              </a:rPr>
              <a:t>Major policy changes (</a:t>
            </a:r>
            <a:r>
              <a:rPr lang="en-US" sz="2800" dirty="0" smtClean="0">
                <a:solidFill>
                  <a:srgbClr val="FFFF00"/>
                </a:solidFill>
              </a:rPr>
              <a:t>end of quota</a:t>
            </a:r>
            <a:r>
              <a:rPr lang="en-US" sz="2800" dirty="0" smtClean="0">
                <a:solidFill>
                  <a:srgbClr val="FFFFFF"/>
                </a:solidFill>
              </a:rPr>
              <a:t>)</a:t>
            </a:r>
            <a:endParaRPr sz="240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46614508"/>
      </p:ext>
    </p:extLst>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p:nvPr/>
        </p:nvSpPr>
        <p:spPr>
          <a:xfrm>
            <a:off x="152400" y="95639"/>
            <a:ext cx="8836025" cy="64851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lang="en-US" sz="3600" dirty="0" smtClean="0">
                <a:solidFill>
                  <a:srgbClr val="FFFF00"/>
                </a:solidFill>
              </a:rPr>
              <a:t>Constructing phenotypes from genotypes</a:t>
            </a:r>
            <a:endParaRPr sz="3600" dirty="0">
              <a:solidFill>
                <a:srgbClr val="FFFF00"/>
              </a:solidFill>
            </a:endParaRPr>
          </a:p>
        </p:txBody>
      </p:sp>
      <p:sp>
        <p:nvSpPr>
          <p:cNvPr id="67" name="Shape 67"/>
          <p:cNvSpPr/>
          <p:nvPr/>
        </p:nvSpPr>
        <p:spPr>
          <a:xfrm>
            <a:off x="457200" y="1250950"/>
            <a:ext cx="8153400" cy="4611133"/>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FF"/>
                </a:solidFill>
              </a:rPr>
              <a:t>Prediction from </a:t>
            </a:r>
            <a:r>
              <a:rPr lang="en-US" sz="3200" dirty="0" smtClean="0">
                <a:solidFill>
                  <a:srgbClr val="FFFF00"/>
                </a:solidFill>
              </a:rPr>
              <a:t>correlated traits</a:t>
            </a:r>
            <a:r>
              <a:rPr lang="en-US" sz="3200" dirty="0" smtClean="0">
                <a:solidFill>
                  <a:srgbClr val="FFFFFF"/>
                </a:solidFill>
              </a:rPr>
              <a:t> or phenotypes from </a:t>
            </a:r>
            <a:r>
              <a:rPr lang="en-US" sz="3200" dirty="0" smtClean="0">
                <a:solidFill>
                  <a:srgbClr val="FFFF00"/>
                </a:solidFill>
              </a:rPr>
              <a:t>reference herds</a:t>
            </a:r>
          </a:p>
          <a:p>
            <a:pPr marL="364066"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00"/>
                </a:solidFill>
              </a:rPr>
              <a:t>Haplotypes</a:t>
            </a:r>
            <a:r>
              <a:rPr lang="en-US" sz="3200" dirty="0" smtClean="0">
                <a:solidFill>
                  <a:srgbClr val="FFFFFF"/>
                </a:solidFill>
              </a:rPr>
              <a:t> </a:t>
            </a:r>
            <a:r>
              <a:rPr lang="en-US" sz="3200" dirty="0">
                <a:solidFill>
                  <a:srgbClr val="FFFFFF"/>
                </a:solidFill>
              </a:rPr>
              <a:t>can be used when causal variants are not known</a:t>
            </a:r>
          </a:p>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00"/>
                </a:solidFill>
              </a:rPr>
              <a:t>Causal </a:t>
            </a:r>
            <a:r>
              <a:rPr lang="en-US" sz="3200" dirty="0">
                <a:solidFill>
                  <a:srgbClr val="FFFF00"/>
                </a:solidFill>
              </a:rPr>
              <a:t>variants</a:t>
            </a:r>
            <a:r>
              <a:rPr lang="en-US" sz="3200" dirty="0">
                <a:solidFill>
                  <a:srgbClr val="FFFFFF"/>
                </a:solidFill>
              </a:rPr>
              <a:t> can be used in place of markers</a:t>
            </a:r>
            <a:endParaRPr lang="en-US" sz="3200" dirty="0" smtClean="0">
              <a:solidFill>
                <a:srgbClr val="FFFFFF"/>
              </a:solidFill>
            </a:endParaRPr>
          </a:p>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00"/>
                </a:solidFill>
              </a:rPr>
              <a:t>Specific combining abilities</a:t>
            </a:r>
            <a:r>
              <a:rPr lang="en-US" sz="3200" dirty="0" smtClean="0">
                <a:solidFill>
                  <a:srgbClr val="FFFFFF"/>
                </a:solidFill>
              </a:rPr>
              <a:t> can combine additive and dominance effects</a:t>
            </a:r>
            <a:endParaRPr sz="3200" dirty="0">
              <a:solidFill>
                <a:srgbClr val="FFFFFF"/>
              </a:solidFill>
            </a:endParaRPr>
          </a:p>
        </p:txBody>
      </p:sp>
    </p:spTree>
    <p:extLst>
      <p:ext uri="{BB962C8B-B14F-4D97-AF65-F5344CB8AC3E}">
        <p14:creationId xmlns:p14="http://schemas.microsoft.com/office/powerpoint/2010/main" val="2719690877"/>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p:nvPr/>
        </p:nvSpPr>
        <p:spPr>
          <a:xfrm>
            <a:off x="152400" y="95639"/>
            <a:ext cx="8836025" cy="64851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rgbClr val="FFFF00"/>
                </a:solidFill>
              </a:defRPr>
            </a:lvl1pPr>
          </a:lstStyle>
          <a:p>
            <a:pPr lvl="0">
              <a:defRPr sz="1800">
                <a:solidFill>
                  <a:srgbClr val="000000"/>
                </a:solidFill>
              </a:defRPr>
            </a:pPr>
            <a:r>
              <a:rPr lang="en-US" sz="3600" dirty="0" smtClean="0">
                <a:solidFill>
                  <a:srgbClr val="FFFF00"/>
                </a:solidFill>
              </a:rPr>
              <a:t>Example: Polled cattle</a:t>
            </a:r>
            <a:endParaRPr sz="3600" dirty="0">
              <a:solidFill>
                <a:srgbClr val="FFFF00"/>
              </a:solidFill>
            </a:endParaRPr>
          </a:p>
        </p:txBody>
      </p:sp>
      <p:sp>
        <p:nvSpPr>
          <p:cNvPr id="67" name="Shape 67"/>
          <p:cNvSpPr/>
          <p:nvPr/>
        </p:nvSpPr>
        <p:spPr>
          <a:xfrm>
            <a:off x="457200" y="1250950"/>
            <a:ext cx="8153400" cy="510357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FF"/>
                </a:solidFill>
              </a:rPr>
              <a:t>Polled cattle have improved welfare </a:t>
            </a:r>
            <a:r>
              <a:rPr lang="en-US" sz="3200" dirty="0">
                <a:solidFill>
                  <a:srgbClr val="FFFFFF"/>
                </a:solidFill>
              </a:rPr>
              <a:t>and </a:t>
            </a:r>
            <a:r>
              <a:rPr lang="en-US" sz="3200" dirty="0" smtClean="0">
                <a:solidFill>
                  <a:srgbClr val="FFFFFF"/>
                </a:solidFill>
              </a:rPr>
              <a:t>increased </a:t>
            </a:r>
            <a:r>
              <a:rPr lang="en-US" sz="3200" dirty="0">
                <a:solidFill>
                  <a:srgbClr val="FFFFFF"/>
                </a:solidFill>
              </a:rPr>
              <a:t>economic </a:t>
            </a:r>
            <a:r>
              <a:rPr lang="en-US" sz="3200" dirty="0" smtClean="0">
                <a:solidFill>
                  <a:srgbClr val="FFFFFF"/>
                </a:solidFill>
              </a:rPr>
              <a:t>value</a:t>
            </a:r>
          </a:p>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i="1" dirty="0" smtClean="0">
                <a:solidFill>
                  <a:srgbClr val="FFFFFF"/>
                </a:solidFill>
              </a:rPr>
              <a:t>polled</a:t>
            </a:r>
            <a:r>
              <a:rPr lang="en-US" sz="3200" dirty="0" smtClean="0">
                <a:solidFill>
                  <a:srgbClr val="FFFFFF"/>
                </a:solidFill>
              </a:rPr>
              <a:t> haplotypes have low frequencies:  </a:t>
            </a:r>
            <a:r>
              <a:rPr lang="en-US" sz="3200" dirty="0" smtClean="0">
                <a:solidFill>
                  <a:srgbClr val="00FF00"/>
                </a:solidFill>
              </a:rPr>
              <a:t>0.41% </a:t>
            </a:r>
            <a:r>
              <a:rPr lang="en-US" sz="3200" dirty="0" smtClean="0">
                <a:solidFill>
                  <a:srgbClr val="FFFFFF"/>
                </a:solidFill>
              </a:rPr>
              <a:t>in BS, </a:t>
            </a:r>
            <a:r>
              <a:rPr lang="en-US" sz="3200" dirty="0">
                <a:solidFill>
                  <a:srgbClr val="00FF00"/>
                </a:solidFill>
              </a:rPr>
              <a:t>0.93</a:t>
            </a:r>
            <a:r>
              <a:rPr lang="en-US" sz="3200" dirty="0" smtClean="0">
                <a:solidFill>
                  <a:srgbClr val="00FF00"/>
                </a:solidFill>
              </a:rPr>
              <a:t>%</a:t>
            </a:r>
            <a:r>
              <a:rPr lang="en-US" sz="3200" dirty="0" smtClean="0">
                <a:solidFill>
                  <a:srgbClr val="FFFFFF"/>
                </a:solidFill>
              </a:rPr>
              <a:t> in HO, and </a:t>
            </a:r>
            <a:r>
              <a:rPr lang="en-US" sz="3200" dirty="0" smtClean="0">
                <a:solidFill>
                  <a:srgbClr val="00FF00"/>
                </a:solidFill>
              </a:rPr>
              <a:t>2.22</a:t>
            </a:r>
            <a:r>
              <a:rPr lang="en-US" sz="3200" dirty="0">
                <a:solidFill>
                  <a:srgbClr val="00FF00"/>
                </a:solidFill>
              </a:rPr>
              <a:t>%</a:t>
            </a:r>
            <a:r>
              <a:rPr lang="en-US" sz="3200" dirty="0">
                <a:solidFill>
                  <a:srgbClr val="FFFFFF"/>
                </a:solidFill>
              </a:rPr>
              <a:t> in </a:t>
            </a:r>
            <a:r>
              <a:rPr lang="en-US" sz="3200" dirty="0" smtClean="0">
                <a:solidFill>
                  <a:srgbClr val="FFFFFF"/>
                </a:solidFill>
              </a:rPr>
              <a:t>JE</a:t>
            </a:r>
          </a:p>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a:solidFill>
                  <a:srgbClr val="FFFFFF"/>
                </a:solidFill>
              </a:rPr>
              <a:t>Increasing haplotype frequency by index selection requires </a:t>
            </a:r>
            <a:r>
              <a:rPr lang="en-US" sz="3200" dirty="0">
                <a:solidFill>
                  <a:srgbClr val="FFFF00"/>
                </a:solidFill>
              </a:rPr>
              <a:t>known</a:t>
            </a:r>
            <a:r>
              <a:rPr lang="en-US" sz="3200" dirty="0">
                <a:solidFill>
                  <a:srgbClr val="FFFFFF"/>
                </a:solidFill>
              </a:rPr>
              <a:t> status for </a:t>
            </a:r>
            <a:r>
              <a:rPr lang="en-US" sz="3200" dirty="0">
                <a:solidFill>
                  <a:srgbClr val="FFFF00"/>
                </a:solidFill>
              </a:rPr>
              <a:t>all</a:t>
            </a:r>
            <a:r>
              <a:rPr lang="en-US" sz="3200" dirty="0">
                <a:solidFill>
                  <a:srgbClr val="FFFFFF"/>
                </a:solidFill>
              </a:rPr>
              <a:t> </a:t>
            </a:r>
            <a:r>
              <a:rPr lang="en-US" sz="3200" dirty="0" smtClean="0">
                <a:solidFill>
                  <a:srgbClr val="FFFFFF"/>
                </a:solidFill>
              </a:rPr>
              <a:t>animals</a:t>
            </a:r>
          </a:p>
          <a:p>
            <a:pPr marL="364066" lvl="0" indent="-364066">
              <a:spcBef>
                <a:spcPts val="1500"/>
              </a:spcBef>
              <a:buClr>
                <a:srgbClr val="00FF00"/>
              </a:buClr>
              <a:buSzPct val="45000"/>
              <a:buFont typeface="Helvetica"/>
              <a:buChar char="●"/>
              <a:tabLst>
                <a:tab pos="266700" algn="l"/>
                <a:tab pos="723900" algn="l"/>
                <a:tab pos="1181100" algn="l"/>
                <a:tab pos="1638300" algn="l"/>
                <a:tab pos="2095500" algn="l"/>
                <a:tab pos="2552700" algn="l"/>
                <a:tab pos="3009900" algn="l"/>
                <a:tab pos="3467100" algn="l"/>
                <a:tab pos="3924300" algn="l"/>
                <a:tab pos="4381500" algn="l"/>
                <a:tab pos="4838700" algn="l"/>
                <a:tab pos="5295900" algn="l"/>
                <a:tab pos="5753100" algn="l"/>
                <a:tab pos="6210300" algn="l"/>
                <a:tab pos="6667500" algn="l"/>
                <a:tab pos="7124700" algn="l"/>
                <a:tab pos="7581900" algn="l"/>
                <a:tab pos="8039100" algn="l"/>
                <a:tab pos="8496300" algn="l"/>
                <a:tab pos="8953500" algn="l"/>
                <a:tab pos="9410700" algn="l"/>
              </a:tabLst>
              <a:defRPr sz="1800"/>
            </a:pPr>
            <a:r>
              <a:rPr lang="en-US" sz="3200" dirty="0" smtClean="0">
                <a:solidFill>
                  <a:srgbClr val="FFFFFF"/>
                </a:solidFill>
              </a:rPr>
              <a:t>Estimate gene content (GC) for all non-genotyped animals.</a:t>
            </a:r>
            <a:endParaRPr sz="3200" dirty="0">
              <a:solidFill>
                <a:srgbClr val="FFFFFF"/>
              </a:solidFill>
            </a:endParaRPr>
          </a:p>
        </p:txBody>
      </p:sp>
    </p:spTree>
    <p:extLst>
      <p:ext uri="{BB962C8B-B14F-4D97-AF65-F5344CB8AC3E}">
        <p14:creationId xmlns:p14="http://schemas.microsoft.com/office/powerpoint/2010/main" val="546031330"/>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lled_hist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75" y="988787"/>
            <a:ext cx="7430934" cy="5573201"/>
          </a:xfrm>
          <a:prstGeom prst="rect">
            <a:avLst/>
          </a:prstGeom>
        </p:spPr>
      </p:pic>
      <p:sp>
        <p:nvSpPr>
          <p:cNvPr id="93" name="Shape 93"/>
          <p:cNvSpPr>
            <a:spLocks noGrp="1"/>
          </p:cNvSpPr>
          <p:nvPr>
            <p:ph type="title"/>
          </p:nvPr>
        </p:nvSpPr>
        <p:spPr>
          <a:xfrm>
            <a:off x="134637" y="120650"/>
            <a:ext cx="8991601" cy="641350"/>
          </a:xfrm>
          <a:prstGeom prst="rect">
            <a:avLst/>
          </a:prstGeom>
        </p:spPr>
        <p:txBody>
          <a:bodyPr lIns="0" tIns="0" rIns="0" bIns="0">
            <a:normAutofit/>
          </a:bodyPr>
          <a:lstStyle/>
          <a:p>
            <a:pPr lvl="0">
              <a:defRPr sz="1800">
                <a:solidFill>
                  <a:srgbClr val="000000"/>
                </a:solidFill>
              </a:defRPr>
            </a:pPr>
            <a:r>
              <a:rPr lang="en-US" sz="3600" dirty="0" smtClean="0">
                <a:solidFill>
                  <a:srgbClr val="FFFF00"/>
                </a:solidFill>
              </a:rPr>
              <a:t>Gene content for </a:t>
            </a:r>
            <a:r>
              <a:rPr lang="en-US" sz="3600" i="1" dirty="0" smtClean="0">
                <a:solidFill>
                  <a:srgbClr val="FFFF00"/>
                </a:solidFill>
              </a:rPr>
              <a:t>polled </a:t>
            </a:r>
            <a:r>
              <a:rPr lang="en-US" sz="3600" dirty="0" smtClean="0">
                <a:solidFill>
                  <a:srgbClr val="FFFF00"/>
                </a:solidFill>
              </a:rPr>
              <a:t>in Jerseys</a:t>
            </a:r>
            <a:endParaRPr sz="3600" dirty="0">
              <a:solidFill>
                <a:srgbClr val="FFFF00"/>
              </a:solidFill>
            </a:endParaRPr>
          </a:p>
        </p:txBody>
      </p:sp>
      <p:sp>
        <p:nvSpPr>
          <p:cNvPr id="3" name="TextBox 2"/>
          <p:cNvSpPr txBox="1"/>
          <p:nvPr/>
        </p:nvSpPr>
        <p:spPr>
          <a:xfrm>
            <a:off x="6304626" y="1469589"/>
            <a:ext cx="1746179"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chemeClr val="bg1">
                    <a:lumMod val="50000"/>
                  </a:schemeClr>
                </a:solidFill>
                <a:effectLst/>
                <a:uFillTx/>
                <a:latin typeface="Trebuchet MS"/>
                <a:ea typeface="Trebuchet MS"/>
                <a:cs typeface="Trebuchet MS"/>
                <a:sym typeface="Trebuchet MS"/>
              </a:rPr>
              <a:t>MAF = 2.5%</a:t>
            </a:r>
            <a:endParaRPr kumimoji="0" lang="en-US" sz="2400" b="1" i="0" u="none" strike="noStrike" cap="none" spc="0" normalizeH="0" baseline="0" dirty="0">
              <a:ln>
                <a:noFill/>
              </a:ln>
              <a:solidFill>
                <a:schemeClr val="bg1">
                  <a:lumMod val="50000"/>
                </a:schemeClr>
              </a:solidFill>
              <a:effectLst/>
              <a:uFillTx/>
              <a:latin typeface="Trebuchet MS"/>
              <a:ea typeface="Trebuchet MS"/>
              <a:cs typeface="Trebuchet MS"/>
              <a:sym typeface="Trebuchet MS"/>
            </a:endParaRPr>
          </a:p>
        </p:txBody>
      </p:sp>
      <p:sp>
        <p:nvSpPr>
          <p:cNvPr id="5" name="Oval 4"/>
          <p:cNvSpPr/>
          <p:nvPr/>
        </p:nvSpPr>
        <p:spPr>
          <a:xfrm>
            <a:off x="4599216" y="5569858"/>
            <a:ext cx="471714" cy="607786"/>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7" name="Oval 6"/>
          <p:cNvSpPr/>
          <p:nvPr/>
        </p:nvSpPr>
        <p:spPr>
          <a:xfrm>
            <a:off x="7799472" y="5568051"/>
            <a:ext cx="471714" cy="607786"/>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6" name="TextBox 5"/>
          <p:cNvSpPr txBox="1"/>
          <p:nvPr/>
        </p:nvSpPr>
        <p:spPr>
          <a:xfrm>
            <a:off x="1687286" y="2956306"/>
            <a:ext cx="45090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err="1" smtClean="0">
                <a:ln>
                  <a:noFill/>
                </a:ln>
                <a:solidFill>
                  <a:srgbClr val="FF0000"/>
                </a:solidFill>
                <a:effectLst/>
                <a:uFillTx/>
                <a:latin typeface="Trebuchet MS"/>
                <a:ea typeface="Trebuchet MS"/>
                <a:cs typeface="Trebuchet MS"/>
                <a:sym typeface="Trebuchet MS"/>
              </a:rPr>
              <a:t>pp</a:t>
            </a:r>
            <a:endParaRPr kumimoji="0" lang="en-US" sz="2400" b="1" i="0" u="none" strike="noStrike" cap="none" spc="0" normalizeH="0" baseline="0" dirty="0">
              <a:ln>
                <a:noFill/>
              </a:ln>
              <a:solidFill>
                <a:srgbClr val="FF0000"/>
              </a:solidFill>
              <a:effectLst/>
              <a:uFillTx/>
              <a:latin typeface="Trebuchet MS"/>
              <a:ea typeface="Trebuchet MS"/>
              <a:cs typeface="Trebuchet MS"/>
              <a:sym typeface="Trebuchet MS"/>
            </a:endParaRPr>
          </a:p>
        </p:txBody>
      </p:sp>
      <p:sp>
        <p:nvSpPr>
          <p:cNvPr id="10" name="TextBox 9"/>
          <p:cNvSpPr txBox="1"/>
          <p:nvPr/>
        </p:nvSpPr>
        <p:spPr>
          <a:xfrm>
            <a:off x="4599216" y="2961604"/>
            <a:ext cx="45090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err="1" smtClean="0">
                <a:ln>
                  <a:noFill/>
                </a:ln>
                <a:solidFill>
                  <a:srgbClr val="FF0000"/>
                </a:solidFill>
                <a:effectLst/>
                <a:uFillTx/>
                <a:latin typeface="Trebuchet MS"/>
                <a:ea typeface="Trebuchet MS"/>
                <a:cs typeface="Trebuchet MS"/>
                <a:sym typeface="Trebuchet MS"/>
              </a:rPr>
              <a:t>Pp</a:t>
            </a:r>
            <a:endParaRPr kumimoji="0" lang="en-US" sz="2400" b="1" i="0" u="none" strike="noStrike" cap="none" spc="0" normalizeH="0" baseline="0" dirty="0">
              <a:ln>
                <a:noFill/>
              </a:ln>
              <a:solidFill>
                <a:srgbClr val="FF0000"/>
              </a:solidFill>
              <a:effectLst/>
              <a:uFillTx/>
              <a:latin typeface="Trebuchet MS"/>
              <a:ea typeface="Trebuchet MS"/>
              <a:cs typeface="Trebuchet MS"/>
              <a:sym typeface="Trebuchet MS"/>
            </a:endParaRPr>
          </a:p>
        </p:txBody>
      </p:sp>
      <p:sp>
        <p:nvSpPr>
          <p:cNvPr id="13" name="TextBox 12"/>
          <p:cNvSpPr txBox="1"/>
          <p:nvPr/>
        </p:nvSpPr>
        <p:spPr>
          <a:xfrm>
            <a:off x="7599902" y="2961604"/>
            <a:ext cx="45090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FF0000"/>
                </a:solidFill>
                <a:effectLst/>
                <a:uFillTx/>
                <a:latin typeface="Trebuchet MS"/>
                <a:ea typeface="Trebuchet MS"/>
                <a:cs typeface="Trebuchet MS"/>
                <a:sym typeface="Trebuchet MS"/>
              </a:rPr>
              <a:t>PP</a:t>
            </a:r>
            <a:endParaRPr kumimoji="0" lang="en-US" sz="2400" b="1" i="0" u="none" strike="noStrike" cap="none" spc="0" normalizeH="0" baseline="0" dirty="0">
              <a:ln>
                <a:noFill/>
              </a:ln>
              <a:solidFill>
                <a:srgbClr val="FF0000"/>
              </a:solidFill>
              <a:effectLst/>
              <a:uFillTx/>
              <a:latin typeface="Trebuchet MS"/>
              <a:ea typeface="Trebuchet MS"/>
              <a:cs typeface="Trebuchet MS"/>
              <a:sym typeface="Trebuchet MS"/>
            </a:endParaRPr>
          </a:p>
        </p:txBody>
      </p:sp>
    </p:spTree>
    <p:extLst>
      <p:ext uri="{BB962C8B-B14F-4D97-AF65-F5344CB8AC3E}">
        <p14:creationId xmlns:p14="http://schemas.microsoft.com/office/powerpoint/2010/main" val="2191290977"/>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Table 96"/>
          <p:cNvGraphicFramePr/>
          <p:nvPr/>
        </p:nvGraphicFramePr>
        <p:xfrm>
          <a:off x="200528" y="990600"/>
          <a:ext cx="8742944" cy="5354407"/>
        </p:xfrm>
        <a:graphic>
          <a:graphicData uri="http://schemas.openxmlformats.org/drawingml/2006/table">
            <a:tbl>
              <a:tblPr>
                <a:tableStyleId>{4C3C2611-4C71-4FC5-86AE-919BDF0F9419}</a:tableStyleId>
              </a:tblPr>
              <a:tblGrid>
                <a:gridCol w="840870"/>
                <a:gridCol w="1016000"/>
                <a:gridCol w="1905000"/>
                <a:gridCol w="1943100"/>
                <a:gridCol w="3037974"/>
              </a:tblGrid>
              <a:tr h="371111">
                <a:tc>
                  <a:txBody>
                    <a:bodyPr/>
                    <a:lstStyle/>
                    <a:p>
                      <a:pPr lvl="0" algn="l" defTabSz="914400">
                        <a:defRPr sz="1800" b="0" i="0"/>
                      </a:pPr>
                      <a:r>
                        <a:rPr>
                          <a:solidFill>
                            <a:srgbClr val="00FF00"/>
                          </a:solidFill>
                          <a:sym typeface="Trebuchet MS"/>
                        </a:rPr>
                        <a:t>Name</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ctr" defTabSz="914400">
                        <a:defRPr sz="1800" b="0" i="0"/>
                      </a:pPr>
                      <a:r>
                        <a:rPr>
                          <a:solidFill>
                            <a:srgbClr val="00FF00"/>
                          </a:solidFill>
                          <a:sym typeface="Trebuchet MS"/>
                        </a:rPr>
                        <a:t>Chrome</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ctr" defTabSz="914400">
                        <a:defRPr sz="1800" b="0" i="0"/>
                      </a:pPr>
                      <a:r>
                        <a:rPr>
                          <a:solidFill>
                            <a:srgbClr val="00FF00"/>
                          </a:solidFill>
                          <a:sym typeface="Trebuchet MS"/>
                        </a:rPr>
                        <a:t>Location (Mbp)</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ctr" defTabSz="914400">
                        <a:defRPr sz="1800" b="0" i="0"/>
                      </a:pPr>
                      <a:r>
                        <a:rPr>
                          <a:solidFill>
                            <a:srgbClr val="00FF00"/>
                          </a:solidFill>
                          <a:sym typeface="Trebuchet MS"/>
                        </a:rPr>
                        <a:t>Carrier Freq</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l" defTabSz="914400">
                        <a:defRPr sz="1800" b="0" i="0"/>
                      </a:pPr>
                      <a:r>
                        <a:rPr>
                          <a:solidFill>
                            <a:srgbClr val="00FF00"/>
                          </a:solidFill>
                          <a:sym typeface="Trebuchet MS"/>
                        </a:rPr>
                        <a:t>Earliest Known Ancestor</a:t>
                      </a:r>
                    </a:p>
                  </a:txBody>
                  <a:tcPr marL="45720" marR="45720" horzOverflow="overflow">
                    <a:lnL w="12700">
                      <a:miter lim="400000"/>
                    </a:lnL>
                    <a:lnR w="12700">
                      <a:miter lim="400000"/>
                    </a:lnR>
                    <a:lnT w="12700">
                      <a:miter lim="400000"/>
                    </a:lnT>
                    <a:lnB w="28575">
                      <a:solidFill>
                        <a:srgbClr val="FFFFFF"/>
                      </a:solidFill>
                      <a:round/>
                    </a:lnB>
                    <a:noFill/>
                  </a:tcPr>
                </a:tc>
              </a:tr>
              <a:tr h="520157">
                <a:tc>
                  <a:txBody>
                    <a:bodyPr/>
                    <a:lstStyle/>
                    <a:p>
                      <a:pPr lvl="0" algn="l" defTabSz="914400">
                        <a:defRPr sz="1800" b="0" i="0"/>
                      </a:pPr>
                      <a:r>
                        <a:rPr>
                          <a:solidFill>
                            <a:srgbClr val="FFFFFF"/>
                          </a:solidFill>
                          <a:sym typeface="Trebuchet MS"/>
                        </a:rPr>
                        <a:t>HH1</a:t>
                      </a:r>
                    </a:p>
                  </a:txBody>
                  <a:tcPr marL="45720" marR="45720" horzOverflow="overflow">
                    <a:lnL w="12700">
                      <a:miter lim="400000"/>
                    </a:lnL>
                    <a:lnR w="12700">
                      <a:miter lim="400000"/>
                    </a:lnR>
                    <a:lnT w="28575">
                      <a:solidFill>
                        <a:srgbClr val="FFFFFF"/>
                      </a:solidFill>
                      <a:round/>
                    </a:lnT>
                    <a:lnB w="12700">
                      <a:miter lim="400000"/>
                    </a:lnB>
                    <a:noFill/>
                  </a:tcPr>
                </a:tc>
                <a:tc>
                  <a:txBody>
                    <a:bodyPr/>
                    <a:lstStyle/>
                    <a:p>
                      <a:pPr lvl="0" algn="ctr" defTabSz="914400">
                        <a:defRPr sz="1800" b="0" i="0"/>
                      </a:pPr>
                      <a:r>
                        <a:rPr>
                          <a:solidFill>
                            <a:srgbClr val="FFFFFF"/>
                          </a:solidFill>
                          <a:sym typeface="Trebuchet MS"/>
                        </a:rPr>
                        <a:t>5</a:t>
                      </a:r>
                    </a:p>
                  </a:txBody>
                  <a:tcPr marL="45720" marR="45720" horzOverflow="overflow">
                    <a:lnL w="12700">
                      <a:miter lim="400000"/>
                    </a:lnL>
                    <a:lnR w="12700">
                      <a:miter lim="400000"/>
                    </a:lnR>
                    <a:lnT w="28575">
                      <a:solidFill>
                        <a:srgbClr val="FFFFFF"/>
                      </a:solidFill>
                      <a:round/>
                    </a:lnT>
                    <a:lnB w="12700">
                      <a:miter lim="400000"/>
                    </a:lnB>
                    <a:noFill/>
                  </a:tcPr>
                </a:tc>
                <a:tc>
                  <a:txBody>
                    <a:bodyPr/>
                    <a:lstStyle/>
                    <a:p>
                      <a:pPr lvl="0" algn="ctr" defTabSz="914400">
                        <a:defRPr sz="1800" b="0" i="0"/>
                      </a:pPr>
                      <a:r>
                        <a:rPr>
                          <a:solidFill>
                            <a:srgbClr val="FFFFFF"/>
                          </a:solidFill>
                          <a:sym typeface="Trebuchet MS"/>
                        </a:rPr>
                        <a:t>62-68</a:t>
                      </a:r>
                    </a:p>
                  </a:txBody>
                  <a:tcPr marL="45720" marR="45720" horzOverflow="overflow">
                    <a:lnL w="12700">
                      <a:miter lim="400000"/>
                    </a:lnL>
                    <a:lnR w="12700">
                      <a:miter lim="400000"/>
                    </a:lnR>
                    <a:lnT w="28575">
                      <a:solidFill>
                        <a:srgbClr val="FFFFFF"/>
                      </a:solidFill>
                      <a:round/>
                    </a:lnT>
                    <a:lnB w="12700">
                      <a:miter lim="400000"/>
                    </a:lnB>
                    <a:noFill/>
                  </a:tcPr>
                </a:tc>
                <a:tc>
                  <a:txBody>
                    <a:bodyPr/>
                    <a:lstStyle/>
                    <a:p>
                      <a:pPr lvl="0" algn="ctr" defTabSz="914400">
                        <a:defRPr sz="1800" b="0" i="0"/>
                      </a:pPr>
                      <a:r>
                        <a:rPr>
                          <a:solidFill>
                            <a:srgbClr val="FFFFFF"/>
                          </a:solidFill>
                          <a:sym typeface="Trebuchet MS"/>
                        </a:rPr>
                        <a:t>4.5</a:t>
                      </a:r>
                    </a:p>
                  </a:txBody>
                  <a:tcPr marL="45720" marR="45720" horzOverflow="overflow">
                    <a:lnL w="12700">
                      <a:miter lim="400000"/>
                    </a:lnL>
                    <a:lnR w="12700">
                      <a:miter lim="400000"/>
                    </a:lnR>
                    <a:lnT w="28575">
                      <a:solidFill>
                        <a:srgbClr val="FFFFFF"/>
                      </a:solidFill>
                      <a:round/>
                    </a:lnT>
                    <a:lnB w="12700">
                      <a:miter lim="400000"/>
                    </a:lnB>
                    <a:noFill/>
                  </a:tcPr>
                </a:tc>
                <a:tc>
                  <a:txBody>
                    <a:bodyPr/>
                    <a:lstStyle/>
                    <a:p>
                      <a:pPr lvl="0" algn="l" defTabSz="914400">
                        <a:defRPr sz="1800" b="0" i="0"/>
                      </a:pPr>
                      <a:r>
                        <a:rPr>
                          <a:solidFill>
                            <a:srgbClr val="FFFFFF"/>
                          </a:solidFill>
                          <a:sym typeface="Trebuchet MS"/>
                        </a:rPr>
                        <a:t>Pawnee Farm Arlinda Chief</a:t>
                      </a:r>
                    </a:p>
                  </a:txBody>
                  <a:tcPr marL="45720" marR="45720" horzOverflow="overflow">
                    <a:lnL w="12700">
                      <a:miter lim="400000"/>
                    </a:lnL>
                    <a:lnR w="12700">
                      <a:miter lim="400000"/>
                    </a:lnR>
                    <a:lnT w="28575">
                      <a:solidFill>
                        <a:srgbClr val="FFFFFF"/>
                      </a:solidFill>
                      <a:round/>
                    </a:lnT>
                    <a:lnB w="12700">
                      <a:miter lim="400000"/>
                    </a:lnB>
                    <a:noFill/>
                  </a:tcPr>
                </a:tc>
              </a:tr>
              <a:tr h="677518">
                <a:tc>
                  <a:txBody>
                    <a:bodyPr/>
                    <a:lstStyle/>
                    <a:p>
                      <a:pPr lvl="0" algn="l" defTabSz="914400">
                        <a:defRPr sz="1800" b="0" i="0"/>
                      </a:pPr>
                      <a:r>
                        <a:rPr>
                          <a:solidFill>
                            <a:srgbClr val="FFFFFF"/>
                          </a:solidFill>
                          <a:sym typeface="Trebuchet MS"/>
                        </a:rPr>
                        <a:t>HH2</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93-98</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4.6</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Willowholme Mark Anthony</a:t>
                      </a:r>
                    </a:p>
                  </a:txBody>
                  <a:tcPr marL="45720" marR="45720" horzOverflow="overflow">
                    <a:lnL w="12700">
                      <a:miter lim="400000"/>
                    </a:lnL>
                    <a:lnR w="12700">
                      <a:miter lim="400000"/>
                    </a:lnR>
                    <a:lnT w="12700">
                      <a:miter lim="400000"/>
                    </a:lnT>
                    <a:lnB w="12700">
                      <a:miter lim="400000"/>
                    </a:lnB>
                    <a:noFill/>
                  </a:tcPr>
                </a:tc>
              </a:tr>
              <a:tr h="671981">
                <a:tc>
                  <a:txBody>
                    <a:bodyPr/>
                    <a:lstStyle/>
                    <a:p>
                      <a:pPr lvl="0" algn="l" defTabSz="914400">
                        <a:defRPr sz="1800" b="0" i="0"/>
                      </a:pPr>
                      <a:r>
                        <a:rPr>
                          <a:solidFill>
                            <a:srgbClr val="FFFFFF"/>
                          </a:solidFill>
                          <a:sym typeface="Trebuchet MS"/>
                        </a:rPr>
                        <a:t>HH3</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8</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92-97</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4.7</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Glendell Arlinda Chief,</a:t>
                      </a:r>
                      <a:endParaRPr>
                        <a:sym typeface="Trebuchet MS"/>
                      </a:endParaRPr>
                    </a:p>
                    <a:p>
                      <a:pPr lvl="0" algn="l" defTabSz="914400">
                        <a:defRPr sz="1800" b="0" i="0"/>
                      </a:pPr>
                      <a:r>
                        <a:rPr>
                          <a:solidFill>
                            <a:srgbClr val="FFFFFF"/>
                          </a:solidFill>
                          <a:sym typeface="Trebuchet MS"/>
                        </a:rPr>
                        <a:t>Gray View Skyliner</a:t>
                      </a:r>
                    </a:p>
                  </a:txBody>
                  <a:tcPr marL="45720" marR="45720" horzOverflow="overflow">
                    <a:lnL w="12700">
                      <a:miter lim="400000"/>
                    </a:lnL>
                    <a:lnR w="12700">
                      <a:miter lim="400000"/>
                    </a:lnR>
                    <a:lnT w="12700">
                      <a:miter lim="400000"/>
                    </a:lnT>
                    <a:lnB w="12700">
                      <a:miter lim="400000"/>
                    </a:lnB>
                    <a:noFill/>
                  </a:tcPr>
                </a:tc>
              </a:tr>
              <a:tr h="432023">
                <a:tc>
                  <a:txBody>
                    <a:bodyPr/>
                    <a:lstStyle/>
                    <a:p>
                      <a:pPr lvl="0" algn="l" defTabSz="914400">
                        <a:defRPr sz="1800" b="0" i="0"/>
                      </a:pPr>
                      <a:r>
                        <a:rPr>
                          <a:solidFill>
                            <a:srgbClr val="FFFFFF"/>
                          </a:solidFill>
                          <a:sym typeface="Trebuchet MS"/>
                        </a:rPr>
                        <a:t>HH4</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1.2-1.3</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0.37</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Besne Buck </a:t>
                      </a:r>
                    </a:p>
                  </a:txBody>
                  <a:tcPr marL="45720" marR="45720" horzOverflow="overflow">
                    <a:lnL w="12700">
                      <a:miter lim="400000"/>
                    </a:lnL>
                    <a:lnR w="12700">
                      <a:miter lim="400000"/>
                    </a:lnR>
                    <a:lnT w="12700">
                      <a:miter lim="400000"/>
                    </a:lnT>
                    <a:lnB w="12700">
                      <a:miter lim="400000"/>
                    </a:lnB>
                    <a:noFill/>
                  </a:tcPr>
                </a:tc>
              </a:tr>
              <a:tr h="415310">
                <a:tc>
                  <a:txBody>
                    <a:bodyPr/>
                    <a:lstStyle/>
                    <a:p>
                      <a:pPr lvl="0" algn="l" defTabSz="914400">
                        <a:defRPr sz="1800" b="0" i="0"/>
                      </a:pPr>
                      <a:r>
                        <a:rPr>
                          <a:solidFill>
                            <a:srgbClr val="FFFFFF"/>
                          </a:solidFill>
                          <a:sym typeface="Trebuchet MS"/>
                        </a:rPr>
                        <a:t>HH5</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9</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92-94</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2.22</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Thornlea Texal Supreme </a:t>
                      </a:r>
                    </a:p>
                  </a:txBody>
                  <a:tcPr marL="45720" marR="45720" horzOverflow="overflow">
                    <a:lnL w="12700">
                      <a:miter lim="400000"/>
                    </a:lnL>
                    <a:lnR w="12700">
                      <a:miter lim="400000"/>
                    </a:lnR>
                    <a:lnT w="12700">
                      <a:miter lim="400000"/>
                    </a:lnT>
                    <a:lnB w="12700">
                      <a:miter lim="400000"/>
                    </a:lnB>
                    <a:noFill/>
                  </a:tcPr>
                </a:tc>
              </a:tr>
              <a:tr h="664497">
                <a:tc>
                  <a:txBody>
                    <a:bodyPr/>
                    <a:lstStyle/>
                    <a:p>
                      <a:pPr lvl="0" algn="l" defTabSz="914400">
                        <a:defRPr sz="1800" b="0" i="0"/>
                      </a:pPr>
                      <a:r>
                        <a:rPr>
                          <a:solidFill>
                            <a:srgbClr val="00FF00"/>
                          </a:solidFill>
                          <a:sym typeface="Trebuchet MS"/>
                        </a:rPr>
                        <a:t>JH1</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15</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11-16</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23.4</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Observer Chocolate Soldier</a:t>
                      </a:r>
                    </a:p>
                  </a:txBody>
                  <a:tcPr marL="45720" marR="45720" horzOverflow="overflow">
                    <a:lnL w="12700">
                      <a:miter lim="400000"/>
                    </a:lnL>
                    <a:lnR w="12700">
                      <a:miter lim="400000"/>
                    </a:lnR>
                    <a:lnT w="12700">
                      <a:miter lim="400000"/>
                    </a:lnT>
                    <a:lnB w="12700">
                      <a:miter lim="400000"/>
                    </a:lnB>
                    <a:noFill/>
                  </a:tcPr>
                </a:tc>
              </a:tr>
              <a:tr h="677418">
                <a:tc>
                  <a:txBody>
                    <a:bodyPr/>
                    <a:lstStyle/>
                    <a:p>
                      <a:pPr lvl="0" algn="l" defTabSz="914400">
                        <a:defRPr sz="1800" b="0" i="0"/>
                      </a:pPr>
                      <a:r>
                        <a:rPr>
                          <a:solidFill>
                            <a:srgbClr val="FF6600"/>
                          </a:solidFill>
                          <a:sym typeface="Trebuchet MS"/>
                        </a:rPr>
                        <a:t>BH1</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7</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42-47</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14.0</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West Lawn Stretch Improver</a:t>
                      </a:r>
                    </a:p>
                  </a:txBody>
                  <a:tcPr marL="45720" marR="45720" horzOverflow="overflow">
                    <a:lnL w="12700">
                      <a:miter lim="400000"/>
                    </a:lnL>
                    <a:lnR w="12700">
                      <a:miter lim="400000"/>
                    </a:lnR>
                    <a:lnT w="12700">
                      <a:miter lim="400000"/>
                    </a:lnT>
                    <a:lnB w="12700">
                      <a:miter lim="400000"/>
                    </a:lnB>
                    <a:noFill/>
                  </a:tcPr>
                </a:tc>
              </a:tr>
              <a:tr h="404235">
                <a:tc>
                  <a:txBody>
                    <a:bodyPr/>
                    <a:lstStyle/>
                    <a:p>
                      <a:pPr lvl="0" algn="l" defTabSz="914400">
                        <a:defRPr sz="1800" b="0" i="0"/>
                      </a:pPr>
                      <a:r>
                        <a:rPr>
                          <a:solidFill>
                            <a:srgbClr val="FF6600"/>
                          </a:solidFill>
                          <a:sym typeface="Trebuchet MS"/>
                        </a:rPr>
                        <a:t>BH2</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19</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10-12</a:t>
                      </a:r>
                    </a:p>
                  </a:txBody>
                  <a:tcPr marL="45720" marR="45720" horzOverflow="overflow">
                    <a:lnL w="12700">
                      <a:miter lim="400000"/>
                    </a:lnL>
                    <a:lnR w="12700">
                      <a:miter lim="400000"/>
                    </a:lnR>
                    <a:lnT w="12700">
                      <a:miter lim="400000"/>
                    </a:lnT>
                    <a:lnB w="12700">
                      <a:miter lim="400000"/>
                    </a:lnB>
                    <a:noFill/>
                  </a:tcPr>
                </a:tc>
                <a:tc>
                  <a:txBody>
                    <a:bodyPr/>
                    <a:lstStyle/>
                    <a:p>
                      <a:pPr lvl="0" algn="ctr" defTabSz="914400">
                        <a:defRPr sz="1800" b="0" i="0"/>
                      </a:pPr>
                      <a:r>
                        <a:rPr>
                          <a:solidFill>
                            <a:srgbClr val="FFFFFF"/>
                          </a:solidFill>
                          <a:sym typeface="Trebuchet MS"/>
                        </a:rPr>
                        <a:t>7.78</a:t>
                      </a:r>
                    </a:p>
                  </a:txBody>
                  <a:tcPr marL="45720" marR="45720" horzOverflow="overflow">
                    <a:lnL w="12700">
                      <a:miter lim="400000"/>
                    </a:lnL>
                    <a:lnR w="12700">
                      <a:miter lim="400000"/>
                    </a:lnR>
                    <a:lnT w="12700">
                      <a:miter lim="400000"/>
                    </a:lnT>
                    <a:lnB w="12700">
                      <a:miter lim="400000"/>
                    </a:lnB>
                    <a:noFill/>
                  </a:tcPr>
                </a:tc>
                <a:tc>
                  <a:txBody>
                    <a:bodyPr/>
                    <a:lstStyle/>
                    <a:p>
                      <a:pPr lvl="0" algn="l" defTabSz="914400">
                        <a:defRPr sz="1800" b="0" i="0"/>
                      </a:pPr>
                      <a:r>
                        <a:rPr>
                          <a:solidFill>
                            <a:srgbClr val="FFFFFF"/>
                          </a:solidFill>
                          <a:sym typeface="Trebuchet MS"/>
                        </a:rPr>
                        <a:t>Rancho Rustic My Design </a:t>
                      </a:r>
                    </a:p>
                  </a:txBody>
                  <a:tcPr marL="45720" marR="45720" horzOverflow="overflow">
                    <a:lnL w="12700">
                      <a:miter lim="400000"/>
                    </a:lnL>
                    <a:lnR w="12700">
                      <a:miter lim="400000"/>
                    </a:lnR>
                    <a:lnT w="12700">
                      <a:miter lim="400000"/>
                    </a:lnT>
                    <a:lnB w="12700">
                      <a:miter lim="400000"/>
                    </a:lnB>
                    <a:noFill/>
                  </a:tcPr>
                </a:tc>
              </a:tr>
              <a:tr h="520157">
                <a:tc>
                  <a:txBody>
                    <a:bodyPr/>
                    <a:lstStyle/>
                    <a:p>
                      <a:pPr lvl="0" algn="l" defTabSz="914400">
                        <a:defRPr sz="1800" b="0" i="0"/>
                      </a:pPr>
                      <a:r>
                        <a:rPr>
                          <a:solidFill>
                            <a:srgbClr val="FFFF00"/>
                          </a:solidFill>
                          <a:sym typeface="Trebuchet MS"/>
                        </a:rPr>
                        <a:t>AH1</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ctr" defTabSz="914400">
                        <a:defRPr sz="1800" b="0" i="0"/>
                      </a:pPr>
                      <a:r>
                        <a:rPr>
                          <a:solidFill>
                            <a:srgbClr val="FFFFFF"/>
                          </a:solidFill>
                          <a:sym typeface="Trebuchet MS"/>
                        </a:rPr>
                        <a:t>17</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ctr" defTabSz="914400">
                        <a:defRPr sz="1800" b="0" i="0"/>
                      </a:pPr>
                      <a:r>
                        <a:rPr>
                          <a:solidFill>
                            <a:srgbClr val="FFFFFF"/>
                          </a:solidFill>
                          <a:sym typeface="Trebuchet MS"/>
                        </a:rPr>
                        <a:t>65.9-66.2</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ctr" defTabSz="914400">
                        <a:defRPr sz="1800" b="0" i="0"/>
                      </a:pPr>
                      <a:r>
                        <a:rPr>
                          <a:solidFill>
                            <a:srgbClr val="FFFFFF"/>
                          </a:solidFill>
                          <a:sym typeface="Trebuchet MS"/>
                        </a:rPr>
                        <a:t>26.1</a:t>
                      </a:r>
                    </a:p>
                  </a:txBody>
                  <a:tcPr marL="45720" marR="45720" horzOverflow="overflow">
                    <a:lnL w="12700">
                      <a:miter lim="400000"/>
                    </a:lnL>
                    <a:lnR w="12700">
                      <a:miter lim="400000"/>
                    </a:lnR>
                    <a:lnT w="12700">
                      <a:miter lim="400000"/>
                    </a:lnT>
                    <a:lnB w="28575">
                      <a:solidFill>
                        <a:srgbClr val="FFFFFF"/>
                      </a:solidFill>
                      <a:round/>
                    </a:lnB>
                    <a:noFill/>
                  </a:tcPr>
                </a:tc>
                <a:tc>
                  <a:txBody>
                    <a:bodyPr/>
                    <a:lstStyle/>
                    <a:p>
                      <a:pPr lvl="0" algn="l" defTabSz="914400">
                        <a:defRPr sz="1800" b="0" i="0"/>
                      </a:pPr>
                      <a:r>
                        <a:rPr>
                          <a:solidFill>
                            <a:srgbClr val="FFFFFF"/>
                          </a:solidFill>
                          <a:sym typeface="Trebuchet MS"/>
                        </a:rPr>
                        <a:t>Selwood Betty’s Commander </a:t>
                      </a:r>
                    </a:p>
                  </a:txBody>
                  <a:tcPr marL="45720" marR="45720" horzOverflow="overflow">
                    <a:lnL w="12700">
                      <a:miter lim="400000"/>
                    </a:lnL>
                    <a:lnR w="12700">
                      <a:miter lim="400000"/>
                    </a:lnR>
                    <a:lnT w="12700">
                      <a:miter lim="400000"/>
                    </a:lnT>
                    <a:lnB w="28575">
                      <a:solidFill>
                        <a:srgbClr val="FFFFFF"/>
                      </a:solidFill>
                      <a:round/>
                    </a:lnB>
                    <a:noFill/>
                  </a:tcPr>
                </a:tc>
              </a:tr>
            </a:tbl>
          </a:graphicData>
        </a:graphic>
      </p:graphicFrame>
      <p:sp>
        <p:nvSpPr>
          <p:cNvPr id="97" name="Shape 97"/>
          <p:cNvSpPr>
            <a:spLocks noGrp="1"/>
          </p:cNvSpPr>
          <p:nvPr>
            <p:ph type="title"/>
          </p:nvPr>
        </p:nvSpPr>
        <p:spPr>
          <a:xfrm>
            <a:off x="152400" y="120650"/>
            <a:ext cx="8836025" cy="641350"/>
          </a:xfrm>
          <a:prstGeom prst="rect">
            <a:avLst/>
          </a:prstGeom>
        </p:spPr>
        <p:txBody>
          <a:bodyPr lIns="0" tIns="0" rIns="0" bIns="0">
            <a:normAutofit fontScale="90000"/>
          </a:bodyPr>
          <a:lstStyle/>
          <a:p>
            <a:pPr lvl="0">
              <a:defRPr sz="1800">
                <a:solidFill>
                  <a:srgbClr val="000000"/>
                </a:solidFill>
              </a:defRPr>
            </a:pPr>
            <a:r>
              <a:rPr lang="en-US" sz="3600" dirty="0" smtClean="0">
                <a:solidFill>
                  <a:srgbClr val="FFFF00"/>
                </a:solidFill>
              </a:rPr>
              <a:t>Other p</a:t>
            </a:r>
            <a:r>
              <a:rPr sz="3600" dirty="0" smtClean="0">
                <a:solidFill>
                  <a:srgbClr val="FFFF00"/>
                </a:solidFill>
              </a:rPr>
              <a:t>henotypes </a:t>
            </a:r>
            <a:r>
              <a:rPr sz="3600" dirty="0">
                <a:solidFill>
                  <a:srgbClr val="FFFF00"/>
                </a:solidFill>
              </a:rPr>
              <a:t>may come from genotypes</a:t>
            </a:r>
          </a:p>
        </p:txBody>
      </p:sp>
      <p:sp>
        <p:nvSpPr>
          <p:cNvPr id="98" name="Shape 98"/>
          <p:cNvSpPr/>
          <p:nvPr/>
        </p:nvSpPr>
        <p:spPr>
          <a:xfrm>
            <a:off x="149075" y="6306838"/>
            <a:ext cx="754561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latin typeface="Arial"/>
                <a:ea typeface="Arial"/>
                <a:cs typeface="Arial"/>
                <a:sym typeface="Arial"/>
              </a:defRPr>
            </a:lvl1pPr>
          </a:lstStyle>
          <a:p>
            <a:pPr lvl="0">
              <a:defRPr sz="1800">
                <a:solidFill>
                  <a:srgbClr val="000000"/>
                </a:solidFill>
              </a:defRPr>
            </a:pPr>
            <a:r>
              <a:rPr sz="1400" dirty="0">
                <a:solidFill>
                  <a:srgbClr val="FFFFFF"/>
                </a:solidFill>
              </a:rPr>
              <a:t>For a complete list, see: http://aipl.arsusda.gov/reference/recessive_haplotypes_ARR-G3.html.</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104620"/>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International challenges</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250950"/>
            <a:ext cx="8153400" cy="5168570"/>
          </a:xfrm>
          <a:prstGeom prst="rect">
            <a:avLst/>
          </a:prstGeom>
          <a:noFill/>
          <a:ln w="9525">
            <a:noFill/>
            <a:round/>
            <a:headEnd/>
            <a:tailEnd/>
          </a:ln>
          <a:effectLst/>
        </p:spPr>
        <p:txBody>
          <a:bodyPr lIns="90000" tIns="46800" rIns="90000" bIns="46800"/>
          <a:lstStyle/>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National datasets are </a:t>
            </a:r>
            <a:r>
              <a:rPr lang="en-GB" sz="3200" dirty="0" err="1" smtClean="0">
                <a:solidFill>
                  <a:srgbClr val="FFFF00"/>
                </a:solidFill>
                <a:latin typeface="Trebuchet MS" charset="0"/>
              </a:rPr>
              <a:t>siloed</a:t>
            </a:r>
            <a:endParaRPr lang="en-GB" sz="3200" dirty="0" smtClean="0">
              <a:solidFill>
                <a:srgbClr val="FFFF00"/>
              </a:solidFill>
              <a:latin typeface="Trebuchet MS" charset="0"/>
            </a:endParaRPr>
          </a:p>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Recording standards </a:t>
            </a:r>
            <a:r>
              <a:rPr lang="en-GB" sz="3200" dirty="0" smtClean="0">
                <a:solidFill>
                  <a:srgbClr val="FFFF00"/>
                </a:solidFill>
                <a:latin typeface="Trebuchet MS" charset="0"/>
              </a:rPr>
              <a:t>differ</a:t>
            </a:r>
            <a:r>
              <a:rPr lang="en-GB" sz="3200" dirty="0" smtClean="0">
                <a:solidFill>
                  <a:srgbClr val="FFFFFF"/>
                </a:solidFill>
                <a:latin typeface="Trebuchet MS" charset="0"/>
              </a:rPr>
              <a:t> between countries</a:t>
            </a:r>
          </a:p>
          <a:p>
            <a:pPr marL="101600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ICAR </a:t>
            </a:r>
            <a:r>
              <a:rPr lang="en-GB" sz="3200" dirty="0" smtClean="0">
                <a:solidFill>
                  <a:srgbClr val="FFFFFF"/>
                </a:solidFill>
                <a:latin typeface="Trebuchet MS" charset="0"/>
              </a:rPr>
              <a:t>guidelines help </a:t>
            </a:r>
            <a:r>
              <a:rPr lang="en-GB" sz="3200" dirty="0" smtClean="0">
                <a:solidFill>
                  <a:srgbClr val="FFFFFF"/>
                </a:solidFill>
                <a:latin typeface="Trebuchet MS" charset="0"/>
              </a:rPr>
              <a:t>here</a:t>
            </a:r>
          </a:p>
          <a:p>
            <a:pPr marL="273050"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Farmers are concerned about the </a:t>
            </a:r>
            <a:r>
              <a:rPr lang="en-GB" sz="3200" dirty="0" smtClean="0">
                <a:solidFill>
                  <a:srgbClr val="FFFF00"/>
                </a:solidFill>
                <a:latin typeface="Trebuchet MS" charset="0"/>
              </a:rPr>
              <a:t>security</a:t>
            </a:r>
            <a:r>
              <a:rPr lang="en-GB" sz="3200" dirty="0" smtClean="0">
                <a:solidFill>
                  <a:srgbClr val="FFFFFF"/>
                </a:solidFill>
                <a:latin typeface="Trebuchet MS" charset="0"/>
              </a:rPr>
              <a:t> of their data</a:t>
            </a:r>
          </a:p>
          <a:p>
            <a:pPr marL="273050" indent="-273050">
              <a:lnSpc>
                <a:spcPct val="100000"/>
              </a:lnSpc>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Many populations are </a:t>
            </a:r>
            <a:r>
              <a:rPr lang="en-GB" sz="3200" dirty="0" smtClean="0">
                <a:solidFill>
                  <a:srgbClr val="FFFF00"/>
                </a:solidFill>
                <a:latin typeface="Trebuchet MS" charset="0"/>
              </a:rPr>
              <a:t>small</a:t>
            </a:r>
          </a:p>
          <a:p>
            <a:pPr marL="73025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Low accuracies</a:t>
            </a:r>
          </a:p>
          <a:p>
            <a:pPr marL="730250" lvl="1" indent="-273050">
              <a:spcBef>
                <a:spcPts val="0"/>
              </a:spcBef>
              <a:spcAft>
                <a:spcPts val="1200"/>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800" dirty="0" smtClean="0">
                <a:solidFill>
                  <a:srgbClr val="FFFFFF"/>
                </a:solidFill>
                <a:latin typeface="Trebuchet MS" charset="0"/>
              </a:rPr>
              <a:t>Small markets</a:t>
            </a:r>
          </a:p>
        </p:txBody>
      </p:sp>
    </p:spTree>
    <p:extLst>
      <p:ext uri="{BB962C8B-B14F-4D97-AF65-F5344CB8AC3E}">
        <p14:creationId xmlns:p14="http://schemas.microsoft.com/office/powerpoint/2010/main" val="40865703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xfrm>
            <a:off x="151174" y="147767"/>
            <a:ext cx="8226426" cy="584775"/>
          </a:xfrm>
          <a:prstGeom prst="rect">
            <a:avLst/>
          </a:prstGeom>
        </p:spPr>
        <p:txBody>
          <a:bodyPr lIns="0" tIns="0" rIns="0" bIns="0">
            <a:normAutofit/>
          </a:bodyPr>
          <a:lstStyle>
            <a:lvl1pPr defTabSz="425195">
              <a:defRPr sz="3348"/>
            </a:lvl1pPr>
          </a:lstStyle>
          <a:p>
            <a:pPr lvl="0">
              <a:defRPr sz="1800">
                <a:solidFill>
                  <a:srgbClr val="000000"/>
                </a:solidFill>
              </a:defRPr>
            </a:pPr>
            <a:r>
              <a:rPr lang="en-US" sz="3600" dirty="0" smtClean="0">
                <a:solidFill>
                  <a:srgbClr val="FFFF00"/>
                </a:solidFill>
              </a:rPr>
              <a:t>Conclusions</a:t>
            </a:r>
            <a:endParaRPr sz="3600" dirty="0">
              <a:solidFill>
                <a:srgbClr val="FFFF00"/>
              </a:solidFill>
            </a:endParaRPr>
          </a:p>
        </p:txBody>
      </p:sp>
      <p:sp>
        <p:nvSpPr>
          <p:cNvPr id="205" name="Shape 205"/>
          <p:cNvSpPr>
            <a:spLocks noGrp="1"/>
          </p:cNvSpPr>
          <p:nvPr>
            <p:ph type="body" idx="1"/>
          </p:nvPr>
        </p:nvSpPr>
        <p:spPr>
          <a:xfrm>
            <a:off x="455612" y="1371600"/>
            <a:ext cx="8226426" cy="4495800"/>
          </a:xfrm>
          <a:prstGeom prst="rect">
            <a:avLst/>
          </a:prstGeom>
        </p:spPr>
        <p:txBody>
          <a:bodyPr lIns="0" tIns="0" rIns="0" bIns="0">
            <a:normAutofit/>
          </a:bodyPr>
          <a:lstStyle/>
          <a:p>
            <a:pPr lvl="0">
              <a:defRPr sz="1800">
                <a:solidFill>
                  <a:srgbClr val="000000"/>
                </a:solidFill>
              </a:defRPr>
            </a:pPr>
            <a:r>
              <a:rPr lang="en-US" sz="3200" dirty="0" smtClean="0">
                <a:solidFill>
                  <a:schemeClr val="bg1"/>
                </a:solidFill>
              </a:rPr>
              <a:t>New technology is enabling the collection of </a:t>
            </a:r>
            <a:r>
              <a:rPr lang="en-US" sz="3200" dirty="0" smtClean="0">
                <a:solidFill>
                  <a:srgbClr val="FFFF00"/>
                </a:solidFill>
              </a:rPr>
              <a:t>novel phenotypes</a:t>
            </a:r>
          </a:p>
          <a:p>
            <a:pPr lvl="0">
              <a:defRPr sz="1800">
                <a:solidFill>
                  <a:srgbClr val="000000"/>
                </a:solidFill>
              </a:defRPr>
            </a:pPr>
            <a:r>
              <a:rPr lang="en-US" sz="3200" dirty="0" smtClean="0">
                <a:solidFill>
                  <a:srgbClr val="FFFFFF"/>
                </a:solidFill>
              </a:rPr>
              <a:t>Genotypes are </a:t>
            </a:r>
            <a:r>
              <a:rPr lang="en-US" sz="3200" dirty="0" smtClean="0">
                <a:solidFill>
                  <a:srgbClr val="FFFF00"/>
                </a:solidFill>
              </a:rPr>
              <a:t>routinely available </a:t>
            </a:r>
            <a:r>
              <a:rPr lang="en-US" sz="3200" dirty="0" smtClean="0">
                <a:solidFill>
                  <a:srgbClr val="FFFFFF"/>
                </a:solidFill>
              </a:rPr>
              <a:t>for many animals for genomic selection</a:t>
            </a:r>
          </a:p>
          <a:p>
            <a:pPr lvl="0">
              <a:defRPr sz="1800">
                <a:solidFill>
                  <a:srgbClr val="000000"/>
                </a:solidFill>
              </a:defRPr>
            </a:pPr>
            <a:r>
              <a:rPr lang="en-US" sz="3200" dirty="0" smtClean="0">
                <a:solidFill>
                  <a:srgbClr val="FFFFFF"/>
                </a:solidFill>
              </a:rPr>
              <a:t>Genotypes can be used to </a:t>
            </a:r>
            <a:r>
              <a:rPr lang="en-US" sz="3200" dirty="0" smtClean="0">
                <a:solidFill>
                  <a:srgbClr val="FFFF00"/>
                </a:solidFill>
              </a:rPr>
              <a:t>construct phenotypes</a:t>
            </a:r>
            <a:r>
              <a:rPr lang="en-US" sz="3200" dirty="0" smtClean="0">
                <a:solidFill>
                  <a:srgbClr val="FFFFFF"/>
                </a:solidFill>
              </a:rPr>
              <a:t> directly</a:t>
            </a:r>
            <a:endParaRPr sz="3200" dirty="0">
              <a:solidFill>
                <a:srgbClr val="FFFFFF"/>
              </a:solidFill>
            </a:endParaRPr>
          </a:p>
        </p:txBody>
      </p:sp>
    </p:spTree>
    <p:extLst>
      <p:ext uri="{BB962C8B-B14F-4D97-AF65-F5344CB8AC3E}">
        <p14:creationId xmlns:p14="http://schemas.microsoft.com/office/powerpoint/2010/main" val="2163902425"/>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49" y="155267"/>
            <a:ext cx="8226425" cy="584775"/>
          </a:xfrm>
        </p:spPr>
        <p:txBody>
          <a:bodyPr/>
          <a:lstStyle/>
          <a:p>
            <a:r>
              <a:rPr lang="en-US" dirty="0" smtClean="0"/>
              <a:t>Acknowledgments</a:t>
            </a:r>
            <a:endParaRPr lang="en-US" dirty="0"/>
          </a:p>
        </p:txBody>
      </p:sp>
      <p:sp>
        <p:nvSpPr>
          <p:cNvPr id="3" name="Content Placeholder 2"/>
          <p:cNvSpPr>
            <a:spLocks noGrp="1"/>
          </p:cNvSpPr>
          <p:nvPr>
            <p:ph idx="1"/>
          </p:nvPr>
        </p:nvSpPr>
        <p:spPr>
          <a:xfrm>
            <a:off x="455613" y="1371600"/>
            <a:ext cx="8226425" cy="4924425"/>
          </a:xfrm>
        </p:spPr>
        <p:txBody>
          <a:bodyPr/>
          <a:lstStyle/>
          <a:p>
            <a:r>
              <a:rPr lang="en-US" dirty="0" smtClean="0">
                <a:solidFill>
                  <a:srgbClr val="FFFFFF"/>
                </a:solidFill>
              </a:rPr>
              <a:t>Dan Null, Paul </a:t>
            </a:r>
            <a:r>
              <a:rPr lang="en-US" dirty="0" err="1" smtClean="0">
                <a:solidFill>
                  <a:srgbClr val="FFFFFF"/>
                </a:solidFill>
              </a:rPr>
              <a:t>VanRaden</a:t>
            </a:r>
            <a:r>
              <a:rPr lang="en-US" dirty="0" smtClean="0">
                <a:solidFill>
                  <a:srgbClr val="FFFFFF"/>
                </a:solidFill>
              </a:rPr>
              <a:t>, Curt Van </a:t>
            </a:r>
            <a:r>
              <a:rPr lang="en-US" dirty="0" err="1" smtClean="0">
                <a:solidFill>
                  <a:srgbClr val="FFFFFF"/>
                </a:solidFill>
              </a:rPr>
              <a:t>Tassell</a:t>
            </a:r>
            <a:r>
              <a:rPr lang="en-US" dirty="0" smtClean="0">
                <a:solidFill>
                  <a:srgbClr val="FFFFFF"/>
                </a:solidFill>
              </a:rPr>
              <a:t>, and George </a:t>
            </a:r>
            <a:r>
              <a:rPr lang="en-US" dirty="0" err="1" smtClean="0">
                <a:solidFill>
                  <a:srgbClr val="FFFFFF"/>
                </a:solidFill>
              </a:rPr>
              <a:t>Wiggans</a:t>
            </a:r>
            <a:r>
              <a:rPr lang="en-US" dirty="0" smtClean="0">
                <a:solidFill>
                  <a:srgbClr val="FFFFFF"/>
                </a:solidFill>
              </a:rPr>
              <a:t>, AGIL</a:t>
            </a:r>
          </a:p>
          <a:p>
            <a:r>
              <a:rPr lang="en-US" dirty="0" smtClean="0"/>
              <a:t>Tom </a:t>
            </a:r>
            <a:r>
              <a:rPr lang="en-US" dirty="0" err="1" smtClean="0"/>
              <a:t>Lawlor</a:t>
            </a:r>
            <a:r>
              <a:rPr lang="en-US" dirty="0" smtClean="0"/>
              <a:t>, Holstein Association USA</a:t>
            </a:r>
          </a:p>
          <a:p>
            <a:r>
              <a:rPr lang="en-US" dirty="0" smtClean="0"/>
              <a:t>Albert de </a:t>
            </a:r>
            <a:r>
              <a:rPr lang="en-US" dirty="0" err="1" smtClean="0"/>
              <a:t>Vries</a:t>
            </a:r>
            <a:r>
              <a:rPr lang="en-US" dirty="0" smtClean="0"/>
              <a:t>, University of Florida</a:t>
            </a:r>
          </a:p>
          <a:p>
            <a:pPr lvl="0"/>
            <a:r>
              <a:rPr lang="en-US" dirty="0"/>
              <a:t>AFRI grant 1245-31000-101-05, “Improving Fertility of Dairy Cattle Using Translational Genomics</a:t>
            </a:r>
            <a:r>
              <a:rPr lang="en-US" dirty="0" smtClean="0"/>
              <a:t>”</a:t>
            </a:r>
            <a:endParaRPr lang="en-US" dirty="0"/>
          </a:p>
        </p:txBody>
      </p:sp>
    </p:spTree>
    <p:extLst>
      <p:ext uri="{BB962C8B-B14F-4D97-AF65-F5344CB8AC3E}">
        <p14:creationId xmlns:p14="http://schemas.microsoft.com/office/powerpoint/2010/main" val="16294008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xfrm>
            <a:off x="152400" y="98425"/>
            <a:ext cx="8836025" cy="641350"/>
          </a:xfrm>
          <a:prstGeom prst="rect">
            <a:avLst/>
          </a:prstGeom>
        </p:spPr>
        <p:txBody>
          <a:bodyPr lIns="0" tIns="0" rIns="0" bIns="0">
            <a:normAutofit/>
          </a:bodyPr>
          <a:lstStyle/>
          <a:p>
            <a:pPr lvl="0">
              <a:defRPr sz="1800">
                <a:solidFill>
                  <a:srgbClr val="000000"/>
                </a:solidFill>
              </a:defRPr>
            </a:pPr>
            <a:r>
              <a:rPr sz="3600" dirty="0">
                <a:solidFill>
                  <a:srgbClr val="FFFF00"/>
                </a:solidFill>
              </a:rPr>
              <a:t>Questions?</a:t>
            </a:r>
          </a:p>
        </p:txBody>
      </p:sp>
      <p:grpSp>
        <p:nvGrpSpPr>
          <p:cNvPr id="210" name="Group 210"/>
          <p:cNvGrpSpPr/>
          <p:nvPr/>
        </p:nvGrpSpPr>
        <p:grpSpPr>
          <a:xfrm>
            <a:off x="932162" y="1066800"/>
            <a:ext cx="7404530" cy="5467165"/>
            <a:chOff x="0" y="0"/>
            <a:chExt cx="7404530" cy="5467164"/>
          </a:xfrm>
        </p:grpSpPr>
        <p:pic>
          <p:nvPicPr>
            <p:cNvPr id="208" name="image9.png"/>
            <p:cNvPicPr/>
            <p:nvPr/>
          </p:nvPicPr>
          <p:blipFill>
            <a:blip r:embed="rId2">
              <a:extLst/>
            </a:blip>
            <a:stretch>
              <a:fillRect/>
            </a:stretch>
          </p:blipFill>
          <p:spPr>
            <a:xfrm>
              <a:off x="91873" y="0"/>
              <a:ext cx="7312657" cy="5257800"/>
            </a:xfrm>
            <a:prstGeom prst="rect">
              <a:avLst/>
            </a:prstGeom>
            <a:ln w="25400" cap="flat">
              <a:solidFill>
                <a:srgbClr val="000000">
                  <a:alpha val="96000"/>
                </a:srgbClr>
              </a:solidFill>
              <a:prstDash val="solid"/>
              <a:bevel/>
            </a:ln>
            <a:effectLst/>
          </p:spPr>
        </p:pic>
        <p:sp>
          <p:nvSpPr>
            <p:cNvPr id="209" name="Shape 209"/>
            <p:cNvSpPr/>
            <p:nvPr/>
          </p:nvSpPr>
          <p:spPr>
            <a:xfrm>
              <a:off x="0" y="5240179"/>
              <a:ext cx="7024754" cy="226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000">
                  <a:solidFill>
                    <a:srgbClr val="FFFFFF"/>
                  </a:solidFill>
                  <a:latin typeface="Arial"/>
                  <a:ea typeface="Arial"/>
                  <a:cs typeface="Arial"/>
                  <a:sym typeface="Arial"/>
                </a:defRPr>
              </a:lvl1pPr>
            </a:lstStyle>
            <a:p>
              <a:pPr lvl="0">
                <a:defRPr sz="1800">
                  <a:solidFill>
                    <a:srgbClr val="000000"/>
                  </a:solidFill>
                </a:defRPr>
              </a:pPr>
              <a:r>
                <a:rPr sz="1000">
                  <a:solidFill>
                    <a:srgbClr val="FFFFFF"/>
                  </a:solidFill>
                </a:rPr>
                <a:t>http://gigaom.com/2012/05/31/t-mobile-pits-its-math-against-verizons-the-loser-common-sense/shutterstock_76826245/</a:t>
              </a:r>
            </a:p>
          </p:txBody>
        </p:sp>
      </p:grpSp>
    </p:spTree>
    <p:extLst>
      <p:ext uri="{BB962C8B-B14F-4D97-AF65-F5344CB8AC3E}">
        <p14:creationId xmlns:p14="http://schemas.microsoft.com/office/powerpoint/2010/main" val="1723914783"/>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57400" y="3338689"/>
            <a:ext cx="4572000" cy="1515291"/>
          </a:xfrm>
          <a:prstGeom prst="rect">
            <a:avLst/>
          </a:prstGeom>
        </p:spPr>
      </p:pic>
      <p:pic>
        <p:nvPicPr>
          <p:cNvPr id="14" name="Picture 13"/>
          <p:cNvPicPr>
            <a:picLocks noChangeAspect="1"/>
          </p:cNvPicPr>
          <p:nvPr/>
        </p:nvPicPr>
        <p:blipFill>
          <a:blip r:embed="rId3"/>
          <a:stretch>
            <a:fillRect/>
          </a:stretch>
        </p:blipFill>
        <p:spPr>
          <a:xfrm>
            <a:off x="6172200" y="3810000"/>
            <a:ext cx="2743200" cy="2743200"/>
          </a:xfrm>
          <a:prstGeom prst="rect">
            <a:avLst/>
          </a:prstGeom>
        </p:spPr>
      </p:pic>
      <p:sp>
        <p:nvSpPr>
          <p:cNvPr id="261122" name="Rectangle 2"/>
          <p:cNvSpPr>
            <a:spLocks noGrp="1" noChangeArrowheads="1"/>
          </p:cNvSpPr>
          <p:nvPr>
            <p:ph type="title"/>
          </p:nvPr>
        </p:nvSpPr>
        <p:spPr/>
        <p:txBody>
          <a:bodyPr/>
          <a:lstStyle/>
          <a:p>
            <a:r>
              <a:rPr lang="en-US" dirty="0" smtClean="0"/>
              <a:t>We all have our favorite technologies</a:t>
            </a:r>
            <a:endParaRPr lang="en-US" dirty="0"/>
          </a:p>
        </p:txBody>
      </p:sp>
      <p:pic>
        <p:nvPicPr>
          <p:cNvPr id="2" name="Picture 1"/>
          <p:cNvPicPr>
            <a:picLocks noChangeAspect="1"/>
          </p:cNvPicPr>
          <p:nvPr/>
        </p:nvPicPr>
        <p:blipFill>
          <a:blip r:embed="rId4"/>
          <a:stretch>
            <a:fillRect/>
          </a:stretch>
        </p:blipFill>
        <p:spPr>
          <a:xfrm>
            <a:off x="228600" y="4940808"/>
            <a:ext cx="2743200" cy="1536192"/>
          </a:xfrm>
          <a:prstGeom prst="rect">
            <a:avLst/>
          </a:prstGeom>
        </p:spPr>
      </p:pic>
      <p:pic>
        <p:nvPicPr>
          <p:cNvPr id="4" name="Picture 3"/>
          <p:cNvPicPr>
            <a:picLocks noChangeAspect="1"/>
          </p:cNvPicPr>
          <p:nvPr/>
        </p:nvPicPr>
        <p:blipFill>
          <a:blip r:embed="rId5"/>
          <a:stretch>
            <a:fillRect/>
          </a:stretch>
        </p:blipFill>
        <p:spPr>
          <a:xfrm>
            <a:off x="228600" y="1058334"/>
            <a:ext cx="3013364" cy="2228273"/>
          </a:xfrm>
          <a:prstGeom prst="rect">
            <a:avLst/>
          </a:prstGeom>
        </p:spPr>
      </p:pic>
      <p:pic>
        <p:nvPicPr>
          <p:cNvPr id="13" name="Picture 12"/>
          <p:cNvPicPr>
            <a:picLocks noChangeAspect="1"/>
          </p:cNvPicPr>
          <p:nvPr/>
        </p:nvPicPr>
        <p:blipFill>
          <a:blip r:embed="rId6"/>
          <a:stretch>
            <a:fillRect/>
          </a:stretch>
        </p:blipFill>
        <p:spPr>
          <a:xfrm>
            <a:off x="6172200" y="1086556"/>
            <a:ext cx="2743200" cy="2057400"/>
          </a:xfrm>
          <a:prstGeom prst="rect">
            <a:avLst/>
          </a:prstGeom>
        </p:spPr>
      </p:pic>
      <p:pic>
        <p:nvPicPr>
          <p:cNvPr id="15" name="Picture 14"/>
          <p:cNvPicPr>
            <a:picLocks noChangeAspect="1"/>
          </p:cNvPicPr>
          <p:nvPr/>
        </p:nvPicPr>
        <p:blipFill>
          <a:blip r:embed="rId7"/>
          <a:stretch>
            <a:fillRect/>
          </a:stretch>
        </p:blipFill>
        <p:spPr>
          <a:xfrm>
            <a:off x="3290711" y="1063979"/>
            <a:ext cx="2743200" cy="2054752"/>
          </a:xfrm>
          <a:prstGeom prst="rect">
            <a:avLst/>
          </a:prstGeom>
        </p:spPr>
      </p:pic>
      <p:pic>
        <p:nvPicPr>
          <p:cNvPr id="16" name="Picture 15"/>
          <p:cNvPicPr>
            <a:picLocks noChangeAspect="1"/>
          </p:cNvPicPr>
          <p:nvPr/>
        </p:nvPicPr>
        <p:blipFill rotWithShape="1">
          <a:blip r:embed="rId8"/>
          <a:srcRect t="11717"/>
          <a:stretch/>
        </p:blipFill>
        <p:spPr>
          <a:xfrm>
            <a:off x="3200400" y="4932822"/>
            <a:ext cx="2743200" cy="1620378"/>
          </a:xfrm>
          <a:prstGeom prst="rect">
            <a:avLst/>
          </a:prstGeom>
        </p:spPr>
      </p:pic>
    </p:spTree>
    <p:extLst>
      <p:ext uri="{BB962C8B-B14F-4D97-AF65-F5344CB8AC3E}">
        <p14:creationId xmlns:p14="http://schemas.microsoft.com/office/powerpoint/2010/main" val="8272092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Benefits of technology</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143000"/>
            <a:ext cx="8153400" cy="5168570"/>
          </a:xfrm>
          <a:prstGeom prst="rect">
            <a:avLst/>
          </a:prstGeom>
          <a:noFill/>
          <a:ln w="9525">
            <a:noFill/>
            <a:round/>
            <a:headEnd/>
            <a:tailEnd/>
          </a:ln>
          <a:effectLst/>
        </p:spPr>
        <p:txBody>
          <a:bodyPr lIns="90000" tIns="46800" rIns="90000" bIns="46800"/>
          <a:lstStyle/>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Technologies provide benefits by making our work…</a:t>
            </a:r>
          </a:p>
          <a:p>
            <a:pPr marL="1016000" lvl="1" indent="-273050">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Faster</a:t>
            </a:r>
            <a:r>
              <a:rPr lang="en-GB" sz="3200" dirty="0" smtClean="0">
                <a:solidFill>
                  <a:srgbClr val="FFFFFF"/>
                </a:solidFill>
                <a:latin typeface="Trebuchet MS" charset="0"/>
              </a:rPr>
              <a:t> – More outputs are produced per unit of time.</a:t>
            </a:r>
          </a:p>
          <a:p>
            <a:pPr marL="1016000" lvl="1" indent="-273050">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Cheaper</a:t>
            </a:r>
            <a:r>
              <a:rPr lang="en-GB" sz="3200" dirty="0" smtClean="0">
                <a:solidFill>
                  <a:srgbClr val="FFFFFF"/>
                </a:solidFill>
                <a:latin typeface="Trebuchet MS" charset="0"/>
              </a:rPr>
              <a:t> – The cost of producing a unit of output decreases.</a:t>
            </a:r>
          </a:p>
          <a:p>
            <a:pPr marL="1016000" lvl="1" indent="-273050">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Easier</a:t>
            </a:r>
            <a:r>
              <a:rPr lang="en-GB" sz="3200" dirty="0" smtClean="0">
                <a:solidFill>
                  <a:srgbClr val="FFFFFF"/>
                </a:solidFill>
                <a:latin typeface="Trebuchet MS" charset="0"/>
              </a:rPr>
              <a:t> – Tasks require less physical or mental </a:t>
            </a:r>
            <a:r>
              <a:rPr lang="en-GB" sz="3200" dirty="0" err="1" smtClean="0">
                <a:solidFill>
                  <a:srgbClr val="FFFFFF"/>
                </a:solidFill>
                <a:latin typeface="Trebuchet MS" charset="0"/>
              </a:rPr>
              <a:t>labor</a:t>
            </a:r>
            <a:r>
              <a:rPr lang="en-GB" sz="3200" dirty="0" smtClean="0">
                <a:solidFill>
                  <a:srgbClr val="FFFFFF"/>
                </a:solidFill>
                <a:latin typeface="Trebuchet MS" charset="0"/>
              </a:rPr>
              <a:t>.</a:t>
            </a:r>
          </a:p>
          <a:p>
            <a:pPr marL="1016000" lvl="1" indent="-273050">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endParaRPr lang="en-GB" sz="3200" b="1" dirty="0" smtClean="0">
              <a:solidFill>
                <a:srgbClr val="FFFFFF"/>
              </a:solidFill>
              <a:latin typeface="Trebuchet MS" charset="0"/>
            </a:endParaRPr>
          </a:p>
        </p:txBody>
      </p:sp>
    </p:spTree>
    <p:extLst>
      <p:ext uri="{BB962C8B-B14F-4D97-AF65-F5344CB8AC3E}">
        <p14:creationId xmlns:p14="http://schemas.microsoft.com/office/powerpoint/2010/main" val="106751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40000"/>
          </a:blip>
          <a:stretch>
            <a:fillRect/>
          </a:stretch>
        </p:blipFill>
        <p:spPr>
          <a:xfrm>
            <a:off x="888894" y="1066800"/>
            <a:ext cx="7345807" cy="5486400"/>
          </a:xfrm>
          <a:prstGeom prst="rect">
            <a:avLst/>
          </a:prstGeom>
        </p:spPr>
      </p:pic>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smtClean="0">
                <a:solidFill>
                  <a:srgbClr val="FFFF00"/>
                </a:solidFill>
                <a:latin typeface="Trebuchet MS" charset="0"/>
              </a:rPr>
              <a:t>This is the age of precision</a:t>
            </a:r>
            <a:endParaRPr lang="en-GB" sz="3600" dirty="0">
              <a:solidFill>
                <a:srgbClr val="FFFF00"/>
              </a:solidFill>
              <a:latin typeface="Trebuchet MS" charset="0"/>
            </a:endParaRPr>
          </a:p>
        </p:txBody>
      </p:sp>
      <p:sp>
        <p:nvSpPr>
          <p:cNvPr id="5122" name="Text Box 2"/>
          <p:cNvSpPr txBox="1">
            <a:spLocks noChangeArrowheads="1"/>
          </p:cNvSpPr>
          <p:nvPr/>
        </p:nvSpPr>
        <p:spPr bwMode="auto">
          <a:xfrm>
            <a:off x="457200" y="1143000"/>
            <a:ext cx="8153400" cy="5168570"/>
          </a:xfrm>
          <a:prstGeom prst="rect">
            <a:avLst/>
          </a:prstGeom>
          <a:noFill/>
          <a:ln w="9525">
            <a:noFill/>
            <a:round/>
            <a:headEnd/>
            <a:tailEnd/>
          </a:ln>
          <a:effectLst/>
        </p:spPr>
        <p:txBody>
          <a:bodyPr lIns="90000" tIns="46800" rIns="90000" bIns="46800"/>
          <a:lstStyle/>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We now have </a:t>
            </a:r>
            <a:r>
              <a:rPr lang="en-GB" sz="3200" dirty="0" smtClean="0">
                <a:solidFill>
                  <a:srgbClr val="FFFF00"/>
                </a:solidFill>
                <a:latin typeface="Trebuchet MS" charset="0"/>
              </a:rPr>
              <a:t>technologies</a:t>
            </a:r>
            <a:r>
              <a:rPr lang="en-GB" sz="3200" dirty="0" smtClean="0">
                <a:solidFill>
                  <a:srgbClr val="FFFFFF"/>
                </a:solidFill>
                <a:latin typeface="Trebuchet MS" charset="0"/>
              </a:rPr>
              <a:t> to monitor what goes into and what comes out of cows with great precision.</a:t>
            </a:r>
          </a:p>
          <a:p>
            <a:pPr marL="273050" indent="-273050">
              <a:lnSpc>
                <a:spcPct val="100000"/>
              </a:lnSpc>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00"/>
                </a:solidFill>
                <a:latin typeface="Trebuchet MS" charset="0"/>
              </a:rPr>
              <a:t>Inputs</a:t>
            </a:r>
            <a:r>
              <a:rPr lang="en-GB" sz="3200" dirty="0" smtClean="0">
                <a:solidFill>
                  <a:srgbClr val="FFFFFF"/>
                </a:solidFill>
                <a:latin typeface="Trebuchet MS" charset="0"/>
              </a:rPr>
              <a:t> and </a:t>
            </a:r>
            <a:r>
              <a:rPr lang="en-GB" sz="3200" dirty="0" smtClean="0">
                <a:solidFill>
                  <a:srgbClr val="FFFF00"/>
                </a:solidFill>
                <a:latin typeface="Trebuchet MS" charset="0"/>
              </a:rPr>
              <a:t>outputs</a:t>
            </a:r>
            <a:r>
              <a:rPr lang="en-GB" sz="3200" dirty="0" smtClean="0">
                <a:solidFill>
                  <a:srgbClr val="FFFFFF"/>
                </a:solidFill>
                <a:latin typeface="Trebuchet MS" charset="0"/>
              </a:rPr>
              <a:t> are inextricably linked.</a:t>
            </a:r>
          </a:p>
          <a:p>
            <a:pPr marL="273050" indent="-273050">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dirty="0" smtClean="0">
                <a:solidFill>
                  <a:srgbClr val="FFFFFF"/>
                </a:solidFill>
                <a:latin typeface="Trebuchet MS" charset="0"/>
              </a:rPr>
              <a:t>We want the </a:t>
            </a:r>
            <a:r>
              <a:rPr lang="en-GB" sz="3200" dirty="0" smtClean="0">
                <a:solidFill>
                  <a:srgbClr val="FFFF00"/>
                </a:solidFill>
                <a:latin typeface="Trebuchet MS" charset="0"/>
              </a:rPr>
              <a:t>highest quality </a:t>
            </a:r>
            <a:r>
              <a:rPr lang="en-GB" sz="3200" dirty="0" smtClean="0">
                <a:solidFill>
                  <a:srgbClr val="FFFFFF"/>
                </a:solidFill>
                <a:latin typeface="Trebuchet MS" charset="0"/>
              </a:rPr>
              <a:t>available at the possible </a:t>
            </a:r>
            <a:r>
              <a:rPr lang="en-GB" sz="3200" dirty="0" smtClean="0">
                <a:solidFill>
                  <a:srgbClr val="FFFF00"/>
                </a:solidFill>
                <a:latin typeface="Trebuchet MS" charset="0"/>
              </a:rPr>
              <a:t>lowest cost</a:t>
            </a:r>
            <a:r>
              <a:rPr lang="en-GB" sz="3200" dirty="0" smtClean="0">
                <a:solidFill>
                  <a:srgbClr val="FFFFFF"/>
                </a:solidFill>
                <a:latin typeface="Trebuchet MS" charset="0"/>
              </a:rPr>
              <a:t>.</a:t>
            </a:r>
          </a:p>
          <a:p>
            <a:pPr marL="1016000" lvl="1" indent="-273050">
              <a:spcBef>
                <a:spcPts val="1588"/>
              </a:spcBef>
              <a:spcAft>
                <a:spcPts val="14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endParaRPr lang="en-GB" sz="3200" b="1" dirty="0" smtClean="0">
              <a:solidFill>
                <a:srgbClr val="FFFFFF"/>
              </a:solidFill>
              <a:latin typeface="Trebuchet MS" charset="0"/>
            </a:endParaRPr>
          </a:p>
        </p:txBody>
      </p:sp>
    </p:spTree>
    <p:extLst>
      <p:ext uri="{BB962C8B-B14F-4D97-AF65-F5344CB8AC3E}">
        <p14:creationId xmlns:p14="http://schemas.microsoft.com/office/powerpoint/2010/main" val="11101514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technology on my first farm…</a:t>
            </a:r>
            <a:endParaRPr lang="en-US" dirty="0"/>
          </a:p>
        </p:txBody>
      </p:sp>
      <p:sp>
        <p:nvSpPr>
          <p:cNvPr id="9" name="TextBox 8"/>
          <p:cNvSpPr txBox="1"/>
          <p:nvPr/>
        </p:nvSpPr>
        <p:spPr>
          <a:xfrm>
            <a:off x="1263804" y="5595435"/>
            <a:ext cx="6234771" cy="261610"/>
          </a:xfrm>
          <a:prstGeom prst="rect">
            <a:avLst/>
          </a:prstGeom>
          <a:noFill/>
        </p:spPr>
        <p:txBody>
          <a:bodyPr wrap="square" rtlCol="0">
            <a:spAutoFit/>
          </a:bodyPr>
          <a:lstStyle/>
          <a:p>
            <a:pPr algn="l"/>
            <a:r>
              <a:rPr lang="en-US" sz="1100" dirty="0" smtClean="0">
                <a:solidFill>
                  <a:srgbClr val="FFFF00"/>
                </a:solidFill>
              </a:rPr>
              <a:t>Source:</a:t>
            </a:r>
            <a:r>
              <a:rPr lang="en-US" sz="1100" dirty="0"/>
              <a:t> </a:t>
            </a:r>
            <a:r>
              <a:rPr lang="en-US" sz="1100" dirty="0">
                <a:solidFill>
                  <a:srgbClr val="FFFFFF"/>
                </a:solidFill>
              </a:rPr>
              <a:t>http://</a:t>
            </a:r>
            <a:r>
              <a:rPr lang="en-US" sz="1100" dirty="0" err="1">
                <a:solidFill>
                  <a:srgbClr val="FFFFFF"/>
                </a:solidFill>
              </a:rPr>
              <a:t>seasonalontariofood.blogspot.com</a:t>
            </a:r>
            <a:r>
              <a:rPr lang="en-US" sz="1100" dirty="0">
                <a:solidFill>
                  <a:srgbClr val="FFFFFF"/>
                </a:solidFill>
              </a:rPr>
              <a:t>/2011/04/visit-to-</a:t>
            </a:r>
            <a:r>
              <a:rPr lang="en-US" sz="1100" dirty="0" err="1">
                <a:solidFill>
                  <a:srgbClr val="FFFFFF"/>
                </a:solidFill>
              </a:rPr>
              <a:t>wooldrift</a:t>
            </a:r>
            <a:r>
              <a:rPr lang="en-US" sz="1100" dirty="0">
                <a:solidFill>
                  <a:srgbClr val="FFFFFF"/>
                </a:solidFill>
              </a:rPr>
              <a:t>-</a:t>
            </a:r>
            <a:r>
              <a:rPr lang="en-US" sz="1100" dirty="0" err="1">
                <a:solidFill>
                  <a:srgbClr val="FFFFFF"/>
                </a:solidFill>
              </a:rPr>
              <a:t>farm.html</a:t>
            </a:r>
            <a:r>
              <a:rPr lang="en-US" sz="1100" dirty="0">
                <a:solidFill>
                  <a:srgbClr val="FFFFFF"/>
                </a:solidFill>
              </a:rPr>
              <a:t>.</a:t>
            </a:r>
          </a:p>
        </p:txBody>
      </p:sp>
      <p:pic>
        <p:nvPicPr>
          <p:cNvPr id="3" name="Picture 2"/>
          <p:cNvPicPr>
            <a:picLocks noChangeAspect="1"/>
          </p:cNvPicPr>
          <p:nvPr/>
        </p:nvPicPr>
        <p:blipFill>
          <a:blip r:embed="rId2"/>
          <a:stretch>
            <a:fillRect/>
          </a:stretch>
        </p:blipFill>
        <p:spPr>
          <a:xfrm>
            <a:off x="1363744" y="1066800"/>
            <a:ext cx="6103856" cy="4572000"/>
          </a:xfrm>
          <a:prstGeom prst="rect">
            <a:avLst/>
          </a:prstGeom>
          <a:ln>
            <a:solidFill>
              <a:schemeClr val="bg1">
                <a:lumMod val="95000"/>
              </a:schemeClr>
            </a:solidFill>
          </a:ln>
        </p:spPr>
      </p:pic>
    </p:spTree>
    <p:extLst>
      <p:ext uri="{BB962C8B-B14F-4D97-AF65-F5344CB8AC3E}">
        <p14:creationId xmlns:p14="http://schemas.microsoft.com/office/powerpoint/2010/main" val="30370662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the dairy cow</a:t>
            </a:r>
            <a:endParaRPr lang="en-US" dirty="0"/>
          </a:p>
        </p:txBody>
      </p:sp>
      <p:pic>
        <p:nvPicPr>
          <p:cNvPr id="4" name="Picture 3"/>
          <p:cNvPicPr>
            <a:picLocks noChangeAspect="1"/>
          </p:cNvPicPr>
          <p:nvPr/>
        </p:nvPicPr>
        <p:blipFill>
          <a:blip r:embed="rId2"/>
          <a:stretch>
            <a:fillRect/>
          </a:stretch>
        </p:blipFill>
        <p:spPr>
          <a:xfrm>
            <a:off x="3505200" y="2438400"/>
            <a:ext cx="5486400" cy="4097656"/>
          </a:xfrm>
          <a:prstGeom prst="rect">
            <a:avLst/>
          </a:prstGeom>
        </p:spPr>
      </p:pic>
      <p:pic>
        <p:nvPicPr>
          <p:cNvPr id="5" name="Picture 4"/>
          <p:cNvPicPr>
            <a:picLocks noChangeAspect="1"/>
          </p:cNvPicPr>
          <p:nvPr/>
        </p:nvPicPr>
        <p:blipFill>
          <a:blip r:embed="rId3"/>
          <a:stretch>
            <a:fillRect/>
          </a:stretch>
        </p:blipFill>
        <p:spPr>
          <a:xfrm>
            <a:off x="152400" y="1066800"/>
            <a:ext cx="5486400" cy="4096512"/>
          </a:xfrm>
          <a:prstGeom prst="rect">
            <a:avLst/>
          </a:prstGeom>
        </p:spPr>
      </p:pic>
      <p:sp>
        <p:nvSpPr>
          <p:cNvPr id="6" name="TextBox 5"/>
          <p:cNvSpPr txBox="1"/>
          <p:nvPr/>
        </p:nvSpPr>
        <p:spPr>
          <a:xfrm>
            <a:off x="5715000" y="1219200"/>
            <a:ext cx="3200400" cy="707886"/>
          </a:xfrm>
          <a:prstGeom prst="rect">
            <a:avLst/>
          </a:prstGeom>
          <a:noFill/>
        </p:spPr>
        <p:txBody>
          <a:bodyPr wrap="square" rtlCol="0">
            <a:spAutoFit/>
          </a:bodyPr>
          <a:lstStyle/>
          <a:p>
            <a:r>
              <a:rPr lang="en-US" sz="2000" dirty="0" smtClean="0">
                <a:solidFill>
                  <a:srgbClr val="FFFF00"/>
                </a:solidFill>
              </a:rPr>
              <a:t>Top:</a:t>
            </a:r>
            <a:r>
              <a:rPr lang="en-US" sz="2000" dirty="0" smtClean="0"/>
              <a:t> </a:t>
            </a:r>
            <a:r>
              <a:rPr lang="en-US" sz="2000" dirty="0" smtClean="0">
                <a:solidFill>
                  <a:srgbClr val="FFFFFF"/>
                </a:solidFill>
              </a:rPr>
              <a:t>Automated system for weighing feed </a:t>
            </a:r>
            <a:r>
              <a:rPr lang="en-US" sz="2000" dirty="0" smtClean="0"/>
              <a:t>intake.</a:t>
            </a:r>
            <a:endParaRPr lang="en-US" sz="2000" dirty="0"/>
          </a:p>
        </p:txBody>
      </p:sp>
      <p:sp>
        <p:nvSpPr>
          <p:cNvPr id="7" name="TextBox 6"/>
          <p:cNvSpPr txBox="1"/>
          <p:nvPr/>
        </p:nvSpPr>
        <p:spPr>
          <a:xfrm>
            <a:off x="100980" y="5203290"/>
            <a:ext cx="3352800" cy="1323439"/>
          </a:xfrm>
          <a:prstGeom prst="rect">
            <a:avLst/>
          </a:prstGeom>
          <a:noFill/>
        </p:spPr>
        <p:txBody>
          <a:bodyPr wrap="square" rtlCol="0">
            <a:spAutoFit/>
          </a:bodyPr>
          <a:lstStyle/>
          <a:p>
            <a:r>
              <a:rPr lang="en-US" sz="2000" dirty="0" smtClean="0">
                <a:solidFill>
                  <a:srgbClr val="FFFF00"/>
                </a:solidFill>
              </a:rPr>
              <a:t>Bottom:</a:t>
            </a:r>
            <a:r>
              <a:rPr lang="en-US" sz="2000" dirty="0" smtClean="0"/>
              <a:t> </a:t>
            </a:r>
            <a:r>
              <a:rPr lang="en-US" sz="2000" dirty="0" smtClean="0">
                <a:solidFill>
                  <a:srgbClr val="FFFFFF"/>
                </a:solidFill>
              </a:rPr>
              <a:t>Automated feeding system being installed at </a:t>
            </a:r>
            <a:r>
              <a:rPr lang="en-US" sz="2000" dirty="0" err="1" smtClean="0">
                <a:solidFill>
                  <a:srgbClr val="FFFFFF"/>
                </a:solidFill>
              </a:rPr>
              <a:t>Embrapa</a:t>
            </a:r>
            <a:r>
              <a:rPr lang="en-US" sz="2000" dirty="0" smtClean="0">
                <a:solidFill>
                  <a:srgbClr val="FFFFFF"/>
                </a:solidFill>
              </a:rPr>
              <a:t> </a:t>
            </a:r>
            <a:r>
              <a:rPr lang="en-US" sz="2000" dirty="0" err="1" smtClean="0">
                <a:solidFill>
                  <a:srgbClr val="FFFFFF"/>
                </a:solidFill>
              </a:rPr>
              <a:t>Gado</a:t>
            </a:r>
            <a:r>
              <a:rPr lang="en-US" sz="2000" dirty="0" smtClean="0">
                <a:solidFill>
                  <a:srgbClr val="FFFFFF"/>
                </a:solidFill>
              </a:rPr>
              <a:t> de </a:t>
            </a:r>
            <a:r>
              <a:rPr lang="en-US" sz="2000" dirty="0" err="1" smtClean="0">
                <a:solidFill>
                  <a:srgbClr val="FFFFFF"/>
                </a:solidFill>
              </a:rPr>
              <a:t>Leite</a:t>
            </a:r>
            <a:r>
              <a:rPr lang="en-US" sz="2000" dirty="0" smtClean="0">
                <a:solidFill>
                  <a:srgbClr val="FFFFFF"/>
                </a:solidFill>
              </a:rPr>
              <a:t>.</a:t>
            </a:r>
            <a:endParaRPr lang="en-US" sz="2000" dirty="0">
              <a:solidFill>
                <a:srgbClr val="FFFFFF"/>
              </a:solidFill>
            </a:endParaRPr>
          </a:p>
        </p:txBody>
      </p:sp>
    </p:spTree>
    <p:extLst>
      <p:ext uri="{BB962C8B-B14F-4D97-AF65-F5344CB8AC3E}">
        <p14:creationId xmlns:p14="http://schemas.microsoft.com/office/powerpoint/2010/main" val="16277496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Watering the dairy cow</a:t>
            </a:r>
            <a:endParaRPr lang="en-US" dirty="0"/>
          </a:p>
        </p:txBody>
      </p:sp>
      <p:pic>
        <p:nvPicPr>
          <p:cNvPr id="4" name="Picture 3"/>
          <p:cNvPicPr>
            <a:picLocks noChangeAspect="1"/>
          </p:cNvPicPr>
          <p:nvPr/>
        </p:nvPicPr>
        <p:blipFill>
          <a:blip r:embed="rId2"/>
          <a:stretch>
            <a:fillRect/>
          </a:stretch>
        </p:blipFill>
        <p:spPr>
          <a:xfrm>
            <a:off x="3505200" y="2438400"/>
            <a:ext cx="5486400" cy="4096512"/>
          </a:xfrm>
          <a:prstGeom prst="rect">
            <a:avLst/>
          </a:prstGeom>
          <a:ln>
            <a:solidFill>
              <a:schemeClr val="bg1">
                <a:lumMod val="95000"/>
              </a:schemeClr>
            </a:solidFill>
          </a:ln>
        </p:spPr>
      </p:pic>
      <p:pic>
        <p:nvPicPr>
          <p:cNvPr id="5" name="Picture 4"/>
          <p:cNvPicPr>
            <a:picLocks noChangeAspect="1"/>
          </p:cNvPicPr>
          <p:nvPr/>
        </p:nvPicPr>
        <p:blipFill>
          <a:blip r:embed="rId3"/>
          <a:stretch>
            <a:fillRect/>
          </a:stretch>
        </p:blipFill>
        <p:spPr>
          <a:xfrm>
            <a:off x="152400" y="1066800"/>
            <a:ext cx="4898571" cy="3657600"/>
          </a:xfrm>
          <a:prstGeom prst="rect">
            <a:avLst/>
          </a:prstGeom>
          <a:ln>
            <a:solidFill>
              <a:schemeClr val="bg1">
                <a:lumMod val="95000"/>
              </a:schemeClr>
            </a:solidFill>
          </a:ln>
        </p:spPr>
      </p:pic>
      <p:sp>
        <p:nvSpPr>
          <p:cNvPr id="8" name="TextBox 7"/>
          <p:cNvSpPr txBox="1"/>
          <p:nvPr/>
        </p:nvSpPr>
        <p:spPr>
          <a:xfrm>
            <a:off x="5334000" y="965537"/>
            <a:ext cx="3200400" cy="1015663"/>
          </a:xfrm>
          <a:prstGeom prst="rect">
            <a:avLst/>
          </a:prstGeom>
          <a:noFill/>
        </p:spPr>
        <p:txBody>
          <a:bodyPr wrap="square" rtlCol="0">
            <a:spAutoFit/>
          </a:bodyPr>
          <a:lstStyle/>
          <a:p>
            <a:r>
              <a:rPr lang="en-US" sz="2000" dirty="0" smtClean="0">
                <a:solidFill>
                  <a:srgbClr val="FFFF00"/>
                </a:solidFill>
              </a:rPr>
              <a:t>Top:</a:t>
            </a:r>
            <a:r>
              <a:rPr lang="en-US" sz="2000" dirty="0" smtClean="0">
                <a:solidFill>
                  <a:srgbClr val="FFFFFF"/>
                </a:solidFill>
              </a:rPr>
              <a:t> Automated </a:t>
            </a:r>
            <a:r>
              <a:rPr lang="en-US" sz="2000" dirty="0" err="1" smtClean="0">
                <a:solidFill>
                  <a:srgbClr val="FFFFFF"/>
                </a:solidFill>
              </a:rPr>
              <a:t>waterer</a:t>
            </a:r>
            <a:r>
              <a:rPr lang="en-US" sz="2000" dirty="0" smtClean="0">
                <a:solidFill>
                  <a:srgbClr val="FFFFFF"/>
                </a:solidFill>
              </a:rPr>
              <a:t> with scale for measuring intake.</a:t>
            </a:r>
            <a:endParaRPr lang="en-US" sz="2000" dirty="0">
              <a:solidFill>
                <a:srgbClr val="FFFFFF"/>
              </a:solidFill>
            </a:endParaRPr>
          </a:p>
        </p:txBody>
      </p:sp>
      <p:sp>
        <p:nvSpPr>
          <p:cNvPr id="9" name="TextBox 8"/>
          <p:cNvSpPr txBox="1"/>
          <p:nvPr/>
        </p:nvSpPr>
        <p:spPr>
          <a:xfrm>
            <a:off x="152400" y="5500511"/>
            <a:ext cx="3200400" cy="1015663"/>
          </a:xfrm>
          <a:prstGeom prst="rect">
            <a:avLst/>
          </a:prstGeom>
          <a:noFill/>
        </p:spPr>
        <p:txBody>
          <a:bodyPr wrap="square" rtlCol="0">
            <a:spAutoFit/>
          </a:bodyPr>
          <a:lstStyle/>
          <a:p>
            <a:r>
              <a:rPr lang="en-US" sz="2000" dirty="0" smtClean="0">
                <a:solidFill>
                  <a:srgbClr val="FFFF00"/>
                </a:solidFill>
              </a:rPr>
              <a:t>Bottom:</a:t>
            </a:r>
            <a:r>
              <a:rPr lang="en-US" sz="2000" dirty="0" smtClean="0"/>
              <a:t> </a:t>
            </a:r>
            <a:r>
              <a:rPr lang="en-US" sz="2000" dirty="0" smtClean="0">
                <a:solidFill>
                  <a:srgbClr val="FFFFFF"/>
                </a:solidFill>
              </a:rPr>
              <a:t>Automated scale that weighs cows at the </a:t>
            </a:r>
            <a:r>
              <a:rPr lang="en-US" sz="2000" dirty="0" err="1" smtClean="0">
                <a:solidFill>
                  <a:srgbClr val="FFFFFF"/>
                </a:solidFill>
              </a:rPr>
              <a:t>waterer</a:t>
            </a:r>
            <a:r>
              <a:rPr lang="en-US" sz="2000" dirty="0" smtClean="0">
                <a:solidFill>
                  <a:srgbClr val="FFFFFF"/>
                </a:solidFill>
              </a:rPr>
              <a:t>.</a:t>
            </a:r>
            <a:endParaRPr lang="en-US" sz="2000" dirty="0">
              <a:solidFill>
                <a:srgbClr val="FFFFFF"/>
              </a:solidFill>
            </a:endParaRPr>
          </a:p>
        </p:txBody>
      </p:sp>
    </p:spTree>
    <p:extLst>
      <p:ext uri="{BB962C8B-B14F-4D97-AF65-F5344CB8AC3E}">
        <p14:creationId xmlns:p14="http://schemas.microsoft.com/office/powerpoint/2010/main" val="25613384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3298</TotalTime>
  <Words>1662</Words>
  <Application>Microsoft Macintosh PowerPoint</Application>
  <PresentationFormat>On-screen Show (4:3)</PresentationFormat>
  <Paragraphs>302</Paragraphs>
  <Slides>39</Slides>
  <Notes>10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Default</vt:lpstr>
      <vt:lpstr>1_Default</vt:lpstr>
      <vt:lpstr>Genomic selection for traits other than production in dairy cattle</vt:lpstr>
      <vt:lpstr>PowerPoint Presentation</vt:lpstr>
      <vt:lpstr>PowerPoint Presentation</vt:lpstr>
      <vt:lpstr>We all have our favorite technologies</vt:lpstr>
      <vt:lpstr>PowerPoint Presentation</vt:lpstr>
      <vt:lpstr>PowerPoint Presentation</vt:lpstr>
      <vt:lpstr>Advanced technology on my first farm…</vt:lpstr>
      <vt:lpstr>Feeding the dairy cow</vt:lpstr>
      <vt:lpstr>Watering the dairy cow</vt:lpstr>
      <vt:lpstr>Monitoring the dairy cow</vt:lpstr>
      <vt:lpstr>Milking the dairy cow</vt:lpstr>
      <vt:lpstr>What else comes out of the cow?</vt:lpstr>
      <vt:lpstr>PowerPoint Presentation</vt:lpstr>
      <vt:lpstr>PowerPoint Presentation</vt:lpstr>
      <vt:lpstr>What traits are commonly recorded?</vt:lpstr>
      <vt:lpstr>Selection indices now include many traits</vt:lpstr>
      <vt:lpstr>PowerPoint Presentation</vt:lpstr>
      <vt:lpstr>PowerPoint Presentation</vt:lpstr>
      <vt:lpstr>Sources of novel phenotypes</vt:lpstr>
      <vt:lpstr>PowerPoint Presentation</vt:lpstr>
      <vt:lpstr>PowerPoint Presentation</vt:lpstr>
      <vt:lpstr>PowerPoint Presentation</vt:lpstr>
      <vt:lpstr>PowerPoint Presentation</vt:lpstr>
      <vt:lpstr>PowerPoint Presentation</vt:lpstr>
      <vt:lpstr>What do new phenotypes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 content for polled in Jerseys</vt:lpstr>
      <vt:lpstr>Other phenotypes may come from genotypes</vt:lpstr>
      <vt:lpstr>PowerPoint Presentation</vt:lpstr>
      <vt:lpstr>Conclusions</vt:lpstr>
      <vt:lpstr>Acknowledgments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genotypes to construct phenotypes for dairy cattle breeding programs and beyond</dc:title>
  <cp:lastModifiedBy>John Cole</cp:lastModifiedBy>
  <cp:revision>74</cp:revision>
  <dcterms:modified xsi:type="dcterms:W3CDTF">2015-05-07T16:48:38Z</dcterms:modified>
</cp:coreProperties>
</file>