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41"/>
  </p:notesMasterIdLst>
  <p:sldIdLst>
    <p:sldId id="256" r:id="rId3"/>
    <p:sldId id="284" r:id="rId4"/>
    <p:sldId id="303" r:id="rId5"/>
    <p:sldId id="351" r:id="rId6"/>
    <p:sldId id="323" r:id="rId7"/>
    <p:sldId id="309" r:id="rId8"/>
    <p:sldId id="302" r:id="rId9"/>
    <p:sldId id="305" r:id="rId10"/>
    <p:sldId id="311" r:id="rId11"/>
    <p:sldId id="350" r:id="rId12"/>
    <p:sldId id="349" r:id="rId13"/>
    <p:sldId id="347" r:id="rId14"/>
    <p:sldId id="306" r:id="rId15"/>
    <p:sldId id="307" r:id="rId16"/>
    <p:sldId id="308" r:id="rId17"/>
    <p:sldId id="310" r:id="rId18"/>
    <p:sldId id="315" r:id="rId19"/>
    <p:sldId id="354" r:id="rId20"/>
    <p:sldId id="317" r:id="rId21"/>
    <p:sldId id="319" r:id="rId22"/>
    <p:sldId id="320" r:id="rId23"/>
    <p:sldId id="321" r:id="rId24"/>
    <p:sldId id="352" r:id="rId25"/>
    <p:sldId id="283" r:id="rId26"/>
    <p:sldId id="324" r:id="rId27"/>
    <p:sldId id="325" r:id="rId28"/>
    <p:sldId id="327" r:id="rId29"/>
    <p:sldId id="328" r:id="rId30"/>
    <p:sldId id="329" r:id="rId31"/>
    <p:sldId id="330" r:id="rId32"/>
    <p:sldId id="331" r:id="rId33"/>
    <p:sldId id="337" r:id="rId34"/>
    <p:sldId id="338" r:id="rId35"/>
    <p:sldId id="339" r:id="rId36"/>
    <p:sldId id="340" r:id="rId37"/>
    <p:sldId id="332" r:id="rId38"/>
    <p:sldId id="353" r:id="rId39"/>
    <p:sldId id="346" r:id="rId40"/>
  </p:sldIdLst>
  <p:sldSz cx="9144000" cy="6858000" type="screen4x3"/>
  <p:notesSz cx="6858000" cy="9144000"/>
  <p:defaultTextStyle>
    <a:lvl1pPr defTabSz="457200">
      <a:defRPr sz="2400">
        <a:latin typeface="Trebuchet MS"/>
        <a:ea typeface="Trebuchet MS"/>
        <a:cs typeface="Trebuchet MS"/>
        <a:sym typeface="Trebuchet MS"/>
      </a:defRPr>
    </a:lvl1pPr>
    <a:lvl2pPr indent="457200" defTabSz="457200">
      <a:defRPr sz="2400">
        <a:latin typeface="Trebuchet MS"/>
        <a:ea typeface="Trebuchet MS"/>
        <a:cs typeface="Trebuchet MS"/>
        <a:sym typeface="Trebuchet MS"/>
      </a:defRPr>
    </a:lvl2pPr>
    <a:lvl3pPr indent="914400" defTabSz="457200">
      <a:defRPr sz="2400">
        <a:latin typeface="Trebuchet MS"/>
        <a:ea typeface="Trebuchet MS"/>
        <a:cs typeface="Trebuchet MS"/>
        <a:sym typeface="Trebuchet MS"/>
      </a:defRPr>
    </a:lvl3pPr>
    <a:lvl4pPr indent="1371600" defTabSz="457200">
      <a:defRPr sz="2400">
        <a:latin typeface="Trebuchet MS"/>
        <a:ea typeface="Trebuchet MS"/>
        <a:cs typeface="Trebuchet MS"/>
        <a:sym typeface="Trebuchet MS"/>
      </a:defRPr>
    </a:lvl4pPr>
    <a:lvl5pPr indent="1828800" defTabSz="457200">
      <a:defRPr sz="2400">
        <a:latin typeface="Trebuchet MS"/>
        <a:ea typeface="Trebuchet MS"/>
        <a:cs typeface="Trebuchet MS"/>
        <a:sym typeface="Trebuchet MS"/>
      </a:defRPr>
    </a:lvl5pPr>
    <a:lvl6pPr indent="2286000" defTabSz="457200">
      <a:defRPr sz="2400">
        <a:latin typeface="Trebuchet MS"/>
        <a:ea typeface="Trebuchet MS"/>
        <a:cs typeface="Trebuchet MS"/>
        <a:sym typeface="Trebuchet MS"/>
      </a:defRPr>
    </a:lvl6pPr>
    <a:lvl7pPr indent="2743200" defTabSz="457200">
      <a:defRPr sz="2400">
        <a:latin typeface="Trebuchet MS"/>
        <a:ea typeface="Trebuchet MS"/>
        <a:cs typeface="Trebuchet MS"/>
        <a:sym typeface="Trebuchet MS"/>
      </a:defRPr>
    </a:lvl7pPr>
    <a:lvl8pPr indent="3200400" defTabSz="457200">
      <a:defRPr sz="2400">
        <a:latin typeface="Trebuchet MS"/>
        <a:ea typeface="Trebuchet MS"/>
        <a:cs typeface="Trebuchet MS"/>
        <a:sym typeface="Trebuchet MS"/>
      </a:defRPr>
    </a:lvl8pPr>
    <a:lvl9pPr indent="3657600" defTabSz="457200">
      <a:defRPr sz="2400"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33"/>
    <a:srgbClr val="A52A2A"/>
    <a:srgbClr val="BDB76B"/>
    <a:srgbClr val="FF8C00"/>
    <a:srgbClr val="CC00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Genomics:March%202015%20Genotype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44075259607"/>
          <c:y val="0.115756129600536"/>
          <c:w val="0.76383493850099"/>
          <c:h val="0.678304033414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solidFill>
              <a:srgbClr val="738FBC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85.0</c:v>
                </c:pt>
                <c:pt idx="2">
                  <c:v>89.0</c:v>
                </c:pt>
                <c:pt idx="3">
                  <c:v>83.0</c:v>
                </c:pt>
                <c:pt idx="4">
                  <c:v>64.0</c:v>
                </c:pt>
                <c:pt idx="5">
                  <c:v>53.0</c:v>
                </c:pt>
                <c:pt idx="6">
                  <c:v>36.0</c:v>
                </c:pt>
                <c:pt idx="7">
                  <c:v>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solidFill>
              <a:srgbClr val="E78664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129.0</c:v>
                </c:pt>
                <c:pt idx="2">
                  <c:v>136.0</c:v>
                </c:pt>
                <c:pt idx="3">
                  <c:v>135.0</c:v>
                </c:pt>
                <c:pt idx="4">
                  <c:v>108.0</c:v>
                </c:pt>
                <c:pt idx="5">
                  <c:v>95.0</c:v>
                </c:pt>
                <c:pt idx="6">
                  <c:v>78.0</c:v>
                </c:pt>
                <c:pt idx="7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-2141732728"/>
        <c:axId val="-2141726248"/>
      </c:barChart>
      <c:catAx>
        <c:axId val="-2141732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  <a:cs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Bull birth</a:t>
                </a:r>
                <a:r>
                  <a:rPr lang="en-US" sz="2800" b="1" baseline="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year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  <a:cs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41726248"/>
        <c:crosses val="autoZero"/>
        <c:auto val="1"/>
        <c:lblAlgn val="ctr"/>
        <c:lblOffset val="100"/>
        <c:noMultiLvlLbl val="0"/>
      </c:catAx>
      <c:valAx>
        <c:axId val="-2141726248"/>
        <c:scaling>
          <c:orientation val="minMax"/>
          <c:max val="1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</a:rPr>
                  <a:t>Parent age (mo)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0180720288608998"/>
              <c:y val="0.250624406137933"/>
            </c:manualLayout>
          </c:layout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417327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5"/>
          <c:y val="0.132931609963921"/>
          <c:w val="0.133530993742076"/>
          <c:h val="0.158336834025787"/>
        </c:manualLayout>
      </c:layout>
      <c:overlay val="0"/>
      <c:txPr>
        <a:bodyPr/>
        <a:lstStyle/>
        <a:p>
          <a:pPr>
            <a:defRPr sz="2800" b="1"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8513282849"/>
          <c:y val="0.0307985431723227"/>
          <c:w val="0.824993742497686"/>
          <c:h val="0.809434620391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77ACD1"/>
              </a:soli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0</c:formatCode>
                <c:ptCount val="17"/>
                <c:pt idx="1">
                  <c:v>-59.094898</c:v>
                </c:pt>
                <c:pt idx="2">
                  <c:v>-48.2418525</c:v>
                </c:pt>
                <c:pt idx="3">
                  <c:v>-12.0</c:v>
                </c:pt>
                <c:pt idx="4">
                  <c:v>7.644610499999985</c:v>
                </c:pt>
                <c:pt idx="5">
                  <c:v>20.0</c:v>
                </c:pt>
                <c:pt idx="6">
                  <c:v>74.0</c:v>
                </c:pt>
                <c:pt idx="7">
                  <c:v>132.0</c:v>
                </c:pt>
                <c:pt idx="8">
                  <c:v>161.0</c:v>
                </c:pt>
                <c:pt idx="9">
                  <c:v>193.0</c:v>
                </c:pt>
                <c:pt idx="10">
                  <c:v>280.0</c:v>
                </c:pt>
                <c:pt idx="11">
                  <c:v>333.0</c:v>
                </c:pt>
                <c:pt idx="12">
                  <c:v>422.0</c:v>
                </c:pt>
                <c:pt idx="13">
                  <c:v>502.0</c:v>
                </c:pt>
                <c:pt idx="14">
                  <c:v>611.0</c:v>
                </c:pt>
                <c:pt idx="15">
                  <c:v>708.0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45016552"/>
        <c:axId val="-2145022856"/>
      </c:barChart>
      <c:catAx>
        <c:axId val="-2145016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Year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</a:rPr>
                  <a:t>entered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37917550792785"/>
              <c:y val="0.921930745312619"/>
            </c:manualLayout>
          </c:layout>
          <c:overlay val="0"/>
        </c:title>
        <c:numFmt formatCode="@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45022856"/>
        <c:crossesAt val="-100.0"/>
        <c:auto val="1"/>
        <c:lblAlgn val="ctr"/>
        <c:lblOffset val="20"/>
        <c:tickLblSkip val="1"/>
        <c:noMultiLvlLbl val="0"/>
      </c:catAx>
      <c:valAx>
        <c:axId val="-2145022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Average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net merit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($)</a:t>
                </a:r>
              </a:p>
            </c:rich>
          </c:tx>
          <c:layout>
            <c:manualLayout>
              <c:xMode val="edge"/>
              <c:yMode val="edge"/>
              <c:x val="0.0103950103950104"/>
              <c:y val="0.2191014305805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45016552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43826633108"/>
          <c:y val="0.0213903743315508"/>
          <c:w val="0.854293416768652"/>
          <c:h val="0.86231715019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50k, Old, 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Sheet1!$B$9:$B$75</c:f>
              <c:numCache>
                <c:formatCode>General</c:formatCode>
                <c:ptCount val="67"/>
                <c:pt idx="0">
                  <c:v>7600.0</c:v>
                </c:pt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50k, Old, Female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Sheet1!$C$9:$C$75</c:f>
              <c:numCache>
                <c:formatCode>General</c:formatCode>
                <c:ptCount val="67"/>
                <c:pt idx="0">
                  <c:v>2711.0</c:v>
                </c:pt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50k, Young, Male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Sheet1!$D$9:$D$75</c:f>
              <c:numCache>
                <c:formatCode>General</c:formatCode>
                <c:ptCount val="67"/>
                <c:pt idx="0">
                  <c:v>9685.0</c:v>
                </c:pt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50k, Young, Female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Sheet1!$E$9:$E$75</c:f>
              <c:numCache>
                <c:formatCode>General</c:formatCode>
                <c:ptCount val="67"/>
                <c:pt idx="0">
                  <c:v>1937.0</c:v>
                </c:pt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&lt;50k, Old, Male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Sheet1!$F$9:$F$75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&lt;50k, Old, Female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Sheet1!$G$9:$G$75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&lt;50k, Young, Male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Sheet1!$H$9:$H$75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</c:numCache>
            </c:numRef>
          </c:val>
        </c:ser>
        <c:ser>
          <c:idx val="7"/>
          <c:order val="7"/>
          <c:tx>
            <c:strRef>
              <c:f>Sheet1!$I$7</c:f>
              <c:strCache>
                <c:ptCount val="1"/>
                <c:pt idx="0">
                  <c:v>&lt;50k, Young, Female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Sheet1!$I$9:$I$75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</c:numCache>
            </c:numRef>
          </c:val>
        </c:ser>
        <c:ser>
          <c:idx val="8"/>
          <c:order val="8"/>
          <c:tx>
            <c:strRef>
              <c:f>Sheet1!$J$7</c:f>
              <c:strCache>
                <c:ptCount val="1"/>
                <c:pt idx="0">
                  <c:v>Imputed, Old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Sheet1!$J$9:$J$75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</c:numCache>
            </c:numRef>
          </c:val>
        </c:ser>
        <c:ser>
          <c:idx val="9"/>
          <c:order val="9"/>
          <c:tx>
            <c:strRef>
              <c:f>Sheet1!$K$7</c:f>
              <c:strCache>
                <c:ptCount val="1"/>
                <c:pt idx="0">
                  <c:v>Imputed, Young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Sheet1!$K$9:$K$75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8480968"/>
        <c:axId val="-2130559768"/>
      </c:barChart>
      <c:catAx>
        <c:axId val="-2128480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spcBef>
                    <a:spcPts val="3000"/>
                  </a:spcBef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/>
                </a:r>
                <a:br>
                  <a:rPr lang="en-US" sz="1600">
                    <a:solidFill>
                      <a:schemeClr val="bg1"/>
                    </a:solidFill>
                  </a:rPr>
                </a:br>
                <a:r>
                  <a:rPr lang="en-US" sz="1600">
                    <a:solidFill>
                      <a:schemeClr val="bg1"/>
                    </a:solidFill>
                  </a:rPr>
                  <a:t>Run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Date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5753957378093"/>
              <c:y val="0.925665494726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 rot="-2700000"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-2130559768"/>
        <c:crosses val="autoZero"/>
        <c:auto val="1"/>
        <c:lblAlgn val="ctr"/>
        <c:lblOffset val="100"/>
        <c:noMultiLvlLbl val="0"/>
      </c:catAx>
      <c:valAx>
        <c:axId val="-2130559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Number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of Genotypes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en-US"/>
          </a:p>
        </c:txPr>
        <c:crossAx val="-21284809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7876234357473"/>
          <c:y val="0.0217757413674598"/>
          <c:w val="0.273660773768409"/>
          <c:h val="0.354224301986042"/>
        </c:manualLayout>
      </c:layout>
      <c:overlay val="1"/>
      <c:spPr>
        <a:ln>
          <a:noFill/>
        </a:ln>
      </c:spPr>
      <c:txPr>
        <a:bodyPr/>
        <a:lstStyle/>
        <a:p>
          <a:pPr>
            <a:defRPr sz="1000" baseline="0">
              <a:ln>
                <a:noFill/>
              </a:ln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87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FD094315-E65D-4349-8AC2-9D7A896ED938}" type="slidenum">
              <a:rPr lang="en-US"/>
              <a:pPr/>
              <a:t>11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pPr marL="224661" indent="-22466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algn="ctr">
              <a:buClrTx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609600" y="3886200"/>
            <a:ext cx="7924800" cy="19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John B. Cole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66CCFF"/>
                </a:solidFill>
              </a:rPr>
              <a:t>Animal Genomics and Improvement Laboratory</a:t>
            </a:r>
            <a:endParaRPr sz="200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66CCFF"/>
                </a:solidFill>
              </a:rPr>
              <a:t>Agricultural Research Service, USDA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66CCFF"/>
                </a:solidFill>
              </a:rPr>
              <a:t>Beltsville, MD 20705-2350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200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00FF00"/>
                </a:solidFill>
              </a:rPr>
              <a:t>john.cole@ars.usda.gov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0" y="2970213"/>
            <a:ext cx="9144001" cy="80963"/>
            <a:chOff x="0" y="0"/>
            <a:chExt cx="9144001" cy="80962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1" name="image1.png" descr="usda-ar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6425" y="6169025"/>
            <a:ext cx="8128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8289925" y="6555846"/>
            <a:ext cx="5588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600"/>
              </a:spcBef>
              <a:defRPr sz="1000" b="1">
                <a:solidFill>
                  <a:srgbClr val="FFFFFF"/>
                </a:solidFill>
                <a:latin typeface="Humnst777 BT"/>
                <a:ea typeface="Humnst777 BT"/>
                <a:cs typeface="Humnst777 BT"/>
                <a:sym typeface="Humnst777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000" b="1" dirty="0" smtClean="0">
                <a:solidFill>
                  <a:srgbClr val="FFFFFF"/>
                </a:solidFill>
              </a:rPr>
              <a:t>201</a:t>
            </a:r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sz="1000" b="1" dirty="0">
              <a:solidFill>
                <a:srgbClr val="FFFFFF"/>
              </a:solidFill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812799"/>
            <a:ext cx="7769225" cy="118903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005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21869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07245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182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>
              <a:buClrTx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>
              <a:buClrTx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>
              <a:buClr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8760197" y="6623540"/>
            <a:ext cx="273893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6CCFF"/>
                </a:solidFill>
              </a:rPr>
              <a:t>Cole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833437"/>
            <a:ext cx="9144001" cy="80963"/>
            <a:chOff x="0" y="0"/>
            <a:chExt cx="9144001" cy="80962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780213" y="0"/>
            <a:ext cx="2208213" cy="581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399" y="98425"/>
            <a:ext cx="6475414" cy="675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XX </a:t>
            </a:r>
            <a:r>
              <a:rPr lang="en-US" sz="1000" dirty="0" err="1" smtClean="0">
                <a:solidFill>
                  <a:srgbClr val="66CCFF"/>
                </a:solidFill>
              </a:rPr>
              <a:t>Congreso</a:t>
            </a:r>
            <a:r>
              <a:rPr lang="en-US"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err="1" smtClean="0">
                <a:solidFill>
                  <a:srgbClr val="66CCFF"/>
                </a:solidFill>
              </a:rPr>
              <a:t>Internacional</a:t>
            </a:r>
            <a:r>
              <a:rPr lang="en-US" sz="1000" dirty="0" smtClean="0">
                <a:solidFill>
                  <a:srgbClr val="66CCFF"/>
                </a:solidFill>
              </a:rPr>
              <a:t> ANEMBE de </a:t>
            </a:r>
            <a:r>
              <a:rPr lang="en-US" sz="1000" dirty="0" err="1" smtClean="0">
                <a:solidFill>
                  <a:srgbClr val="66CCFF"/>
                </a:solidFill>
              </a:rPr>
              <a:t>Medicina</a:t>
            </a:r>
            <a:r>
              <a:rPr lang="en-US" sz="1000" dirty="0" smtClean="0">
                <a:solidFill>
                  <a:srgbClr val="66CCFF"/>
                </a:solidFill>
              </a:rPr>
              <a:t> Bovina, Burgos, Spain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May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8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6" r:id="rId14"/>
    <p:sldLayoutId id="2147483667" r:id="rId15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8760197" y="6623540"/>
            <a:ext cx="273893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XX </a:t>
            </a:r>
            <a:r>
              <a:rPr lang="en-US" sz="1000" dirty="0" err="1" smtClean="0">
                <a:solidFill>
                  <a:srgbClr val="66CCFF"/>
                </a:solidFill>
              </a:rPr>
              <a:t>Congreso</a:t>
            </a:r>
            <a:r>
              <a:rPr lang="en-US"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err="1" smtClean="0">
                <a:solidFill>
                  <a:srgbClr val="66CCFF"/>
                </a:solidFill>
              </a:rPr>
              <a:t>Internacional</a:t>
            </a:r>
            <a:r>
              <a:rPr lang="en-US" sz="1000" dirty="0" smtClean="0">
                <a:solidFill>
                  <a:srgbClr val="66CCFF"/>
                </a:solidFill>
              </a:rPr>
              <a:t> ANEMBE de </a:t>
            </a:r>
            <a:r>
              <a:rPr lang="en-US" sz="1000" dirty="0" err="1" smtClean="0">
                <a:solidFill>
                  <a:srgbClr val="66CCFF"/>
                </a:solidFill>
              </a:rPr>
              <a:t>Medicina</a:t>
            </a:r>
            <a:r>
              <a:rPr lang="en-US" sz="1000" dirty="0" smtClean="0">
                <a:solidFill>
                  <a:srgbClr val="66CCFF"/>
                </a:solidFill>
              </a:rPr>
              <a:t> Bovina, Burgos, Spain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May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8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</p:spTree>
    <p:extLst>
      <p:ext uri="{BB962C8B-B14F-4D97-AF65-F5344CB8AC3E}">
        <p14:creationId xmlns:p14="http://schemas.microsoft.com/office/powerpoint/2010/main" val="31145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50374" y="428625"/>
            <a:ext cx="8610600" cy="2133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38911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  <a:tab pos="2628900" algn="l"/>
                <a:tab pos="3060700" algn="l"/>
                <a:tab pos="3505200" algn="l"/>
                <a:tab pos="3949700" algn="l"/>
                <a:tab pos="4381500" algn="l"/>
                <a:tab pos="4826000" algn="l"/>
                <a:tab pos="5257800" algn="l"/>
                <a:tab pos="5702300" algn="l"/>
                <a:tab pos="6134100" algn="l"/>
                <a:tab pos="6578600" algn="l"/>
                <a:tab pos="7010400" algn="l"/>
                <a:tab pos="7454900" algn="l"/>
                <a:tab pos="7899400" algn="l"/>
                <a:tab pos="8331200" algn="l"/>
                <a:tab pos="8775700" algn="l"/>
              </a:tabLst>
              <a:defRPr sz="4608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4608" dirty="0" smtClean="0">
                <a:solidFill>
                  <a:srgbClr val="FFFF00"/>
                </a:solidFill>
              </a:rPr>
              <a:t>What should you expect from genomic selection?</a:t>
            </a:r>
            <a:endParaRPr sz="4608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854" y="2440870"/>
            <a:ext cx="721731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What to expect from</a:t>
            </a:r>
            <a:b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genomic selection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556704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77" y="139068"/>
            <a:ext cx="8226425" cy="584775"/>
          </a:xfrm>
        </p:spPr>
        <p:txBody>
          <a:bodyPr/>
          <a:lstStyle/>
          <a:p>
            <a:r>
              <a:rPr lang="en-US" dirty="0" smtClean="0"/>
              <a:t>The four-pathway model</a:t>
            </a:r>
            <a:endParaRPr lang="en-US" sz="2400" dirty="0">
              <a:solidFill>
                <a:srgbClr val="66CCFF"/>
              </a:solidFill>
            </a:endParaRPr>
          </a:p>
        </p:txBody>
      </p:sp>
      <p:sp>
        <p:nvSpPr>
          <p:cNvPr id="1112068" name="Line 4"/>
          <p:cNvSpPr>
            <a:spLocks noChangeShapeType="1"/>
          </p:cNvSpPr>
          <p:nvPr/>
        </p:nvSpPr>
        <p:spPr bwMode="auto">
          <a:xfrm>
            <a:off x="2385652" y="527258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9" name="Line 5"/>
          <p:cNvSpPr>
            <a:spLocks noChangeShapeType="1"/>
          </p:cNvSpPr>
          <p:nvPr/>
        </p:nvSpPr>
        <p:spPr bwMode="auto">
          <a:xfrm flipH="1">
            <a:off x="2087755" y="2565236"/>
            <a:ext cx="1369121" cy="53216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451884" y="993329"/>
            <a:ext cx="2179741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Young animals,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Trebuchet MS"/>
              </a:rPr>
              <a:t>otential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parents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Trebuchet M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79116" y="2838311"/>
            <a:ext cx="7407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Bulls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79117" y="4986244"/>
            <a:ext cx="7951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Cows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55999" y="2309624"/>
            <a:ext cx="47370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Bulls to breed bulls (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5%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selected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 flipH="1" flipV="1">
            <a:off x="2066692" y="3097395"/>
            <a:ext cx="1390183" cy="45860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4"/>
          <p:cNvSpPr>
            <a:spLocks noChangeShapeType="1"/>
          </p:cNvSpPr>
          <p:nvPr/>
        </p:nvSpPr>
        <p:spPr bwMode="auto">
          <a:xfrm>
            <a:off x="2538052" y="542498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1995376" y="4658732"/>
            <a:ext cx="1461499" cy="58659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 flipH="1" flipV="1">
            <a:off x="1974314" y="5245328"/>
            <a:ext cx="1482561" cy="4541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559719" y="3329324"/>
            <a:ext cx="502081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Bulls to breed cows (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20%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selected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55999" y="5468679"/>
            <a:ext cx="491381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Cows to breed cows (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85%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selected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55999" y="4427900"/>
            <a:ext cx="472701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Cows to breed bulls (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2%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selected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94269" y="1239551"/>
            <a:ext cx="112777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Actual</a:t>
            </a:r>
            <a:endParaRPr kumimoji="0" lang="en-US" b="0" i="0" u="none" strike="noStrike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FillTx/>
              <a:sym typeface="Trebuchet MS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parents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4924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Genetic gain per year in each pathway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30864"/>
              </p:ext>
            </p:extLst>
          </p:nvPr>
        </p:nvGraphicFramePr>
        <p:xfrm>
          <a:off x="223024" y="1785063"/>
          <a:ext cx="8679368" cy="31089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5756"/>
                <a:gridCol w="2279805"/>
                <a:gridCol w="1988635"/>
                <a:gridCol w="18151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Pathway</a:t>
                      </a:r>
                      <a:endParaRPr lang="en-US" sz="28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Selection (%)</a:t>
                      </a:r>
                      <a:endParaRPr lang="en-US" sz="28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Traditional</a:t>
                      </a:r>
                      <a:endParaRPr lang="en-US" sz="28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Genomics</a:t>
                      </a:r>
                      <a:endParaRPr lang="en-US" sz="28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Sires of bulls</a:t>
                      </a:r>
                      <a:endParaRPr lang="en-US"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0.313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0.880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Sires of cows</a:t>
                      </a:r>
                      <a:endParaRPr lang="en-US"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0.175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0.600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Dams of bulls</a:t>
                      </a:r>
                      <a:endParaRPr lang="en-US"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0.290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0.910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Dams of cows</a:t>
                      </a:r>
                      <a:endParaRPr lang="en-US"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85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0.032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0.032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lang="en-US"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0.215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0.467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024" y="4855368"/>
            <a:ext cx="236198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Source: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Schaeffer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(2006)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019123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>
            <p:extLst>
              <p:ext uri="{D42A27DB-BD31-4B8C-83A1-F6EECF244321}">
                <p14:modId xmlns:p14="http://schemas.microsoft.com/office/powerpoint/2010/main" val="4282065569"/>
              </p:ext>
            </p:extLst>
          </p:nvPr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238"/>
            <a:ext cx="8839200" cy="600164"/>
          </a:xfrm>
        </p:spPr>
        <p:txBody>
          <a:bodyPr/>
          <a:lstStyle/>
          <a:p>
            <a:r>
              <a:rPr lang="en-CA" dirty="0" smtClean="0"/>
              <a:t>Parent ages of marketed Holstein bulls</a:t>
            </a:r>
          </a:p>
        </p:txBody>
      </p:sp>
    </p:spTree>
    <p:extLst>
      <p:ext uri="{BB962C8B-B14F-4D97-AF65-F5344CB8AC3E}">
        <p14:creationId xmlns:p14="http://schemas.microsoft.com/office/powerpoint/2010/main" val="29671982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170"/>
            <a:ext cx="8226425" cy="584775"/>
          </a:xfrm>
        </p:spPr>
        <p:txBody>
          <a:bodyPr/>
          <a:lstStyle/>
          <a:p>
            <a:r>
              <a:rPr lang="en-CA" dirty="0" smtClean="0"/>
              <a:t>Marketed Holstein bulls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825296"/>
              </p:ext>
            </p:extLst>
          </p:nvPr>
        </p:nvGraphicFramePr>
        <p:xfrm>
          <a:off x="152400" y="1513269"/>
          <a:ext cx="88392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788"/>
                <a:gridCol w="2136012"/>
                <a:gridCol w="2971800"/>
                <a:gridCol w="1752600"/>
              </a:tblGrid>
              <a:tr h="40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Year entered AI</a:t>
                      </a:r>
                      <a:endParaRPr lang="en-CA" sz="32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Traditional progeny-</a:t>
                      </a: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tested</a:t>
                      </a:r>
                      <a:endParaRPr lang="en-CA" sz="32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Young genotyped</a:t>
                      </a:r>
                      <a:endParaRPr lang="en-CA" sz="32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64008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All bulls</a:t>
                      </a:r>
                      <a:endParaRPr lang="en-CA" sz="3200" b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2008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1,798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0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1,798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2009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1,909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337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2,246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2010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1,827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376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2,203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2011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1,441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467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1,908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2012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1,376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555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1,931</a:t>
                      </a:r>
                      <a:endParaRPr lang="en-CA" sz="3200" b="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712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87"/>
            <a:ext cx="8991600" cy="553998"/>
          </a:xfrm>
        </p:spPr>
        <p:txBody>
          <a:bodyPr/>
          <a:lstStyle/>
          <a:p>
            <a:r>
              <a:rPr lang="en-CA" sz="3600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88881422"/>
              </p:ext>
            </p:extLst>
          </p:nvPr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40246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$19.77/year</a:t>
            </a:r>
            <a:endParaRPr lang="en-US" sz="2400" b="1" i="0" dirty="0">
              <a:solidFill>
                <a:srgbClr val="E6865E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$52.00/year</a:t>
            </a:r>
            <a:endParaRPr lang="en-US" sz="2400" b="1" i="0" dirty="0">
              <a:solidFill>
                <a:srgbClr val="FFFCBE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016679" y="13487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$85.60/year</a:t>
            </a:r>
            <a:endParaRPr lang="en-US" sz="2400" b="1" i="0" dirty="0">
              <a:solidFill>
                <a:srgbClr val="77ACD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66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6186"/>
            <a:ext cx="8459787" cy="4939814"/>
          </a:xfrm>
        </p:spPr>
        <p:txBody>
          <a:bodyPr/>
          <a:lstStyle/>
          <a:p>
            <a:r>
              <a:rPr lang="en-US" dirty="0" smtClean="0"/>
              <a:t>Before genomics:</a:t>
            </a:r>
          </a:p>
          <a:p>
            <a:pPr lvl="1"/>
            <a:r>
              <a:rPr lang="en-US" dirty="0" smtClean="0"/>
              <a:t>Proven bulls with daughter records (PTA)</a:t>
            </a:r>
          </a:p>
          <a:p>
            <a:pPr lvl="1"/>
            <a:r>
              <a:rPr lang="en-US" dirty="0" smtClean="0"/>
              <a:t>Young bulls with parent average (PA)</a:t>
            </a:r>
          </a:p>
          <a:p>
            <a:r>
              <a:rPr lang="en-US" dirty="0" smtClean="0"/>
              <a:t>After genomics:</a:t>
            </a:r>
          </a:p>
          <a:p>
            <a:pPr lvl="1"/>
            <a:r>
              <a:rPr lang="en-US" dirty="0" smtClean="0"/>
              <a:t>Young animals with DNA test (GPTA)</a:t>
            </a:r>
          </a:p>
          <a:p>
            <a:pPr lvl="1"/>
            <a:r>
              <a:rPr lang="en-US" dirty="0" smtClean="0"/>
              <a:t>Reliability of GPTA </a:t>
            </a:r>
            <a:r>
              <a:rPr lang="en-US" dirty="0" smtClean="0">
                <a:solidFill>
                  <a:srgbClr val="00FF00"/>
                </a:solidFill>
              </a:rPr>
              <a:t>~70% </a:t>
            </a:r>
            <a:r>
              <a:rPr lang="en-US" dirty="0" smtClean="0"/>
              <a:t>compared to PA </a:t>
            </a:r>
            <a:r>
              <a:rPr lang="en-US" dirty="0" smtClean="0">
                <a:solidFill>
                  <a:srgbClr val="00FF00"/>
                </a:solidFill>
              </a:rPr>
              <a:t>~35% </a:t>
            </a:r>
            <a:r>
              <a:rPr lang="en-US" dirty="0" smtClean="0"/>
              <a:t>and PTA </a:t>
            </a:r>
            <a:r>
              <a:rPr lang="en-US" dirty="0" smtClean="0">
                <a:solidFill>
                  <a:srgbClr val="00FF00"/>
                </a:solidFill>
              </a:rPr>
              <a:t>~85% </a:t>
            </a:r>
            <a:r>
              <a:rPr lang="en-US" dirty="0" smtClean="0"/>
              <a:t>for Holstein NM$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49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1899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65313"/>
            <a:ext cx="8226425" cy="4591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</a:pPr>
            <a:r>
              <a:rPr lang="en-US" sz="3000" dirty="0" smtClean="0"/>
              <a:t>Use sequence data to find causative mutation </a:t>
            </a:r>
          </a:p>
        </p:txBody>
      </p:sp>
    </p:spTree>
    <p:extLst>
      <p:ext uri="{BB962C8B-B14F-4D97-AF65-F5344CB8AC3E}">
        <p14:creationId xmlns:p14="http://schemas.microsoft.com/office/powerpoint/2010/main" val="15996353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6"/>
          <p:cNvGraphicFramePr/>
          <p:nvPr/>
        </p:nvGraphicFramePr>
        <p:xfrm>
          <a:off x="200528" y="990600"/>
          <a:ext cx="8742944" cy="535440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40870"/>
                <a:gridCol w="1016000"/>
                <a:gridCol w="1905000"/>
                <a:gridCol w="1943100"/>
                <a:gridCol w="3037974"/>
              </a:tblGrid>
              <a:tr h="371111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Name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Chrome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Location (Mbp)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Carrier Freq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Earliest Known Ancestor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</a:tr>
              <a:tr h="520157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62-68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4.5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Pawnee Farm Arlinda Chief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</a:tr>
              <a:tr h="677518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93-98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4.6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Willowholme Mark Anthony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71981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92-97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4.7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Glendell Arlinda Chief,</a:t>
                      </a:r>
                      <a:endParaRPr>
                        <a:sym typeface="Trebuchet MS"/>
                      </a:endParaRPr>
                    </a:p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Gray View Skyliner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2023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1.2-1.3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0.37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Besne Buck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15310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92-94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2.22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Thornlea Texal Supreme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64497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JH1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11-16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23.4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Observer Chocolate Soldier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77418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6600"/>
                          </a:solidFill>
                          <a:sym typeface="Trebuchet MS"/>
                        </a:rPr>
                        <a:t>BH1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42-47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14.0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West Lawn Stretch Improver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4235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6600"/>
                          </a:solidFill>
                          <a:sym typeface="Trebuchet MS"/>
                        </a:rPr>
                        <a:t>BH2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10-12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7.78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Rancho Rustic My Design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20157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00"/>
                          </a:solidFill>
                          <a:sym typeface="Trebuchet MS"/>
                        </a:rPr>
                        <a:t>AH1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65.9-66.2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26.1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Selwood Betty’s Commander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A partial list of fertility haplotypes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49075" y="6306838"/>
            <a:ext cx="754561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For a complete list, see: http://aipl.arsusda.gov/reference/recessive_haplotypes_ARR-G3.html.</a:t>
            </a:r>
          </a:p>
        </p:txBody>
      </p:sp>
    </p:spTree>
    <p:extLst>
      <p:ext uri="{BB962C8B-B14F-4D97-AF65-F5344CB8AC3E}">
        <p14:creationId xmlns:p14="http://schemas.microsoft.com/office/powerpoint/2010/main" val="1861139219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1"/>
            <a:ext cx="8839200" cy="609600"/>
          </a:xfrm>
        </p:spPr>
        <p:txBody>
          <a:bodyPr/>
          <a:lstStyle/>
          <a:p>
            <a:r>
              <a:rPr lang="en-US" dirty="0" smtClean="0"/>
              <a:t>Haplotypes to track known recessives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5984421" y="5888097"/>
            <a:ext cx="3007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 smtClean="0">
                <a:solidFill>
                  <a:srgbClr val="00FF00"/>
                </a:solidFill>
                <a:latin typeface="Trebuchet MS"/>
                <a:cs typeface="Trebuchet MS"/>
              </a:rPr>
              <a:t>*Causative mutation known</a:t>
            </a:r>
            <a:endParaRPr lang="en-US" sz="1800" dirty="0">
              <a:solidFill>
                <a:srgbClr val="00FF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566919"/>
              </p:ext>
            </p:extLst>
          </p:nvPr>
        </p:nvGraphicFramePr>
        <p:xfrm>
          <a:off x="152400" y="1233488"/>
          <a:ext cx="8839199" cy="4711192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699306"/>
                <a:gridCol w="1399392"/>
                <a:gridCol w="1470248"/>
                <a:gridCol w="122225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Haplotype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Chromo-some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Tested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animals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Concord-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ance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carriers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11,782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99.9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6576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314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13,226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2,716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3,242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100.0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6576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97.7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120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Horned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2,050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Red 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18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4,137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5,927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94.4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108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24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98.1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111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96.3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32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1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Introduction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57200" y="1250950"/>
            <a:ext cx="8153400" cy="3203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>
                <a:solidFill>
                  <a:srgbClr val="FFFF00"/>
                </a:solidFill>
              </a:rPr>
              <a:t>José </a:t>
            </a:r>
            <a:r>
              <a:rPr lang="en-US" sz="3200" dirty="0" smtClean="0">
                <a:solidFill>
                  <a:srgbClr val="FFFF00"/>
                </a:solidFill>
              </a:rPr>
              <a:t>Montero</a:t>
            </a:r>
            <a:r>
              <a:rPr lang="en-US" sz="3200" dirty="0" smtClean="0">
                <a:solidFill>
                  <a:schemeClr val="bg1"/>
                </a:solidFill>
              </a:rPr>
              <a:t> provided an excellent discussion of genomic selection in Spain</a:t>
            </a:r>
          </a:p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chemeClr val="bg1"/>
                </a:solidFill>
              </a:rPr>
              <a:t>I am going to talk more generally about </a:t>
            </a:r>
            <a:r>
              <a:rPr lang="en-US" sz="3200" dirty="0" smtClean="0">
                <a:solidFill>
                  <a:srgbClr val="FFFF00"/>
                </a:solidFill>
              </a:rPr>
              <a:t>how genomics works</a:t>
            </a:r>
            <a:r>
              <a:rPr lang="en-US" sz="3200" dirty="0" smtClean="0">
                <a:solidFill>
                  <a:schemeClr val="bg1"/>
                </a:solidFill>
              </a:rPr>
              <a:t>, what can </a:t>
            </a:r>
            <a:r>
              <a:rPr lang="en-US" sz="3200" dirty="0" smtClean="0">
                <a:solidFill>
                  <a:srgbClr val="FFFF00"/>
                </a:solidFill>
              </a:rPr>
              <a:t>reasonably be expected</a:t>
            </a:r>
            <a:r>
              <a:rPr lang="en-US" sz="3200" dirty="0" smtClean="0">
                <a:solidFill>
                  <a:schemeClr val="bg1"/>
                </a:solidFill>
              </a:rPr>
              <a:t> from genomics, and </a:t>
            </a:r>
            <a:r>
              <a:rPr lang="en-US" sz="3200" dirty="0" smtClean="0">
                <a:solidFill>
                  <a:srgbClr val="FFFF00"/>
                </a:solidFill>
              </a:rPr>
              <a:t>some ways of using</a:t>
            </a:r>
            <a:r>
              <a:rPr lang="en-US" sz="3200" dirty="0" smtClean="0">
                <a:solidFill>
                  <a:schemeClr val="bg1"/>
                </a:solidFill>
              </a:rPr>
              <a:t> genomics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64010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40" y="135170"/>
            <a:ext cx="8226425" cy="584775"/>
          </a:xfrm>
        </p:spPr>
        <p:txBody>
          <a:bodyPr/>
          <a:lstStyle/>
          <a:p>
            <a:r>
              <a:rPr lang="en-CA" dirty="0" smtClean="0"/>
              <a:t>Impact on breeders</a:t>
            </a:r>
            <a:endParaRPr lang="en-CA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62688" y="1210530"/>
            <a:ext cx="8483948" cy="4968881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2900" dirty="0" smtClean="0">
                <a:solidFill>
                  <a:srgbClr val="FFFF00"/>
                </a:solidFill>
              </a:rPr>
              <a:t>Haplotype</a:t>
            </a:r>
            <a:r>
              <a:rPr lang="en-US" sz="2900" dirty="0" smtClean="0"/>
              <a:t> and </a:t>
            </a:r>
            <a:r>
              <a:rPr lang="en-US" sz="2900" dirty="0" smtClean="0">
                <a:solidFill>
                  <a:srgbClr val="FFFF00"/>
                </a:solidFill>
              </a:rPr>
              <a:t>gene</a:t>
            </a:r>
            <a:r>
              <a:rPr lang="en-US" sz="2900" dirty="0" smtClean="0"/>
              <a:t> tests can be used selection and mating programs</a:t>
            </a:r>
            <a:endParaRPr lang="en-CA" sz="2900" dirty="0" smtClean="0"/>
          </a:p>
          <a:p>
            <a:pPr>
              <a:lnSpc>
                <a:spcPts val="3200"/>
              </a:lnSpc>
            </a:pPr>
            <a:r>
              <a:rPr lang="en-CA" sz="2900" dirty="0" smtClean="0"/>
              <a:t>A small number of elite breeders are </a:t>
            </a:r>
            <a:r>
              <a:rPr lang="en-CA" sz="2900" dirty="0" smtClean="0">
                <a:solidFill>
                  <a:srgbClr val="FFFF00"/>
                </a:solidFill>
              </a:rPr>
              <a:t>investing</a:t>
            </a:r>
            <a:r>
              <a:rPr lang="en-CA" sz="2900" dirty="0" smtClean="0"/>
              <a:t> heavily in genomics</a:t>
            </a:r>
          </a:p>
          <a:p>
            <a:pPr>
              <a:lnSpc>
                <a:spcPts val="3200"/>
              </a:lnSpc>
            </a:pPr>
            <a:r>
              <a:rPr lang="en-CA" sz="2900" dirty="0" smtClean="0"/>
              <a:t>About </a:t>
            </a:r>
            <a:r>
              <a:rPr lang="en-CA" sz="2900" dirty="0" smtClean="0">
                <a:solidFill>
                  <a:srgbClr val="00FF00"/>
                </a:solidFill>
              </a:rPr>
              <a:t>30%</a:t>
            </a:r>
            <a:r>
              <a:rPr lang="en-CA" sz="2900" dirty="0" smtClean="0"/>
              <a:t> of young males have been genotyped directly by breeders since April 2013</a:t>
            </a:r>
          </a:p>
          <a:p>
            <a:pPr>
              <a:lnSpc>
                <a:spcPts val="3200"/>
              </a:lnSpc>
            </a:pPr>
            <a:r>
              <a:rPr lang="en-CA" sz="2900" dirty="0" smtClean="0"/>
              <a:t>Prices for top genomic heifers can be very high</a:t>
            </a:r>
            <a:r>
              <a:rPr lang="en-CA" sz="2900" dirty="0" smtClean="0">
                <a:solidFill>
                  <a:srgbClr val="FFFF00"/>
                </a:solidFill>
              </a:rPr>
              <a:t> (e.g., </a:t>
            </a:r>
            <a:r>
              <a:rPr lang="en-CA" sz="2900" dirty="0" smtClean="0">
                <a:solidFill>
                  <a:srgbClr val="00FF00"/>
                </a:solidFill>
              </a:rPr>
              <a:t>€250,000</a:t>
            </a:r>
            <a:r>
              <a:rPr lang="en-CA" sz="2900" dirty="0" smtClean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8037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ngy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9512" y="4344468"/>
            <a:ext cx="3024017" cy="205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5" y="135076"/>
            <a:ext cx="8226425" cy="584775"/>
          </a:xfrm>
        </p:spPr>
        <p:txBody>
          <a:bodyPr/>
          <a:lstStyle/>
          <a:p>
            <a:r>
              <a:rPr lang="en-CA" dirty="0" smtClean="0"/>
              <a:t>Impact on dairy producers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354765"/>
          </a:xfrm>
        </p:spPr>
        <p:txBody>
          <a:bodyPr/>
          <a:lstStyle/>
          <a:p>
            <a:r>
              <a:rPr lang="en-CA" dirty="0" smtClean="0"/>
              <a:t>General</a:t>
            </a:r>
          </a:p>
          <a:p>
            <a:pPr lvl="1"/>
            <a:r>
              <a:rPr lang="en-CA" dirty="0" smtClean="0"/>
              <a:t>Reduced generation interval</a:t>
            </a:r>
          </a:p>
          <a:p>
            <a:pPr lvl="1"/>
            <a:r>
              <a:rPr lang="en-CA" dirty="0" smtClean="0"/>
              <a:t>Increased rates of genetic gain</a:t>
            </a:r>
          </a:p>
          <a:p>
            <a:pPr lvl="1"/>
            <a:r>
              <a:rPr lang="en-CA" dirty="0" smtClean="0"/>
              <a:t>Greater inbreeding/</a:t>
            </a:r>
            <a:r>
              <a:rPr lang="en-CA" dirty="0" err="1" smtClean="0"/>
              <a:t>homozygosity</a:t>
            </a:r>
            <a:r>
              <a:rPr lang="en-CA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4432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0" y="152400"/>
            <a:ext cx="8226425" cy="584775"/>
          </a:xfrm>
        </p:spPr>
        <p:txBody>
          <a:bodyPr/>
          <a:lstStyle/>
          <a:p>
            <a:r>
              <a:rPr lang="en-CA" dirty="0" smtClean="0"/>
              <a:t>Impact on dairy producers</a:t>
            </a:r>
            <a:r>
              <a:rPr lang="en-C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CA" sz="3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r>
              <a:rPr lang="en-CA" sz="3000" dirty="0" smtClean="0"/>
              <a:t>Sires</a:t>
            </a:r>
          </a:p>
          <a:p>
            <a:pPr lvl="1"/>
            <a:r>
              <a:rPr lang="en-CA" sz="3000" dirty="0" smtClean="0"/>
              <a:t>Higher average genetic merit of available bulls</a:t>
            </a:r>
          </a:p>
          <a:p>
            <a:pPr lvl="1"/>
            <a:r>
              <a:rPr lang="en-CA" sz="3000" dirty="0" smtClean="0"/>
              <a:t>More rapid increase in genetic merit for all traits</a:t>
            </a:r>
          </a:p>
          <a:p>
            <a:pPr lvl="1"/>
            <a:r>
              <a:rPr lang="en-CA" sz="3000" dirty="0" smtClean="0"/>
              <a:t>Larger choice of bulls in terms of traits and semen price</a:t>
            </a:r>
          </a:p>
          <a:p>
            <a:pPr lvl="1"/>
            <a:r>
              <a:rPr lang="en-CA" sz="3000" dirty="0" smtClean="0"/>
              <a:t>Greater use of young bulls</a:t>
            </a:r>
          </a:p>
        </p:txBody>
      </p:sp>
    </p:spTree>
    <p:extLst>
      <p:ext uri="{BB962C8B-B14F-4D97-AF65-F5344CB8AC3E}">
        <p14:creationId xmlns:p14="http://schemas.microsoft.com/office/powerpoint/2010/main" val="40235006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854" y="2440870"/>
            <a:ext cx="721731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How should you use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genomic selection?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9989540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Genotyping is very popular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21103556"/>
              </p:ext>
            </p:extLst>
          </p:nvPr>
        </p:nvGraphicFramePr>
        <p:xfrm>
          <a:off x="152399" y="1077186"/>
          <a:ext cx="8728529" cy="55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432287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7827"/>
            <a:ext cx="8839200" cy="553998"/>
          </a:xfrm>
        </p:spPr>
        <p:txBody>
          <a:bodyPr/>
          <a:lstStyle/>
          <a:p>
            <a:r>
              <a:rPr lang="en-US" sz="3600" dirty="0" smtClean="0"/>
              <a:t>Can you afford genomic testing?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624886" y="1207488"/>
            <a:ext cx="8296089" cy="4910677"/>
            <a:chOff x="377087" y="1207488"/>
            <a:chExt cx="8415214" cy="4910677"/>
          </a:xfrm>
        </p:grpSpPr>
        <p:pic>
          <p:nvPicPr>
            <p:cNvPr id="45058" name="Picture 23" descr="Bovine HD Omni1S &amp; BovineHD 8x1 B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080" y="1261463"/>
              <a:ext cx="1123950" cy="342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59" name="Picture 14" descr="iSelect_chi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06" y="1207488"/>
              <a:ext cx="1050925" cy="348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377087" y="4917837"/>
              <a:ext cx="8415214" cy="1200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rebuchet MS"/>
                </a:rPr>
                <a:t>Number of </a:t>
              </a:r>
              <a:r>
                <a:rPr lang="en-US" sz="2400" dirty="0" smtClean="0">
                  <a:solidFill>
                    <a:srgbClr val="FFFF00"/>
                  </a:solidFill>
                  <a:latin typeface="Trebuchet MS"/>
                </a:rPr>
                <a:t>SNP			 </a:t>
              </a:r>
              <a:r>
                <a:rPr lang="en-US" sz="2400" b="1" dirty="0" smtClean="0">
                  <a:solidFill>
                    <a:srgbClr val="FFFF00"/>
                  </a:solidFill>
                  <a:latin typeface="Trebuchet MS"/>
                </a:rPr>
                <a:t>9K	    50K		    800K</a:t>
              </a:r>
              <a:endParaRPr lang="en-US" sz="2400" dirty="0">
                <a:solidFill>
                  <a:srgbClr val="FFFF00"/>
                </a:solidFill>
                <a:latin typeface="Trebuchet MS"/>
              </a:endParaRPr>
            </a:p>
            <a:p>
              <a:r>
                <a:rPr lang="en-US" sz="2400" dirty="0">
                  <a:solidFill>
                    <a:schemeClr val="bg1"/>
                  </a:solidFill>
                  <a:latin typeface="Trebuchet MS"/>
                </a:rPr>
                <a:t>U.S. </a:t>
              </a:r>
              <a:r>
                <a:rPr lang="en-US" sz="2400" dirty="0" smtClean="0">
                  <a:solidFill>
                    <a:schemeClr val="bg1"/>
                  </a:solidFill>
                  <a:latin typeface="Trebuchet MS"/>
                </a:rPr>
                <a:t>Price		</a:t>
              </a:r>
              <a:r>
                <a:rPr lang="en-US" sz="2400" dirty="0">
                  <a:solidFill>
                    <a:schemeClr val="bg1"/>
                  </a:solidFill>
                  <a:latin typeface="Trebuchet MS"/>
                </a:rPr>
                <a:t>	</a:t>
              </a:r>
              <a:r>
                <a:rPr lang="en-US" sz="2400" dirty="0" smtClean="0">
                  <a:solidFill>
                    <a:schemeClr val="bg1"/>
                  </a:solidFill>
                  <a:latin typeface="Trebuchet MS"/>
                </a:rPr>
                <a:t>         </a:t>
              </a:r>
              <a:r>
                <a:rPr lang="en-US" sz="2400" dirty="0" smtClean="0">
                  <a:solidFill>
                    <a:srgbClr val="00FF00"/>
                  </a:solidFill>
                  <a:latin typeface="Trebuchet MS"/>
                </a:rPr>
                <a:t>	€</a:t>
              </a:r>
              <a:r>
                <a:rPr lang="en-US" sz="2400" dirty="0">
                  <a:solidFill>
                    <a:srgbClr val="00FF00"/>
                  </a:solidFill>
                  <a:latin typeface="Trebuchet MS"/>
                </a:rPr>
                <a:t>32</a:t>
              </a:r>
              <a:r>
                <a:rPr lang="en-US" sz="2400" dirty="0" smtClean="0">
                  <a:solidFill>
                    <a:srgbClr val="00FF00"/>
                  </a:solidFill>
                  <a:latin typeface="Trebuchet MS"/>
                </a:rPr>
                <a:t>		€92		€184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  <a:latin typeface="Trebuchet MS"/>
                </a:rPr>
                <a:t>International	price 		</a:t>
              </a:r>
              <a:r>
                <a:rPr lang="en-US" sz="2400" dirty="0" smtClean="0">
                  <a:solidFill>
                    <a:srgbClr val="00FF00"/>
                  </a:solidFill>
                  <a:latin typeface="Trebuchet MS"/>
                </a:rPr>
                <a:t>€41	   €100		€192</a:t>
              </a:r>
              <a:endParaRPr lang="en-US" sz="2400" dirty="0">
                <a:solidFill>
                  <a:srgbClr val="00FF00"/>
                </a:solidFill>
                <a:latin typeface="Trebuchet MS"/>
              </a:endParaRPr>
            </a:p>
          </p:txBody>
        </p:sp>
        <p:pic>
          <p:nvPicPr>
            <p:cNvPr id="13" name="Picture 2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353981" y="1207488"/>
              <a:ext cx="1139825" cy="3505200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09521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Four ways to use use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r>
              <a:rPr lang="en-US" dirty="0" smtClean="0"/>
              <a:t>Animal ID and parentage verification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 this the animal that I think it is?</a:t>
            </a:r>
          </a:p>
          <a:p>
            <a:r>
              <a:rPr lang="en-US" dirty="0" smtClean="0"/>
              <a:t>Early culling decisions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Am I raising the right animals?</a:t>
            </a:r>
          </a:p>
          <a:p>
            <a:r>
              <a:rPr lang="en-US" dirty="0" smtClean="0"/>
              <a:t>Mate selection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How do I produce the best calves?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Identification of elite cows</a:t>
            </a:r>
          </a:p>
        </p:txBody>
      </p:sp>
    </p:spTree>
    <p:extLst>
      <p:ext uri="{BB962C8B-B14F-4D97-AF65-F5344CB8AC3E}">
        <p14:creationId xmlns:p14="http://schemas.microsoft.com/office/powerpoint/2010/main" val="7816244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ay-2011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1" y="1068632"/>
            <a:ext cx="3979496" cy="54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6395" y="73427"/>
            <a:ext cx="8787671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b="0" dirty="0" smtClean="0">
                <a:solidFill>
                  <a:srgbClr val="FFFF00"/>
                </a:solidFill>
              </a:rPr>
              <a:t>Now we know which heifer is best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6250" y="933954"/>
            <a:ext cx="171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The best</a:t>
            </a:r>
            <a:r>
              <a:rPr lang="en-US" sz="1800" b="1" dirty="0" smtClean="0">
                <a:solidFill>
                  <a:srgbClr val="FFFFFF"/>
                </a:solidFill>
                <a:latin typeface="Trebuchet MS"/>
              </a:rPr>
              <a:t> has a PTA NM$ of </a:t>
            </a:r>
            <a:r>
              <a:rPr lang="en-US" sz="1800" b="1" dirty="0" smtClean="0">
                <a:solidFill>
                  <a:srgbClr val="00FF00"/>
                </a:solidFill>
                <a:latin typeface="Trebuchet MS"/>
              </a:rPr>
              <a:t>+</a:t>
            </a:r>
            <a:r>
              <a:rPr lang="en-US" sz="1800" b="1" dirty="0" smtClean="0">
                <a:solidFill>
                  <a:srgbClr val="00FF00"/>
                </a:solidFill>
              </a:rPr>
              <a:t>684</a:t>
            </a:r>
            <a:r>
              <a:rPr lang="en-US" sz="1800" b="1" dirty="0" smtClean="0">
                <a:solidFill>
                  <a:srgbClr val="FFFFFF"/>
                </a:solidFill>
                <a:latin typeface="Trebuchet M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Trebuchet MS"/>
              </a:rPr>
              <a:t>and a REL of </a:t>
            </a:r>
            <a:r>
              <a:rPr lang="en-US" sz="1800" b="1" dirty="0" smtClean="0">
                <a:solidFill>
                  <a:srgbClr val="00FF00"/>
                </a:solidFill>
                <a:latin typeface="Trebuchet MS"/>
              </a:rPr>
              <a:t>80%</a:t>
            </a:r>
            <a:r>
              <a:rPr lang="en-US" sz="1800" b="1" dirty="0" smtClean="0">
                <a:solidFill>
                  <a:srgbClr val="FFFFFF"/>
                </a:solidFill>
                <a:latin typeface="Trebuchet MS"/>
              </a:rPr>
              <a:t>.</a:t>
            </a:r>
            <a:endParaRPr lang="en-US" sz="1800" b="1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5001" y="5443394"/>
            <a:ext cx="175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The worst</a:t>
            </a:r>
            <a:r>
              <a:rPr lang="en-US" sz="1800" b="1" dirty="0" smtClean="0">
                <a:latin typeface="Trebuchet M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Trebuchet MS"/>
              </a:rPr>
              <a:t>has a PTA NM$ of </a:t>
            </a:r>
            <a:r>
              <a:rPr lang="en-US" sz="1800" b="1" dirty="0" smtClean="0">
                <a:solidFill>
                  <a:srgbClr val="00FF00"/>
                </a:solidFill>
                <a:latin typeface="Trebuchet MS"/>
              </a:rPr>
              <a:t>-121 </a:t>
            </a:r>
            <a:r>
              <a:rPr lang="en-US" sz="1800" b="1" dirty="0" smtClean="0">
                <a:solidFill>
                  <a:srgbClr val="FFFFFF"/>
                </a:solidFill>
                <a:latin typeface="Trebuchet MS"/>
              </a:rPr>
              <a:t>and a REL of</a:t>
            </a:r>
            <a:r>
              <a:rPr lang="en-US" sz="1800" b="1" dirty="0" smtClean="0">
                <a:latin typeface="Trebuchet MS"/>
              </a:rPr>
              <a:t> </a:t>
            </a:r>
            <a:r>
              <a:rPr lang="en-US" sz="1800" b="1" dirty="0" smtClean="0">
                <a:latin typeface="Trebuchet MS"/>
              </a:rPr>
              <a:t>7</a:t>
            </a:r>
            <a:r>
              <a:rPr lang="en-US" sz="1800" b="1" dirty="0" smtClean="0">
                <a:solidFill>
                  <a:srgbClr val="00FF00"/>
                </a:solidFill>
                <a:latin typeface="Trebuchet MS"/>
              </a:rPr>
              <a:t>6%</a:t>
            </a:r>
            <a:r>
              <a:rPr lang="en-US" sz="1800" b="1" dirty="0" smtClean="0">
                <a:latin typeface="Trebuchet MS"/>
              </a:rPr>
              <a:t>.</a:t>
            </a:r>
            <a:endParaRPr lang="en-US" sz="1800" b="1" dirty="0">
              <a:latin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5462" y="3268798"/>
            <a:ext cx="4581769" cy="1015663"/>
          </a:xfrm>
          <a:prstGeom prst="rect">
            <a:avLst/>
          </a:prstGeom>
          <a:noFill/>
          <a:ln w="25400" cap="rnd">
            <a:solidFill>
              <a:srgbClr val="FFFFFF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rebuchet MS"/>
              </a:rPr>
              <a:t>PLANET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</a:rPr>
              <a:t>has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  <a:latin typeface="Trebuchet MS"/>
              </a:rPr>
              <a:t>4,168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</a:rPr>
              <a:t>genotyped 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</a:rPr>
              <a:t>daughters 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</a:rPr>
              <a:t>– 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</a:rPr>
              <a:t>which one do you want in your herd?</a:t>
            </a:r>
            <a:endParaRPr lang="en-US" sz="2000" b="1" dirty="0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91" y="1023809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27" y="447869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34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90563" y="1147763"/>
          <a:ext cx="7762875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3" imgW="7505700" imgH="4724400" progId="Excel.Sheet.8">
                  <p:embed/>
                </p:oleObj>
              </mc:Choice>
              <mc:Fallback>
                <p:oleObj name="Worksheet" r:id="rId3" imgW="7505700" imgH="472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147763"/>
                        <a:ext cx="7762875" cy="488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68711" y="6074510"/>
            <a:ext cx="7216839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Trebuchet MS"/>
              </a:rPr>
              <a:t>Without any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pedigree information</a:t>
            </a:r>
            <a:r>
              <a:rPr lang="en-US" sz="2000" dirty="0">
                <a:solidFill>
                  <a:schemeClr val="bg1"/>
                </a:solidFill>
                <a:latin typeface="Trebuchet MS"/>
              </a:rPr>
              <a:t>, they all </a:t>
            </a:r>
            <a:r>
              <a:rPr lang="en-US" sz="2000" dirty="0">
                <a:solidFill>
                  <a:srgbClr val="FFFF00"/>
                </a:solidFill>
                <a:latin typeface="Trebuchet MS"/>
              </a:rPr>
              <a:t>appear the same</a:t>
            </a:r>
            <a:r>
              <a:rPr lang="en-US" sz="2000" dirty="0">
                <a:solidFill>
                  <a:schemeClr val="bg1"/>
                </a:solidFill>
                <a:latin typeface="Trebuchet MS"/>
              </a:rPr>
              <a:t>!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 rot="-5400000">
            <a:off x="-1285875" y="3571875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Genetic Merit for NM$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615" y="85817"/>
            <a:ext cx="8768133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b="0" dirty="0" smtClean="0">
                <a:solidFill>
                  <a:srgbClr val="FFFF00"/>
                </a:solidFill>
              </a:rPr>
              <a:t>46 US Holsteins – unknown parents</a:t>
            </a:r>
            <a:endParaRPr lang="en-US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160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74305"/>
              </p:ext>
            </p:extLst>
          </p:nvPr>
        </p:nvGraphicFramePr>
        <p:xfrm>
          <a:off x="914400" y="1031628"/>
          <a:ext cx="7548563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Worksheet" r:id="rId3" imgW="7372350" imgH="5086493" progId="Excel.Sheet.8">
                  <p:embed/>
                </p:oleObj>
              </mc:Choice>
              <mc:Fallback>
                <p:oleObj name="Worksheet" r:id="rId3" imgW="7372350" imgH="508649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31628"/>
                        <a:ext cx="7548563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 rot="-5400000">
            <a:off x="-1080725" y="3761392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Genetic Merit for NM$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615" y="85817"/>
            <a:ext cx="8768133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b="0" dirty="0" smtClean="0">
                <a:solidFill>
                  <a:srgbClr val="FFFF00"/>
                </a:solidFill>
              </a:rPr>
              <a:t>46 US Holsteins – genotyped</a:t>
            </a:r>
            <a:endParaRPr lang="en-US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74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Overview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57200" y="1250950"/>
            <a:ext cx="8153400" cy="237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How</a:t>
            </a:r>
            <a:r>
              <a:rPr lang="en-US" sz="3200" dirty="0" smtClean="0">
                <a:solidFill>
                  <a:srgbClr val="FFFFFF"/>
                </a:solidFill>
              </a:rPr>
              <a:t> does genomic selection work?</a:t>
            </a:r>
          </a:p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What </a:t>
            </a:r>
            <a:r>
              <a:rPr lang="en-US" sz="3200" dirty="0" smtClean="0">
                <a:solidFill>
                  <a:srgbClr val="FFFFFF"/>
                </a:solidFill>
              </a:rPr>
              <a:t>can you expect from genomic selection?</a:t>
            </a:r>
          </a:p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How</a:t>
            </a:r>
            <a:r>
              <a:rPr lang="en-US" sz="3200" dirty="0" smtClean="0">
                <a:solidFill>
                  <a:schemeClr val="bg1"/>
                </a:solidFill>
              </a:rPr>
              <a:t> should you use genomics?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39495"/>
      </p:ext>
    </p:extLst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38278"/>
              </p:ext>
            </p:extLst>
          </p:nvPr>
        </p:nvGraphicFramePr>
        <p:xfrm>
          <a:off x="1016000" y="1082675"/>
          <a:ext cx="7415213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Worksheet" r:id="rId3" imgW="7515225" imgH="5495925" progId="Excel.Sheet.8">
                  <p:embed/>
                </p:oleObj>
              </mc:Choice>
              <mc:Fallback>
                <p:oleObj name="Worksheet" r:id="rId3" imgW="7515225" imgH="54959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082675"/>
                        <a:ext cx="7415213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Oval 3"/>
          <p:cNvSpPr>
            <a:spLocks noChangeArrowheads="1"/>
          </p:cNvSpPr>
          <p:nvPr/>
        </p:nvSpPr>
        <p:spPr bwMode="auto">
          <a:xfrm rot="-2030143">
            <a:off x="1393090" y="5271464"/>
            <a:ext cx="2038350" cy="665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 rot="-5400000">
            <a:off x="-977166" y="3573829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Genetic Merit for NM$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810" y="85817"/>
            <a:ext cx="8768133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b="0" dirty="0" smtClean="0">
                <a:solidFill>
                  <a:srgbClr val="FFFF00"/>
                </a:solidFill>
              </a:rPr>
              <a:t>The poorest animals can be culled</a:t>
            </a:r>
            <a:endParaRPr lang="en-US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84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816979" cy="584775"/>
          </a:xfrm>
        </p:spPr>
        <p:txBody>
          <a:bodyPr/>
          <a:lstStyle/>
          <a:p>
            <a:r>
              <a:rPr lang="en-US" dirty="0" smtClean="0"/>
              <a:t>Identify your elite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31983"/>
          </a:xfrm>
        </p:spPr>
        <p:txBody>
          <a:bodyPr/>
          <a:lstStyle/>
          <a:p>
            <a:r>
              <a:rPr lang="en-US" dirty="0" smtClean="0"/>
              <a:t>When you genotype your</a:t>
            </a:r>
            <a:br>
              <a:rPr lang="en-US" dirty="0" smtClean="0"/>
            </a:br>
            <a:r>
              <a:rPr lang="en-US" dirty="0" smtClean="0"/>
              <a:t>cows you will know which</a:t>
            </a:r>
            <a:br>
              <a:rPr lang="en-US" dirty="0" smtClean="0"/>
            </a:br>
            <a:r>
              <a:rPr lang="en-US" dirty="0" smtClean="0"/>
              <a:t>animals to contract as bull</a:t>
            </a:r>
            <a:br>
              <a:rPr lang="en-US" dirty="0" smtClean="0"/>
            </a:br>
            <a:r>
              <a:rPr lang="en-US" dirty="0" smtClean="0"/>
              <a:t>dams</a:t>
            </a:r>
          </a:p>
          <a:p>
            <a:r>
              <a:rPr lang="en-US" dirty="0" smtClean="0"/>
              <a:t>You will also know which embryos from a flush are the good ones and bad ones</a:t>
            </a:r>
          </a:p>
          <a:p>
            <a:r>
              <a:rPr lang="en-US" dirty="0" smtClean="0"/>
              <a:t>The sale of elite genetics can supplement your income from milk sales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74154" y="1095129"/>
            <a:ext cx="2883114" cy="2415230"/>
            <a:chOff x="6105771" y="1134205"/>
            <a:chExt cx="2883114" cy="24152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2711" y="1134205"/>
              <a:ext cx="2743200" cy="20634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105771" y="3149325"/>
              <a:ext cx="28831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http://</a:t>
              </a:r>
              <a:r>
                <a:rPr lang="en-US" sz="1000" dirty="0" err="1">
                  <a:solidFill>
                    <a:schemeClr val="bg1"/>
                  </a:solidFill>
                </a:rPr>
                <a:t>vet.tufts.edu</a:t>
              </a:r>
              <a:r>
                <a:rPr lang="en-US" sz="1000" dirty="0">
                  <a:solidFill>
                    <a:schemeClr val="bg1"/>
                  </a:solidFill>
                </a:rPr>
                <a:t>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tas</a:t>
              </a:r>
              <a:r>
                <a:rPr lang="en-US" sz="1000" dirty="0">
                  <a:solidFill>
                    <a:schemeClr val="bg1"/>
                  </a:solidFill>
                </a:rPr>
                <a:t>/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dairy_farm_services</a:t>
              </a:r>
              <a:r>
                <a:rPr lang="en-US" sz="1000" dirty="0" smtClean="0">
                  <a:solidFill>
                    <a:schemeClr val="bg1"/>
                  </a:solidFill>
                </a:rPr>
                <a:t>/</a:t>
              </a:r>
              <a:br>
                <a:rPr lang="en-US" sz="1000" dirty="0" smtClean="0">
                  <a:solidFill>
                    <a:schemeClr val="bg1"/>
                  </a:solidFill>
                </a:rPr>
              </a:br>
              <a:r>
                <a:rPr lang="en-US" sz="1000" dirty="0" err="1" smtClean="0">
                  <a:solidFill>
                    <a:schemeClr val="bg1"/>
                  </a:solidFill>
                </a:rPr>
                <a:t>embryo_transfer_service.html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4115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Simulated </a:t>
            </a:r>
            <a:r>
              <a:rPr lang="en-US" dirty="0" err="1" smtClean="0"/>
              <a:t>matings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/>
              <a:t>Mated all genotyped Jersey bulls and cows in a </a:t>
            </a:r>
            <a:r>
              <a:rPr lang="en-US" dirty="0" smtClean="0"/>
              <a:t>fully cross</a:t>
            </a:r>
            <a:r>
              <a:rPr lang="en-US" dirty="0"/>
              <a:t>-classified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5 877</a:t>
            </a:r>
            <a:r>
              <a:rPr lang="en-US" dirty="0" smtClean="0"/>
              <a:t> bulls and </a:t>
            </a:r>
            <a:r>
              <a:rPr lang="en-US" dirty="0" smtClean="0">
                <a:solidFill>
                  <a:srgbClr val="00FF00"/>
                </a:solidFill>
              </a:rPr>
              <a:t>15 553 </a:t>
            </a:r>
            <a:r>
              <a:rPr lang="en-US" dirty="0" smtClean="0"/>
              <a:t>cows</a:t>
            </a:r>
          </a:p>
          <a:p>
            <a:pPr lvl="2"/>
            <a:r>
              <a:rPr lang="en-US" dirty="0" smtClean="0">
                <a:solidFill>
                  <a:srgbClr val="00FF00"/>
                </a:solidFill>
              </a:rPr>
              <a:t>91 404 981 </a:t>
            </a:r>
            <a:r>
              <a:rPr lang="en-US" dirty="0" err="1" smtClean="0"/>
              <a:t>matings</a:t>
            </a:r>
            <a:endParaRPr lang="en-US" dirty="0" smtClean="0"/>
          </a:p>
          <a:p>
            <a:pPr lvl="1"/>
            <a:r>
              <a:rPr lang="en-US" dirty="0" smtClean="0"/>
              <a:t>Crossovers, independent </a:t>
            </a:r>
            <a:r>
              <a:rPr lang="en-US" dirty="0"/>
              <a:t>assortment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100</a:t>
            </a:r>
            <a:r>
              <a:rPr lang="en-US" dirty="0" smtClean="0"/>
              <a:t> replicates per mate pair</a:t>
            </a:r>
          </a:p>
          <a:p>
            <a:r>
              <a:rPr lang="en-US" dirty="0" smtClean="0"/>
              <a:t>Mean, variance, </a:t>
            </a:r>
            <a:r>
              <a:rPr lang="en-US" dirty="0" err="1" smtClean="0"/>
              <a:t>skewness</a:t>
            </a:r>
            <a:r>
              <a:rPr lang="en-US" dirty="0" smtClean="0"/>
              <a:t>, and kurtosis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28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9" y="143486"/>
            <a:ext cx="8226425" cy="584775"/>
          </a:xfrm>
        </p:spPr>
        <p:txBody>
          <a:bodyPr/>
          <a:lstStyle/>
          <a:p>
            <a:r>
              <a:rPr lang="en-US" dirty="0" smtClean="0"/>
              <a:t>Distribution of progeny DGV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" r="56"/>
          <a:stretch>
            <a:fillRect/>
          </a:stretch>
        </p:blipFill>
        <p:spPr>
          <a:xfrm>
            <a:off x="204183" y="1112994"/>
            <a:ext cx="8686800" cy="4932947"/>
          </a:xfrm>
        </p:spPr>
      </p:pic>
      <p:sp>
        <p:nvSpPr>
          <p:cNvPr id="5" name="TextBox 4"/>
          <p:cNvSpPr txBox="1"/>
          <p:nvPr/>
        </p:nvSpPr>
        <p:spPr>
          <a:xfrm>
            <a:off x="1267978" y="5985520"/>
            <a:ext cx="774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Distribution of </a:t>
            </a:r>
            <a:r>
              <a:rPr lang="en-US" sz="1600" dirty="0" smtClean="0">
                <a:solidFill>
                  <a:srgbClr val="00FF00"/>
                </a:solidFill>
              </a:rPr>
              <a:t>6,000,000</a:t>
            </a:r>
            <a:r>
              <a:rPr lang="en-US" sz="1600" dirty="0" smtClean="0">
                <a:solidFill>
                  <a:srgbClr val="FFFFFF"/>
                </a:solidFill>
              </a:rPr>
              <a:t> randomly sampled simulated </a:t>
            </a:r>
            <a:r>
              <a:rPr lang="en-US" sz="1600" dirty="0" err="1" smtClean="0">
                <a:solidFill>
                  <a:srgbClr val="FFFFFF"/>
                </a:solidFill>
              </a:rPr>
              <a:t>matings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23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3939" r="-3939"/>
          <a:stretch>
            <a:fillRect/>
          </a:stretch>
        </p:blipFill>
        <p:spPr bwMode="auto">
          <a:xfrm>
            <a:off x="234950" y="1007157"/>
            <a:ext cx="8686800" cy="553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6" y="143487"/>
            <a:ext cx="8815387" cy="584775"/>
          </a:xfrm>
        </p:spPr>
        <p:txBody>
          <a:bodyPr/>
          <a:lstStyle/>
          <a:p>
            <a:r>
              <a:rPr lang="en-US" dirty="0"/>
              <a:t>Most extreme groups for progeny DGV</a:t>
            </a:r>
          </a:p>
        </p:txBody>
      </p:sp>
    </p:spTree>
    <p:extLst>
      <p:ext uri="{BB962C8B-B14F-4D97-AF65-F5344CB8AC3E}">
        <p14:creationId xmlns:p14="http://schemas.microsoft.com/office/powerpoint/2010/main" val="2732653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9" y="133717"/>
            <a:ext cx="8874003" cy="584775"/>
          </a:xfrm>
        </p:spPr>
        <p:txBody>
          <a:bodyPr/>
          <a:lstStyle/>
          <a:p>
            <a:r>
              <a:rPr lang="en-US" dirty="0"/>
              <a:t>Most extreme groups for </a:t>
            </a:r>
            <a:r>
              <a:rPr lang="en-US" dirty="0" smtClean="0"/>
              <a:t>DGV variance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195" r="-5195"/>
          <a:stretch>
            <a:fillRect/>
          </a:stretch>
        </p:blipFill>
        <p:spPr>
          <a:xfrm>
            <a:off x="174625" y="1041629"/>
            <a:ext cx="8686800" cy="5413718"/>
          </a:xfrm>
        </p:spPr>
      </p:pic>
    </p:spTree>
    <p:extLst>
      <p:ext uri="{BB962C8B-B14F-4D97-AF65-F5344CB8AC3E}">
        <p14:creationId xmlns:p14="http://schemas.microsoft.com/office/powerpoint/2010/main" val="1262094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02" y="1003611"/>
            <a:ext cx="8905797" cy="505700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Genomic selection provides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tools for </a:t>
            </a:r>
            <a:r>
              <a:rPr lang="en-US" dirty="0" smtClean="0">
                <a:solidFill>
                  <a:srgbClr val="FFFF00"/>
                </a:solidFill>
              </a:rPr>
              <a:t>increasing </a:t>
            </a:r>
            <a:r>
              <a:rPr lang="en-US" dirty="0" smtClean="0">
                <a:solidFill>
                  <a:srgbClr val="FFFFFF"/>
                </a:solidFill>
              </a:rPr>
              <a:t>rates of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genetic gain</a:t>
            </a:r>
          </a:p>
          <a:p>
            <a:r>
              <a:rPr lang="en-US" dirty="0" smtClean="0"/>
              <a:t>Accurate genetic information</a:t>
            </a:r>
            <a:br>
              <a:rPr lang="en-US" dirty="0" smtClean="0"/>
            </a:br>
            <a:r>
              <a:rPr lang="en-US" dirty="0" smtClean="0"/>
              <a:t>is now available </a:t>
            </a:r>
            <a:r>
              <a:rPr lang="en-US" dirty="0" smtClean="0">
                <a:solidFill>
                  <a:srgbClr val="FFFF00"/>
                </a:solidFill>
              </a:rPr>
              <a:t>early</a:t>
            </a:r>
            <a:r>
              <a:rPr lang="en-US" dirty="0" smtClean="0"/>
              <a:t> in life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Pedigree </a:t>
            </a:r>
            <a:r>
              <a:rPr lang="en-US" dirty="0" smtClean="0">
                <a:solidFill>
                  <a:srgbClr val="FFFF00"/>
                </a:solidFill>
              </a:rPr>
              <a:t>errors</a:t>
            </a:r>
            <a:r>
              <a:rPr lang="en-US" dirty="0" smtClean="0">
                <a:solidFill>
                  <a:srgbClr val="FFFFFF"/>
                </a:solidFill>
              </a:rPr>
              <a:t> can be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FF"/>
                </a:solidFill>
              </a:rPr>
              <a:t>found and corrected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Accurate </a:t>
            </a:r>
            <a:r>
              <a:rPr lang="en-US" dirty="0" smtClean="0">
                <a:solidFill>
                  <a:srgbClr val="FFFF00"/>
                </a:solidFill>
              </a:rPr>
              <a:t>culling</a:t>
            </a:r>
            <a:r>
              <a:rPr lang="en-US" dirty="0" smtClean="0">
                <a:solidFill>
                  <a:srgbClr val="FFFFFF"/>
                </a:solidFill>
              </a:rPr>
              <a:t> decisions save money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Better </a:t>
            </a:r>
            <a:r>
              <a:rPr lang="en-US" dirty="0" smtClean="0">
                <a:solidFill>
                  <a:srgbClr val="FFFFFF"/>
                </a:solidFill>
              </a:rPr>
              <a:t>mate selection produces </a:t>
            </a:r>
            <a:r>
              <a:rPr lang="en-US" dirty="0" smtClean="0">
                <a:solidFill>
                  <a:srgbClr val="FFFF00"/>
                </a:solidFill>
              </a:rPr>
              <a:t>better</a:t>
            </a:r>
            <a:r>
              <a:rPr lang="en-US" dirty="0" smtClean="0">
                <a:solidFill>
                  <a:srgbClr val="FFFFFF"/>
                </a:solidFill>
              </a:rPr>
              <a:t> heifers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Elite genetics can be </a:t>
            </a:r>
            <a:r>
              <a:rPr lang="en-US" dirty="0" smtClean="0">
                <a:solidFill>
                  <a:srgbClr val="FFFF00"/>
                </a:solidFill>
              </a:rPr>
              <a:t>marketed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91798" y="1066800"/>
            <a:ext cx="2941831" cy="2831383"/>
            <a:chOff x="6230874" y="1008186"/>
            <a:chExt cx="2941831" cy="28313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5575" y="1008186"/>
              <a:ext cx="2743200" cy="26424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230874" y="3593348"/>
              <a:ext cx="29418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</a:rPr>
                <a:t>http://</a:t>
              </a:r>
              <a:r>
                <a:rPr lang="en-US" sz="1000" dirty="0" err="1">
                  <a:solidFill>
                    <a:srgbClr val="FFFFFF"/>
                  </a:solidFill>
                </a:rPr>
                <a:t>houston.cowparade.com</a:t>
              </a:r>
              <a:r>
                <a:rPr lang="en-US" sz="1000" dirty="0">
                  <a:solidFill>
                    <a:srgbClr val="FFFFFF"/>
                  </a:solidFill>
                </a:rPr>
                <a:t>/cow/large/917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458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Dan Null, Paul </a:t>
            </a:r>
            <a:r>
              <a:rPr lang="en-US" dirty="0" err="1" smtClean="0">
                <a:solidFill>
                  <a:srgbClr val="FFFFFF"/>
                </a:solidFill>
              </a:rPr>
              <a:t>VanRaden</a:t>
            </a:r>
            <a:r>
              <a:rPr lang="en-US" dirty="0" smtClean="0">
                <a:solidFill>
                  <a:srgbClr val="FFFFFF"/>
                </a:solidFill>
              </a:rPr>
              <a:t>, Curt Van </a:t>
            </a:r>
            <a:r>
              <a:rPr lang="en-US" dirty="0" err="1" smtClean="0">
                <a:solidFill>
                  <a:srgbClr val="FFFFFF"/>
                </a:solidFill>
              </a:rPr>
              <a:t>Tassell</a:t>
            </a:r>
            <a:r>
              <a:rPr lang="en-US" dirty="0" smtClean="0">
                <a:solidFill>
                  <a:srgbClr val="FFFFFF"/>
                </a:solidFill>
              </a:rPr>
              <a:t>, and George </a:t>
            </a:r>
            <a:r>
              <a:rPr lang="en-US" dirty="0" err="1" smtClean="0">
                <a:solidFill>
                  <a:srgbClr val="FFFFFF"/>
                </a:solidFill>
              </a:rPr>
              <a:t>Wiggans</a:t>
            </a:r>
            <a:r>
              <a:rPr lang="en-US" dirty="0" smtClean="0">
                <a:solidFill>
                  <a:srgbClr val="FFFFFF"/>
                </a:solidFill>
              </a:rPr>
              <a:t>, AGIL</a:t>
            </a:r>
          </a:p>
          <a:p>
            <a:r>
              <a:rPr lang="en-US" dirty="0" smtClean="0"/>
              <a:t>Tom </a:t>
            </a:r>
            <a:r>
              <a:rPr lang="en-US" dirty="0" err="1" smtClean="0"/>
              <a:t>Lawlor</a:t>
            </a:r>
            <a:r>
              <a:rPr lang="en-US" dirty="0" smtClean="0"/>
              <a:t>, Holstein Association USA</a:t>
            </a:r>
          </a:p>
          <a:p>
            <a:r>
              <a:rPr lang="en-US" dirty="0" smtClean="0"/>
              <a:t>Albert de </a:t>
            </a:r>
            <a:r>
              <a:rPr lang="en-US" dirty="0" err="1" smtClean="0"/>
              <a:t>Vries</a:t>
            </a:r>
            <a:r>
              <a:rPr lang="en-US" dirty="0" smtClean="0"/>
              <a:t>, University of Florida</a:t>
            </a:r>
          </a:p>
          <a:p>
            <a:pPr lvl="0"/>
            <a:r>
              <a:rPr lang="en-US" dirty="0"/>
              <a:t>AFRI grant 1245-31000-101-05, “Improving Fertility of Dairy Cattle Using Translational Genomics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35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932162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91478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854" y="2440870"/>
            <a:ext cx="721731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How does genomic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selection work?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38485692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29182"/>
            <a:ext cx="8226425" cy="584775"/>
          </a:xfrm>
        </p:spPr>
        <p:txBody>
          <a:bodyPr/>
          <a:lstStyle/>
          <a:p>
            <a:r>
              <a:rPr lang="en-US" dirty="0" smtClean="0"/>
              <a:t>How does genetic selection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9" y="2307815"/>
            <a:ext cx="8360461" cy="406265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reliability =</a:t>
            </a:r>
            <a:r>
              <a:rPr lang="en-US" sz="2400" dirty="0" smtClean="0"/>
              <a:t> how certain we are about our estimate of an animal’s genetic merit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selection intensity = </a:t>
            </a:r>
            <a:r>
              <a:rPr lang="en-US" sz="2400" dirty="0" smtClean="0"/>
              <a:t>how selective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55969"/>
            <a:ext cx="8001000" cy="976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06623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2"/>
          <p:cNvCxnSpPr>
            <a:cxnSpLocks noChangeShapeType="1"/>
          </p:cNvCxnSpPr>
          <p:nvPr/>
        </p:nvCxnSpPr>
        <p:spPr bwMode="auto">
          <a:xfrm flipV="1">
            <a:off x="1260582" y="1371600"/>
            <a:ext cx="6537960" cy="670"/>
          </a:xfrm>
          <a:prstGeom prst="line">
            <a:avLst/>
          </a:prstGeom>
          <a:noFill/>
          <a:ln w="47625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95536" y="1340768"/>
            <a:ext cx="0" cy="50405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99474" y="13716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5728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417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624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021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3860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prediction of progeny test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274319" y="2057400"/>
            <a:ext cx="2174967" cy="3733800"/>
            <a:chOff x="274319" y="2057400"/>
            <a:chExt cx="2174967" cy="329406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4319" y="3080927"/>
              <a:ext cx="2174967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Select parents, transfer embryos to recipients</a:t>
              </a:r>
              <a:endParaRPr lang="en-US" sz="2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610099" y="2057400"/>
              <a:ext cx="1368425" cy="3294063"/>
              <a:chOff x="610099" y="2057400"/>
              <a:chExt cx="1368425" cy="3294063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99" y="2057400"/>
                <a:ext cx="1368425" cy="9747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17" y="4343400"/>
                <a:ext cx="1093788" cy="10080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46"/>
          <p:cNvGrpSpPr/>
          <p:nvPr/>
        </p:nvGrpSpPr>
        <p:grpSpPr>
          <a:xfrm>
            <a:off x="2247669" y="2057400"/>
            <a:ext cx="1507902" cy="3691505"/>
            <a:chOff x="2247669" y="2057400"/>
            <a:chExt cx="1507902" cy="369150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47669" y="4420336"/>
              <a:ext cx="150790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born  and DNA tested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558" y="2057400"/>
              <a:ext cx="746125" cy="21621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7"/>
          <p:cNvGrpSpPr/>
          <p:nvPr/>
        </p:nvGrpSpPr>
        <p:grpSpPr>
          <a:xfrm>
            <a:off x="4078125" y="2286000"/>
            <a:ext cx="2208110" cy="2654449"/>
            <a:chOff x="4258005" y="2286000"/>
            <a:chExt cx="2208110" cy="2654449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58005" y="3611880"/>
              <a:ext cx="2208110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</a:t>
              </a: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orn from DNA-selected parents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4" b="6358"/>
            <a:stretch>
              <a:fillRect/>
            </a:stretch>
          </p:blipFill>
          <p:spPr bwMode="auto">
            <a:xfrm>
              <a:off x="4338877" y="2286000"/>
              <a:ext cx="2057400" cy="1118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4"/>
          <p:cNvGrpSpPr/>
          <p:nvPr/>
        </p:nvGrpSpPr>
        <p:grpSpPr>
          <a:xfrm>
            <a:off x="6995160" y="2286000"/>
            <a:ext cx="1639752" cy="2654449"/>
            <a:chOff x="6927414" y="2286000"/>
            <a:chExt cx="1639752" cy="2654449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27414" y="3611880"/>
              <a:ext cx="163975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Bull 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receives progeny test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347" y="2286000"/>
              <a:ext cx="1593886" cy="11155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ounded Rectangle 28"/>
          <p:cNvSpPr/>
          <p:nvPr/>
        </p:nvSpPr>
        <p:spPr bwMode="auto">
          <a:xfrm>
            <a:off x="1524000" y="5943600"/>
            <a:ext cx="6758868" cy="457200"/>
          </a:xfrm>
          <a:prstGeom prst="roundRect">
            <a:avLst/>
          </a:prstGeom>
          <a:solidFill>
            <a:srgbClr val="00337F"/>
          </a:solidFill>
          <a:ln>
            <a:solidFill>
              <a:srgbClr val="00563F"/>
            </a:solidFill>
          </a:ln>
          <a:effectLst>
            <a:outerShdw blurRad="44450" dist="27940" dir="5400000" algn="ctr">
              <a:srgbClr val="00563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Reduce generation interval from 5 to 2 years</a:t>
            </a:r>
            <a:endParaRPr lang="en-US" i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721223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64819"/>
              </p:ext>
            </p:extLst>
          </p:nvPr>
        </p:nvGraphicFramePr>
        <p:xfrm>
          <a:off x="245331" y="1233488"/>
          <a:ext cx="8633618" cy="4719320"/>
        </p:xfrm>
        <a:graphic>
          <a:graphicData uri="http://schemas.openxmlformats.org/drawingml/2006/table">
            <a:tbl>
              <a:tblPr/>
              <a:tblGrid>
                <a:gridCol w="3331741"/>
                <a:gridCol w="1588373"/>
                <a:gridCol w="1752687"/>
                <a:gridCol w="196081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Milk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−80.3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60.9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93.7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54.8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86.3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48.0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Productive life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mo)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73.7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41.6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Somatic cell score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64.9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pregnancy rate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53.5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20.9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45.8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19.6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17.9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058" y="139198"/>
            <a:ext cx="8226425" cy="549275"/>
          </a:xfrm>
        </p:spPr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42711" y="5938343"/>
            <a:ext cx="4894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*2013 </a:t>
            </a:r>
            <a:r>
              <a:rPr lang="en-US" sz="1600" dirty="0">
                <a:solidFill>
                  <a:schemeClr val="bg1"/>
                </a:solidFill>
              </a:rPr>
              <a:t>deregressed value – </a:t>
            </a:r>
            <a:r>
              <a:rPr lang="en-US" sz="1600" dirty="0" smtClean="0">
                <a:solidFill>
                  <a:schemeClr val="bg1"/>
                </a:solidFill>
              </a:rPr>
              <a:t>2009 </a:t>
            </a:r>
            <a:r>
              <a:rPr lang="en-US" sz="1600" dirty="0">
                <a:solidFill>
                  <a:schemeClr val="bg1"/>
                </a:solidFill>
              </a:rPr>
              <a:t>genomic </a:t>
            </a:r>
            <a:r>
              <a:rPr lang="en-US" sz="1600" dirty="0" smtClean="0">
                <a:solidFill>
                  <a:schemeClr val="bg1"/>
                </a:solidFill>
              </a:rPr>
              <a:t>evaluation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4875" y="152400"/>
            <a:ext cx="8836025" cy="533400"/>
          </a:xfrm>
        </p:spPr>
        <p:txBody>
          <a:bodyPr lIns="0" tIns="0" rIns="0" bIns="0" anchor="t">
            <a:spAutoFit/>
          </a:bodyPr>
          <a:lstStyle/>
          <a:p>
            <a:r>
              <a:rPr lang="en-US" sz="3500" dirty="0"/>
              <a:t>Reliabilities for young Holsteins</a:t>
            </a:r>
            <a:r>
              <a:rPr lang="en-US" sz="3500" dirty="0">
                <a:solidFill>
                  <a:srgbClr val="00FF00"/>
                </a:solidFill>
              </a:rPr>
              <a:t>*</a:t>
            </a:r>
          </a:p>
        </p:txBody>
      </p:sp>
      <p:sp>
        <p:nvSpPr>
          <p:cNvPr id="169987" name="Text Box 5"/>
          <p:cNvSpPr txBox="1">
            <a:spLocks noChangeArrowheads="1"/>
          </p:cNvSpPr>
          <p:nvPr/>
        </p:nvSpPr>
        <p:spPr bwMode="auto">
          <a:xfrm>
            <a:off x="3036887" y="6306979"/>
            <a:ext cx="60309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FF00"/>
                </a:solidFill>
                <a:latin typeface="Trebuchet MS"/>
                <a:cs typeface="Trebuchet MS"/>
              </a:rPr>
              <a:t>*Animals with no traditional PTA in April 2011</a:t>
            </a:r>
          </a:p>
        </p:txBody>
      </p:sp>
      <p:sp>
        <p:nvSpPr>
          <p:cNvPr id="169988" name="Rectangle 169"/>
          <p:cNvSpPr>
            <a:spLocks noChangeArrowheads="1"/>
          </p:cNvSpPr>
          <p:nvPr/>
        </p:nvSpPr>
        <p:spPr bwMode="auto">
          <a:xfrm>
            <a:off x="272256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89" name="Rectangle 170"/>
          <p:cNvSpPr>
            <a:spLocks noChangeArrowheads="1"/>
          </p:cNvSpPr>
          <p:nvPr/>
        </p:nvSpPr>
        <p:spPr bwMode="auto">
          <a:xfrm>
            <a:off x="29225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0" name="Rectangle 171"/>
          <p:cNvSpPr>
            <a:spLocks noChangeArrowheads="1"/>
          </p:cNvSpPr>
          <p:nvPr/>
        </p:nvSpPr>
        <p:spPr bwMode="auto">
          <a:xfrm>
            <a:off x="311308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1" name="Rectangle 172"/>
          <p:cNvSpPr>
            <a:spLocks noChangeArrowheads="1"/>
          </p:cNvSpPr>
          <p:nvPr/>
        </p:nvSpPr>
        <p:spPr bwMode="auto">
          <a:xfrm>
            <a:off x="331311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2" name="Rectangle 173"/>
          <p:cNvSpPr>
            <a:spLocks noChangeArrowheads="1"/>
          </p:cNvSpPr>
          <p:nvPr/>
        </p:nvSpPr>
        <p:spPr bwMode="auto">
          <a:xfrm>
            <a:off x="351313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3" name="Rectangle 174"/>
          <p:cNvSpPr>
            <a:spLocks noChangeArrowheads="1"/>
          </p:cNvSpPr>
          <p:nvPr/>
        </p:nvSpPr>
        <p:spPr bwMode="auto">
          <a:xfrm>
            <a:off x="3703638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4" name="Rectangle 175"/>
          <p:cNvSpPr>
            <a:spLocks noChangeArrowheads="1"/>
          </p:cNvSpPr>
          <p:nvPr/>
        </p:nvSpPr>
        <p:spPr bwMode="auto">
          <a:xfrm>
            <a:off x="3903663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5" name="Rectangle 176"/>
          <p:cNvSpPr>
            <a:spLocks noChangeArrowheads="1"/>
          </p:cNvSpPr>
          <p:nvPr/>
        </p:nvSpPr>
        <p:spPr bwMode="auto">
          <a:xfrm>
            <a:off x="4094163" y="4729163"/>
            <a:ext cx="57150" cy="381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6" name="Rectangle 177"/>
          <p:cNvSpPr>
            <a:spLocks noChangeArrowheads="1"/>
          </p:cNvSpPr>
          <p:nvPr/>
        </p:nvSpPr>
        <p:spPr bwMode="auto">
          <a:xfrm>
            <a:off x="4294188" y="4710113"/>
            <a:ext cx="57150" cy="571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7" name="Rectangle 178"/>
          <p:cNvSpPr>
            <a:spLocks noChangeArrowheads="1"/>
          </p:cNvSpPr>
          <p:nvPr/>
        </p:nvSpPr>
        <p:spPr bwMode="auto">
          <a:xfrm>
            <a:off x="4494213" y="4681538"/>
            <a:ext cx="57150" cy="857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69998" name="Rectangle 179"/>
          <p:cNvSpPr>
            <a:spLocks noChangeArrowheads="1"/>
          </p:cNvSpPr>
          <p:nvPr/>
        </p:nvSpPr>
        <p:spPr bwMode="auto">
          <a:xfrm>
            <a:off x="4684713" y="4652963"/>
            <a:ext cx="57150" cy="1143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69999" name="Rectangle 180"/>
          <p:cNvSpPr>
            <a:spLocks noChangeArrowheads="1"/>
          </p:cNvSpPr>
          <p:nvPr/>
        </p:nvSpPr>
        <p:spPr bwMode="auto">
          <a:xfrm>
            <a:off x="4884738" y="4567238"/>
            <a:ext cx="57150" cy="2000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00" name="Rectangle 181"/>
          <p:cNvSpPr>
            <a:spLocks noChangeArrowheads="1"/>
          </p:cNvSpPr>
          <p:nvPr/>
        </p:nvSpPr>
        <p:spPr bwMode="auto">
          <a:xfrm>
            <a:off x="5075238" y="4414838"/>
            <a:ext cx="57150" cy="352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1" name="Rectangle 182"/>
          <p:cNvSpPr>
            <a:spLocks noChangeArrowheads="1"/>
          </p:cNvSpPr>
          <p:nvPr/>
        </p:nvSpPr>
        <p:spPr bwMode="auto">
          <a:xfrm>
            <a:off x="5275263" y="4195763"/>
            <a:ext cx="57150" cy="5715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2" name="Rectangle 183"/>
          <p:cNvSpPr>
            <a:spLocks noChangeArrowheads="1"/>
          </p:cNvSpPr>
          <p:nvPr/>
        </p:nvSpPr>
        <p:spPr bwMode="auto">
          <a:xfrm>
            <a:off x="5465763" y="4033838"/>
            <a:ext cx="57150" cy="733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3" name="Rectangle 184"/>
          <p:cNvSpPr>
            <a:spLocks noChangeArrowheads="1"/>
          </p:cNvSpPr>
          <p:nvPr/>
        </p:nvSpPr>
        <p:spPr bwMode="auto">
          <a:xfrm>
            <a:off x="5665788" y="3957638"/>
            <a:ext cx="57150" cy="8096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4" name="Rectangle 185"/>
          <p:cNvSpPr>
            <a:spLocks noChangeArrowheads="1"/>
          </p:cNvSpPr>
          <p:nvPr/>
        </p:nvSpPr>
        <p:spPr bwMode="auto">
          <a:xfrm>
            <a:off x="5865813" y="3671888"/>
            <a:ext cx="57150" cy="10953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5" name="Rectangle 186"/>
          <p:cNvSpPr>
            <a:spLocks noChangeArrowheads="1"/>
          </p:cNvSpPr>
          <p:nvPr/>
        </p:nvSpPr>
        <p:spPr bwMode="auto">
          <a:xfrm>
            <a:off x="6056313" y="3414713"/>
            <a:ext cx="57150" cy="13525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6" name="Rectangle 187"/>
          <p:cNvSpPr>
            <a:spLocks noChangeArrowheads="1"/>
          </p:cNvSpPr>
          <p:nvPr/>
        </p:nvSpPr>
        <p:spPr bwMode="auto">
          <a:xfrm>
            <a:off x="6256338" y="3748088"/>
            <a:ext cx="57150" cy="10191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7" name="Rectangle 188"/>
          <p:cNvSpPr>
            <a:spLocks noChangeArrowheads="1"/>
          </p:cNvSpPr>
          <p:nvPr/>
        </p:nvSpPr>
        <p:spPr bwMode="auto">
          <a:xfrm>
            <a:off x="6446838" y="4357688"/>
            <a:ext cx="57150" cy="409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8" name="Rectangle 189"/>
          <p:cNvSpPr>
            <a:spLocks noChangeArrowheads="1"/>
          </p:cNvSpPr>
          <p:nvPr/>
        </p:nvSpPr>
        <p:spPr bwMode="auto">
          <a:xfrm>
            <a:off x="6646863" y="4672013"/>
            <a:ext cx="57150" cy="952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09" name="Rectangle 190"/>
          <p:cNvSpPr>
            <a:spLocks noChangeArrowheads="1"/>
          </p:cNvSpPr>
          <p:nvPr/>
        </p:nvSpPr>
        <p:spPr bwMode="auto">
          <a:xfrm>
            <a:off x="68468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0" name="Rectangle 191"/>
          <p:cNvSpPr>
            <a:spLocks noChangeArrowheads="1"/>
          </p:cNvSpPr>
          <p:nvPr/>
        </p:nvSpPr>
        <p:spPr bwMode="auto">
          <a:xfrm>
            <a:off x="5332413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1" name="Rectangle 192"/>
          <p:cNvSpPr>
            <a:spLocks noChangeArrowheads="1"/>
          </p:cNvSpPr>
          <p:nvPr/>
        </p:nvSpPr>
        <p:spPr bwMode="auto">
          <a:xfrm>
            <a:off x="5522913" y="4757738"/>
            <a:ext cx="57150" cy="9525"/>
          </a:xfrm>
          <a:prstGeom prst="rect">
            <a:avLst/>
          </a:prstGeom>
          <a:solidFill>
            <a:srgbClr val="9933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2" name="Rectangle 193"/>
          <p:cNvSpPr>
            <a:spLocks noChangeArrowheads="1"/>
          </p:cNvSpPr>
          <p:nvPr/>
        </p:nvSpPr>
        <p:spPr bwMode="auto">
          <a:xfrm>
            <a:off x="5722938" y="4748213"/>
            <a:ext cx="57150" cy="19050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3" name="Rectangle 194"/>
          <p:cNvSpPr>
            <a:spLocks noChangeArrowheads="1"/>
          </p:cNvSpPr>
          <p:nvPr/>
        </p:nvSpPr>
        <p:spPr bwMode="auto">
          <a:xfrm>
            <a:off x="5922963" y="4738688"/>
            <a:ext cx="47625" cy="285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4" name="Rectangle 195"/>
          <p:cNvSpPr>
            <a:spLocks noChangeArrowheads="1"/>
          </p:cNvSpPr>
          <p:nvPr/>
        </p:nvSpPr>
        <p:spPr bwMode="auto">
          <a:xfrm>
            <a:off x="6113463" y="4710113"/>
            <a:ext cx="57150" cy="57150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5" name="Rectangle 196"/>
          <p:cNvSpPr>
            <a:spLocks noChangeArrowheads="1"/>
          </p:cNvSpPr>
          <p:nvPr/>
        </p:nvSpPr>
        <p:spPr bwMode="auto">
          <a:xfrm>
            <a:off x="6313488" y="4614863"/>
            <a:ext cx="47625" cy="1524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6" name="Rectangle 197"/>
          <p:cNvSpPr>
            <a:spLocks noChangeArrowheads="1"/>
          </p:cNvSpPr>
          <p:nvPr/>
        </p:nvSpPr>
        <p:spPr bwMode="auto">
          <a:xfrm>
            <a:off x="6503988" y="4443413"/>
            <a:ext cx="57150" cy="3238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17" name="Rectangle 198"/>
          <p:cNvSpPr>
            <a:spLocks noChangeArrowheads="1"/>
          </p:cNvSpPr>
          <p:nvPr/>
        </p:nvSpPr>
        <p:spPr bwMode="auto">
          <a:xfrm>
            <a:off x="6704013" y="4138613"/>
            <a:ext cx="57150" cy="6286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18" name="Rectangle 199"/>
          <p:cNvSpPr>
            <a:spLocks noChangeArrowheads="1"/>
          </p:cNvSpPr>
          <p:nvPr/>
        </p:nvSpPr>
        <p:spPr bwMode="auto">
          <a:xfrm>
            <a:off x="6904038" y="3595688"/>
            <a:ext cx="47625" cy="1171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19" name="Rectangle 200"/>
          <p:cNvSpPr>
            <a:spLocks noChangeArrowheads="1"/>
          </p:cNvSpPr>
          <p:nvPr/>
        </p:nvSpPr>
        <p:spPr bwMode="auto">
          <a:xfrm>
            <a:off x="7094538" y="2747963"/>
            <a:ext cx="57150" cy="20193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0" name="Rectangle 201"/>
          <p:cNvSpPr>
            <a:spLocks noChangeArrowheads="1"/>
          </p:cNvSpPr>
          <p:nvPr/>
        </p:nvSpPr>
        <p:spPr bwMode="auto">
          <a:xfrm>
            <a:off x="7294563" y="2138363"/>
            <a:ext cx="47625" cy="26289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1" name="Rectangle 202"/>
          <p:cNvSpPr>
            <a:spLocks noChangeArrowheads="1"/>
          </p:cNvSpPr>
          <p:nvPr/>
        </p:nvSpPr>
        <p:spPr bwMode="auto">
          <a:xfrm>
            <a:off x="7485063" y="2205038"/>
            <a:ext cx="57150" cy="25622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2" name="Rectangle 203"/>
          <p:cNvSpPr>
            <a:spLocks noChangeArrowheads="1"/>
          </p:cNvSpPr>
          <p:nvPr/>
        </p:nvSpPr>
        <p:spPr bwMode="auto">
          <a:xfrm>
            <a:off x="7685088" y="3157538"/>
            <a:ext cx="47625" cy="16097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3" name="Rectangle 204"/>
          <p:cNvSpPr>
            <a:spLocks noChangeArrowheads="1"/>
          </p:cNvSpPr>
          <p:nvPr/>
        </p:nvSpPr>
        <p:spPr bwMode="auto">
          <a:xfrm>
            <a:off x="7875588" y="4148138"/>
            <a:ext cx="57150" cy="6191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4" name="Rectangle 205"/>
          <p:cNvSpPr>
            <a:spLocks noChangeArrowheads="1"/>
          </p:cNvSpPr>
          <p:nvPr/>
        </p:nvSpPr>
        <p:spPr bwMode="auto">
          <a:xfrm>
            <a:off x="8075613" y="4643438"/>
            <a:ext cx="57150" cy="1238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5" name="Rectangle 206"/>
          <p:cNvSpPr>
            <a:spLocks noChangeArrowheads="1"/>
          </p:cNvSpPr>
          <p:nvPr/>
        </p:nvSpPr>
        <p:spPr bwMode="auto">
          <a:xfrm>
            <a:off x="8275638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6" name="Line 207"/>
          <p:cNvSpPr>
            <a:spLocks noChangeShapeType="1"/>
          </p:cNvSpPr>
          <p:nvPr/>
        </p:nvSpPr>
        <p:spPr bwMode="auto">
          <a:xfrm>
            <a:off x="922338" y="1671638"/>
            <a:ext cx="1587" cy="30956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7" name="Line 208"/>
          <p:cNvSpPr>
            <a:spLocks noChangeShapeType="1"/>
          </p:cNvSpPr>
          <p:nvPr/>
        </p:nvSpPr>
        <p:spPr bwMode="auto">
          <a:xfrm>
            <a:off x="884238" y="47672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8" name="Line 209"/>
          <p:cNvSpPr>
            <a:spLocks noChangeShapeType="1"/>
          </p:cNvSpPr>
          <p:nvPr/>
        </p:nvSpPr>
        <p:spPr bwMode="auto">
          <a:xfrm>
            <a:off x="884238" y="44243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9" name="Line 210"/>
          <p:cNvSpPr>
            <a:spLocks noChangeShapeType="1"/>
          </p:cNvSpPr>
          <p:nvPr/>
        </p:nvSpPr>
        <p:spPr bwMode="auto">
          <a:xfrm>
            <a:off x="884238" y="40814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0" name="Line 211"/>
          <p:cNvSpPr>
            <a:spLocks noChangeShapeType="1"/>
          </p:cNvSpPr>
          <p:nvPr/>
        </p:nvSpPr>
        <p:spPr bwMode="auto">
          <a:xfrm>
            <a:off x="884238" y="37385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1" name="Line 212"/>
          <p:cNvSpPr>
            <a:spLocks noChangeShapeType="1"/>
          </p:cNvSpPr>
          <p:nvPr/>
        </p:nvSpPr>
        <p:spPr bwMode="auto">
          <a:xfrm>
            <a:off x="884238" y="33956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2" name="Line 213"/>
          <p:cNvSpPr>
            <a:spLocks noChangeShapeType="1"/>
          </p:cNvSpPr>
          <p:nvPr/>
        </p:nvSpPr>
        <p:spPr bwMode="auto">
          <a:xfrm>
            <a:off x="884238" y="30432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3" name="Line 214"/>
          <p:cNvSpPr>
            <a:spLocks noChangeShapeType="1"/>
          </p:cNvSpPr>
          <p:nvPr/>
        </p:nvSpPr>
        <p:spPr bwMode="auto">
          <a:xfrm>
            <a:off x="884238" y="27003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4" name="Line 215"/>
          <p:cNvSpPr>
            <a:spLocks noChangeShapeType="1"/>
          </p:cNvSpPr>
          <p:nvPr/>
        </p:nvSpPr>
        <p:spPr bwMode="auto">
          <a:xfrm>
            <a:off x="884238" y="23574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5" name="Line 216"/>
          <p:cNvSpPr>
            <a:spLocks noChangeShapeType="1"/>
          </p:cNvSpPr>
          <p:nvPr/>
        </p:nvSpPr>
        <p:spPr bwMode="auto">
          <a:xfrm>
            <a:off x="884238" y="20145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6" name="Line 217"/>
          <p:cNvSpPr>
            <a:spLocks noChangeShapeType="1"/>
          </p:cNvSpPr>
          <p:nvPr/>
        </p:nvSpPr>
        <p:spPr bwMode="auto">
          <a:xfrm>
            <a:off x="884238" y="16716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7" name="Line 218"/>
          <p:cNvSpPr>
            <a:spLocks noChangeShapeType="1"/>
          </p:cNvSpPr>
          <p:nvPr/>
        </p:nvSpPr>
        <p:spPr bwMode="auto">
          <a:xfrm>
            <a:off x="914400" y="4800600"/>
            <a:ext cx="80391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38" name="Line 219"/>
          <p:cNvSpPr>
            <a:spLocks noChangeShapeType="1"/>
          </p:cNvSpPr>
          <p:nvPr/>
        </p:nvSpPr>
        <p:spPr bwMode="auto">
          <a:xfrm flipV="1">
            <a:off x="9223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9" name="Line 220"/>
          <p:cNvSpPr>
            <a:spLocks noChangeShapeType="1"/>
          </p:cNvSpPr>
          <p:nvPr/>
        </p:nvSpPr>
        <p:spPr bwMode="auto">
          <a:xfrm flipV="1">
            <a:off x="11223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40" name="Line 221"/>
          <p:cNvSpPr>
            <a:spLocks noChangeShapeType="1"/>
          </p:cNvSpPr>
          <p:nvPr/>
        </p:nvSpPr>
        <p:spPr bwMode="auto">
          <a:xfrm flipV="1">
            <a:off x="13128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41" name="Line 222"/>
          <p:cNvSpPr>
            <a:spLocks noChangeShapeType="1"/>
          </p:cNvSpPr>
          <p:nvPr/>
        </p:nvSpPr>
        <p:spPr bwMode="auto">
          <a:xfrm flipV="1">
            <a:off x="15128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2" name="Line 223"/>
          <p:cNvSpPr>
            <a:spLocks noChangeShapeType="1"/>
          </p:cNvSpPr>
          <p:nvPr/>
        </p:nvSpPr>
        <p:spPr bwMode="auto">
          <a:xfrm flipV="1">
            <a:off x="17033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3" name="Line 224"/>
          <p:cNvSpPr>
            <a:spLocks noChangeShapeType="1"/>
          </p:cNvSpPr>
          <p:nvPr/>
        </p:nvSpPr>
        <p:spPr bwMode="auto">
          <a:xfrm flipV="1">
            <a:off x="19034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4" name="Line 225"/>
          <p:cNvSpPr>
            <a:spLocks noChangeShapeType="1"/>
          </p:cNvSpPr>
          <p:nvPr/>
        </p:nvSpPr>
        <p:spPr bwMode="auto">
          <a:xfrm flipV="1">
            <a:off x="21034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5" name="Line 226"/>
          <p:cNvSpPr>
            <a:spLocks noChangeShapeType="1"/>
          </p:cNvSpPr>
          <p:nvPr/>
        </p:nvSpPr>
        <p:spPr bwMode="auto">
          <a:xfrm flipV="1">
            <a:off x="22939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6" name="Line 227"/>
          <p:cNvSpPr>
            <a:spLocks noChangeShapeType="1"/>
          </p:cNvSpPr>
          <p:nvPr/>
        </p:nvSpPr>
        <p:spPr bwMode="auto">
          <a:xfrm flipV="1">
            <a:off x="24939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47" name="Line 228"/>
          <p:cNvSpPr>
            <a:spLocks noChangeShapeType="1"/>
          </p:cNvSpPr>
          <p:nvPr/>
        </p:nvSpPr>
        <p:spPr bwMode="auto">
          <a:xfrm flipV="1">
            <a:off x="26844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48" name="Line 229"/>
          <p:cNvSpPr>
            <a:spLocks noChangeShapeType="1"/>
          </p:cNvSpPr>
          <p:nvPr/>
        </p:nvSpPr>
        <p:spPr bwMode="auto">
          <a:xfrm flipV="1">
            <a:off x="28844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49" name="Line 230"/>
          <p:cNvSpPr>
            <a:spLocks noChangeShapeType="1"/>
          </p:cNvSpPr>
          <p:nvPr/>
        </p:nvSpPr>
        <p:spPr bwMode="auto">
          <a:xfrm flipV="1">
            <a:off x="30749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0" name="Line 231"/>
          <p:cNvSpPr>
            <a:spLocks noChangeShapeType="1"/>
          </p:cNvSpPr>
          <p:nvPr/>
        </p:nvSpPr>
        <p:spPr bwMode="auto">
          <a:xfrm flipV="1">
            <a:off x="32750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1" name="Line 232"/>
          <p:cNvSpPr>
            <a:spLocks noChangeShapeType="1"/>
          </p:cNvSpPr>
          <p:nvPr/>
        </p:nvSpPr>
        <p:spPr bwMode="auto">
          <a:xfrm flipV="1">
            <a:off x="34750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2" name="Line 233"/>
          <p:cNvSpPr>
            <a:spLocks noChangeShapeType="1"/>
          </p:cNvSpPr>
          <p:nvPr/>
        </p:nvSpPr>
        <p:spPr bwMode="auto">
          <a:xfrm flipV="1">
            <a:off x="36655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3" name="Line 234"/>
          <p:cNvSpPr>
            <a:spLocks noChangeShapeType="1"/>
          </p:cNvSpPr>
          <p:nvPr/>
        </p:nvSpPr>
        <p:spPr bwMode="auto">
          <a:xfrm flipV="1">
            <a:off x="38655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4" name="Line 235"/>
          <p:cNvSpPr>
            <a:spLocks noChangeShapeType="1"/>
          </p:cNvSpPr>
          <p:nvPr/>
        </p:nvSpPr>
        <p:spPr bwMode="auto">
          <a:xfrm flipV="1">
            <a:off x="40560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5" name="Line 236"/>
          <p:cNvSpPr>
            <a:spLocks noChangeShapeType="1"/>
          </p:cNvSpPr>
          <p:nvPr/>
        </p:nvSpPr>
        <p:spPr bwMode="auto">
          <a:xfrm flipV="1">
            <a:off x="42560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6" name="Line 237"/>
          <p:cNvSpPr>
            <a:spLocks noChangeShapeType="1"/>
          </p:cNvSpPr>
          <p:nvPr/>
        </p:nvSpPr>
        <p:spPr bwMode="auto">
          <a:xfrm flipV="1">
            <a:off x="44561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7" name="Line 238"/>
          <p:cNvSpPr>
            <a:spLocks noChangeShapeType="1"/>
          </p:cNvSpPr>
          <p:nvPr/>
        </p:nvSpPr>
        <p:spPr bwMode="auto">
          <a:xfrm flipV="1">
            <a:off x="46466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58" name="Line 239"/>
          <p:cNvSpPr>
            <a:spLocks noChangeShapeType="1"/>
          </p:cNvSpPr>
          <p:nvPr/>
        </p:nvSpPr>
        <p:spPr bwMode="auto">
          <a:xfrm flipV="1">
            <a:off x="48466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59" name="Line 240"/>
          <p:cNvSpPr>
            <a:spLocks noChangeShapeType="1"/>
          </p:cNvSpPr>
          <p:nvPr/>
        </p:nvSpPr>
        <p:spPr bwMode="auto">
          <a:xfrm flipV="1">
            <a:off x="50371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0" name="Line 241"/>
          <p:cNvSpPr>
            <a:spLocks noChangeShapeType="1"/>
          </p:cNvSpPr>
          <p:nvPr/>
        </p:nvSpPr>
        <p:spPr bwMode="auto">
          <a:xfrm flipV="1">
            <a:off x="52371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1" name="Line 242"/>
          <p:cNvSpPr>
            <a:spLocks noChangeShapeType="1"/>
          </p:cNvSpPr>
          <p:nvPr/>
        </p:nvSpPr>
        <p:spPr bwMode="auto">
          <a:xfrm flipV="1">
            <a:off x="54276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2" name="Line 243"/>
          <p:cNvSpPr>
            <a:spLocks noChangeShapeType="1"/>
          </p:cNvSpPr>
          <p:nvPr/>
        </p:nvSpPr>
        <p:spPr bwMode="auto">
          <a:xfrm flipV="1">
            <a:off x="56276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3" name="Line 244"/>
          <p:cNvSpPr>
            <a:spLocks noChangeShapeType="1"/>
          </p:cNvSpPr>
          <p:nvPr/>
        </p:nvSpPr>
        <p:spPr bwMode="auto">
          <a:xfrm flipV="1">
            <a:off x="58277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4" name="Line 245"/>
          <p:cNvSpPr>
            <a:spLocks noChangeShapeType="1"/>
          </p:cNvSpPr>
          <p:nvPr/>
        </p:nvSpPr>
        <p:spPr bwMode="auto">
          <a:xfrm flipV="1">
            <a:off x="60182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5" name="Line 246"/>
          <p:cNvSpPr>
            <a:spLocks noChangeShapeType="1"/>
          </p:cNvSpPr>
          <p:nvPr/>
        </p:nvSpPr>
        <p:spPr bwMode="auto">
          <a:xfrm flipV="1">
            <a:off x="62182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6" name="Line 247"/>
          <p:cNvSpPr>
            <a:spLocks noChangeShapeType="1"/>
          </p:cNvSpPr>
          <p:nvPr/>
        </p:nvSpPr>
        <p:spPr bwMode="auto">
          <a:xfrm flipV="1">
            <a:off x="64087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7" name="Line 248"/>
          <p:cNvSpPr>
            <a:spLocks noChangeShapeType="1"/>
          </p:cNvSpPr>
          <p:nvPr/>
        </p:nvSpPr>
        <p:spPr bwMode="auto">
          <a:xfrm flipV="1">
            <a:off x="66087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8" name="Line 249"/>
          <p:cNvSpPr>
            <a:spLocks noChangeShapeType="1"/>
          </p:cNvSpPr>
          <p:nvPr/>
        </p:nvSpPr>
        <p:spPr bwMode="auto">
          <a:xfrm flipV="1">
            <a:off x="68087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9" name="Line 250"/>
          <p:cNvSpPr>
            <a:spLocks noChangeShapeType="1"/>
          </p:cNvSpPr>
          <p:nvPr/>
        </p:nvSpPr>
        <p:spPr bwMode="auto">
          <a:xfrm flipV="1">
            <a:off x="69992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0" name="Line 251"/>
          <p:cNvSpPr>
            <a:spLocks noChangeShapeType="1"/>
          </p:cNvSpPr>
          <p:nvPr/>
        </p:nvSpPr>
        <p:spPr bwMode="auto">
          <a:xfrm flipV="1">
            <a:off x="71993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1" name="Line 252"/>
          <p:cNvSpPr>
            <a:spLocks noChangeShapeType="1"/>
          </p:cNvSpPr>
          <p:nvPr/>
        </p:nvSpPr>
        <p:spPr bwMode="auto">
          <a:xfrm flipV="1">
            <a:off x="73898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2" name="Line 253"/>
          <p:cNvSpPr>
            <a:spLocks noChangeShapeType="1"/>
          </p:cNvSpPr>
          <p:nvPr/>
        </p:nvSpPr>
        <p:spPr bwMode="auto">
          <a:xfrm flipV="1">
            <a:off x="75898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3" name="Line 254"/>
          <p:cNvSpPr>
            <a:spLocks noChangeShapeType="1"/>
          </p:cNvSpPr>
          <p:nvPr/>
        </p:nvSpPr>
        <p:spPr bwMode="auto">
          <a:xfrm flipV="1">
            <a:off x="77803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4" name="Line 255"/>
          <p:cNvSpPr>
            <a:spLocks noChangeShapeType="1"/>
          </p:cNvSpPr>
          <p:nvPr/>
        </p:nvSpPr>
        <p:spPr bwMode="auto">
          <a:xfrm flipV="1">
            <a:off x="79803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5" name="Line 256"/>
          <p:cNvSpPr>
            <a:spLocks noChangeShapeType="1"/>
          </p:cNvSpPr>
          <p:nvPr/>
        </p:nvSpPr>
        <p:spPr bwMode="auto">
          <a:xfrm flipV="1">
            <a:off x="81803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6" name="Line 257"/>
          <p:cNvSpPr>
            <a:spLocks noChangeShapeType="1"/>
          </p:cNvSpPr>
          <p:nvPr/>
        </p:nvSpPr>
        <p:spPr bwMode="auto">
          <a:xfrm flipV="1">
            <a:off x="83708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7" name="Line 258"/>
          <p:cNvSpPr>
            <a:spLocks noChangeShapeType="1"/>
          </p:cNvSpPr>
          <p:nvPr/>
        </p:nvSpPr>
        <p:spPr bwMode="auto">
          <a:xfrm flipV="1">
            <a:off x="8534400" y="4800600"/>
            <a:ext cx="1588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8" name="Line 259"/>
          <p:cNvSpPr>
            <a:spLocks noChangeShapeType="1"/>
          </p:cNvSpPr>
          <p:nvPr/>
        </p:nvSpPr>
        <p:spPr bwMode="auto">
          <a:xfrm flipV="1">
            <a:off x="87614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9" name="Line 260"/>
          <p:cNvSpPr>
            <a:spLocks noChangeShapeType="1"/>
          </p:cNvSpPr>
          <p:nvPr/>
        </p:nvSpPr>
        <p:spPr bwMode="auto">
          <a:xfrm flipV="1">
            <a:off x="89614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80" name="Rectangle 261"/>
          <p:cNvSpPr>
            <a:spLocks noChangeArrowheads="1"/>
          </p:cNvSpPr>
          <p:nvPr/>
        </p:nvSpPr>
        <p:spPr bwMode="auto">
          <a:xfrm>
            <a:off x="531813" y="4691063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</a:p>
        </p:txBody>
      </p:sp>
      <p:sp>
        <p:nvSpPr>
          <p:cNvPr id="170081" name="Rectangle 262"/>
          <p:cNvSpPr>
            <a:spLocks noChangeArrowheads="1"/>
          </p:cNvSpPr>
          <p:nvPr/>
        </p:nvSpPr>
        <p:spPr bwMode="auto">
          <a:xfrm>
            <a:off x="331788" y="43481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1000</a:t>
            </a:r>
          </a:p>
        </p:txBody>
      </p:sp>
      <p:sp>
        <p:nvSpPr>
          <p:cNvPr id="170082" name="Rectangle 263"/>
          <p:cNvSpPr>
            <a:spLocks noChangeArrowheads="1"/>
          </p:cNvSpPr>
          <p:nvPr/>
        </p:nvSpPr>
        <p:spPr bwMode="auto">
          <a:xfrm>
            <a:off x="331788" y="40052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2000</a:t>
            </a:r>
          </a:p>
        </p:txBody>
      </p:sp>
      <p:sp>
        <p:nvSpPr>
          <p:cNvPr id="170083" name="Rectangle 264"/>
          <p:cNvSpPr>
            <a:spLocks noChangeArrowheads="1"/>
          </p:cNvSpPr>
          <p:nvPr/>
        </p:nvSpPr>
        <p:spPr bwMode="auto">
          <a:xfrm>
            <a:off x="331788" y="36623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3000</a:t>
            </a:r>
          </a:p>
        </p:txBody>
      </p:sp>
      <p:sp>
        <p:nvSpPr>
          <p:cNvPr id="170084" name="Rectangle 265"/>
          <p:cNvSpPr>
            <a:spLocks noChangeArrowheads="1"/>
          </p:cNvSpPr>
          <p:nvPr/>
        </p:nvSpPr>
        <p:spPr bwMode="auto">
          <a:xfrm>
            <a:off x="331788" y="33194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4000</a:t>
            </a:r>
          </a:p>
        </p:txBody>
      </p:sp>
      <p:sp>
        <p:nvSpPr>
          <p:cNvPr id="170085" name="Rectangle 266"/>
          <p:cNvSpPr>
            <a:spLocks noChangeArrowheads="1"/>
          </p:cNvSpPr>
          <p:nvPr/>
        </p:nvSpPr>
        <p:spPr bwMode="auto">
          <a:xfrm>
            <a:off x="331788" y="29670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5000</a:t>
            </a:r>
          </a:p>
        </p:txBody>
      </p:sp>
      <p:sp>
        <p:nvSpPr>
          <p:cNvPr id="170086" name="Rectangle 267"/>
          <p:cNvSpPr>
            <a:spLocks noChangeArrowheads="1"/>
          </p:cNvSpPr>
          <p:nvPr/>
        </p:nvSpPr>
        <p:spPr bwMode="auto">
          <a:xfrm>
            <a:off x="331788" y="26241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6000</a:t>
            </a:r>
          </a:p>
        </p:txBody>
      </p:sp>
      <p:sp>
        <p:nvSpPr>
          <p:cNvPr id="170087" name="Rectangle 268"/>
          <p:cNvSpPr>
            <a:spLocks noChangeArrowheads="1"/>
          </p:cNvSpPr>
          <p:nvPr/>
        </p:nvSpPr>
        <p:spPr bwMode="auto">
          <a:xfrm>
            <a:off x="331788" y="22812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7000</a:t>
            </a:r>
          </a:p>
        </p:txBody>
      </p:sp>
      <p:sp>
        <p:nvSpPr>
          <p:cNvPr id="170088" name="Rectangle 269"/>
          <p:cNvSpPr>
            <a:spLocks noChangeArrowheads="1"/>
          </p:cNvSpPr>
          <p:nvPr/>
        </p:nvSpPr>
        <p:spPr bwMode="auto">
          <a:xfrm>
            <a:off x="331788" y="19383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8000</a:t>
            </a:r>
          </a:p>
        </p:txBody>
      </p:sp>
      <p:sp>
        <p:nvSpPr>
          <p:cNvPr id="170089" name="Rectangle 270"/>
          <p:cNvSpPr>
            <a:spLocks noChangeArrowheads="1"/>
          </p:cNvSpPr>
          <p:nvPr/>
        </p:nvSpPr>
        <p:spPr bwMode="auto">
          <a:xfrm>
            <a:off x="331788" y="15954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9000</a:t>
            </a:r>
          </a:p>
        </p:txBody>
      </p:sp>
      <p:sp>
        <p:nvSpPr>
          <p:cNvPr id="170090" name="Rectangle 271"/>
          <p:cNvSpPr>
            <a:spLocks noChangeArrowheads="1"/>
          </p:cNvSpPr>
          <p:nvPr/>
        </p:nvSpPr>
        <p:spPr bwMode="auto">
          <a:xfrm>
            <a:off x="95091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40</a:t>
            </a:r>
          </a:p>
        </p:txBody>
      </p:sp>
      <p:sp>
        <p:nvSpPr>
          <p:cNvPr id="170091" name="Rectangle 276"/>
          <p:cNvSpPr>
            <a:spLocks noChangeArrowheads="1"/>
          </p:cNvSpPr>
          <p:nvPr/>
        </p:nvSpPr>
        <p:spPr bwMode="auto">
          <a:xfrm>
            <a:off x="1931988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45</a:t>
            </a:r>
          </a:p>
        </p:txBody>
      </p:sp>
      <p:sp>
        <p:nvSpPr>
          <p:cNvPr id="170092" name="Rectangle 281"/>
          <p:cNvSpPr>
            <a:spLocks noChangeArrowheads="1"/>
          </p:cNvSpPr>
          <p:nvPr/>
        </p:nvSpPr>
        <p:spPr bwMode="auto">
          <a:xfrm>
            <a:off x="2913063" y="4872038"/>
            <a:ext cx="2410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</a:p>
        </p:txBody>
      </p:sp>
      <p:sp>
        <p:nvSpPr>
          <p:cNvPr id="170093" name="Rectangle 286"/>
          <p:cNvSpPr>
            <a:spLocks noChangeArrowheads="1"/>
          </p:cNvSpPr>
          <p:nvPr/>
        </p:nvSpPr>
        <p:spPr bwMode="auto">
          <a:xfrm>
            <a:off x="3894138" y="4872038"/>
            <a:ext cx="2410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55</a:t>
            </a:r>
          </a:p>
        </p:txBody>
      </p:sp>
      <p:sp>
        <p:nvSpPr>
          <p:cNvPr id="170094" name="Rectangle 291"/>
          <p:cNvSpPr>
            <a:spLocks noChangeArrowheads="1"/>
          </p:cNvSpPr>
          <p:nvPr/>
        </p:nvSpPr>
        <p:spPr bwMode="auto">
          <a:xfrm>
            <a:off x="487521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60</a:t>
            </a:r>
          </a:p>
        </p:txBody>
      </p:sp>
      <p:sp>
        <p:nvSpPr>
          <p:cNvPr id="170095" name="Rectangle 296"/>
          <p:cNvSpPr>
            <a:spLocks noChangeArrowheads="1"/>
          </p:cNvSpPr>
          <p:nvPr/>
        </p:nvSpPr>
        <p:spPr bwMode="auto">
          <a:xfrm>
            <a:off x="5856288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65</a:t>
            </a:r>
          </a:p>
        </p:txBody>
      </p:sp>
      <p:sp>
        <p:nvSpPr>
          <p:cNvPr id="170096" name="Rectangle 301"/>
          <p:cNvSpPr>
            <a:spLocks noChangeArrowheads="1"/>
          </p:cNvSpPr>
          <p:nvPr/>
        </p:nvSpPr>
        <p:spPr bwMode="auto">
          <a:xfrm>
            <a:off x="683736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70</a:t>
            </a:r>
          </a:p>
        </p:txBody>
      </p:sp>
      <p:sp>
        <p:nvSpPr>
          <p:cNvPr id="170097" name="Rectangle 306"/>
          <p:cNvSpPr>
            <a:spLocks noChangeArrowheads="1"/>
          </p:cNvSpPr>
          <p:nvPr/>
        </p:nvSpPr>
        <p:spPr bwMode="auto">
          <a:xfrm>
            <a:off x="7818438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75</a:t>
            </a:r>
          </a:p>
        </p:txBody>
      </p:sp>
      <p:sp>
        <p:nvSpPr>
          <p:cNvPr id="170098" name="Rectangle 311"/>
          <p:cNvSpPr>
            <a:spLocks noChangeArrowheads="1"/>
          </p:cNvSpPr>
          <p:nvPr/>
        </p:nvSpPr>
        <p:spPr bwMode="auto">
          <a:xfrm>
            <a:off x="879951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80</a:t>
            </a:r>
          </a:p>
        </p:txBody>
      </p:sp>
      <p:sp>
        <p:nvSpPr>
          <p:cNvPr id="170099" name="Rectangle 312"/>
          <p:cNvSpPr>
            <a:spLocks noChangeArrowheads="1"/>
          </p:cNvSpPr>
          <p:nvPr/>
        </p:nvSpPr>
        <p:spPr bwMode="auto">
          <a:xfrm>
            <a:off x="3627438" y="5253038"/>
            <a:ext cx="322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/>
                <a:cs typeface="Trebuchet MS"/>
              </a:rPr>
              <a:t>Reliability for PTA protein (%)</a:t>
            </a:r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0" name="Rectangle 313"/>
          <p:cNvSpPr>
            <a:spLocks noChangeArrowheads="1"/>
          </p:cNvSpPr>
          <p:nvPr/>
        </p:nvSpPr>
        <p:spPr bwMode="auto">
          <a:xfrm rot="-5400000">
            <a:off x="-901652" y="3031739"/>
            <a:ext cx="2077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/>
                <a:cs typeface="Trebuchet MS"/>
              </a:rPr>
              <a:t>Number of animals</a:t>
            </a:r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1" name="Rectangle 316"/>
          <p:cNvSpPr>
            <a:spLocks noChangeArrowheads="1"/>
          </p:cNvSpPr>
          <p:nvPr/>
        </p:nvSpPr>
        <p:spPr bwMode="auto">
          <a:xfrm>
            <a:off x="1543050" y="1892300"/>
            <a:ext cx="171450" cy="171450"/>
          </a:xfrm>
          <a:prstGeom prst="rect">
            <a:avLst/>
          </a:prstGeom>
          <a:solidFill>
            <a:srgbClr val="00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2" name="Rectangle 317"/>
          <p:cNvSpPr>
            <a:spLocks noChangeArrowheads="1"/>
          </p:cNvSpPr>
          <p:nvPr/>
        </p:nvSpPr>
        <p:spPr bwMode="auto">
          <a:xfrm>
            <a:off x="1549400" y="2171700"/>
            <a:ext cx="171450" cy="171450"/>
          </a:xfrm>
          <a:prstGeom prst="rect">
            <a:avLst/>
          </a:prstGeom>
          <a:solidFill>
            <a:srgbClr val="FFFF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3" name="Text Box 318"/>
          <p:cNvSpPr txBox="1">
            <a:spLocks noChangeArrowheads="1"/>
          </p:cNvSpPr>
          <p:nvPr/>
        </p:nvSpPr>
        <p:spPr bwMode="auto">
          <a:xfrm>
            <a:off x="1692275" y="2082800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3K genotypes</a:t>
            </a:r>
          </a:p>
        </p:txBody>
      </p:sp>
      <p:sp>
        <p:nvSpPr>
          <p:cNvPr id="170104" name="Text Box 319"/>
          <p:cNvSpPr txBox="1">
            <a:spLocks noChangeArrowheads="1"/>
          </p:cNvSpPr>
          <p:nvPr/>
        </p:nvSpPr>
        <p:spPr bwMode="auto">
          <a:xfrm>
            <a:off x="1717675" y="1773238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50K genotypes</a:t>
            </a:r>
          </a:p>
        </p:txBody>
      </p:sp>
    </p:spTree>
    <p:extLst>
      <p:ext uri="{BB962C8B-B14F-4D97-AF65-F5344CB8AC3E}">
        <p14:creationId xmlns:p14="http://schemas.microsoft.com/office/powerpoint/2010/main" val="3495498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Long generation interval that can be reduced substantially by genomics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681136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1351</Words>
  <Application>Microsoft Macintosh PowerPoint</Application>
  <PresentationFormat>On-screen Show (4:3)</PresentationFormat>
  <Paragraphs>403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</vt:lpstr>
      <vt:lpstr>1_Default</vt:lpstr>
      <vt:lpstr>Worksheet</vt:lpstr>
      <vt:lpstr>What should you expect from genomic selection?</vt:lpstr>
      <vt:lpstr>PowerPoint Presentation</vt:lpstr>
      <vt:lpstr>PowerPoint Presentation</vt:lpstr>
      <vt:lpstr>PowerPoint Presentation</vt:lpstr>
      <vt:lpstr>How does genetic selection work?</vt:lpstr>
      <vt:lpstr>Genomic prediction of progeny test</vt:lpstr>
      <vt:lpstr>Holstein prediction accuracy</vt:lpstr>
      <vt:lpstr>Reliabilities for young Holsteins*</vt:lpstr>
      <vt:lpstr>Why genomics works for dairy cattle</vt:lpstr>
      <vt:lpstr>PowerPoint Presentation</vt:lpstr>
      <vt:lpstr>The four-pathway model</vt:lpstr>
      <vt:lpstr>PowerPoint Presentation</vt:lpstr>
      <vt:lpstr>Parent ages of marketed Holstein bulls</vt:lpstr>
      <vt:lpstr>Marketed Holstein bulls</vt:lpstr>
      <vt:lpstr>Genetic merit of marketed Holstein bulls </vt:lpstr>
      <vt:lpstr>Genetic choices</vt:lpstr>
      <vt:lpstr>Haplotypes affecting fertility</vt:lpstr>
      <vt:lpstr>A partial list of fertility haplotypes</vt:lpstr>
      <vt:lpstr>Haplotypes to track known recessives</vt:lpstr>
      <vt:lpstr>Impact on breeders</vt:lpstr>
      <vt:lpstr>Impact on dairy producers</vt:lpstr>
      <vt:lpstr>Impact on dairy producers (continued)</vt:lpstr>
      <vt:lpstr>PowerPoint Presentation</vt:lpstr>
      <vt:lpstr>Genotyping is very popular</vt:lpstr>
      <vt:lpstr>Can you afford genomic testing?</vt:lpstr>
      <vt:lpstr>Four ways to use use genomics</vt:lpstr>
      <vt:lpstr>PowerPoint Presentation</vt:lpstr>
      <vt:lpstr>PowerPoint Presentation</vt:lpstr>
      <vt:lpstr>PowerPoint Presentation</vt:lpstr>
      <vt:lpstr>PowerPoint Presentation</vt:lpstr>
      <vt:lpstr>Identify your elite animals</vt:lpstr>
      <vt:lpstr>Simulated matings</vt:lpstr>
      <vt:lpstr>Distribution of progeny DGV</vt:lpstr>
      <vt:lpstr>Most extreme groups for progeny DGV</vt:lpstr>
      <vt:lpstr>Most extreme groups for DGV variance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genotypes to construct phenotypes for dairy cattle breeding programs and beyond</dc:title>
  <cp:lastModifiedBy>John Cole</cp:lastModifiedBy>
  <cp:revision>91</cp:revision>
  <dcterms:modified xsi:type="dcterms:W3CDTF">2015-05-07T17:30:26Z</dcterms:modified>
</cp:coreProperties>
</file>