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44"/>
  </p:notesMasterIdLst>
  <p:sldIdLst>
    <p:sldId id="256" r:id="rId3"/>
    <p:sldId id="398" r:id="rId4"/>
    <p:sldId id="397" r:id="rId5"/>
    <p:sldId id="381" r:id="rId6"/>
    <p:sldId id="383" r:id="rId7"/>
    <p:sldId id="382" r:id="rId8"/>
    <p:sldId id="399" r:id="rId9"/>
    <p:sldId id="400" r:id="rId10"/>
    <p:sldId id="384" r:id="rId11"/>
    <p:sldId id="385" r:id="rId12"/>
    <p:sldId id="386" r:id="rId13"/>
    <p:sldId id="387" r:id="rId14"/>
    <p:sldId id="389" r:id="rId15"/>
    <p:sldId id="393" r:id="rId16"/>
    <p:sldId id="394" r:id="rId17"/>
    <p:sldId id="395" r:id="rId18"/>
    <p:sldId id="380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3" r:id="rId35"/>
    <p:sldId id="376" r:id="rId36"/>
    <p:sldId id="377" r:id="rId37"/>
    <p:sldId id="378" r:id="rId38"/>
    <p:sldId id="379" r:id="rId39"/>
    <p:sldId id="401" r:id="rId40"/>
    <p:sldId id="402" r:id="rId41"/>
    <p:sldId id="353" r:id="rId42"/>
    <p:sldId id="346" r:id="rId43"/>
  </p:sldIdLst>
  <p:sldSz cx="9144000" cy="6858000" type="screen4x3"/>
  <p:notesSz cx="6858000" cy="9144000"/>
  <p:defaultTextStyle>
    <a:lvl1pPr defTabSz="457200">
      <a:defRPr sz="2400">
        <a:latin typeface="Trebuchet MS"/>
        <a:ea typeface="Trebuchet MS"/>
        <a:cs typeface="Trebuchet MS"/>
        <a:sym typeface="Trebuchet MS"/>
      </a:defRPr>
    </a:lvl1pPr>
    <a:lvl2pPr indent="457200" defTabSz="457200">
      <a:defRPr sz="2400">
        <a:latin typeface="Trebuchet MS"/>
        <a:ea typeface="Trebuchet MS"/>
        <a:cs typeface="Trebuchet MS"/>
        <a:sym typeface="Trebuchet MS"/>
      </a:defRPr>
    </a:lvl2pPr>
    <a:lvl3pPr indent="914400" defTabSz="457200">
      <a:defRPr sz="2400">
        <a:latin typeface="Trebuchet MS"/>
        <a:ea typeface="Trebuchet MS"/>
        <a:cs typeface="Trebuchet MS"/>
        <a:sym typeface="Trebuchet MS"/>
      </a:defRPr>
    </a:lvl3pPr>
    <a:lvl4pPr indent="1371600" defTabSz="457200">
      <a:defRPr sz="2400">
        <a:latin typeface="Trebuchet MS"/>
        <a:ea typeface="Trebuchet MS"/>
        <a:cs typeface="Trebuchet MS"/>
        <a:sym typeface="Trebuchet MS"/>
      </a:defRPr>
    </a:lvl4pPr>
    <a:lvl5pPr indent="1828800" defTabSz="457200">
      <a:defRPr sz="2400">
        <a:latin typeface="Trebuchet MS"/>
        <a:ea typeface="Trebuchet MS"/>
        <a:cs typeface="Trebuchet MS"/>
        <a:sym typeface="Trebuchet MS"/>
      </a:defRPr>
    </a:lvl5pPr>
    <a:lvl6pPr indent="2286000" defTabSz="457200">
      <a:defRPr sz="2400">
        <a:latin typeface="Trebuchet MS"/>
        <a:ea typeface="Trebuchet MS"/>
        <a:cs typeface="Trebuchet MS"/>
        <a:sym typeface="Trebuchet MS"/>
      </a:defRPr>
    </a:lvl6pPr>
    <a:lvl7pPr indent="2743200" defTabSz="457200">
      <a:defRPr sz="2400">
        <a:latin typeface="Trebuchet MS"/>
        <a:ea typeface="Trebuchet MS"/>
        <a:cs typeface="Trebuchet MS"/>
        <a:sym typeface="Trebuchet MS"/>
      </a:defRPr>
    </a:lvl7pPr>
    <a:lvl8pPr indent="3200400" defTabSz="457200">
      <a:defRPr sz="2400">
        <a:latin typeface="Trebuchet MS"/>
        <a:ea typeface="Trebuchet MS"/>
        <a:cs typeface="Trebuchet MS"/>
        <a:sym typeface="Trebuchet MS"/>
      </a:defRPr>
    </a:lvl8pPr>
    <a:lvl9pPr indent="3657600" defTabSz="457200">
      <a:defRPr sz="2400"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33"/>
    <a:srgbClr val="A52A2A"/>
    <a:srgbClr val="BDB76B"/>
    <a:srgbClr val="FF8C00"/>
    <a:srgbClr val="CC00FF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4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winkletoes3473:Documents:Work:PhD:Health_Data:HerdCharacteristics:figs:10CVHerdRO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winkletoes3473:Documents:Work:PhD:Health_Data:HerdCharacteristics:figs:10CVIndivRO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Mastitis</a:t>
            </a:r>
          </a:p>
        </c:rich>
      </c:tx>
      <c:layout/>
      <c:overlay val="1"/>
    </c:title>
    <c:autoTitleDeleted val="0"/>
    <c:plotArea>
      <c:layout/>
      <c:scatterChart>
        <c:scatterStyle val="smoothMarker"/>
        <c:varyColors val="0"/>
        <c:ser>
          <c:idx val="4"/>
          <c:order val="0"/>
          <c:tx>
            <c:strRef>
              <c:f>Sheet1!$D$1</c:f>
              <c:strCache>
                <c:ptCount val="1"/>
                <c:pt idx="0">
                  <c:v>Random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Sheet1!$D$2:$D$3</c:f>
              <c:numCache>
                <c:formatCode>General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xVal>
          <c:yVal>
            <c:numRef>
              <c:f>Sheet1!$E$2:$E$3</c:f>
              <c:numCache>
                <c:formatCode>General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Regression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Sheet1!$B$3:$B$5</c:f>
              <c:numCache>
                <c:formatCode>General</c:formatCode>
                <c:ptCount val="3"/>
                <c:pt idx="0">
                  <c:v>0.0</c:v>
                </c:pt>
                <c:pt idx="1">
                  <c:v>0.57</c:v>
                </c:pt>
                <c:pt idx="2">
                  <c:v>1.0</c:v>
                </c:pt>
              </c:numCache>
            </c:numRef>
          </c:xVal>
          <c:y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Sheet1!$A$7</c:f>
              <c:strCache>
                <c:ptCount val="1"/>
                <c:pt idx="0">
                  <c:v>SVM (linear)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Sheet1!$A$8:$A$10</c:f>
              <c:numCache>
                <c:formatCode>General</c:formatCode>
                <c:ptCount val="3"/>
                <c:pt idx="0">
                  <c:v>0.0</c:v>
                </c:pt>
                <c:pt idx="1">
                  <c:v>0.35</c:v>
                </c:pt>
                <c:pt idx="2">
                  <c:v>1.0</c:v>
                </c:pt>
              </c:numCache>
            </c:numRef>
          </c:xVal>
          <c:yVal>
            <c:numRef>
              <c:f>Sheet1!$B$8:$B$10</c:f>
              <c:numCache>
                <c:formatCode>General</c:formatCode>
                <c:ptCount val="3"/>
                <c:pt idx="0">
                  <c:v>0.0</c:v>
                </c:pt>
                <c:pt idx="1">
                  <c:v>0.57</c:v>
                </c:pt>
                <c:pt idx="2">
                  <c:v>1.0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Sheet1!$A$12</c:f>
              <c:strCache>
                <c:ptCount val="1"/>
                <c:pt idx="0">
                  <c:v>SVM (RBF)</c:v>
                </c:pt>
              </c:strCache>
            </c:strRef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Sheet1!$A$13:$A$15</c:f>
              <c:numCache>
                <c:formatCode>General</c:formatCode>
                <c:ptCount val="3"/>
                <c:pt idx="0">
                  <c:v>0.0</c:v>
                </c:pt>
                <c:pt idx="1">
                  <c:v>0.48</c:v>
                </c:pt>
                <c:pt idx="2">
                  <c:v>1.0</c:v>
                </c:pt>
              </c:numCache>
            </c:numRef>
          </c:xVal>
          <c:yVal>
            <c:numRef>
              <c:f>Sheet1!$B$13:$B$15</c:f>
              <c:numCache>
                <c:formatCode>General</c:formatCode>
                <c:ptCount val="3"/>
                <c:pt idx="0">
                  <c:v>0.0</c:v>
                </c:pt>
                <c:pt idx="1">
                  <c:v>0.59</c:v>
                </c:pt>
                <c:pt idx="2">
                  <c:v>1.0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Sheet1!$A$17</c:f>
              <c:strCache>
                <c:ptCount val="1"/>
                <c:pt idx="0">
                  <c:v>RF</c:v>
                </c:pt>
              </c:strCache>
            </c:strRef>
          </c:tx>
          <c:spPr>
            <a:ln w="25400">
              <a:solidFill>
                <a:schemeClr val="tx1"/>
              </a:solidFill>
              <a:prstDash val="dashDot"/>
            </a:ln>
          </c:spPr>
          <c:marker>
            <c:symbol val="none"/>
          </c:marker>
          <c:xVal>
            <c:numRef>
              <c:f>Sheet1!$A$18:$A$20</c:f>
              <c:numCache>
                <c:formatCode>General</c:formatCode>
                <c:ptCount val="3"/>
                <c:pt idx="0">
                  <c:v>0.0</c:v>
                </c:pt>
                <c:pt idx="1">
                  <c:v>0.39</c:v>
                </c:pt>
                <c:pt idx="2">
                  <c:v>1.0</c:v>
                </c:pt>
              </c:numCache>
            </c:numRef>
          </c:xVal>
          <c:yVal>
            <c:numRef>
              <c:f>Sheet1!$B$18:$B$20</c:f>
              <c:numCache>
                <c:formatCode>General</c:formatCode>
                <c:ptCount val="3"/>
                <c:pt idx="0">
                  <c:v>0.0</c:v>
                </c:pt>
                <c:pt idx="1">
                  <c:v>0.62</c:v>
                </c:pt>
                <c:pt idx="2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561640"/>
        <c:axId val="-2146583048"/>
      </c:scatterChart>
      <c:valAx>
        <c:axId val="-2146561640"/>
        <c:scaling>
          <c:orientation val="minMax"/>
          <c:max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False Positive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583048"/>
        <c:crosses val="autoZero"/>
        <c:crossBetween val="midCat"/>
      </c:valAx>
      <c:valAx>
        <c:axId val="-2146583048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True Positive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561640"/>
        <c:crosses val="autoZero"/>
        <c:crossBetween val="midCat"/>
      </c:valAx>
      <c:spPr>
        <a:solidFill>
          <a:schemeClr val="bg1"/>
        </a:solidFill>
        <a:ln>
          <a:noFill/>
        </a:ln>
      </c:spPr>
    </c:plotArea>
    <c:legend>
      <c:legendPos val="r"/>
      <c:layout/>
      <c:overlay val="1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Mastitis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strRef>
              <c:f>Sheet1!$D$1</c:f>
              <c:strCache>
                <c:ptCount val="1"/>
                <c:pt idx="0">
                  <c:v>Random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Sheet1!$D$2:$D$3</c:f>
              <c:numCache>
                <c:formatCode>General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xVal>
          <c:yVal>
            <c:numRef>
              <c:f>Sheet1!$E$2:$E$3</c:f>
              <c:numCache>
                <c:formatCode>General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Sheet1!$A$7</c:f>
              <c:strCache>
                <c:ptCount val="1"/>
                <c:pt idx="0">
                  <c:v>SVM (linear)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Sheet1!$A$8:$A$10</c:f>
              <c:numCache>
                <c:formatCode>General</c:formatCode>
                <c:ptCount val="3"/>
                <c:pt idx="0">
                  <c:v>0.0</c:v>
                </c:pt>
                <c:pt idx="1">
                  <c:v>0.12</c:v>
                </c:pt>
                <c:pt idx="2">
                  <c:v>1.0</c:v>
                </c:pt>
              </c:numCache>
            </c:numRef>
          </c:xVal>
          <c:yVal>
            <c:numRef>
              <c:f>Sheet1!$B$8:$B$10</c:f>
              <c:numCache>
                <c:formatCode>General</c:formatCode>
                <c:ptCount val="3"/>
                <c:pt idx="0">
                  <c:v>0.0</c:v>
                </c:pt>
                <c:pt idx="1">
                  <c:v>0.24</c:v>
                </c:pt>
                <c:pt idx="2">
                  <c:v>1.0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Sheet1!$A$12</c:f>
              <c:strCache>
                <c:ptCount val="1"/>
                <c:pt idx="0">
                  <c:v>SVM (RBF)</c:v>
                </c:pt>
              </c:strCache>
            </c:strRef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Sheet1!$A$13:$A$15</c:f>
              <c:numCache>
                <c:formatCode>General</c:formatCode>
                <c:ptCount val="3"/>
                <c:pt idx="0">
                  <c:v>0.0</c:v>
                </c:pt>
                <c:pt idx="1">
                  <c:v>0.17</c:v>
                </c:pt>
                <c:pt idx="2">
                  <c:v>1.0</c:v>
                </c:pt>
              </c:numCache>
            </c:numRef>
          </c:xVal>
          <c:yVal>
            <c:numRef>
              <c:f>Sheet1!$B$13:$B$15</c:f>
              <c:numCache>
                <c:formatCode>General</c:formatCode>
                <c:ptCount val="3"/>
                <c:pt idx="0">
                  <c:v>0.0</c:v>
                </c:pt>
                <c:pt idx="1">
                  <c:v>0.39</c:v>
                </c:pt>
                <c:pt idx="2">
                  <c:v>1.0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Sheet1!$A$17</c:f>
              <c:strCache>
                <c:ptCount val="1"/>
                <c:pt idx="0">
                  <c:v>RF</c:v>
                </c:pt>
              </c:strCache>
            </c:strRef>
          </c:tx>
          <c:spPr>
            <a:ln w="25400">
              <a:solidFill>
                <a:schemeClr val="tx1"/>
              </a:solidFill>
              <a:prstDash val="dashDot"/>
            </a:ln>
          </c:spPr>
          <c:marker>
            <c:symbol val="none"/>
          </c:marker>
          <c:xVal>
            <c:numRef>
              <c:f>Sheet1!$A$18:$A$26</c:f>
              <c:numCache>
                <c:formatCode>General</c:formatCode>
                <c:ptCount val="9"/>
                <c:pt idx="0">
                  <c:v>0.0</c:v>
                </c:pt>
                <c:pt idx="1">
                  <c:v>0.005</c:v>
                </c:pt>
                <c:pt idx="2">
                  <c:v>0.005</c:v>
                </c:pt>
                <c:pt idx="3">
                  <c:v>0.005</c:v>
                </c:pt>
                <c:pt idx="4">
                  <c:v>0.005</c:v>
                </c:pt>
                <c:pt idx="5">
                  <c:v>0.005</c:v>
                </c:pt>
                <c:pt idx="6">
                  <c:v>0.02</c:v>
                </c:pt>
                <c:pt idx="7">
                  <c:v>0.1</c:v>
                </c:pt>
                <c:pt idx="8">
                  <c:v>1.0</c:v>
                </c:pt>
              </c:numCache>
            </c:numRef>
          </c:xVal>
          <c:yVal>
            <c:numRef>
              <c:f>Sheet1!$B$18:$B$26</c:f>
              <c:numCache>
                <c:formatCode>General</c:formatCode>
                <c:ptCount val="9"/>
                <c:pt idx="0">
                  <c:v>0.0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0.82</c:v>
                </c:pt>
                <c:pt idx="8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639336"/>
        <c:axId val="-2146645400"/>
      </c:scatterChart>
      <c:valAx>
        <c:axId val="-2146639336"/>
        <c:scaling>
          <c:orientation val="minMax"/>
          <c:max val="1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False Positive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645400"/>
        <c:crosses val="autoZero"/>
        <c:crossBetween val="midCat"/>
      </c:valAx>
      <c:valAx>
        <c:axId val="-2146645400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True Positive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639336"/>
        <c:crosses val="autoZero"/>
        <c:crossBetween val="midCat"/>
      </c:valAx>
    </c:plotArea>
    <c:legend>
      <c:legendPos val="r"/>
      <c:layout/>
      <c:overlay val="1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98739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4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960" y="8685396"/>
            <a:ext cx="2971490" cy="457045"/>
          </a:xfrm>
          <a:prstGeom prst="rect">
            <a:avLst/>
          </a:prstGeom>
          <a:ln/>
        </p:spPr>
        <p:txBody>
          <a:bodyPr lIns="89620" tIns="44810" rIns="89620" bIns="44810"/>
          <a:lstStyle/>
          <a:p>
            <a:fld id="{5B3AFE92-F3AD-43D7-9CDC-79C3FBC5CD8E}" type="slidenum">
              <a:rPr lang="en-US"/>
              <a:pPr/>
              <a:t>5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297494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056" algn="l"/>
                <a:tab pos="896113" algn="l"/>
                <a:tab pos="1344169" algn="l"/>
                <a:tab pos="1792225" algn="l"/>
                <a:tab pos="2240282" algn="l"/>
                <a:tab pos="2688338" algn="l"/>
                <a:tab pos="3136394" algn="l"/>
                <a:tab pos="3584451" algn="l"/>
                <a:tab pos="4032507" algn="l"/>
                <a:tab pos="4480563" algn="l"/>
                <a:tab pos="4928619" algn="l"/>
                <a:tab pos="5376676" algn="l"/>
                <a:tab pos="5824732" algn="l"/>
                <a:tab pos="6272788" algn="l"/>
                <a:tab pos="6720845" algn="l"/>
                <a:tab pos="7168901" algn="l"/>
                <a:tab pos="7616957" algn="l"/>
                <a:tab pos="8065014" algn="l"/>
                <a:tab pos="8513070" algn="l"/>
                <a:tab pos="8961126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056" algn="l"/>
                  <a:tab pos="896113" algn="l"/>
                  <a:tab pos="1344169" algn="l"/>
                  <a:tab pos="1792225" algn="l"/>
                  <a:tab pos="2240282" algn="l"/>
                  <a:tab pos="2688338" algn="l"/>
                  <a:tab pos="3136394" algn="l"/>
                  <a:tab pos="3584451" algn="l"/>
                  <a:tab pos="4032507" algn="l"/>
                  <a:tab pos="4480563" algn="l"/>
                  <a:tab pos="4928619" algn="l"/>
                  <a:tab pos="5376676" algn="l"/>
                  <a:tab pos="5824732" algn="l"/>
                  <a:tab pos="6272788" algn="l"/>
                  <a:tab pos="6720845" algn="l"/>
                  <a:tab pos="7168901" algn="l"/>
                  <a:tab pos="7616957" algn="l"/>
                  <a:tab pos="8065014" algn="l"/>
                  <a:tab pos="8513070" algn="l"/>
                  <a:tab pos="8961126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056" algn="l"/>
                <a:tab pos="896113" algn="l"/>
                <a:tab pos="1344169" algn="l"/>
                <a:tab pos="1792225" algn="l"/>
                <a:tab pos="2240282" algn="l"/>
                <a:tab pos="2688338" algn="l"/>
                <a:tab pos="3136394" algn="l"/>
                <a:tab pos="3584451" algn="l"/>
                <a:tab pos="4032507" algn="l"/>
                <a:tab pos="4480563" algn="l"/>
                <a:tab pos="4928619" algn="l"/>
                <a:tab pos="5376676" algn="l"/>
                <a:tab pos="5824732" algn="l"/>
                <a:tab pos="6272788" algn="l"/>
                <a:tab pos="6720845" algn="l"/>
                <a:tab pos="7168901" algn="l"/>
                <a:tab pos="7616957" algn="l"/>
                <a:tab pos="8065014" algn="l"/>
                <a:tab pos="8513070" algn="l"/>
                <a:tab pos="8961126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056" algn="l"/>
                  <a:tab pos="896113" algn="l"/>
                  <a:tab pos="1344169" algn="l"/>
                  <a:tab pos="1792225" algn="l"/>
                  <a:tab pos="2240282" algn="l"/>
                  <a:tab pos="2688338" algn="l"/>
                  <a:tab pos="3136394" algn="l"/>
                  <a:tab pos="3584451" algn="l"/>
                  <a:tab pos="4032507" algn="l"/>
                  <a:tab pos="4480563" algn="l"/>
                  <a:tab pos="4928619" algn="l"/>
                  <a:tab pos="5376676" algn="l"/>
                  <a:tab pos="5824732" algn="l"/>
                  <a:tab pos="6272788" algn="l"/>
                  <a:tab pos="6720845" algn="l"/>
                  <a:tab pos="7168901" algn="l"/>
                  <a:tab pos="7616957" algn="l"/>
                  <a:tab pos="8065014" algn="l"/>
                  <a:tab pos="8513070" algn="l"/>
                  <a:tab pos="8961126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3254" cy="444720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620" tIns="44810" rIns="89620" bIns="4481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960" y="8685396"/>
            <a:ext cx="2971490" cy="457045"/>
          </a:xfrm>
          <a:prstGeom prst="rect">
            <a:avLst/>
          </a:prstGeom>
          <a:ln/>
        </p:spPr>
        <p:txBody>
          <a:bodyPr lIns="89620" tIns="44810" rIns="89620" bIns="44810"/>
          <a:lstStyle/>
          <a:p>
            <a:fld id="{A6B82D78-72CA-4280-BF88-9B494D290322}" type="slidenum">
              <a:rPr lang="en-US"/>
              <a:pPr/>
              <a:t>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4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056" algn="l"/>
                <a:tab pos="896113" algn="l"/>
                <a:tab pos="1344169" algn="l"/>
                <a:tab pos="1792225" algn="l"/>
                <a:tab pos="2240282" algn="l"/>
                <a:tab pos="2688338" algn="l"/>
                <a:tab pos="3136394" algn="l"/>
                <a:tab pos="3584451" algn="l"/>
                <a:tab pos="4032507" algn="l"/>
                <a:tab pos="4480563" algn="l"/>
                <a:tab pos="4928619" algn="l"/>
                <a:tab pos="5376676" algn="l"/>
                <a:tab pos="5824732" algn="l"/>
                <a:tab pos="6272788" algn="l"/>
                <a:tab pos="6720845" algn="l"/>
                <a:tab pos="7168901" algn="l"/>
                <a:tab pos="7616957" algn="l"/>
                <a:tab pos="8065014" algn="l"/>
                <a:tab pos="8513070" algn="l"/>
                <a:tab pos="8961126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056" algn="l"/>
                  <a:tab pos="896113" algn="l"/>
                  <a:tab pos="1344169" algn="l"/>
                  <a:tab pos="1792225" algn="l"/>
                  <a:tab pos="2240282" algn="l"/>
                  <a:tab pos="2688338" algn="l"/>
                  <a:tab pos="3136394" algn="l"/>
                  <a:tab pos="3584451" algn="l"/>
                  <a:tab pos="4032507" algn="l"/>
                  <a:tab pos="4480563" algn="l"/>
                  <a:tab pos="4928619" algn="l"/>
                  <a:tab pos="5376676" algn="l"/>
                  <a:tab pos="5824732" algn="l"/>
                  <a:tab pos="6272788" algn="l"/>
                  <a:tab pos="6720845" algn="l"/>
                  <a:tab pos="7168901" algn="l"/>
                  <a:tab pos="7616957" algn="l"/>
                  <a:tab pos="8065014" algn="l"/>
                  <a:tab pos="8513070" algn="l"/>
                  <a:tab pos="8961126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056" algn="l"/>
                <a:tab pos="896113" algn="l"/>
                <a:tab pos="1344169" algn="l"/>
                <a:tab pos="1792225" algn="l"/>
                <a:tab pos="2240282" algn="l"/>
                <a:tab pos="2688338" algn="l"/>
                <a:tab pos="3136394" algn="l"/>
                <a:tab pos="3584451" algn="l"/>
                <a:tab pos="4032507" algn="l"/>
                <a:tab pos="4480563" algn="l"/>
                <a:tab pos="4928619" algn="l"/>
                <a:tab pos="5376676" algn="l"/>
                <a:tab pos="5824732" algn="l"/>
                <a:tab pos="6272788" algn="l"/>
                <a:tab pos="6720845" algn="l"/>
                <a:tab pos="7168901" algn="l"/>
                <a:tab pos="7616957" algn="l"/>
                <a:tab pos="8065014" algn="l"/>
                <a:tab pos="8513070" algn="l"/>
                <a:tab pos="8961126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056" algn="l"/>
                  <a:tab pos="896113" algn="l"/>
                  <a:tab pos="1344169" algn="l"/>
                  <a:tab pos="1792225" algn="l"/>
                  <a:tab pos="2240282" algn="l"/>
                  <a:tab pos="2688338" algn="l"/>
                  <a:tab pos="3136394" algn="l"/>
                  <a:tab pos="3584451" algn="l"/>
                  <a:tab pos="4032507" algn="l"/>
                  <a:tab pos="4480563" algn="l"/>
                  <a:tab pos="4928619" algn="l"/>
                  <a:tab pos="5376676" algn="l"/>
                  <a:tab pos="5824732" algn="l"/>
                  <a:tab pos="6272788" algn="l"/>
                  <a:tab pos="6720845" algn="l"/>
                  <a:tab pos="7168901" algn="l"/>
                  <a:tab pos="7616957" algn="l"/>
                  <a:tab pos="8065014" algn="l"/>
                  <a:tab pos="8513070" algn="l"/>
                  <a:tab pos="8961126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620" tIns="44810" rIns="89620" bIns="4481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960" y="8685396"/>
            <a:ext cx="2971490" cy="457045"/>
          </a:xfrm>
          <a:prstGeom prst="rect">
            <a:avLst/>
          </a:prstGeom>
          <a:ln/>
        </p:spPr>
        <p:txBody>
          <a:bodyPr lIns="89620" tIns="44810" rIns="89620" bIns="44810"/>
          <a:lstStyle/>
          <a:p>
            <a:fld id="{2F70132E-783D-41C4-A213-FCF19DEE7D84}" type="slidenum">
              <a:rPr lang="en-US"/>
              <a:pPr/>
              <a:t>8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297494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056" algn="l"/>
                <a:tab pos="896113" algn="l"/>
                <a:tab pos="1344169" algn="l"/>
                <a:tab pos="1792225" algn="l"/>
                <a:tab pos="2240282" algn="l"/>
                <a:tab pos="2688338" algn="l"/>
                <a:tab pos="3136394" algn="l"/>
                <a:tab pos="3584451" algn="l"/>
                <a:tab pos="4032507" algn="l"/>
                <a:tab pos="4480563" algn="l"/>
                <a:tab pos="4928619" algn="l"/>
                <a:tab pos="5376676" algn="l"/>
                <a:tab pos="5824732" algn="l"/>
                <a:tab pos="6272788" algn="l"/>
                <a:tab pos="6720845" algn="l"/>
                <a:tab pos="7168901" algn="l"/>
                <a:tab pos="7616957" algn="l"/>
                <a:tab pos="8065014" algn="l"/>
                <a:tab pos="8513070" algn="l"/>
                <a:tab pos="8961126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056" algn="l"/>
                  <a:tab pos="896113" algn="l"/>
                  <a:tab pos="1344169" algn="l"/>
                  <a:tab pos="1792225" algn="l"/>
                  <a:tab pos="2240282" algn="l"/>
                  <a:tab pos="2688338" algn="l"/>
                  <a:tab pos="3136394" algn="l"/>
                  <a:tab pos="3584451" algn="l"/>
                  <a:tab pos="4032507" algn="l"/>
                  <a:tab pos="4480563" algn="l"/>
                  <a:tab pos="4928619" algn="l"/>
                  <a:tab pos="5376676" algn="l"/>
                  <a:tab pos="5824732" algn="l"/>
                  <a:tab pos="6272788" algn="l"/>
                  <a:tab pos="6720845" algn="l"/>
                  <a:tab pos="7168901" algn="l"/>
                  <a:tab pos="7616957" algn="l"/>
                  <a:tab pos="8065014" algn="l"/>
                  <a:tab pos="8513070" algn="l"/>
                  <a:tab pos="8961126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056" algn="l"/>
                <a:tab pos="896113" algn="l"/>
                <a:tab pos="1344169" algn="l"/>
                <a:tab pos="1792225" algn="l"/>
                <a:tab pos="2240282" algn="l"/>
                <a:tab pos="2688338" algn="l"/>
                <a:tab pos="3136394" algn="l"/>
                <a:tab pos="3584451" algn="l"/>
                <a:tab pos="4032507" algn="l"/>
                <a:tab pos="4480563" algn="l"/>
                <a:tab pos="4928619" algn="l"/>
                <a:tab pos="5376676" algn="l"/>
                <a:tab pos="5824732" algn="l"/>
                <a:tab pos="6272788" algn="l"/>
                <a:tab pos="6720845" algn="l"/>
                <a:tab pos="7168901" algn="l"/>
                <a:tab pos="7616957" algn="l"/>
                <a:tab pos="8065014" algn="l"/>
                <a:tab pos="8513070" algn="l"/>
                <a:tab pos="8961126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056" algn="l"/>
                  <a:tab pos="896113" algn="l"/>
                  <a:tab pos="1344169" algn="l"/>
                  <a:tab pos="1792225" algn="l"/>
                  <a:tab pos="2240282" algn="l"/>
                  <a:tab pos="2688338" algn="l"/>
                  <a:tab pos="3136394" algn="l"/>
                  <a:tab pos="3584451" algn="l"/>
                  <a:tab pos="4032507" algn="l"/>
                  <a:tab pos="4480563" algn="l"/>
                  <a:tab pos="4928619" algn="l"/>
                  <a:tab pos="5376676" algn="l"/>
                  <a:tab pos="5824732" algn="l"/>
                  <a:tab pos="6272788" algn="l"/>
                  <a:tab pos="6720845" algn="l"/>
                  <a:tab pos="7168901" algn="l"/>
                  <a:tab pos="7616957" algn="l"/>
                  <a:tab pos="8065014" algn="l"/>
                  <a:tab pos="8513070" algn="l"/>
                  <a:tab pos="8961126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0" y="4342700"/>
            <a:ext cx="5485470" cy="411495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620" tIns="44810" rIns="89620" bIns="4481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960" y="8685396"/>
            <a:ext cx="2971490" cy="457045"/>
          </a:xfrm>
          <a:prstGeom prst="rect">
            <a:avLst/>
          </a:prstGeom>
          <a:ln/>
        </p:spPr>
        <p:txBody>
          <a:bodyPr lIns="89620" tIns="44810" rIns="89620" bIns="44810"/>
          <a:lstStyle/>
          <a:p>
            <a:fld id="{2F70132E-783D-41C4-A213-FCF19DEE7D84}" type="slidenum">
              <a:rPr lang="en-US"/>
              <a:pPr/>
              <a:t>38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297494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056" algn="l"/>
                <a:tab pos="896113" algn="l"/>
                <a:tab pos="1344169" algn="l"/>
                <a:tab pos="1792225" algn="l"/>
                <a:tab pos="2240282" algn="l"/>
                <a:tab pos="2688338" algn="l"/>
                <a:tab pos="3136394" algn="l"/>
                <a:tab pos="3584451" algn="l"/>
                <a:tab pos="4032507" algn="l"/>
                <a:tab pos="4480563" algn="l"/>
                <a:tab pos="4928619" algn="l"/>
                <a:tab pos="5376676" algn="l"/>
                <a:tab pos="5824732" algn="l"/>
                <a:tab pos="6272788" algn="l"/>
                <a:tab pos="6720845" algn="l"/>
                <a:tab pos="7168901" algn="l"/>
                <a:tab pos="7616957" algn="l"/>
                <a:tab pos="8065014" algn="l"/>
                <a:tab pos="8513070" algn="l"/>
                <a:tab pos="8961126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056" algn="l"/>
                  <a:tab pos="896113" algn="l"/>
                  <a:tab pos="1344169" algn="l"/>
                  <a:tab pos="1792225" algn="l"/>
                  <a:tab pos="2240282" algn="l"/>
                  <a:tab pos="2688338" algn="l"/>
                  <a:tab pos="3136394" algn="l"/>
                  <a:tab pos="3584451" algn="l"/>
                  <a:tab pos="4032507" algn="l"/>
                  <a:tab pos="4480563" algn="l"/>
                  <a:tab pos="4928619" algn="l"/>
                  <a:tab pos="5376676" algn="l"/>
                  <a:tab pos="5824732" algn="l"/>
                  <a:tab pos="6272788" algn="l"/>
                  <a:tab pos="6720845" algn="l"/>
                  <a:tab pos="7168901" algn="l"/>
                  <a:tab pos="7616957" algn="l"/>
                  <a:tab pos="8065014" algn="l"/>
                  <a:tab pos="8513070" algn="l"/>
                  <a:tab pos="8961126" algn="l"/>
                </a:tabLst>
              </a:pPr>
              <a:t>38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056" algn="l"/>
                <a:tab pos="896113" algn="l"/>
                <a:tab pos="1344169" algn="l"/>
                <a:tab pos="1792225" algn="l"/>
                <a:tab pos="2240282" algn="l"/>
                <a:tab pos="2688338" algn="l"/>
                <a:tab pos="3136394" algn="l"/>
                <a:tab pos="3584451" algn="l"/>
                <a:tab pos="4032507" algn="l"/>
                <a:tab pos="4480563" algn="l"/>
                <a:tab pos="4928619" algn="l"/>
                <a:tab pos="5376676" algn="l"/>
                <a:tab pos="5824732" algn="l"/>
                <a:tab pos="6272788" algn="l"/>
                <a:tab pos="6720845" algn="l"/>
                <a:tab pos="7168901" algn="l"/>
                <a:tab pos="7616957" algn="l"/>
                <a:tab pos="8065014" algn="l"/>
                <a:tab pos="8513070" algn="l"/>
                <a:tab pos="8961126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056" algn="l"/>
                  <a:tab pos="896113" algn="l"/>
                  <a:tab pos="1344169" algn="l"/>
                  <a:tab pos="1792225" algn="l"/>
                  <a:tab pos="2240282" algn="l"/>
                  <a:tab pos="2688338" algn="l"/>
                  <a:tab pos="3136394" algn="l"/>
                  <a:tab pos="3584451" algn="l"/>
                  <a:tab pos="4032507" algn="l"/>
                  <a:tab pos="4480563" algn="l"/>
                  <a:tab pos="4928619" algn="l"/>
                  <a:tab pos="5376676" algn="l"/>
                  <a:tab pos="5824732" algn="l"/>
                  <a:tab pos="6272788" algn="l"/>
                  <a:tab pos="6720845" algn="l"/>
                  <a:tab pos="7168901" algn="l"/>
                  <a:tab pos="7616957" algn="l"/>
                  <a:tab pos="8065014" algn="l"/>
                  <a:tab pos="8513070" algn="l"/>
                  <a:tab pos="8961126" algn="l"/>
                </a:tabLst>
              </a:pPr>
              <a:t>38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0" y="4342700"/>
            <a:ext cx="5485470" cy="411495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620" tIns="44810" rIns="89620" bIns="4481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960" y="8685396"/>
            <a:ext cx="2971490" cy="457045"/>
          </a:xfrm>
          <a:prstGeom prst="rect">
            <a:avLst/>
          </a:prstGeom>
          <a:ln/>
        </p:spPr>
        <p:txBody>
          <a:bodyPr lIns="89620" tIns="44810" rIns="89620" bIns="44810"/>
          <a:lstStyle/>
          <a:p>
            <a:fld id="{2F70132E-783D-41C4-A213-FCF19DEE7D84}" type="slidenum">
              <a:rPr lang="en-US"/>
              <a:pPr/>
              <a:t>39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297494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056" algn="l"/>
                <a:tab pos="896113" algn="l"/>
                <a:tab pos="1344169" algn="l"/>
                <a:tab pos="1792225" algn="l"/>
                <a:tab pos="2240282" algn="l"/>
                <a:tab pos="2688338" algn="l"/>
                <a:tab pos="3136394" algn="l"/>
                <a:tab pos="3584451" algn="l"/>
                <a:tab pos="4032507" algn="l"/>
                <a:tab pos="4480563" algn="l"/>
                <a:tab pos="4928619" algn="l"/>
                <a:tab pos="5376676" algn="l"/>
                <a:tab pos="5824732" algn="l"/>
                <a:tab pos="6272788" algn="l"/>
                <a:tab pos="6720845" algn="l"/>
                <a:tab pos="7168901" algn="l"/>
                <a:tab pos="7616957" algn="l"/>
                <a:tab pos="8065014" algn="l"/>
                <a:tab pos="8513070" algn="l"/>
                <a:tab pos="8961126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056" algn="l"/>
                  <a:tab pos="896113" algn="l"/>
                  <a:tab pos="1344169" algn="l"/>
                  <a:tab pos="1792225" algn="l"/>
                  <a:tab pos="2240282" algn="l"/>
                  <a:tab pos="2688338" algn="l"/>
                  <a:tab pos="3136394" algn="l"/>
                  <a:tab pos="3584451" algn="l"/>
                  <a:tab pos="4032507" algn="l"/>
                  <a:tab pos="4480563" algn="l"/>
                  <a:tab pos="4928619" algn="l"/>
                  <a:tab pos="5376676" algn="l"/>
                  <a:tab pos="5824732" algn="l"/>
                  <a:tab pos="6272788" algn="l"/>
                  <a:tab pos="6720845" algn="l"/>
                  <a:tab pos="7168901" algn="l"/>
                  <a:tab pos="7616957" algn="l"/>
                  <a:tab pos="8065014" algn="l"/>
                  <a:tab pos="8513070" algn="l"/>
                  <a:tab pos="8961126" algn="l"/>
                </a:tabLst>
              </a:pPr>
              <a:t>39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056" algn="l"/>
                <a:tab pos="896113" algn="l"/>
                <a:tab pos="1344169" algn="l"/>
                <a:tab pos="1792225" algn="l"/>
                <a:tab pos="2240282" algn="l"/>
                <a:tab pos="2688338" algn="l"/>
                <a:tab pos="3136394" algn="l"/>
                <a:tab pos="3584451" algn="l"/>
                <a:tab pos="4032507" algn="l"/>
                <a:tab pos="4480563" algn="l"/>
                <a:tab pos="4928619" algn="l"/>
                <a:tab pos="5376676" algn="l"/>
                <a:tab pos="5824732" algn="l"/>
                <a:tab pos="6272788" algn="l"/>
                <a:tab pos="6720845" algn="l"/>
                <a:tab pos="7168901" algn="l"/>
                <a:tab pos="7616957" algn="l"/>
                <a:tab pos="8065014" algn="l"/>
                <a:tab pos="8513070" algn="l"/>
                <a:tab pos="8961126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056" algn="l"/>
                  <a:tab pos="896113" algn="l"/>
                  <a:tab pos="1344169" algn="l"/>
                  <a:tab pos="1792225" algn="l"/>
                  <a:tab pos="2240282" algn="l"/>
                  <a:tab pos="2688338" algn="l"/>
                  <a:tab pos="3136394" algn="l"/>
                  <a:tab pos="3584451" algn="l"/>
                  <a:tab pos="4032507" algn="l"/>
                  <a:tab pos="4480563" algn="l"/>
                  <a:tab pos="4928619" algn="l"/>
                  <a:tab pos="5376676" algn="l"/>
                  <a:tab pos="5824732" algn="l"/>
                  <a:tab pos="6272788" algn="l"/>
                  <a:tab pos="6720845" algn="l"/>
                  <a:tab pos="7168901" algn="l"/>
                  <a:tab pos="7616957" algn="l"/>
                  <a:tab pos="8065014" algn="l"/>
                  <a:tab pos="8513070" algn="l"/>
                  <a:tab pos="8961126" algn="l"/>
                </a:tabLst>
              </a:pPr>
              <a:t>39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0" y="4342700"/>
            <a:ext cx="5485470" cy="411495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620" tIns="44810" rIns="89620" bIns="44810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algn="ctr">
              <a:buClrTx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23089" y="3886200"/>
            <a:ext cx="8525635" cy="2372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8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John B. </a:t>
            </a:r>
            <a:r>
              <a:rPr sz="2800" dirty="0" smtClean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Cole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						Kristen L. Parker Gaddis</a:t>
            </a:r>
            <a:endParaRPr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 dirty="0">
                <a:solidFill>
                  <a:srgbClr val="66CCFF"/>
                </a:solidFill>
              </a:rPr>
              <a:t>Animal Genomics and </a:t>
            </a:r>
            <a:r>
              <a:rPr sz="2000" dirty="0" smtClean="0">
                <a:solidFill>
                  <a:srgbClr val="66CCFF"/>
                </a:solidFill>
              </a:rPr>
              <a:t>Improvement</a:t>
            </a:r>
            <a:r>
              <a:rPr lang="en-US" sz="2000" dirty="0" smtClean="0">
                <a:solidFill>
                  <a:srgbClr val="66CCFF"/>
                </a:solidFill>
              </a:rPr>
              <a:t>		Department</a:t>
            </a:r>
            <a:r>
              <a:rPr lang="en-US" sz="2000" baseline="0" dirty="0" smtClean="0">
                <a:solidFill>
                  <a:srgbClr val="66CCFF"/>
                </a:solidFill>
              </a:rPr>
              <a:t> of Animal Sciences</a:t>
            </a:r>
            <a:r>
              <a:rPr lang="en-US" sz="2000" dirty="0" smtClean="0">
                <a:solidFill>
                  <a:srgbClr val="66CCFF"/>
                </a:solidFill>
              </a:rPr>
              <a:t/>
            </a:r>
            <a:br>
              <a:rPr lang="en-US" sz="2000" dirty="0" smtClean="0">
                <a:solidFill>
                  <a:srgbClr val="66CCFF"/>
                </a:solidFill>
              </a:rPr>
            </a:br>
            <a:r>
              <a:rPr lang="en-US" sz="2000" dirty="0" smtClean="0">
                <a:solidFill>
                  <a:srgbClr val="66CCFF"/>
                </a:solidFill>
              </a:rPr>
              <a:t>	</a:t>
            </a:r>
            <a:r>
              <a:rPr sz="2000" dirty="0" smtClean="0">
                <a:solidFill>
                  <a:srgbClr val="66CCFF"/>
                </a:solidFill>
              </a:rPr>
              <a:t>Laboratory</a:t>
            </a:r>
            <a:r>
              <a:rPr lang="en-US" sz="2000" dirty="0" smtClean="0">
                <a:solidFill>
                  <a:srgbClr val="66CCFF"/>
                </a:solidFill>
              </a:rPr>
              <a:t>							University of Florida</a:t>
            </a:r>
            <a:endParaRPr sz="2000" dirty="0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 dirty="0">
                <a:solidFill>
                  <a:srgbClr val="66CCFF"/>
                </a:solidFill>
              </a:rPr>
              <a:t>Agricultural Research Service, </a:t>
            </a:r>
            <a:r>
              <a:rPr sz="2000" dirty="0" smtClean="0">
                <a:solidFill>
                  <a:srgbClr val="66CCFF"/>
                </a:solidFill>
              </a:rPr>
              <a:t>USDA</a:t>
            </a:r>
            <a:r>
              <a:rPr lang="en-US" sz="2000" dirty="0" smtClean="0">
                <a:solidFill>
                  <a:srgbClr val="66CCFF"/>
                </a:solidFill>
              </a:rPr>
              <a:t>		Gainesville,</a:t>
            </a:r>
            <a:r>
              <a:rPr lang="en-US" sz="2000" baseline="0" dirty="0" smtClean="0">
                <a:solidFill>
                  <a:srgbClr val="66CCFF"/>
                </a:solidFill>
              </a:rPr>
              <a:t> FL 32611-0910</a:t>
            </a:r>
            <a:endParaRPr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 dirty="0">
                <a:solidFill>
                  <a:srgbClr val="66CCFF"/>
                </a:solidFill>
              </a:rPr>
              <a:t>Beltsville, MD 20705-2350</a:t>
            </a:r>
            <a:endParaRPr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sz="2000" dirty="0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 dirty="0">
                <a:solidFill>
                  <a:srgbClr val="00FF00"/>
                </a:solidFill>
              </a:rPr>
              <a:t>john.cole@ars.usda.gov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0" y="2970213"/>
            <a:ext cx="9144001" cy="80963"/>
            <a:chOff x="0" y="0"/>
            <a:chExt cx="9144001" cy="80962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51" name="image1.png" descr="usda-ar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6425" y="6169025"/>
            <a:ext cx="8128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8289925" y="6555846"/>
            <a:ext cx="55880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600"/>
              </a:spcBef>
              <a:defRPr sz="1000" b="1">
                <a:solidFill>
                  <a:srgbClr val="FFFFFF"/>
                </a:solidFill>
                <a:latin typeface="Humnst777 BT"/>
                <a:ea typeface="Humnst777 BT"/>
                <a:cs typeface="Humnst777 BT"/>
                <a:sym typeface="Humnst777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000" b="1" dirty="0" smtClean="0">
                <a:solidFill>
                  <a:srgbClr val="FFFFFF"/>
                </a:solidFill>
              </a:rPr>
              <a:t>201</a:t>
            </a:r>
            <a:r>
              <a:rPr lang="en-US" sz="1000" b="1" dirty="0" smtClean="0">
                <a:solidFill>
                  <a:srgbClr val="FFFFFF"/>
                </a:solidFill>
              </a:rPr>
              <a:t>5</a:t>
            </a:r>
            <a:endParaRPr sz="1000" b="1" dirty="0">
              <a:solidFill>
                <a:srgbClr val="FFFFFF"/>
              </a:solidFill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812799"/>
            <a:ext cx="7769225" cy="118903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421869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07245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5BA9A-DCCE-964C-8363-313F2359A25C}" type="datetimeFigureOut">
              <a:rPr lang="en-US" smtClean="0"/>
              <a:t>6/23/15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D3B38-3AEC-0943-90AD-BB728EF3A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5BA9A-DCCE-964C-8363-313F2359A25C}" type="datetimeFigureOut">
              <a:rPr lang="en-US" smtClean="0"/>
              <a:t>6/23/15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D3B38-3AEC-0943-90AD-BB728EF3A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8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1F312-A544-D846-AF7B-CB21ADD05770}" type="datetimeFigureOut">
              <a:rPr lang="en-US" smtClean="0"/>
              <a:t>6/23/15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A380B-8E23-814E-B514-A1A97EF1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764985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1829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000"/>
            </a:lvl1pPr>
            <a:lvl2pPr marL="0" indent="457200">
              <a:buClrTx/>
              <a:buSzTx/>
              <a:buNone/>
              <a:defRPr sz="2000"/>
            </a:lvl2pPr>
            <a:lvl3pPr marL="0" indent="914400">
              <a:buClrTx/>
              <a:buSzTx/>
              <a:buNone/>
              <a:defRPr sz="2000"/>
            </a:lvl3pPr>
            <a:lvl4pPr marL="0" indent="1371600">
              <a:buClrTx/>
              <a:buSzTx/>
              <a:buNone/>
              <a:defRPr sz="2000"/>
            </a:lvl4pPr>
            <a:lvl5pPr>
              <a:buClrTx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>
              <a:buClrTx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>
              <a:buClr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7315200" y="6614369"/>
            <a:ext cx="173159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1000" dirty="0" smtClean="0">
                <a:solidFill>
                  <a:srgbClr val="66CCFF"/>
                </a:solidFill>
              </a:rPr>
              <a:t>Cole</a:t>
            </a:r>
            <a:r>
              <a:rPr lang="en-US" sz="1000" dirty="0" smtClean="0">
                <a:solidFill>
                  <a:srgbClr val="66CCFF"/>
                </a:solidFill>
              </a:rPr>
              <a:t> and Parker Gaddis</a:t>
            </a:r>
            <a:endParaRPr sz="1000" dirty="0">
              <a:solidFill>
                <a:srgbClr val="66CCFF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833437"/>
            <a:ext cx="9144001" cy="80963"/>
            <a:chOff x="0" y="0"/>
            <a:chExt cx="9144001" cy="80962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780213" y="0"/>
            <a:ext cx="2208213" cy="581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52399" y="98425"/>
            <a:ext cx="6475414" cy="675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" name="Shape 2"/>
          <p:cNvSpPr/>
          <p:nvPr userDrawn="1"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RDA and ARS 5th Annual Cooperation Workshop, </a:t>
            </a:r>
            <a:r>
              <a:rPr lang="en-US" sz="1000" dirty="0" err="1" smtClean="0">
                <a:solidFill>
                  <a:srgbClr val="66CCFF"/>
                </a:solidFill>
              </a:rPr>
              <a:t>Jeonju-si</a:t>
            </a:r>
            <a:r>
              <a:rPr lang="en-US" sz="1000" dirty="0" smtClean="0">
                <a:solidFill>
                  <a:srgbClr val="66CCFF"/>
                </a:solidFill>
              </a:rPr>
              <a:t>, Korea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June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23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sz="1000" dirty="0">
                <a:solidFill>
                  <a:srgbClr val="66CCFF"/>
                </a:solidFill>
              </a:rPr>
              <a:t>(‹#›)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2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 userDrawn="1"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RDA and ARS 5th Annual Cooperation Workshop, </a:t>
            </a:r>
            <a:r>
              <a:rPr lang="en-US" sz="1000" dirty="0" err="1" smtClean="0">
                <a:solidFill>
                  <a:srgbClr val="66CCFF"/>
                </a:solidFill>
              </a:rPr>
              <a:t>Jeonju-si</a:t>
            </a:r>
            <a:r>
              <a:rPr lang="en-US" sz="1000" dirty="0" smtClean="0">
                <a:solidFill>
                  <a:srgbClr val="66CCFF"/>
                </a:solidFill>
              </a:rPr>
              <a:t>, Korea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June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23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sz="1000" dirty="0">
                <a:solidFill>
                  <a:srgbClr val="66CCFF"/>
                </a:solidFill>
              </a:rPr>
              <a:t>(‹#›)</a:t>
            </a:r>
          </a:p>
        </p:txBody>
      </p:sp>
      <p:sp>
        <p:nvSpPr>
          <p:cNvPr id="5" name="Shape 3"/>
          <p:cNvSpPr/>
          <p:nvPr userDrawn="1"/>
        </p:nvSpPr>
        <p:spPr>
          <a:xfrm>
            <a:off x="7315200" y="6614369"/>
            <a:ext cx="173159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1000" dirty="0" smtClean="0">
                <a:solidFill>
                  <a:srgbClr val="66CCFF"/>
                </a:solidFill>
              </a:rPr>
              <a:t>Cole</a:t>
            </a:r>
            <a:r>
              <a:rPr lang="en-US" sz="1000" dirty="0" smtClean="0">
                <a:solidFill>
                  <a:srgbClr val="66CCFF"/>
                </a:solidFill>
              </a:rPr>
              <a:t> and Parker Gaddis</a:t>
            </a:r>
            <a:endParaRPr sz="1000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250374" y="428625"/>
            <a:ext cx="8610600" cy="21336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438911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  <a:tab pos="2628900" algn="l"/>
                <a:tab pos="3060700" algn="l"/>
                <a:tab pos="3505200" algn="l"/>
                <a:tab pos="3949700" algn="l"/>
                <a:tab pos="4381500" algn="l"/>
                <a:tab pos="4826000" algn="l"/>
                <a:tab pos="5257800" algn="l"/>
                <a:tab pos="5702300" algn="l"/>
                <a:tab pos="6134100" algn="l"/>
                <a:tab pos="6578600" algn="l"/>
                <a:tab pos="7010400" algn="l"/>
                <a:tab pos="7454900" algn="l"/>
                <a:tab pos="7899400" algn="l"/>
                <a:tab pos="8331200" algn="l"/>
                <a:tab pos="8775700" algn="l"/>
              </a:tabLst>
              <a:defRPr sz="4608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4608" dirty="0" smtClean="0">
                <a:solidFill>
                  <a:srgbClr val="FFFF00"/>
                </a:solidFill>
              </a:rPr>
              <a:t>Genetic improvement of dairy cattle health using producer-recorded data and genomic information</a:t>
            </a:r>
            <a:endParaRPr sz="4608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/>
          <a:p>
            <a:r>
              <a:rPr lang="en-US" dirty="0" smtClean="0"/>
              <a:t>Genetic and genomic analyses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523500"/>
              </p:ext>
            </p:extLst>
          </p:nvPr>
        </p:nvGraphicFramePr>
        <p:xfrm>
          <a:off x="287868" y="1371600"/>
          <a:ext cx="8635998" cy="3596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04532"/>
                <a:gridCol w="2387600"/>
                <a:gridCol w="384386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rgbClr val="A9C9FF"/>
                          </a:solidFill>
                        </a:rPr>
                        <a:t>Single-trait</a:t>
                      </a:r>
                      <a:r>
                        <a:rPr lang="en-US" sz="2000" b="0" baseline="0" dirty="0" smtClean="0">
                          <a:solidFill>
                            <a:srgbClr val="A9C9FF"/>
                          </a:solidFill>
                        </a:rPr>
                        <a:t> genetic</a:t>
                      </a:r>
                      <a:endParaRPr lang="en-US" sz="2000" b="0" dirty="0">
                        <a:solidFill>
                          <a:srgbClr val="A9C9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rgbClr val="A9C9FF"/>
                          </a:solidFill>
                        </a:rPr>
                        <a:t>Multiple</a:t>
                      </a:r>
                      <a:r>
                        <a:rPr lang="en-US" sz="2000" b="0" baseline="0" dirty="0" smtClean="0">
                          <a:solidFill>
                            <a:srgbClr val="A9C9FF"/>
                          </a:solidFill>
                        </a:rPr>
                        <a:t>-trait genetic</a:t>
                      </a:r>
                      <a:endParaRPr lang="en-US" sz="2000" b="0" dirty="0">
                        <a:solidFill>
                          <a:srgbClr val="A9C9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A9C9FF"/>
                          </a:solidFill>
                        </a:rPr>
                        <a:t>Multiple</a:t>
                      </a:r>
                      <a:r>
                        <a:rPr lang="en-US" sz="2000" b="0" baseline="0" dirty="0" smtClean="0">
                          <a:solidFill>
                            <a:srgbClr val="A9C9FF"/>
                          </a:solidFill>
                        </a:rPr>
                        <a:t>-trait genomic</a:t>
                      </a:r>
                      <a:endParaRPr lang="en-US" sz="2000" b="0" dirty="0" smtClean="0">
                        <a:solidFill>
                          <a:srgbClr val="A9C9FF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b="0" dirty="0">
                        <a:solidFill>
                          <a:srgbClr val="A9C9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MAST, METR, LAME,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KETO, RETP, CYST, DSAB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1) MAST, METR, LAME,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KETO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2)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RETP. CYST, DSAB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solidFill>
                            <a:srgbClr val="FFFF00"/>
                          </a:solidFill>
                        </a:rPr>
                        <a:t>Fixed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 parity, year-season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solidFill>
                            <a:srgbClr val="FFFF00"/>
                          </a:solidFill>
                        </a:rPr>
                        <a:t>Random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 sire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herd-year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Numerator relationship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matrix,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Blended matrix, </a:t>
                      </a:r>
                      <a:r>
                        <a:rPr lang="en-US" sz="2000" b="0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rgbClr val="FFFFFF"/>
                          </a:solidFill>
                        </a:rPr>
                        <a:t>ASReml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THRGIBBS1F90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3067" y="5520281"/>
            <a:ext cx="70485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Genetic</a:t>
            </a:r>
            <a:r>
              <a:rPr lang="en-US" sz="1600" b="1" dirty="0" smtClean="0">
                <a:solidFill>
                  <a:srgbClr val="FFFFFF"/>
                </a:solidFill>
              </a:rPr>
              <a:t> analyses included only pedigree and phenotypic data.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Genomic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analyses included genotypic, pedigree, and phenotypic data.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9887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797795" cy="584775"/>
          </a:xfrm>
        </p:spPr>
        <p:txBody>
          <a:bodyPr/>
          <a:lstStyle/>
          <a:p>
            <a:r>
              <a:rPr lang="en-US" dirty="0" smtClean="0"/>
              <a:t>Methods: Single-trait genetic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850900"/>
            <a:ext cx="8226425" cy="452431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Estimate heritability for common health events occurring from 1996 to 2012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Similar editing applied</a:t>
            </a:r>
          </a:p>
          <a:p>
            <a:pPr lvl="1">
              <a:spcAft>
                <a:spcPts val="1000"/>
              </a:spcAft>
            </a:pPr>
            <a:r>
              <a:rPr lang="en-US" sz="2800" dirty="0" smtClean="0"/>
              <a:t>US records</a:t>
            </a:r>
          </a:p>
          <a:p>
            <a:pPr lvl="1">
              <a:spcAft>
                <a:spcPts val="1000"/>
              </a:spcAft>
            </a:pPr>
            <a:r>
              <a:rPr lang="en-US" sz="2800" dirty="0" smtClean="0"/>
              <a:t>Parities 1 to 5</a:t>
            </a:r>
          </a:p>
          <a:p>
            <a:pPr lvl="1">
              <a:spcAft>
                <a:spcPts val="1000"/>
              </a:spcAft>
            </a:pPr>
            <a:r>
              <a:rPr lang="en-US" sz="2800" dirty="0" smtClean="0"/>
              <a:t>Minimum/maximum constraints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Lactations lasting up to 400 days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Parity considered first versus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10604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23195" cy="553998"/>
          </a:xfrm>
        </p:spPr>
        <p:txBody>
          <a:bodyPr/>
          <a:lstStyle/>
          <a:p>
            <a:r>
              <a:rPr lang="en-US" sz="3600" dirty="0" smtClean="0"/>
              <a:t>Methods: Multiple-trait genomic analyses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 dirty="0" smtClean="0"/>
              <a:t>Multiple-trait threshold sire model using </a:t>
            </a:r>
            <a:r>
              <a:rPr lang="en-US" dirty="0" smtClean="0">
                <a:solidFill>
                  <a:srgbClr val="FFFF00"/>
                </a:solidFill>
              </a:rPr>
              <a:t>single-step </a:t>
            </a:r>
            <a:r>
              <a:rPr lang="en-US" dirty="0"/>
              <a:t>methodology </a:t>
            </a:r>
            <a:r>
              <a:rPr lang="en-US" sz="2400" dirty="0"/>
              <a:t>(Aguilar et al., 2011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THRGIBBS1F90 with genomic options</a:t>
            </a:r>
          </a:p>
          <a:p>
            <a:pPr lvl="1"/>
            <a:r>
              <a:rPr lang="en-US" dirty="0" smtClean="0"/>
              <a:t>Default genotype edits used</a:t>
            </a:r>
          </a:p>
          <a:p>
            <a:pPr lvl="2"/>
            <a:r>
              <a:rPr lang="en-US" dirty="0" smtClean="0"/>
              <a:t>50K SNP data available for </a:t>
            </a:r>
            <a:r>
              <a:rPr lang="en-US" dirty="0" smtClean="0">
                <a:solidFill>
                  <a:srgbClr val="00FF00"/>
                </a:solidFill>
              </a:rPr>
              <a:t>7,883 </a:t>
            </a:r>
            <a:r>
              <a:rPr lang="en-US" dirty="0" smtClean="0"/>
              <a:t>bulls</a:t>
            </a:r>
          </a:p>
          <a:p>
            <a:pPr lvl="2"/>
            <a:r>
              <a:rPr lang="en-US" dirty="0" smtClean="0"/>
              <a:t>Final dataset included </a:t>
            </a:r>
            <a:r>
              <a:rPr lang="en-US" dirty="0" smtClean="0">
                <a:solidFill>
                  <a:srgbClr val="00FF00"/>
                </a:solidFill>
              </a:rPr>
              <a:t>37,525</a:t>
            </a:r>
            <a:r>
              <a:rPr lang="en-US" dirty="0" smtClean="0"/>
              <a:t> SNP for </a:t>
            </a:r>
            <a:r>
              <a:rPr lang="en-US" dirty="0" smtClean="0">
                <a:solidFill>
                  <a:srgbClr val="00FF00"/>
                </a:solidFill>
              </a:rPr>
              <a:t>2,649</a:t>
            </a:r>
            <a:r>
              <a:rPr lang="en-US" dirty="0" smtClean="0"/>
              <a:t> 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46174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061" y="141064"/>
            <a:ext cx="8821139" cy="663270"/>
          </a:xfrm>
        </p:spPr>
        <p:txBody>
          <a:bodyPr/>
          <a:lstStyle/>
          <a:p>
            <a:r>
              <a:rPr lang="en-US" dirty="0" smtClean="0"/>
              <a:t>Results: Single-trait genetic analyses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242333"/>
              </p:ext>
            </p:extLst>
          </p:nvPr>
        </p:nvGraphicFramePr>
        <p:xfrm>
          <a:off x="220133" y="1092201"/>
          <a:ext cx="8686800" cy="532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2633134"/>
                <a:gridCol w="2472266"/>
              </a:tblGrid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Health </a:t>
                      </a: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Event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Heritability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Standard Error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Cystic ovaries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0.006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Digestive disorders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Displaced abomasum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0.20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Ketosis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Lameness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0.005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Mastitis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0.006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Metritis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0.007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Respiratory disorders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Reproductive disorders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0.006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Retained placenta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98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57062" cy="584775"/>
          </a:xfrm>
        </p:spPr>
        <p:txBody>
          <a:bodyPr/>
          <a:lstStyle/>
          <a:p>
            <a:r>
              <a:rPr lang="en-US" dirty="0" smtClean="0"/>
              <a:t>Results: Multiple-trait genomic analysis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108023"/>
              </p:ext>
            </p:extLst>
          </p:nvPr>
        </p:nvGraphicFramePr>
        <p:xfrm>
          <a:off x="146536" y="1843155"/>
          <a:ext cx="8899776" cy="43278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12472"/>
                <a:gridCol w="1112472"/>
                <a:gridCol w="1112472"/>
                <a:gridCol w="1112472"/>
                <a:gridCol w="1112472"/>
                <a:gridCol w="1112472"/>
                <a:gridCol w="1112472"/>
                <a:gridCol w="1112472"/>
              </a:tblGrid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Mastitis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Metritis</a:t>
                      </a:r>
                      <a:endParaRPr lang="en-US" sz="1200" b="1" i="0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Lameness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Retained placenta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Cystic ovaries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Ketosis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Displaced abomasum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Mastitis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0.12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(0.10, 0.14)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Metritis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-0.36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(-0.53, -0.19)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0.04</a:t>
                      </a:r>
                      <a:r>
                        <a:rPr lang="en-US" sz="1200" b="1" i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     </a:t>
                      </a: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(0.027, 0.043)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Lameness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0.13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(-0.1, 0.34)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0.026</a:t>
                      </a:r>
                      <a:r>
                        <a:rPr lang="en-US" sz="1200" b="1" i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 </a:t>
                      </a:r>
                      <a:r>
                        <a:rPr lang="en-US" sz="1200" b="1" i="0" baseline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 </a:t>
                      </a:r>
                      <a:r>
                        <a:rPr lang="en-US" sz="1200" b="1" i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 </a:t>
                      </a: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(0.015, 0.034)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Retained placenta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0.04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(0.03, 0.05)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Cystic ovaries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-0.02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(-0.22, 0.16)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(0.01, 0.04)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523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Ketosis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-0.16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(-0.31, 0.01)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0.44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(0.26, 0.64)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0.08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(0.05, 0.10)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Displaced abomasum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0.01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(-0.21, 0.16)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-0.11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(-0.29, 0.13)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0.12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(0.09, 0.14)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175" y="107944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Estimated heritabilities (95% HPD) on diagonal and estimated genetic correlations (95% HPD) below diagonal</a:t>
            </a:r>
            <a:r>
              <a:rPr lang="en-US" sz="1600" b="1" dirty="0" smtClean="0">
                <a:solidFill>
                  <a:srgbClr val="FFFFFF"/>
                </a:solidFill>
              </a:rPr>
              <a:t>.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76091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7" y="143487"/>
            <a:ext cx="8753231" cy="584775"/>
          </a:xfrm>
        </p:spPr>
        <p:txBody>
          <a:bodyPr/>
          <a:lstStyle/>
          <a:p>
            <a:r>
              <a:rPr lang="en-US" dirty="0" smtClean="0"/>
              <a:t>Reliability </a:t>
            </a:r>
            <a:r>
              <a:rPr lang="en-US" dirty="0"/>
              <a:t>with and without </a:t>
            </a:r>
            <a:r>
              <a:rPr lang="en-US" dirty="0" smtClean="0"/>
              <a:t>genomics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990872"/>
              </p:ext>
            </p:extLst>
          </p:nvPr>
        </p:nvGraphicFramePr>
        <p:xfrm>
          <a:off x="201489" y="1958739"/>
          <a:ext cx="8723924" cy="27736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609444"/>
                <a:gridCol w="2159000"/>
                <a:gridCol w="2302934"/>
                <a:gridCol w="16525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Event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EBV Reliability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GEBV Reliability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Gain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Displaced abomasum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0.30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0.40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+0.10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Ketosis 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0.28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0.35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+0.07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0.28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0.37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+0.09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0.30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0.41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+0.11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Metritis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0.30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0.41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+0.11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Retained placenta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0.29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0.38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+0.09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119" y="1113313"/>
            <a:ext cx="78303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Mean </a:t>
            </a:r>
            <a:r>
              <a:rPr lang="en-US" sz="1600" dirty="0">
                <a:solidFill>
                  <a:srgbClr val="FFFFFF"/>
                </a:solidFill>
              </a:rPr>
              <a:t>reliabilities of sire PTA computed with pedigree information and genomic </a:t>
            </a:r>
            <a:r>
              <a:rPr lang="en-US" sz="1600" dirty="0" smtClean="0">
                <a:solidFill>
                  <a:srgbClr val="FFFFFF"/>
                </a:solidFill>
              </a:rPr>
              <a:t>information, and the gain in reliability from including genomics.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51624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What do we do with these PTA?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Focus on diseases that occur frequently enough to observe in most herds</a:t>
            </a:r>
          </a:p>
          <a:p>
            <a:r>
              <a:rPr lang="en-US" dirty="0" smtClean="0"/>
              <a:t>Put them into a selection index</a:t>
            </a:r>
          </a:p>
          <a:p>
            <a:r>
              <a:rPr lang="en-US" dirty="0" smtClean="0"/>
              <a:t>Apply selection for a long time</a:t>
            </a:r>
          </a:p>
          <a:p>
            <a:pPr lvl="1"/>
            <a:r>
              <a:rPr lang="en-US" dirty="0" smtClean="0"/>
              <a:t>There are no shortcuts</a:t>
            </a:r>
          </a:p>
          <a:p>
            <a:r>
              <a:rPr lang="en-US" dirty="0" smtClean="0"/>
              <a:t>Collect phenotypes on many daughters</a:t>
            </a:r>
          </a:p>
          <a:p>
            <a:pPr lvl="1"/>
            <a:r>
              <a:rPr lang="en-US" dirty="0" smtClean="0"/>
              <a:t>Repeated records of limited value</a:t>
            </a:r>
          </a:p>
        </p:txBody>
      </p:sp>
    </p:spTree>
    <p:extLst>
      <p:ext uri="{BB962C8B-B14F-4D97-AF65-F5344CB8AC3E}">
        <p14:creationId xmlns:p14="http://schemas.microsoft.com/office/powerpoint/2010/main" val="37199506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4200" y="2130425"/>
            <a:ext cx="7772400" cy="2532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Genomic prediction of disease occurrence using producer-recorded health data: A comparison of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087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health data collected from on-farm computer systems</a:t>
            </a:r>
          </a:p>
          <a:p>
            <a:r>
              <a:rPr lang="en-US" dirty="0" smtClean="0"/>
              <a:t>Estimate predictive ability of two-stage and single-step genomic selection methods</a:t>
            </a:r>
          </a:p>
          <a:p>
            <a:r>
              <a:rPr lang="en-US" dirty="0" err="1" smtClean="0"/>
              <a:t>Univariate</a:t>
            </a:r>
            <a:r>
              <a:rPr lang="en-US" dirty="0" smtClean="0"/>
              <a:t> and bivariate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792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2025" cy="4635500"/>
          </a:xfrm>
        </p:spPr>
        <p:txBody>
          <a:bodyPr/>
          <a:lstStyle/>
          <a:p>
            <a:r>
              <a:rPr lang="en-US" dirty="0" smtClean="0"/>
              <a:t>Occurrences of mastitis from 1</a:t>
            </a:r>
            <a:r>
              <a:rPr lang="en-US" baseline="30000" dirty="0" smtClean="0"/>
              <a:t>st</a:t>
            </a:r>
            <a:r>
              <a:rPr lang="en-US" dirty="0" smtClean="0"/>
              <a:t> parity cows</a:t>
            </a:r>
          </a:p>
          <a:p>
            <a:r>
              <a:rPr lang="en-US" dirty="0" smtClean="0"/>
              <a:t>Editing as described in Parker Gaddis et al. </a:t>
            </a:r>
            <a:r>
              <a:rPr lang="en-US" dirty="0"/>
              <a:t>(</a:t>
            </a:r>
            <a:r>
              <a:rPr lang="en-US" dirty="0" smtClean="0"/>
              <a:t>2012, JDS, 95</a:t>
            </a:r>
            <a:r>
              <a:rPr lang="en-US" dirty="0"/>
              <a:t>:5422-</a:t>
            </a:r>
            <a:r>
              <a:rPr lang="en-US" dirty="0" smtClean="0"/>
              <a:t>5435)</a:t>
            </a:r>
          </a:p>
          <a:p>
            <a:r>
              <a:rPr lang="en-US" dirty="0" smtClean="0"/>
              <a:t>Genomic data for </a:t>
            </a:r>
            <a:r>
              <a:rPr lang="en-US" dirty="0" smtClean="0">
                <a:solidFill>
                  <a:srgbClr val="00FF00"/>
                </a:solidFill>
              </a:rPr>
              <a:t>7,883</a:t>
            </a:r>
            <a:r>
              <a:rPr lang="en-US" dirty="0" smtClean="0"/>
              <a:t> sires</a:t>
            </a:r>
          </a:p>
          <a:p>
            <a:r>
              <a:rPr lang="en-US" dirty="0" smtClean="0"/>
              <a:t>High-density genotypes available for </a:t>
            </a:r>
            <a:r>
              <a:rPr lang="en-US" dirty="0" smtClean="0">
                <a:solidFill>
                  <a:srgbClr val="00FF00"/>
                </a:solidFill>
              </a:rPr>
              <a:t>1,371</a:t>
            </a:r>
            <a:r>
              <a:rPr lang="en-US" dirty="0" smtClean="0"/>
              <a:t> 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40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Outline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Topic 1</a:t>
            </a:r>
            <a:r>
              <a:rPr lang="en-GB" sz="3200" dirty="0">
                <a:solidFill>
                  <a:srgbClr val="FFFF00"/>
                </a:solidFill>
                <a:latin typeface="Trebuchet MS" charset="0"/>
              </a:rPr>
              <a:t>: </a:t>
            </a: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Genomic evaluation of</a:t>
            </a:r>
            <a:br>
              <a:rPr lang="en-GB" sz="3200" dirty="0">
                <a:solidFill>
                  <a:srgbClr val="FFFFFF"/>
                </a:solidFill>
                <a:latin typeface="Trebuchet MS" charset="0"/>
              </a:rPr>
            </a:b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dairy cattle health</a:t>
            </a:r>
            <a:r>
              <a:rPr lang="en-GB" sz="3200" dirty="0">
                <a:solidFill>
                  <a:srgbClr val="FFFF00"/>
                </a:solidFill>
                <a:latin typeface="Trebuchet MS" charset="0"/>
              </a:rPr>
              <a:t> </a:t>
            </a:r>
            <a:endParaRPr lang="en-GB" sz="3200" dirty="0" smtClean="0">
              <a:solidFill>
                <a:srgbClr val="FFFF00"/>
              </a:solidFill>
              <a:latin typeface="Trebuchet MS" charset="0"/>
            </a:endParaRP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Topic 2: </a:t>
            </a: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Genomic prediction of disease occurrence using producer-recorded health data: A comparison of methods</a:t>
            </a:r>
            <a:endParaRPr lang="en-GB" sz="3200" dirty="0" smtClean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Topic 3</a:t>
            </a:r>
            <a:r>
              <a:rPr lang="en-GB" sz="3200" dirty="0">
                <a:solidFill>
                  <a:srgbClr val="FFFF00"/>
                </a:solidFill>
                <a:latin typeface="Trebuchet MS" charset="0"/>
              </a:rPr>
              <a:t>: </a:t>
            </a: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Benchmarking dairy herd health status using routinely recorded herd summary data</a:t>
            </a:r>
            <a:endParaRPr lang="en-GB" sz="2800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601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1900"/>
            <a:ext cx="7312025" cy="5257800"/>
          </a:xfrm>
        </p:spPr>
        <p:txBody>
          <a:bodyPr/>
          <a:lstStyle/>
          <a:p>
            <a:r>
              <a:rPr lang="en-US" dirty="0" smtClean="0"/>
              <a:t>Traits: mastitis, somatic cell score</a:t>
            </a:r>
          </a:p>
          <a:p>
            <a:r>
              <a:rPr lang="en-US" dirty="0" smtClean="0"/>
              <a:t>BayesA analyses</a:t>
            </a:r>
          </a:p>
          <a:p>
            <a:pPr lvl="1"/>
            <a:r>
              <a:rPr lang="en-US" dirty="0" err="1" smtClean="0"/>
              <a:t>Univariate</a:t>
            </a:r>
            <a:endParaRPr lang="en-US" dirty="0" smtClean="0"/>
          </a:p>
          <a:p>
            <a:pPr lvl="1"/>
            <a:r>
              <a:rPr lang="en-US" dirty="0" smtClean="0"/>
              <a:t>Bivariate</a:t>
            </a:r>
          </a:p>
          <a:p>
            <a:r>
              <a:rPr lang="en-US" dirty="0" smtClean="0"/>
              <a:t>Single step analyses – 50K and HD markers</a:t>
            </a:r>
          </a:p>
          <a:p>
            <a:pPr lvl="1"/>
            <a:r>
              <a:rPr lang="en-US" dirty="0" err="1" smtClean="0"/>
              <a:t>Univariate</a:t>
            </a:r>
            <a:endParaRPr lang="en-US" dirty="0" smtClean="0"/>
          </a:p>
          <a:p>
            <a:pPr lvl="1"/>
            <a:r>
              <a:rPr lang="en-US" dirty="0" smtClean="0"/>
              <a:t>Bivariate</a:t>
            </a:r>
          </a:p>
          <a:p>
            <a:pPr marL="457200" lvl="1" indent="0">
              <a:buNone/>
            </a:pP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941125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pic>
        <p:nvPicPr>
          <p:cNvPr id="5" name="Content Placeholder 4" descr="BoxPlotReliabilitySub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9" t="-5365" r="-2564"/>
          <a:stretch/>
        </p:blipFill>
        <p:spPr>
          <a:xfrm>
            <a:off x="-322263" y="1697038"/>
            <a:ext cx="9694863" cy="4219575"/>
          </a:xfrm>
        </p:spPr>
      </p:pic>
    </p:spTree>
    <p:extLst>
      <p:ext uri="{BB962C8B-B14F-4D97-AF65-F5344CB8AC3E}">
        <p14:creationId xmlns:p14="http://schemas.microsoft.com/office/powerpoint/2010/main" val="29749705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 Reliability</a:t>
            </a:r>
            <a:endParaRPr lang="en-US" dirty="0"/>
          </a:p>
        </p:txBody>
      </p:sp>
      <p:pic>
        <p:nvPicPr>
          <p:cNvPr id="4" name="Content Placeholder 3" descr="BoxPlotReliabilityHDSu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b="2257"/>
          <a:stretch>
            <a:fillRect/>
          </a:stretch>
        </p:blipFill>
        <p:spPr>
          <a:xfrm>
            <a:off x="914400" y="1193800"/>
            <a:ext cx="7312025" cy="5257800"/>
          </a:xfrm>
        </p:spPr>
      </p:pic>
    </p:spTree>
    <p:extLst>
      <p:ext uri="{BB962C8B-B14F-4D97-AF65-F5344CB8AC3E}">
        <p14:creationId xmlns:p14="http://schemas.microsoft.com/office/powerpoint/2010/main" val="34847844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 summary statistics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327896"/>
              </p:ext>
            </p:extLst>
          </p:nvPr>
        </p:nvGraphicFramePr>
        <p:xfrm>
          <a:off x="457200" y="3255925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Σ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 χ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2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Wrong predictions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Pedigree-based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1846303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BayesA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1839123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Single-step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1787162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1378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FFFFFF"/>
                </a:solidFill>
              </a:rPr>
              <a:t>Univariate</a:t>
            </a:r>
            <a:r>
              <a:rPr lang="en-US" sz="3200" dirty="0" smtClean="0">
                <a:solidFill>
                  <a:srgbClr val="FFFFFF"/>
                </a:solidFill>
              </a:rPr>
              <a:t> analysis of mastitis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76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016000"/>
            <a:ext cx="7312025" cy="4749800"/>
          </a:xfrm>
        </p:spPr>
        <p:txBody>
          <a:bodyPr/>
          <a:lstStyle/>
          <a:p>
            <a:r>
              <a:rPr lang="en-US" dirty="0" smtClean="0"/>
              <a:t>Model performance with real data will depend on many factors</a:t>
            </a:r>
          </a:p>
          <a:p>
            <a:r>
              <a:rPr lang="en-US" dirty="0" smtClean="0"/>
              <a:t>Heritability and reliability will impact effectiveness of genomic evaluation methods</a:t>
            </a:r>
          </a:p>
          <a:p>
            <a:r>
              <a:rPr lang="en-US" dirty="0" smtClean="0"/>
              <a:t>Currently, single-step method provided several advantages for producer-recorded health data</a:t>
            </a:r>
          </a:p>
          <a:p>
            <a:r>
              <a:rPr lang="en-US" dirty="0"/>
              <a:t>Parker </a:t>
            </a:r>
            <a:r>
              <a:rPr lang="en-US" dirty="0" smtClean="0"/>
              <a:t>Gaddis</a:t>
            </a:r>
            <a:r>
              <a:rPr lang="en-US" dirty="0"/>
              <a:t> </a:t>
            </a:r>
            <a:r>
              <a:rPr lang="en-US" dirty="0" smtClean="0"/>
              <a:t>et al. (2015, Genetics </a:t>
            </a:r>
            <a:r>
              <a:rPr lang="en-US" dirty="0"/>
              <a:t>Selection </a:t>
            </a:r>
            <a:r>
              <a:rPr lang="en-US" dirty="0" smtClean="0"/>
              <a:t>Evolution, </a:t>
            </a:r>
            <a:r>
              <a:rPr lang="en-US" dirty="0"/>
              <a:t>47:</a:t>
            </a:r>
            <a:r>
              <a:rPr lang="en-US" dirty="0" smtClean="0"/>
              <a:t>41).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351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3100" y="2130425"/>
            <a:ext cx="7772400" cy="26765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Benchmarking dairy herd health status using routinely recorded herd summary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994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routinely collected herd characteristics</a:t>
            </a:r>
          </a:p>
          <a:p>
            <a:r>
              <a:rPr lang="en-US" dirty="0" smtClean="0"/>
              <a:t>Parametric and non-parametric methods</a:t>
            </a:r>
          </a:p>
          <a:p>
            <a:r>
              <a:rPr lang="en-US" dirty="0" smtClean="0"/>
              <a:t>Benchmarking and prediction of herd and individual health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920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6500"/>
            <a:ext cx="7312025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Dairy Herd Improvement – 202 Herd Summary</a:t>
            </a:r>
          </a:p>
          <a:p>
            <a:pPr lvl="1"/>
            <a:r>
              <a:rPr lang="en-US" dirty="0" smtClean="0"/>
              <a:t>2000 to 2011</a:t>
            </a:r>
          </a:p>
          <a:p>
            <a:pPr lvl="1"/>
            <a:r>
              <a:rPr lang="en-US" dirty="0" smtClean="0"/>
              <a:t>March, June, September, and December</a:t>
            </a:r>
          </a:p>
          <a:p>
            <a:pPr lvl="1"/>
            <a:r>
              <a:rPr lang="en-US" dirty="0" smtClean="0"/>
              <a:t>1,100+ variables</a:t>
            </a:r>
          </a:p>
          <a:p>
            <a:pPr lvl="1"/>
            <a:r>
              <a:rPr lang="en-US" dirty="0" smtClean="0"/>
              <a:t>Number of contributing herds ranged from 647 to 1,418</a:t>
            </a:r>
          </a:p>
          <a:p>
            <a:r>
              <a:rPr lang="en-US" dirty="0" smtClean="0"/>
              <a:t>Supplementary data</a:t>
            </a:r>
          </a:p>
          <a:p>
            <a:pPr lvl="1"/>
            <a:r>
              <a:rPr lang="en-US" dirty="0" smtClean="0"/>
              <a:t>National Oceanic and Atmospheric Administration </a:t>
            </a:r>
          </a:p>
          <a:p>
            <a:pPr lvl="1"/>
            <a:r>
              <a:rPr lang="en-US" dirty="0" smtClean="0"/>
              <a:t>United States Census Bureau</a:t>
            </a:r>
          </a:p>
        </p:txBody>
      </p:sp>
    </p:spTree>
    <p:extLst>
      <p:ext uri="{BB962C8B-B14F-4D97-AF65-F5344CB8AC3E}">
        <p14:creationId xmlns:p14="http://schemas.microsoft.com/office/powerpoint/2010/main" val="29327807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39289"/>
            <a:ext cx="8474612" cy="64139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49919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81974"/>
            <a:ext cx="8843694" cy="65009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04732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93925"/>
            <a:ext cx="7772400" cy="2532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Genomic evaluation of</a:t>
            </a:r>
            <a:br>
              <a:rPr lang="en-US" dirty="0" smtClean="0"/>
            </a:br>
            <a:r>
              <a:rPr lang="en-US" dirty="0" smtClean="0"/>
              <a:t>dairy cattle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57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8458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Correlation analysis</a:t>
            </a:r>
          </a:p>
          <a:p>
            <a:r>
              <a:rPr lang="en-US" dirty="0" smtClean="0"/>
              <a:t>Remove linear combinations</a:t>
            </a:r>
          </a:p>
          <a:p>
            <a:r>
              <a:rPr lang="en-US" dirty="0" smtClean="0"/>
              <a:t>Remove variables with near zero variance</a:t>
            </a:r>
          </a:p>
          <a:p>
            <a:r>
              <a:rPr lang="en-US" dirty="0" smtClean="0"/>
              <a:t>Remove variables missing more than 50%</a:t>
            </a:r>
          </a:p>
          <a:p>
            <a:r>
              <a:rPr lang="en-US" dirty="0" smtClean="0"/>
              <a:t>Impute remaining missing values</a:t>
            </a:r>
          </a:p>
          <a:p>
            <a:endParaRPr lang="en-US" dirty="0"/>
          </a:p>
          <a:p>
            <a:r>
              <a:rPr lang="en-US" dirty="0" smtClean="0"/>
              <a:t>Group health events into 3 main categories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Mastitis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Metabolic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Reproductive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76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Stepwise logistic regression</a:t>
            </a:r>
          </a:p>
          <a:p>
            <a:r>
              <a:rPr lang="en-US" dirty="0" smtClean="0"/>
              <a:t>Support vector machine</a:t>
            </a:r>
          </a:p>
          <a:p>
            <a:r>
              <a:rPr lang="en-US" dirty="0" smtClean="0"/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4228075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6764"/>
            <a:ext cx="8229600" cy="635462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7622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FF"/>
                </a:solidFill>
                <a:latin typeface="Trebuchet MS"/>
                <a:cs typeface="Trebuchet MS"/>
              </a:rPr>
              <a:t>ROC curves for herd incidence averaged across ten-fold cross-validation</a:t>
            </a:r>
            <a:endParaRPr lang="en-US" sz="2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189308"/>
              </p:ext>
            </p:extLst>
          </p:nvPr>
        </p:nvGraphicFramePr>
        <p:xfrm>
          <a:off x="996796" y="1790925"/>
          <a:ext cx="7157897" cy="47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25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399"/>
            <a:ext cx="8229600" cy="6982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788780"/>
            <a:ext cx="82296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FF"/>
                </a:solidFill>
                <a:latin typeface="Trebuchet MS"/>
                <a:cs typeface="Trebuchet MS"/>
              </a:rPr>
              <a:t>ROC curves for individual incidence averaged across ten-fold cross-validation</a:t>
            </a:r>
            <a:endParaRPr lang="en-US" sz="2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696433"/>
              </p:ext>
            </p:extLst>
          </p:nvPr>
        </p:nvGraphicFramePr>
        <p:xfrm>
          <a:off x="1765299" y="1790925"/>
          <a:ext cx="5746299" cy="471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213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FIndividualMAST10C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12"/>
            <a:ext cx="9144000" cy="53676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000" y="0"/>
            <a:ext cx="89154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>
            <a:lvl1pPr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4572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9144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3716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8288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7432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2004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6576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sz="2800" dirty="0" smtClean="0"/>
              <a:t>Variables </a:t>
            </a:r>
            <a:r>
              <a:rPr lang="en-US" sz="2800" dirty="0"/>
              <a:t>selected by </a:t>
            </a:r>
            <a:r>
              <a:rPr lang="en-US" sz="2800" dirty="0" smtClean="0"/>
              <a:t>RF, </a:t>
            </a:r>
            <a:r>
              <a:rPr lang="en-US" sz="2800" dirty="0"/>
              <a:t>individual </a:t>
            </a:r>
            <a:r>
              <a:rPr lang="en-US" sz="2800" dirty="0" smtClean="0"/>
              <a:t>level: mastitis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22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FIndividualREPRO10C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612"/>
            <a:ext cx="9144000" cy="536768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7000" y="0"/>
            <a:ext cx="90170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>
            <a:lvl1pPr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4572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9144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3716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8288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7432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2004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6576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sz="2800" dirty="0" smtClean="0"/>
              <a:t>Variables </a:t>
            </a:r>
            <a:r>
              <a:rPr lang="en-US" sz="2800" dirty="0"/>
              <a:t>selected by </a:t>
            </a:r>
            <a:r>
              <a:rPr lang="en-US" sz="2800" dirty="0" smtClean="0"/>
              <a:t>RF, </a:t>
            </a:r>
            <a:r>
              <a:rPr lang="en-US" sz="2800" dirty="0"/>
              <a:t>individual </a:t>
            </a:r>
            <a:r>
              <a:rPr lang="en-US" sz="2800" dirty="0" smtClean="0"/>
              <a:t>level: reproduction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512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FIndividualMETAB10C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020"/>
            <a:ext cx="9144000" cy="536768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7000" y="0"/>
            <a:ext cx="91440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>
            <a:lvl1pPr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4572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9144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3716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8288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7432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2004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657600" defTabSz="457200">
              <a:defRPr sz="36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sz="2800" dirty="0" smtClean="0"/>
              <a:t>Variables </a:t>
            </a:r>
            <a:r>
              <a:rPr lang="en-US" sz="2800" dirty="0"/>
              <a:t>selected by </a:t>
            </a:r>
            <a:r>
              <a:rPr lang="en-US" sz="2800" dirty="0" smtClean="0"/>
              <a:t>RF, </a:t>
            </a:r>
            <a:r>
              <a:rPr lang="en-US" sz="2800" dirty="0"/>
              <a:t>individual </a:t>
            </a:r>
            <a:r>
              <a:rPr lang="en-US" sz="2800" dirty="0" smtClean="0"/>
              <a:t>level: </a:t>
            </a:r>
            <a:r>
              <a:rPr lang="en-US" sz="2800" dirty="0"/>
              <a:t>metabolic</a:t>
            </a:r>
          </a:p>
        </p:txBody>
      </p:sp>
    </p:spTree>
    <p:extLst>
      <p:ext uri="{BB962C8B-B14F-4D97-AF65-F5344CB8AC3E}">
        <p14:creationId xmlns:p14="http://schemas.microsoft.com/office/powerpoint/2010/main" val="130935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6500"/>
            <a:ext cx="7312025" cy="5257800"/>
          </a:xfrm>
        </p:spPr>
        <p:txBody>
          <a:bodyPr/>
          <a:lstStyle/>
          <a:p>
            <a:r>
              <a:rPr lang="en-US" dirty="0" smtClean="0"/>
              <a:t>Machine learning algorithms (RF) can accurately identify herds and cows likely to experience a health event</a:t>
            </a:r>
          </a:p>
          <a:p>
            <a:r>
              <a:rPr lang="en-US" dirty="0" smtClean="0"/>
              <a:t>Influential variables included</a:t>
            </a:r>
          </a:p>
          <a:p>
            <a:pPr lvl="1"/>
            <a:r>
              <a:rPr lang="en-US" dirty="0" smtClean="0"/>
              <a:t>Herd turnover</a:t>
            </a:r>
          </a:p>
          <a:p>
            <a:pPr lvl="1"/>
            <a:r>
              <a:rPr lang="en-US" dirty="0" smtClean="0"/>
              <a:t>Milk production</a:t>
            </a:r>
          </a:p>
          <a:p>
            <a:pPr lvl="1"/>
            <a:r>
              <a:rPr lang="en-US" dirty="0" smtClean="0"/>
              <a:t>Parity</a:t>
            </a:r>
          </a:p>
          <a:p>
            <a:pPr lvl="1"/>
            <a:r>
              <a:rPr lang="en-US" dirty="0" smtClean="0"/>
              <a:t>Weather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5106"/>
      </p:ext>
    </p:extLst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ICAR functional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traits working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group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ICAR working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group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66FFFF"/>
                </a:solidFill>
                <a:latin typeface="Trebuchet MS" charset="0"/>
              </a:rPr>
              <a:t>7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members from </a:t>
            </a:r>
            <a:r>
              <a:rPr lang="en-GB" sz="2800" b="1" dirty="0">
                <a:solidFill>
                  <a:srgbClr val="66FFFF"/>
                </a:solidFill>
                <a:latin typeface="Trebuchet MS" charset="0"/>
              </a:rPr>
              <a:t>6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countries</a:t>
            </a:r>
          </a:p>
          <a:p>
            <a:pPr marL="273050" indent="-273050">
              <a:lnSpc>
                <a:spcPct val="100000"/>
              </a:lnSpc>
              <a:spcAft>
                <a:spcPts val="1425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Standards and guidelines for functional traits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Recording schemes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Evaluation procedures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Breeding programs</a:t>
            </a:r>
          </a:p>
        </p:txBody>
      </p:sp>
      <p:pic>
        <p:nvPicPr>
          <p:cNvPr id="2" name="Picture 1" descr="ic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82" y="3282460"/>
            <a:ext cx="2275960" cy="3200400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2044741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ICAR Claw Health Atlas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International group of geneticists, veterinarians, and experts in claw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Provides uniform descriptions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of claw health disorders to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support data collection and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genetic evaluation in many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countries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endParaRPr lang="en-GB" sz="2800" b="1" dirty="0" smtClean="0">
              <a:solidFill>
                <a:srgbClr val="FFFFFF"/>
              </a:solidFill>
              <a:latin typeface="Trebuchet MS" charset="0"/>
            </a:endParaRPr>
          </a:p>
        </p:txBody>
      </p:sp>
      <p:pic>
        <p:nvPicPr>
          <p:cNvPr id="3" name="Picture 2" descr="Screen Shot 2015-06-23 at 8.10.3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18445" r="10001" b="5445"/>
          <a:stretch/>
        </p:blipFill>
        <p:spPr>
          <a:xfrm>
            <a:off x="5219700" y="4278550"/>
            <a:ext cx="3657600" cy="22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4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What are health and fitness traits?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Health and </a:t>
            </a:r>
            <a:r>
              <a:rPr lang="en-GB" sz="3200" dirty="0">
                <a:solidFill>
                  <a:srgbClr val="FFFF00"/>
                </a:solidFill>
                <a:latin typeface="Trebuchet MS" charset="0"/>
              </a:rPr>
              <a:t>f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itness traits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do not generate revenue, </a:t>
            </a: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but 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they are economically </a:t>
            </a: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important because they impact other 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traits.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Examples: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Poor fertility increases direct and indirect costs (semen, </a:t>
            </a:r>
            <a:r>
              <a:rPr lang="en-GB" sz="2800" dirty="0" err="1" smtClean="0">
                <a:solidFill>
                  <a:srgbClr val="FFFFFF"/>
                </a:solidFill>
                <a:latin typeface="Trebuchet MS" charset="0"/>
              </a:rPr>
              <a:t>estrus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 synchronization, etc</a:t>
            </a:r>
            <a:r>
              <a:rPr lang="en-GB" sz="2800" dirty="0">
                <a:solidFill>
                  <a:srgbClr val="FFFFFF"/>
                </a:solidFill>
                <a:latin typeface="Trebuchet MS" charset="0"/>
              </a:rPr>
              <a:t>.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).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Susceptibility to disease results in decreased revenue and increased costs (veterinary care, withheld milk, etc.)</a:t>
            </a:r>
            <a:endParaRPr lang="en-GB" sz="2800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889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9" y="155267"/>
            <a:ext cx="8226425" cy="584775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Christian </a:t>
            </a:r>
            <a:r>
              <a:rPr lang="en-US" dirty="0" err="1" smtClean="0">
                <a:solidFill>
                  <a:srgbClr val="FFFF00"/>
                </a:solidFill>
              </a:rPr>
              <a:t>Maltecca</a:t>
            </a:r>
            <a:r>
              <a:rPr lang="en-US" dirty="0" smtClean="0"/>
              <a:t>, Department of Animal Science, North Carolina State University, Raleigh, NC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John Clay</a:t>
            </a:r>
            <a:r>
              <a:rPr lang="en-US" dirty="0" smtClean="0"/>
              <a:t>, Dairy Records Management Systems, Raleigh, NC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Dan Null</a:t>
            </a:r>
            <a:r>
              <a:rPr lang="en-US" dirty="0" smtClean="0"/>
              <a:t>, AGIL, ARS</a:t>
            </a:r>
            <a:r>
              <a:rPr lang="en-US" smtClean="0"/>
              <a:t>, USDA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352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Questions?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932162" y="1066800"/>
            <a:ext cx="7404530" cy="5467165"/>
            <a:chOff x="0" y="0"/>
            <a:chExt cx="7404530" cy="5467164"/>
          </a:xfrm>
        </p:grpSpPr>
        <p:pic>
          <p:nvPicPr>
            <p:cNvPr id="208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873" y="0"/>
              <a:ext cx="7312657" cy="5257800"/>
            </a:xfrm>
            <a:prstGeom prst="rect">
              <a:avLst/>
            </a:prstGeom>
            <a:ln w="25400" cap="flat">
              <a:solidFill>
                <a:srgbClr val="000000">
                  <a:alpha val="96000"/>
                </a:srgbClr>
              </a:solidFill>
              <a:prstDash val="solid"/>
              <a:bevel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0" y="5240179"/>
              <a:ext cx="7024754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FFFFFF"/>
                  </a:solidFill>
                </a:rPr>
                <a:t>http://gigaom.com/2012/05/31/t-mobile-pits-its-math-against-verizons-the-loser-common-sense/shutterstock_76826245/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914783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98964"/>
              </p:ext>
            </p:extLst>
          </p:nvPr>
        </p:nvGraphicFramePr>
        <p:xfrm>
          <a:off x="228600" y="914400"/>
          <a:ext cx="8686800" cy="5694389"/>
        </p:xfrm>
        <a:graphic>
          <a:graphicData uri="http://schemas.openxmlformats.org/drawingml/2006/table">
            <a:tbl>
              <a:tblPr/>
              <a:tblGrid>
                <a:gridCol w="926715"/>
                <a:gridCol w="25400"/>
                <a:gridCol w="1562485"/>
                <a:gridCol w="914400"/>
                <a:gridCol w="990600"/>
                <a:gridCol w="1219200"/>
                <a:gridCol w="838200"/>
                <a:gridCol w="1219200"/>
                <a:gridCol w="990600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0" marR="0" marT="9108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2003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2006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GM$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91080" marB="4680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21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43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36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33</a:t>
                      </a:r>
                    </a:p>
                  </a:txBody>
                  <a:tcPr marL="0" marR="429480" marT="4536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18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8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8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HCR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CCR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  1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4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  5  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solidFill>
                  <a:srgbClr val="FFFF00"/>
                </a:solidFill>
                <a:latin typeface="Trebuchet MS" charset="0"/>
              </a:rPr>
              <a:t>Increased emphasis on </a:t>
            </a:r>
            <a:r>
              <a:rPr lang="en-GB" sz="3600" dirty="0">
                <a:solidFill>
                  <a:srgbClr val="00FF00"/>
                </a:solidFill>
                <a:latin typeface="Trebuchet MS" charset="0"/>
              </a:rPr>
              <a:t>functional</a:t>
            </a:r>
            <a:r>
              <a:rPr lang="en-GB" sz="3600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600" dirty="0">
                <a:solidFill>
                  <a:srgbClr val="FFFF00"/>
                </a:solidFill>
                <a:latin typeface="Trebuchet MS" charset="0"/>
              </a:rPr>
              <a:t>traits</a:t>
            </a:r>
          </a:p>
        </p:txBody>
      </p:sp>
    </p:spTree>
    <p:extLst>
      <p:ext uri="{BB962C8B-B14F-4D97-AF65-F5344CB8AC3E}">
        <p14:creationId xmlns:p14="http://schemas.microsoft.com/office/powerpoint/2010/main" val="30895065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solidFill>
                  <a:srgbClr val="FFFF00"/>
                </a:solidFill>
                <a:latin typeface="Trebuchet MS" charset="0"/>
              </a:rPr>
              <a:t>Challenges with health and fitness </a:t>
            </a: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traits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Lack of information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Inconsistent trait definitions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No national database of phenotypes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Low </a:t>
            </a:r>
            <a:r>
              <a:rPr lang="en-GB" sz="3200" dirty="0" err="1">
                <a:solidFill>
                  <a:srgbClr val="FFFFFF"/>
                </a:solidFill>
                <a:latin typeface="Trebuchet MS" charset="0"/>
              </a:rPr>
              <a:t>heritabilities</a:t>
            </a:r>
            <a:endParaRPr lang="en-GB" sz="3200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Many records </a:t>
            </a: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are needed for accurate evaluation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>
                <a:solidFill>
                  <a:srgbClr val="FFFFFF"/>
                </a:solidFill>
                <a:latin typeface="Trebuchet MS" charset="0"/>
              </a:rPr>
              <a:t>Rates of change in genetic improvement programs are low</a:t>
            </a:r>
          </a:p>
        </p:txBody>
      </p:sp>
    </p:spTree>
    <p:extLst>
      <p:ext uri="{BB962C8B-B14F-4D97-AF65-F5344CB8AC3E}">
        <p14:creationId xmlns:p14="http://schemas.microsoft.com/office/powerpoint/2010/main" val="1209380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CG_screenshot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268932"/>
          </a:xfrm>
          <a:prstGeom prst="rect">
            <a:avLst/>
          </a:prstGeom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35467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What do dairy farmers want?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National workshop in Tempe, AZ</a:t>
            </a:r>
          </a:p>
          <a:p>
            <a:pPr marL="101600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Producers, industry, academia, and government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Farmers want new tools</a:t>
            </a:r>
          </a:p>
          <a:p>
            <a:pPr marL="1016000" lvl="1" indent="-273050">
              <a:spcBef>
                <a:spcPts val="600"/>
              </a:spcBef>
              <a:spcAft>
                <a:spcPts val="6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New traits</a:t>
            </a:r>
          </a:p>
          <a:p>
            <a:pPr marL="1016000" lvl="1" indent="-273050">
              <a:spcBef>
                <a:spcPts val="600"/>
              </a:spcBef>
              <a:spcAft>
                <a:spcPts val="6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Better management tools</a:t>
            </a:r>
            <a:endParaRPr lang="en-GB" sz="2800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Foot health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and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feed efficiency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were of greatest interest</a:t>
            </a:r>
            <a:endParaRPr lang="en-GB" sz="3200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511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Path for data flow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AIPL 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(now AGIL) 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introduced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Format 6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in 2008</a:t>
            </a:r>
          </a:p>
          <a:p>
            <a:pPr marL="730250" lvl="1" indent="-273050">
              <a:spcBef>
                <a:spcPts val="1588"/>
              </a:spcBef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Permits reporting of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24 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health and management traits</a:t>
            </a:r>
          </a:p>
          <a:p>
            <a:pPr marL="730250" lvl="1" indent="-273050">
              <a:spcBef>
                <a:spcPts val="1588"/>
              </a:spcBef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Easily extended to new traits</a:t>
            </a:r>
          </a:p>
          <a:p>
            <a:pPr marL="730250" lvl="1" indent="-273050">
              <a:spcBef>
                <a:spcPts val="1588"/>
              </a:spcBef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Simple text file</a:t>
            </a:r>
          </a:p>
          <a:p>
            <a:pPr marL="273050" indent="-273050">
              <a:spcBef>
                <a:spcPts val="1588"/>
              </a:spcBef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Tested by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3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 DRPCs</a:t>
            </a:r>
          </a:p>
          <a:p>
            <a:pPr marL="730250" lvl="1" indent="-273050">
              <a:spcBef>
                <a:spcPts val="1588"/>
              </a:spcBef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No 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data are routinely flowing</a:t>
            </a:r>
            <a:endParaRPr lang="en-GB" sz="2800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814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73995" cy="584775"/>
          </a:xfrm>
        </p:spPr>
        <p:txBody>
          <a:bodyPr/>
          <a:lstStyle/>
          <a:p>
            <a:r>
              <a:rPr lang="en-US" dirty="0" smtClean="0"/>
              <a:t>Health event data for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896779"/>
              </p:ext>
            </p:extLst>
          </p:nvPr>
        </p:nvGraphicFramePr>
        <p:xfrm>
          <a:off x="169331" y="1083735"/>
          <a:ext cx="8796868" cy="532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269"/>
                <a:gridCol w="1600200"/>
                <a:gridCol w="1642533"/>
                <a:gridCol w="1811866"/>
              </a:tblGrid>
              <a:tr h="45719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0" i="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Health event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0" i="0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Records</a:t>
                      </a:r>
                      <a:endParaRPr lang="en-US" sz="2400" b="0" i="0" dirty="0">
                        <a:solidFill>
                          <a:srgbClr val="FFFF00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0" i="0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Cows</a:t>
                      </a:r>
                      <a:endParaRPr lang="en-US" sz="2400" b="0" i="0" dirty="0">
                        <a:solidFill>
                          <a:srgbClr val="FFFF00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0" i="0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Herd</a:t>
                      </a:r>
                      <a:r>
                        <a:rPr lang="en-US" sz="2400" b="0" i="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-years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33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Cystic ovaries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222,937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131,194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3,369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5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Digestive disorders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156,520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97,430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1,780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6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Displaced abomasum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213,897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125,594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2,370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Ketosis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132,066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82,406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1,358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2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Lameness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233,392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144,382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3,191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2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Mastitis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274,890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164,630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3,859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2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Metritis</a:t>
                      </a:r>
                      <a:endParaRPr lang="en-US" sz="2400" b="0" i="0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236,786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139,818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3,029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1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Reproductive disorders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253,272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151,315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3,360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5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Retained placenta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231,317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138,457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明朝"/>
                          <a:cs typeface="Trebuchet MS"/>
                        </a:rPr>
                        <a:t>2,930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468034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1457</Words>
  <Application>Microsoft Macintosh PowerPoint</Application>
  <PresentationFormat>On-screen Show (4:3)</PresentationFormat>
  <Paragraphs>494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</vt:lpstr>
      <vt:lpstr>1_Default</vt:lpstr>
      <vt:lpstr>Genetic improvement of dairy cattle health using producer-recorded data and genomic information</vt:lpstr>
      <vt:lpstr>PowerPoint Presentation</vt:lpstr>
      <vt:lpstr>Genomic evaluation of dairy cattle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event data for analysis</vt:lpstr>
      <vt:lpstr>Genetic and genomic analyses</vt:lpstr>
      <vt:lpstr>Methods: Single-trait genetic analysis</vt:lpstr>
      <vt:lpstr>Methods: Multiple-trait genomic analyses</vt:lpstr>
      <vt:lpstr>Results: Single-trait genetic analyses</vt:lpstr>
      <vt:lpstr>Results: Multiple-trait genomic analysis</vt:lpstr>
      <vt:lpstr>Reliability with and without genomics</vt:lpstr>
      <vt:lpstr>What do we do with these PTA?</vt:lpstr>
      <vt:lpstr>Genomic prediction of disease occurrence using producer-recorded health data: A comparison of methods</vt:lpstr>
      <vt:lpstr>Objectives</vt:lpstr>
      <vt:lpstr>Data</vt:lpstr>
      <vt:lpstr>Analyses</vt:lpstr>
      <vt:lpstr>Reliability</vt:lpstr>
      <vt:lpstr>HD Reliability</vt:lpstr>
      <vt:lpstr>Cross-validation summary statistics</vt:lpstr>
      <vt:lpstr>Conclusions</vt:lpstr>
      <vt:lpstr>Benchmarking dairy herd health status using routinely recorded herd summary data</vt:lpstr>
      <vt:lpstr>Objectives</vt:lpstr>
      <vt:lpstr>Data</vt:lpstr>
      <vt:lpstr>PowerPoint Presentation</vt:lpstr>
      <vt:lpstr>PowerPoint Presentation</vt:lpstr>
      <vt:lpstr>Editing</vt:lpstr>
      <vt:lpstr>Models</vt:lpstr>
      <vt:lpstr>Results</vt:lpstr>
      <vt:lpstr>Results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genotypes to construct phenotypes for dairy cattle breeding programs and beyond</dc:title>
  <cp:lastModifiedBy>John Cole</cp:lastModifiedBy>
  <cp:revision>104</cp:revision>
  <dcterms:modified xsi:type="dcterms:W3CDTF">2015-06-22T23:25:10Z</dcterms:modified>
</cp:coreProperties>
</file>