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37463413" cy="21067713"/>
  <p:notesSz cx="7010400" cy="12039600"/>
  <p:defaultTextStyle>
    <a:defPPr>
      <a:defRPr lang="en-US"/>
    </a:defPPr>
    <a:lvl1pPr algn="l" rtl="0" fontAlgn="base">
      <a:spcBef>
        <a:spcPct val="0"/>
      </a:spcBef>
      <a:spcAft>
        <a:spcPct val="0"/>
      </a:spcAft>
      <a:defRPr sz="3600" kern="1200">
        <a:solidFill>
          <a:schemeClr val="tx1"/>
        </a:solidFill>
        <a:latin typeface="Verdana" pitchFamily="34" charset="0"/>
        <a:ea typeface="+mn-ea"/>
        <a:cs typeface="Arial" charset="0"/>
      </a:defRPr>
    </a:lvl1pPr>
    <a:lvl2pPr marL="457200" algn="l" rtl="0" fontAlgn="base">
      <a:spcBef>
        <a:spcPct val="0"/>
      </a:spcBef>
      <a:spcAft>
        <a:spcPct val="0"/>
      </a:spcAft>
      <a:defRPr sz="3600" kern="1200">
        <a:solidFill>
          <a:schemeClr val="tx1"/>
        </a:solidFill>
        <a:latin typeface="Verdana" pitchFamily="34" charset="0"/>
        <a:ea typeface="+mn-ea"/>
        <a:cs typeface="Arial" charset="0"/>
      </a:defRPr>
    </a:lvl2pPr>
    <a:lvl3pPr marL="914400" algn="l" rtl="0" fontAlgn="base">
      <a:spcBef>
        <a:spcPct val="0"/>
      </a:spcBef>
      <a:spcAft>
        <a:spcPct val="0"/>
      </a:spcAft>
      <a:defRPr sz="3600" kern="1200">
        <a:solidFill>
          <a:schemeClr val="tx1"/>
        </a:solidFill>
        <a:latin typeface="Verdana" pitchFamily="34" charset="0"/>
        <a:ea typeface="+mn-ea"/>
        <a:cs typeface="Arial" charset="0"/>
      </a:defRPr>
    </a:lvl3pPr>
    <a:lvl4pPr marL="1371600" algn="l" rtl="0" fontAlgn="base">
      <a:spcBef>
        <a:spcPct val="0"/>
      </a:spcBef>
      <a:spcAft>
        <a:spcPct val="0"/>
      </a:spcAft>
      <a:defRPr sz="3600" kern="1200">
        <a:solidFill>
          <a:schemeClr val="tx1"/>
        </a:solidFill>
        <a:latin typeface="Verdana" pitchFamily="34" charset="0"/>
        <a:ea typeface="+mn-ea"/>
        <a:cs typeface="Arial" charset="0"/>
      </a:defRPr>
    </a:lvl4pPr>
    <a:lvl5pPr marL="1828800" algn="l" rtl="0" fontAlgn="base">
      <a:spcBef>
        <a:spcPct val="0"/>
      </a:spcBef>
      <a:spcAft>
        <a:spcPct val="0"/>
      </a:spcAft>
      <a:defRPr sz="3600" kern="1200">
        <a:solidFill>
          <a:schemeClr val="tx1"/>
        </a:solidFill>
        <a:latin typeface="Verdana" pitchFamily="34" charset="0"/>
        <a:ea typeface="+mn-ea"/>
        <a:cs typeface="Arial" charset="0"/>
      </a:defRPr>
    </a:lvl5pPr>
    <a:lvl6pPr marL="2286000" algn="l" defTabSz="914400" rtl="0" eaLnBrk="1" latinLnBrk="0" hangingPunct="1">
      <a:defRPr sz="3600" kern="1200">
        <a:solidFill>
          <a:schemeClr val="tx1"/>
        </a:solidFill>
        <a:latin typeface="Verdana" pitchFamily="34" charset="0"/>
        <a:ea typeface="+mn-ea"/>
        <a:cs typeface="Arial" charset="0"/>
      </a:defRPr>
    </a:lvl6pPr>
    <a:lvl7pPr marL="2743200" algn="l" defTabSz="914400" rtl="0" eaLnBrk="1" latinLnBrk="0" hangingPunct="1">
      <a:defRPr sz="3600" kern="1200">
        <a:solidFill>
          <a:schemeClr val="tx1"/>
        </a:solidFill>
        <a:latin typeface="Verdana" pitchFamily="34" charset="0"/>
        <a:ea typeface="+mn-ea"/>
        <a:cs typeface="Arial" charset="0"/>
      </a:defRPr>
    </a:lvl7pPr>
    <a:lvl8pPr marL="3200400" algn="l" defTabSz="914400" rtl="0" eaLnBrk="1" latinLnBrk="0" hangingPunct="1">
      <a:defRPr sz="3600" kern="1200">
        <a:solidFill>
          <a:schemeClr val="tx1"/>
        </a:solidFill>
        <a:latin typeface="Verdana" pitchFamily="34" charset="0"/>
        <a:ea typeface="+mn-ea"/>
        <a:cs typeface="Arial" charset="0"/>
      </a:defRPr>
    </a:lvl8pPr>
    <a:lvl9pPr marL="3657600" algn="l" defTabSz="914400" rtl="0" eaLnBrk="1" latinLnBrk="0" hangingPunct="1">
      <a:defRPr sz="3600"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6636">
          <p15:clr>
            <a:srgbClr val="A4A3A4"/>
          </p15:clr>
        </p15:guide>
        <p15:guide id="2" pos="117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23C"/>
    <a:srgbClr val="244270"/>
    <a:srgbClr val="D1FFF3"/>
    <a:srgbClr val="E7F1FF"/>
    <a:srgbClr val="EBF4FF"/>
    <a:srgbClr val="E5F0FF"/>
    <a:srgbClr val="DDEBFF"/>
    <a:srgbClr val="00563F"/>
    <a:srgbClr val="00337F"/>
    <a:srgbClr val="0066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580" autoAdjust="0"/>
    <p:restoredTop sz="86410" autoAdjust="0"/>
  </p:normalViewPr>
  <p:slideViewPr>
    <p:cSldViewPr snapToGrid="0">
      <p:cViewPr varScale="1">
        <p:scale>
          <a:sx n="41" d="100"/>
          <a:sy n="41" d="100"/>
        </p:scale>
        <p:origin x="984" y="224"/>
      </p:cViewPr>
      <p:guideLst>
        <p:guide orient="horz" pos="6636"/>
        <p:guide pos="11764"/>
      </p:guideLst>
    </p:cSldViewPr>
  </p:slideViewPr>
  <p:outlineViewPr>
    <p:cViewPr>
      <p:scale>
        <a:sx n="33" d="100"/>
        <a:sy n="33" d="100"/>
      </p:scale>
      <p:origin x="21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3036888" cy="603250"/>
          </a:xfrm>
          <a:prstGeom prst="rect">
            <a:avLst/>
          </a:prstGeom>
          <a:noFill/>
          <a:ln w="9525">
            <a:noFill/>
            <a:miter lim="800000"/>
            <a:headEnd/>
            <a:tailEnd/>
          </a:ln>
          <a:effectLst/>
        </p:spPr>
        <p:txBody>
          <a:bodyPr vert="horz" wrap="square" lIns="108291" tIns="54150" rIns="108291" bIns="54150" numCol="1" anchor="t" anchorCtr="0" compatLnSpc="1">
            <a:prstTxWarp prst="textNoShape">
              <a:avLst/>
            </a:prstTxWarp>
          </a:bodyPr>
          <a:lstStyle>
            <a:lvl1pPr algn="l" defTabSz="1082974">
              <a:defRPr sz="1400">
                <a:latin typeface="Times New Roman" pitchFamily="18" charset="0"/>
                <a:cs typeface="+mn-cs"/>
              </a:defRPr>
            </a:lvl1pPr>
          </a:lstStyle>
          <a:p>
            <a:pPr>
              <a:defRPr/>
            </a:pPr>
            <a:endParaRPr lang="en-US"/>
          </a:p>
        </p:txBody>
      </p:sp>
      <p:sp>
        <p:nvSpPr>
          <p:cNvPr id="4099" name="Rectangle 1027"/>
          <p:cNvSpPr>
            <a:spLocks noGrp="1" noChangeArrowheads="1"/>
          </p:cNvSpPr>
          <p:nvPr>
            <p:ph type="dt" sz="quarter" idx="1"/>
          </p:nvPr>
        </p:nvSpPr>
        <p:spPr bwMode="auto">
          <a:xfrm>
            <a:off x="3973513" y="0"/>
            <a:ext cx="3036887" cy="603250"/>
          </a:xfrm>
          <a:prstGeom prst="rect">
            <a:avLst/>
          </a:prstGeom>
          <a:noFill/>
          <a:ln w="9525">
            <a:noFill/>
            <a:miter lim="800000"/>
            <a:headEnd/>
            <a:tailEnd/>
          </a:ln>
          <a:effectLst/>
        </p:spPr>
        <p:txBody>
          <a:bodyPr vert="horz" wrap="square" lIns="108291" tIns="54150" rIns="108291" bIns="54150" numCol="1" anchor="t" anchorCtr="0" compatLnSpc="1">
            <a:prstTxWarp prst="textNoShape">
              <a:avLst/>
            </a:prstTxWarp>
          </a:bodyPr>
          <a:lstStyle>
            <a:lvl1pPr algn="r" defTabSz="1082974">
              <a:defRPr sz="1400">
                <a:latin typeface="Times New Roman" pitchFamily="18" charset="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11436350"/>
            <a:ext cx="3036888" cy="603250"/>
          </a:xfrm>
          <a:prstGeom prst="rect">
            <a:avLst/>
          </a:prstGeom>
          <a:noFill/>
          <a:ln w="9525">
            <a:noFill/>
            <a:miter lim="800000"/>
            <a:headEnd/>
            <a:tailEnd/>
          </a:ln>
          <a:effectLst/>
        </p:spPr>
        <p:txBody>
          <a:bodyPr vert="horz" wrap="square" lIns="108291" tIns="54150" rIns="108291" bIns="54150" numCol="1" anchor="b" anchorCtr="0" compatLnSpc="1">
            <a:prstTxWarp prst="textNoShape">
              <a:avLst/>
            </a:prstTxWarp>
          </a:bodyPr>
          <a:lstStyle>
            <a:lvl1pPr algn="l" defTabSz="1082974">
              <a:defRPr sz="1400">
                <a:latin typeface="Times New Roman" pitchFamily="18" charset="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3973513" y="11436350"/>
            <a:ext cx="3036887" cy="603250"/>
          </a:xfrm>
          <a:prstGeom prst="rect">
            <a:avLst/>
          </a:prstGeom>
          <a:noFill/>
          <a:ln w="9525">
            <a:noFill/>
            <a:miter lim="800000"/>
            <a:headEnd/>
            <a:tailEnd/>
          </a:ln>
          <a:effectLst/>
        </p:spPr>
        <p:txBody>
          <a:bodyPr vert="horz" wrap="square" lIns="108291" tIns="54150" rIns="108291" bIns="54150" numCol="1" anchor="b" anchorCtr="0" compatLnSpc="1">
            <a:prstTxWarp prst="textNoShape">
              <a:avLst/>
            </a:prstTxWarp>
          </a:bodyPr>
          <a:lstStyle>
            <a:lvl1pPr algn="r" defTabSz="1082974">
              <a:defRPr sz="1400">
                <a:latin typeface="Times New Roman" pitchFamily="18" charset="0"/>
                <a:cs typeface="+mn-cs"/>
              </a:defRPr>
            </a:lvl1pPr>
          </a:lstStyle>
          <a:p>
            <a:pPr>
              <a:defRPr/>
            </a:pPr>
            <a:fld id="{A271AAB5-579B-4A7B-BE17-45E670E4608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603250"/>
          </a:xfrm>
          <a:prstGeom prst="rect">
            <a:avLst/>
          </a:prstGeom>
        </p:spPr>
        <p:txBody>
          <a:bodyPr vert="horz" lIns="91349" tIns="45674" rIns="91349" bIns="45674" rtlCol="0"/>
          <a:lstStyle>
            <a:lvl1pPr algn="l">
              <a:defRPr sz="1200">
                <a:cs typeface="Arial" pitchFamily="34" charset="0"/>
              </a:defRPr>
            </a:lvl1pPr>
          </a:lstStyle>
          <a:p>
            <a:pPr>
              <a:defRPr/>
            </a:pPr>
            <a:endParaRPr lang="en-US"/>
          </a:p>
        </p:txBody>
      </p:sp>
      <p:sp>
        <p:nvSpPr>
          <p:cNvPr id="3" name="Date Placeholder 2"/>
          <p:cNvSpPr>
            <a:spLocks noGrp="1"/>
          </p:cNvSpPr>
          <p:nvPr>
            <p:ph type="dt" idx="1"/>
          </p:nvPr>
        </p:nvSpPr>
        <p:spPr>
          <a:xfrm>
            <a:off x="3971925" y="0"/>
            <a:ext cx="3036888" cy="603250"/>
          </a:xfrm>
          <a:prstGeom prst="rect">
            <a:avLst/>
          </a:prstGeom>
        </p:spPr>
        <p:txBody>
          <a:bodyPr vert="horz" lIns="91349" tIns="45674" rIns="91349" bIns="45674" rtlCol="0"/>
          <a:lstStyle>
            <a:lvl1pPr algn="r">
              <a:defRPr sz="1200">
                <a:cs typeface="Arial" pitchFamily="34" charset="0"/>
              </a:defRPr>
            </a:lvl1pPr>
          </a:lstStyle>
          <a:p>
            <a:pPr>
              <a:defRPr/>
            </a:pPr>
            <a:fld id="{23E1FC21-36CA-49FE-9952-39D41A7EC4EF}" type="datetimeFigureOut">
              <a:rPr lang="en-US"/>
              <a:pPr>
                <a:defRPr/>
              </a:pPr>
              <a:t>6/29/17</a:t>
            </a:fld>
            <a:endParaRPr lang="en-US" dirty="0"/>
          </a:p>
        </p:txBody>
      </p:sp>
      <p:sp>
        <p:nvSpPr>
          <p:cNvPr id="4" name="Slide Image Placeholder 3"/>
          <p:cNvSpPr>
            <a:spLocks noGrp="1" noRot="1" noChangeAspect="1"/>
          </p:cNvSpPr>
          <p:nvPr>
            <p:ph type="sldImg" idx="2"/>
          </p:nvPr>
        </p:nvSpPr>
        <p:spPr>
          <a:xfrm>
            <a:off x="-508000" y="903288"/>
            <a:ext cx="8026400" cy="4514850"/>
          </a:xfrm>
          <a:prstGeom prst="rect">
            <a:avLst/>
          </a:prstGeom>
          <a:noFill/>
          <a:ln w="12700">
            <a:solidFill>
              <a:prstClr val="black"/>
            </a:solidFill>
          </a:ln>
        </p:spPr>
        <p:txBody>
          <a:bodyPr vert="horz" lIns="91349" tIns="45674" rIns="91349" bIns="45674" rtlCol="0" anchor="ctr"/>
          <a:lstStyle/>
          <a:p>
            <a:pPr lvl="0"/>
            <a:endParaRPr lang="en-US" noProof="0" dirty="0"/>
          </a:p>
        </p:txBody>
      </p:sp>
      <p:sp>
        <p:nvSpPr>
          <p:cNvPr id="5" name="Notes Placeholder 4"/>
          <p:cNvSpPr>
            <a:spLocks noGrp="1"/>
          </p:cNvSpPr>
          <p:nvPr>
            <p:ph type="body" sz="quarter" idx="3"/>
          </p:nvPr>
        </p:nvSpPr>
        <p:spPr>
          <a:xfrm>
            <a:off x="700088" y="5718175"/>
            <a:ext cx="5610225" cy="5418138"/>
          </a:xfrm>
          <a:prstGeom prst="rect">
            <a:avLst/>
          </a:prstGeom>
        </p:spPr>
        <p:txBody>
          <a:bodyPr vert="horz" lIns="91349" tIns="45674" rIns="91349" bIns="4567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11434763"/>
            <a:ext cx="3036888" cy="603250"/>
          </a:xfrm>
          <a:prstGeom prst="rect">
            <a:avLst/>
          </a:prstGeom>
        </p:spPr>
        <p:txBody>
          <a:bodyPr vert="horz" lIns="91349" tIns="45674" rIns="91349" bIns="45674" rtlCol="0" anchor="b"/>
          <a:lstStyle>
            <a:lvl1pPr algn="l">
              <a:defRPr sz="120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971925" y="11434763"/>
            <a:ext cx="3036888" cy="603250"/>
          </a:xfrm>
          <a:prstGeom prst="rect">
            <a:avLst/>
          </a:prstGeom>
        </p:spPr>
        <p:txBody>
          <a:bodyPr vert="horz" lIns="91349" tIns="45674" rIns="91349" bIns="45674" rtlCol="0" anchor="b"/>
          <a:lstStyle>
            <a:lvl1pPr algn="r">
              <a:defRPr sz="1200">
                <a:cs typeface="Arial" pitchFamily="34" charset="0"/>
              </a:defRPr>
            </a:lvl1pPr>
          </a:lstStyle>
          <a:p>
            <a:pPr>
              <a:defRPr/>
            </a:pPr>
            <a:fld id="{20A8EF74-0F81-4CB4-977C-5B1F1D25416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userDrawn="1"/>
        </p:nvSpPr>
        <p:spPr bwMode="auto">
          <a:xfrm>
            <a:off x="1" y="-1"/>
            <a:ext cx="37463413" cy="2743200"/>
          </a:xfrm>
          <a:prstGeom prst="rect">
            <a:avLst/>
          </a:prstGeom>
          <a:solidFill>
            <a:srgbClr val="244270"/>
          </a:solidFill>
          <a:ln w="9525" cap="flat" cmpd="sng" algn="ctr">
            <a:noFill/>
            <a:prstDash val="solid"/>
            <a:round/>
            <a:headEnd type="none" w="med" len="med"/>
            <a:tailEnd type="none" w="med" len="med"/>
          </a:ln>
          <a:effectLst/>
        </p:spPr>
        <p:txBody>
          <a:bodyPr vert="horz" wrap="square" lIns="228600" tIns="228600" rIns="228600" bIns="22860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1"/>
              </a:solidFill>
              <a:effectLst/>
              <a:latin typeface="Verdana" pitchFamily="34" charset="0"/>
            </a:endParaRPr>
          </a:p>
        </p:txBody>
      </p:sp>
      <p:pic>
        <p:nvPicPr>
          <p:cNvPr id="8" name="Picture 7" descr="USDA symbol 2color Hi Res.jpg"/>
          <p:cNvPicPr>
            <a:picLocks noChangeAspect="1"/>
          </p:cNvPicPr>
          <p:nvPr userDrawn="1"/>
        </p:nvPicPr>
        <p:blipFill>
          <a:blip r:embed="rId2" cstate="print"/>
          <a:srcRect r="1468"/>
          <a:stretch>
            <a:fillRect/>
          </a:stretch>
        </p:blipFill>
        <p:spPr>
          <a:xfrm>
            <a:off x="34833419" y="19238913"/>
            <a:ext cx="2629994" cy="1828800"/>
          </a:xfrm>
          <a:prstGeom prst="rect">
            <a:avLst/>
          </a:prstGeom>
        </p:spPr>
      </p:pic>
      <p:sp>
        <p:nvSpPr>
          <p:cNvPr id="6" name="Rectangle 5"/>
          <p:cNvSpPr/>
          <p:nvPr userDrawn="1"/>
        </p:nvSpPr>
        <p:spPr bwMode="auto">
          <a:xfrm>
            <a:off x="1" y="20610576"/>
            <a:ext cx="37463413" cy="457200"/>
          </a:xfrm>
          <a:prstGeom prst="rect">
            <a:avLst/>
          </a:prstGeom>
          <a:solidFill>
            <a:srgbClr val="00523C"/>
          </a:solidFill>
          <a:ln w="9525" cap="flat" cmpd="sng" algn="ctr">
            <a:noFill/>
            <a:prstDash val="solid"/>
            <a:round/>
            <a:headEnd type="none" w="med" len="med"/>
            <a:tailEnd type="none" w="med" len="med"/>
          </a:ln>
          <a:effectLst/>
        </p:spPr>
        <p:txBody>
          <a:bodyPr vert="horz" wrap="square" lIns="228600" tIns="228600" rIns="228600" bIns="22860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1"/>
              </a:solidFill>
              <a:effectLst/>
              <a:latin typeface="Verdana"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09524" y="1873208"/>
            <a:ext cx="31844366" cy="3511286"/>
          </a:xfrm>
          <a:prstGeom prst="rect">
            <a:avLst/>
          </a:prstGeom>
          <a:noFill/>
          <a:ln w="9525">
            <a:noFill/>
            <a:miter lim="800000"/>
            <a:headEnd/>
            <a:tailEnd/>
          </a:ln>
        </p:spPr>
        <p:txBody>
          <a:bodyPr vert="horz" wrap="square" lIns="480698" tIns="240348" rIns="480698" bIns="24034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809524" y="6088145"/>
            <a:ext cx="31844366" cy="12638712"/>
          </a:xfrm>
          <a:prstGeom prst="rect">
            <a:avLst/>
          </a:prstGeom>
          <a:noFill/>
          <a:ln w="9525">
            <a:noFill/>
            <a:miter lim="800000"/>
            <a:headEnd/>
            <a:tailEnd/>
          </a:ln>
        </p:spPr>
        <p:txBody>
          <a:bodyPr vert="horz" wrap="square" lIns="480698" tIns="240348" rIns="480698" bIns="24034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809524" y="19194506"/>
            <a:ext cx="7804878" cy="1405559"/>
          </a:xfrm>
          <a:prstGeom prst="rect">
            <a:avLst/>
          </a:prstGeom>
          <a:noFill/>
          <a:ln w="9525">
            <a:noFill/>
            <a:miter lim="800000"/>
            <a:headEnd/>
            <a:tailEnd/>
          </a:ln>
          <a:effectLst/>
        </p:spPr>
        <p:txBody>
          <a:bodyPr vert="horz" wrap="square" lIns="480698" tIns="240348" rIns="480698" bIns="240348" numCol="1" anchor="t" anchorCtr="0" compatLnSpc="1">
            <a:prstTxWarp prst="textNoShape">
              <a:avLst/>
            </a:prstTxWarp>
          </a:bodyPr>
          <a:lstStyle>
            <a:lvl1pPr>
              <a:defRPr sz="7400">
                <a:latin typeface="Times New Roman" pitchFamily="18"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12800232" y="19194506"/>
            <a:ext cx="11862950" cy="1405559"/>
          </a:xfrm>
          <a:prstGeom prst="rect">
            <a:avLst/>
          </a:prstGeom>
          <a:noFill/>
          <a:ln w="9525">
            <a:noFill/>
            <a:miter lim="800000"/>
            <a:headEnd/>
            <a:tailEnd/>
          </a:ln>
          <a:effectLst/>
        </p:spPr>
        <p:txBody>
          <a:bodyPr vert="horz" wrap="square" lIns="480698" tIns="240348" rIns="480698" bIns="240348" numCol="1" anchor="t" anchorCtr="0" compatLnSpc="1">
            <a:prstTxWarp prst="textNoShape">
              <a:avLst/>
            </a:prstTxWarp>
          </a:bodyPr>
          <a:lstStyle>
            <a:lvl1pPr algn="ctr">
              <a:defRPr sz="7400">
                <a:latin typeface="Times New Roman" pitchFamily="18"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26849012" y="19194506"/>
            <a:ext cx="7804878" cy="1405559"/>
          </a:xfrm>
          <a:prstGeom prst="rect">
            <a:avLst/>
          </a:prstGeom>
          <a:noFill/>
          <a:ln w="9525">
            <a:noFill/>
            <a:miter lim="800000"/>
            <a:headEnd/>
            <a:tailEnd/>
          </a:ln>
          <a:effectLst/>
        </p:spPr>
        <p:txBody>
          <a:bodyPr vert="horz" wrap="square" lIns="480698" tIns="240348" rIns="480698" bIns="240348" numCol="1" anchor="t" anchorCtr="0" compatLnSpc="1">
            <a:prstTxWarp prst="textNoShape">
              <a:avLst/>
            </a:prstTxWarp>
          </a:bodyPr>
          <a:lstStyle>
            <a:lvl1pPr algn="r">
              <a:defRPr sz="7400">
                <a:latin typeface="Times New Roman" pitchFamily="18" charset="0"/>
                <a:cs typeface="Arial" charset="0"/>
              </a:defRPr>
            </a:lvl1pPr>
          </a:lstStyle>
          <a:p>
            <a:pPr>
              <a:defRPr/>
            </a:pPr>
            <a:fld id="{E0A35502-4EBC-4C55-9541-10BE54C2971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806950" rtl="0" eaLnBrk="0" fontAlgn="base" hangingPunct="0">
        <a:spcBef>
          <a:spcPct val="0"/>
        </a:spcBef>
        <a:spcAft>
          <a:spcPct val="0"/>
        </a:spcAft>
        <a:defRPr sz="23100">
          <a:solidFill>
            <a:schemeClr val="tx2"/>
          </a:solidFill>
          <a:latin typeface="+mj-lt"/>
          <a:ea typeface="+mj-ea"/>
          <a:cs typeface="+mj-cs"/>
        </a:defRPr>
      </a:lvl1pPr>
      <a:lvl2pPr algn="ctr" defTabSz="4806950" rtl="0" eaLnBrk="0" fontAlgn="base" hangingPunct="0">
        <a:spcBef>
          <a:spcPct val="0"/>
        </a:spcBef>
        <a:spcAft>
          <a:spcPct val="0"/>
        </a:spcAft>
        <a:defRPr sz="23100">
          <a:solidFill>
            <a:schemeClr val="tx2"/>
          </a:solidFill>
          <a:latin typeface="Times New Roman" pitchFamily="18" charset="0"/>
        </a:defRPr>
      </a:lvl2pPr>
      <a:lvl3pPr algn="ctr" defTabSz="4806950" rtl="0" eaLnBrk="0" fontAlgn="base" hangingPunct="0">
        <a:spcBef>
          <a:spcPct val="0"/>
        </a:spcBef>
        <a:spcAft>
          <a:spcPct val="0"/>
        </a:spcAft>
        <a:defRPr sz="23100">
          <a:solidFill>
            <a:schemeClr val="tx2"/>
          </a:solidFill>
          <a:latin typeface="Times New Roman" pitchFamily="18" charset="0"/>
        </a:defRPr>
      </a:lvl3pPr>
      <a:lvl4pPr algn="ctr" defTabSz="4806950" rtl="0" eaLnBrk="0" fontAlgn="base" hangingPunct="0">
        <a:spcBef>
          <a:spcPct val="0"/>
        </a:spcBef>
        <a:spcAft>
          <a:spcPct val="0"/>
        </a:spcAft>
        <a:defRPr sz="23100">
          <a:solidFill>
            <a:schemeClr val="tx2"/>
          </a:solidFill>
          <a:latin typeface="Times New Roman" pitchFamily="18" charset="0"/>
        </a:defRPr>
      </a:lvl4pPr>
      <a:lvl5pPr algn="ctr" defTabSz="4806950" rtl="0" eaLnBrk="0" fontAlgn="base" hangingPunct="0">
        <a:spcBef>
          <a:spcPct val="0"/>
        </a:spcBef>
        <a:spcAft>
          <a:spcPct val="0"/>
        </a:spcAft>
        <a:defRPr sz="23100">
          <a:solidFill>
            <a:schemeClr val="tx2"/>
          </a:solidFill>
          <a:latin typeface="Times New Roman" pitchFamily="18" charset="0"/>
        </a:defRPr>
      </a:lvl5pPr>
      <a:lvl6pPr marL="457200" algn="ctr" defTabSz="4806950" rtl="0" fontAlgn="base">
        <a:spcBef>
          <a:spcPct val="0"/>
        </a:spcBef>
        <a:spcAft>
          <a:spcPct val="0"/>
        </a:spcAft>
        <a:defRPr sz="23100">
          <a:solidFill>
            <a:schemeClr val="tx2"/>
          </a:solidFill>
          <a:latin typeface="Times New Roman" pitchFamily="18" charset="0"/>
        </a:defRPr>
      </a:lvl6pPr>
      <a:lvl7pPr marL="914400" algn="ctr" defTabSz="4806950" rtl="0" fontAlgn="base">
        <a:spcBef>
          <a:spcPct val="0"/>
        </a:spcBef>
        <a:spcAft>
          <a:spcPct val="0"/>
        </a:spcAft>
        <a:defRPr sz="23100">
          <a:solidFill>
            <a:schemeClr val="tx2"/>
          </a:solidFill>
          <a:latin typeface="Times New Roman" pitchFamily="18" charset="0"/>
        </a:defRPr>
      </a:lvl7pPr>
      <a:lvl8pPr marL="1371600" algn="ctr" defTabSz="4806950" rtl="0" fontAlgn="base">
        <a:spcBef>
          <a:spcPct val="0"/>
        </a:spcBef>
        <a:spcAft>
          <a:spcPct val="0"/>
        </a:spcAft>
        <a:defRPr sz="23100">
          <a:solidFill>
            <a:schemeClr val="tx2"/>
          </a:solidFill>
          <a:latin typeface="Times New Roman" pitchFamily="18" charset="0"/>
        </a:defRPr>
      </a:lvl8pPr>
      <a:lvl9pPr marL="1828800" algn="ctr" defTabSz="4806950" rtl="0" fontAlgn="base">
        <a:spcBef>
          <a:spcPct val="0"/>
        </a:spcBef>
        <a:spcAft>
          <a:spcPct val="0"/>
        </a:spcAft>
        <a:defRPr sz="23100">
          <a:solidFill>
            <a:schemeClr val="tx2"/>
          </a:solidFill>
          <a:latin typeface="Times New Roman" pitchFamily="18" charset="0"/>
        </a:defRPr>
      </a:lvl9pPr>
    </p:titleStyle>
    <p:bodyStyle>
      <a:lvl1pPr marL="1801813" indent="-1801813" algn="l" defTabSz="4806950" rtl="0" eaLnBrk="0" fontAlgn="base" hangingPunct="0">
        <a:spcBef>
          <a:spcPct val="20000"/>
        </a:spcBef>
        <a:spcAft>
          <a:spcPct val="0"/>
        </a:spcAft>
        <a:buChar char="•"/>
        <a:defRPr sz="16800">
          <a:solidFill>
            <a:schemeClr val="tx1"/>
          </a:solidFill>
          <a:latin typeface="+mn-lt"/>
          <a:ea typeface="+mn-ea"/>
          <a:cs typeface="+mn-cs"/>
        </a:defRPr>
      </a:lvl1pPr>
      <a:lvl2pPr marL="3903663" indent="-1498600" algn="l" defTabSz="4806950" rtl="0" eaLnBrk="0" fontAlgn="base" hangingPunct="0">
        <a:spcBef>
          <a:spcPct val="20000"/>
        </a:spcBef>
        <a:spcAft>
          <a:spcPct val="0"/>
        </a:spcAft>
        <a:buChar char="–"/>
        <a:defRPr sz="14700">
          <a:solidFill>
            <a:schemeClr val="tx1"/>
          </a:solidFill>
          <a:latin typeface="+mn-lt"/>
        </a:defRPr>
      </a:lvl2pPr>
      <a:lvl3pPr marL="6007100" indent="-1200150" algn="l" defTabSz="4806950" rtl="0" eaLnBrk="0" fontAlgn="base" hangingPunct="0">
        <a:spcBef>
          <a:spcPct val="20000"/>
        </a:spcBef>
        <a:spcAft>
          <a:spcPct val="0"/>
        </a:spcAft>
        <a:buChar char="•"/>
        <a:defRPr sz="12700">
          <a:solidFill>
            <a:schemeClr val="tx1"/>
          </a:solidFill>
          <a:latin typeface="+mn-lt"/>
        </a:defRPr>
      </a:lvl3pPr>
      <a:lvl4pPr marL="8412163" indent="-1200150" algn="l" defTabSz="4806950" rtl="0" eaLnBrk="0" fontAlgn="base" hangingPunct="0">
        <a:spcBef>
          <a:spcPct val="20000"/>
        </a:spcBef>
        <a:spcAft>
          <a:spcPct val="0"/>
        </a:spcAft>
        <a:buChar char="–"/>
        <a:defRPr sz="10400">
          <a:solidFill>
            <a:schemeClr val="tx1"/>
          </a:solidFill>
          <a:latin typeface="+mn-lt"/>
        </a:defRPr>
      </a:lvl4pPr>
      <a:lvl5pPr marL="10817225" indent="-1203325" algn="l" defTabSz="4806950" rtl="0" eaLnBrk="0" fontAlgn="base" hangingPunct="0">
        <a:spcBef>
          <a:spcPct val="20000"/>
        </a:spcBef>
        <a:spcAft>
          <a:spcPct val="0"/>
        </a:spcAft>
        <a:buChar char="»"/>
        <a:defRPr sz="10400">
          <a:solidFill>
            <a:schemeClr val="tx1"/>
          </a:solidFill>
          <a:latin typeface="+mn-lt"/>
        </a:defRPr>
      </a:lvl5pPr>
      <a:lvl6pPr marL="11274425" indent="-1203325" algn="l" defTabSz="4806950" rtl="0" fontAlgn="base">
        <a:spcBef>
          <a:spcPct val="20000"/>
        </a:spcBef>
        <a:spcAft>
          <a:spcPct val="0"/>
        </a:spcAft>
        <a:buChar char="»"/>
        <a:defRPr sz="10400">
          <a:solidFill>
            <a:schemeClr val="tx1"/>
          </a:solidFill>
          <a:latin typeface="+mn-lt"/>
        </a:defRPr>
      </a:lvl6pPr>
      <a:lvl7pPr marL="11731625" indent="-1203325" algn="l" defTabSz="4806950" rtl="0" fontAlgn="base">
        <a:spcBef>
          <a:spcPct val="20000"/>
        </a:spcBef>
        <a:spcAft>
          <a:spcPct val="0"/>
        </a:spcAft>
        <a:buChar char="»"/>
        <a:defRPr sz="10400">
          <a:solidFill>
            <a:schemeClr val="tx1"/>
          </a:solidFill>
          <a:latin typeface="+mn-lt"/>
        </a:defRPr>
      </a:lvl7pPr>
      <a:lvl8pPr marL="12188825" indent="-1203325" algn="l" defTabSz="4806950" rtl="0" fontAlgn="base">
        <a:spcBef>
          <a:spcPct val="20000"/>
        </a:spcBef>
        <a:spcAft>
          <a:spcPct val="0"/>
        </a:spcAft>
        <a:buChar char="»"/>
        <a:defRPr sz="10400">
          <a:solidFill>
            <a:schemeClr val="tx1"/>
          </a:solidFill>
          <a:latin typeface="+mn-lt"/>
        </a:defRPr>
      </a:lvl8pPr>
      <a:lvl9pPr marL="12646025" indent="-1203325" algn="l" defTabSz="4806950" rtl="0" fontAlgn="base">
        <a:spcBef>
          <a:spcPct val="20000"/>
        </a:spcBef>
        <a:spcAft>
          <a:spcPct val="0"/>
        </a:spcAft>
        <a:buChar char="»"/>
        <a:defRPr sz="10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aipl.arsusda.gov/BioBank/" TargetMode="Externa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Text Box 16"/>
          <p:cNvSpPr txBox="1">
            <a:spLocks noChangeArrowheads="1"/>
          </p:cNvSpPr>
          <p:nvPr/>
        </p:nvSpPr>
        <p:spPr bwMode="auto">
          <a:xfrm>
            <a:off x="0" y="3200400"/>
            <a:ext cx="9482328" cy="16916400"/>
          </a:xfrm>
          <a:prstGeom prst="rect">
            <a:avLst/>
          </a:prstGeom>
          <a:noFill/>
          <a:ln w="76200" cap="sq">
            <a:noFill/>
            <a:miter lim="800000"/>
            <a:headEnd/>
            <a:tailEnd/>
          </a:ln>
        </p:spPr>
        <p:txBody>
          <a:bodyPr wrap="square" lIns="685800" tIns="0" rIns="457200" bIns="457200">
            <a:noAutofit/>
          </a:bodyPr>
          <a:lstStyle/>
          <a:p>
            <a:pPr indent="-457200" algn="ctr">
              <a:lnSpc>
                <a:spcPts val="6000"/>
              </a:lnSpc>
              <a:spcBef>
                <a:spcPts val="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ABSTRACT</a:t>
            </a:r>
          </a:p>
          <a:p>
            <a:pPr indent="-457200">
              <a:spcBef>
                <a:spcPts val="0"/>
              </a:spcBef>
              <a:spcAft>
                <a:spcPts val="0"/>
              </a:spcAft>
              <a:buClr>
                <a:srgbClr val="08327C"/>
              </a:buClr>
              <a:buSzPct val="70000"/>
              <a:buFont typeface="Marlett" pitchFamily="2" charset="2"/>
              <a:buNone/>
              <a:defRPr/>
            </a:pPr>
            <a:r>
              <a:rPr lang="en-US" sz="3000" dirty="0" smtClean="0">
                <a:latin typeface="Calibri" pitchFamily="34" charset="0"/>
              </a:rPr>
              <a:t>High-density SNP genotypes have recently been used to identify a number of novel recessive mutations that adversely affect fertility in dairy cattle, but the lack of standardized procedures for collecting DNA samples and supporting information for those projects underscores the need for a standardized process. The new Dairy Calf DNA </a:t>
            </a:r>
            <a:r>
              <a:rPr lang="en-US" sz="3000" dirty="0" err="1" smtClean="0">
                <a:latin typeface="Calibri" pitchFamily="34" charset="0"/>
              </a:rPr>
              <a:t>BioBank</a:t>
            </a:r>
            <a:r>
              <a:rPr lang="en-US" sz="3000" dirty="0" smtClean="0">
                <a:latin typeface="Calibri" pitchFamily="34" charset="0"/>
              </a:rPr>
              <a:t> in Beltsville, MD, is a repository for the collection and storage of samples. It complements the automated process of searching for new haplotypes that is part of the national dairy genetic evaluation system. The goal is to collect whole blood from calves that are born dead or that die shortly after birth, particularly if the calf appears to suffer from a congenital defect, as well as DNA from dam and siblings in the herd. Kits that include all sampling materials, return shipping, a material transfer agreement, and a protocol for sample collection are shipped after a request through the website. DNA providers are also able to provide substantial descriptive information about the calves for which they're providing blood. When the samples are received in Beltsville, the DNA is extracted and stored pending future analysis. The material transfer agreement ensures that a clear chain of permission is available for each sample. If a pattern suggests a new recessive genetic disorder within a family, the DNA is available for sequencing and causal variant discovery. Standardized protocols for DNA extraction and whole-genome sequencing will help ensure that data are of high quality. Information on carrier status for new recessives will be distributed through the Council on Dairy Cattle Breeding (Bowie, MD). The URL for the </a:t>
            </a:r>
            <a:r>
              <a:rPr lang="en-US" sz="3000" dirty="0" err="1" smtClean="0">
                <a:latin typeface="Calibri" pitchFamily="34" charset="0"/>
              </a:rPr>
              <a:t>BioBank</a:t>
            </a:r>
            <a:r>
              <a:rPr lang="en-US" sz="3000" dirty="0" smtClean="0">
                <a:latin typeface="Calibri" pitchFamily="34" charset="0"/>
              </a:rPr>
              <a:t> website is </a:t>
            </a:r>
            <a:r>
              <a:rPr lang="en-US" sz="3000" b="1" dirty="0" smtClean="0">
                <a:latin typeface="Calibri" pitchFamily="34" charset="0"/>
                <a:hlinkClick r:id="rId2"/>
              </a:rPr>
              <a:t>https://aipl.arsusda.gov/BioBank/</a:t>
            </a:r>
            <a:r>
              <a:rPr lang="en-US" sz="3000" dirty="0" smtClean="0">
                <a:latin typeface="Calibri" pitchFamily="34" charset="0"/>
              </a:rPr>
              <a:t>.</a:t>
            </a:r>
            <a:endParaRPr lang="en-US" sz="3000" b="1" dirty="0" smtClean="0">
              <a:solidFill>
                <a:srgbClr val="244270"/>
              </a:solidFill>
              <a:latin typeface="Calibri" pitchFamily="34" charset="0"/>
              <a:cs typeface="Arial" pitchFamily="34" charset="0"/>
            </a:endParaRPr>
          </a:p>
        </p:txBody>
      </p:sp>
      <p:sp>
        <p:nvSpPr>
          <p:cNvPr id="2070" name="TextBox 47"/>
          <p:cNvSpPr txBox="1">
            <a:spLocks noChangeArrowheads="1"/>
          </p:cNvSpPr>
          <p:nvPr/>
        </p:nvSpPr>
        <p:spPr bwMode="auto">
          <a:xfrm>
            <a:off x="13045297" y="20566101"/>
            <a:ext cx="184731" cy="646331"/>
          </a:xfrm>
          <a:prstGeom prst="rect">
            <a:avLst/>
          </a:prstGeom>
          <a:noFill/>
          <a:ln w="9525">
            <a:noFill/>
            <a:miter lim="800000"/>
            <a:headEnd/>
            <a:tailEnd/>
          </a:ln>
        </p:spPr>
        <p:txBody>
          <a:bodyPr wrap="none">
            <a:spAutoFit/>
          </a:bodyPr>
          <a:lstStyle/>
          <a:p>
            <a:endParaRPr lang="en-US"/>
          </a:p>
        </p:txBody>
      </p:sp>
      <p:sp>
        <p:nvSpPr>
          <p:cNvPr id="3" name="TextBox 61"/>
          <p:cNvSpPr txBox="1">
            <a:spLocks noChangeArrowheads="1"/>
          </p:cNvSpPr>
          <p:nvPr/>
        </p:nvSpPr>
        <p:spPr bwMode="auto">
          <a:xfrm>
            <a:off x="457200" y="1719089"/>
            <a:ext cx="6156794" cy="923330"/>
          </a:xfrm>
          <a:prstGeom prst="rect">
            <a:avLst/>
          </a:prstGeom>
          <a:noFill/>
          <a:ln w="9525">
            <a:noFill/>
            <a:miter lim="800000"/>
            <a:headEnd/>
            <a:tailEnd/>
          </a:ln>
        </p:spPr>
        <p:txBody>
          <a:bodyPr wrap="square" lIns="0" tIns="0" rIns="0" bIns="0">
            <a:spAutoFit/>
          </a:bodyPr>
          <a:lstStyle/>
          <a:p>
            <a:pPr>
              <a:spcAft>
                <a:spcPts val="4200"/>
              </a:spcAft>
            </a:pPr>
            <a:r>
              <a:rPr lang="en-US" sz="6000" b="1" dirty="0">
                <a:solidFill>
                  <a:schemeClr val="bg1"/>
                </a:solidFill>
                <a:latin typeface="Calibri" pitchFamily="34" charset="0"/>
              </a:rPr>
              <a:t> </a:t>
            </a:r>
            <a:r>
              <a:rPr lang="en-US" sz="5000" b="1" dirty="0" smtClean="0">
                <a:solidFill>
                  <a:srgbClr val="FFFF00"/>
                </a:solidFill>
                <a:latin typeface="Calibri" pitchFamily="34" charset="0"/>
              </a:rPr>
              <a:t>Abstract 169</a:t>
            </a:r>
            <a:endParaRPr lang="en-US" sz="5000" b="1" dirty="0">
              <a:solidFill>
                <a:srgbClr val="FFFF00"/>
              </a:solidFill>
              <a:latin typeface="Calibri" pitchFamily="34" charset="0"/>
            </a:endParaRPr>
          </a:p>
        </p:txBody>
      </p:sp>
      <p:sp>
        <p:nvSpPr>
          <p:cNvPr id="2073" name="Table 65"/>
          <p:cNvSpPr>
            <a:spLocks noGrp="1" noChangeArrowheads="1"/>
          </p:cNvSpPr>
          <p:nvPr/>
        </p:nvSpPr>
        <p:spPr bwMode="auto">
          <a:xfrm>
            <a:off x="0" y="0"/>
            <a:ext cx="0" cy="0"/>
          </a:xfrm>
          <a:prstGeom prst="rect">
            <a:avLst/>
          </a:prstGeom>
          <a:noFill/>
          <a:ln w="9525">
            <a:noFill/>
            <a:miter lim="800000"/>
            <a:headEnd/>
            <a:tailEnd/>
          </a:ln>
        </p:spPr>
        <p:txBody>
          <a:bodyPr/>
          <a:lstStyle/>
          <a:p>
            <a:endParaRPr lang="en-US"/>
          </a:p>
        </p:txBody>
      </p:sp>
      <p:sp>
        <p:nvSpPr>
          <p:cNvPr id="2076" name="Table 36"/>
          <p:cNvSpPr>
            <a:spLocks noGrp="1" noChangeArrowheads="1"/>
          </p:cNvSpPr>
          <p:nvPr/>
        </p:nvSpPr>
        <p:spPr bwMode="auto">
          <a:xfrm>
            <a:off x="0" y="0"/>
            <a:ext cx="0" cy="0"/>
          </a:xfrm>
          <a:prstGeom prst="rect">
            <a:avLst/>
          </a:prstGeom>
          <a:noFill/>
          <a:ln w="9525">
            <a:noFill/>
            <a:miter lim="800000"/>
            <a:headEnd/>
            <a:tailEnd/>
          </a:ln>
        </p:spPr>
        <p:txBody>
          <a:bodyPr/>
          <a:lstStyle/>
          <a:p>
            <a:endParaRPr lang="en-US"/>
          </a:p>
        </p:txBody>
      </p:sp>
      <p:sp>
        <p:nvSpPr>
          <p:cNvPr id="4" name="Table 37"/>
          <p:cNvSpPr>
            <a:spLocks noGrp="1" noChangeArrowheads="1"/>
          </p:cNvSpPr>
          <p:nvPr/>
        </p:nvSpPr>
        <p:spPr bwMode="auto">
          <a:xfrm>
            <a:off x="0" y="0"/>
            <a:ext cx="0" cy="0"/>
          </a:xfrm>
          <a:prstGeom prst="rect">
            <a:avLst/>
          </a:prstGeom>
          <a:noFill/>
          <a:ln w="9525">
            <a:noFill/>
            <a:miter lim="800000"/>
            <a:headEnd/>
            <a:tailEnd/>
          </a:ln>
        </p:spPr>
        <p:txBody>
          <a:bodyPr/>
          <a:lstStyle/>
          <a:p>
            <a:endParaRPr lang="en-US"/>
          </a:p>
        </p:txBody>
      </p:sp>
      <p:sp>
        <p:nvSpPr>
          <p:cNvPr id="28" name="TextBox 61"/>
          <p:cNvSpPr txBox="1">
            <a:spLocks noChangeArrowheads="1"/>
          </p:cNvSpPr>
          <p:nvPr/>
        </p:nvSpPr>
        <p:spPr bwMode="auto">
          <a:xfrm>
            <a:off x="7411700" y="0"/>
            <a:ext cx="25603200" cy="2539157"/>
          </a:xfrm>
          <a:prstGeom prst="rect">
            <a:avLst/>
          </a:prstGeom>
          <a:noFill/>
          <a:ln w="9525">
            <a:noFill/>
            <a:miter lim="800000"/>
            <a:headEnd/>
            <a:tailEnd/>
          </a:ln>
        </p:spPr>
        <p:txBody>
          <a:bodyPr wrap="square" lIns="0" tIns="0" rIns="0" bIns="0">
            <a:spAutoFit/>
          </a:bodyPr>
          <a:lstStyle/>
          <a:p>
            <a:pPr algn="ctr">
              <a:spcBef>
                <a:spcPts val="0"/>
              </a:spcBef>
              <a:spcAft>
                <a:spcPts val="0"/>
              </a:spcAft>
            </a:pPr>
            <a:r>
              <a:rPr lang="en-US" sz="6000" b="1" dirty="0" smtClean="0">
                <a:solidFill>
                  <a:schemeClr val="bg1"/>
                </a:solidFill>
                <a:latin typeface="Calibri" pitchFamily="34" charset="0"/>
              </a:rPr>
              <a:t>A dairy calf DNA </a:t>
            </a:r>
            <a:r>
              <a:rPr lang="en-US" sz="6000" b="1" dirty="0" err="1" smtClean="0">
                <a:solidFill>
                  <a:schemeClr val="bg1"/>
                </a:solidFill>
                <a:latin typeface="Calibri" pitchFamily="34" charset="0"/>
              </a:rPr>
              <a:t>biobank</a:t>
            </a:r>
            <a:r>
              <a:rPr lang="en-US" sz="6000" b="1" dirty="0" smtClean="0">
                <a:solidFill>
                  <a:schemeClr val="bg1"/>
                </a:solidFill>
                <a:latin typeface="Calibri" pitchFamily="34" charset="0"/>
              </a:rPr>
              <a:t> for the discovery of new recessive genetic disorders</a:t>
            </a:r>
            <a:r>
              <a:rPr lang="en-US" sz="9000" b="1" dirty="0" smtClean="0">
                <a:solidFill>
                  <a:schemeClr val="bg1"/>
                </a:solidFill>
                <a:latin typeface="Calibri" pitchFamily="34" charset="0"/>
                <a:cs typeface="Times New Roman" pitchFamily="18" charset="0"/>
              </a:rPr>
              <a:t> </a:t>
            </a:r>
          </a:p>
          <a:p>
            <a:pPr algn="ctr">
              <a:lnSpc>
                <a:spcPts val="5000"/>
              </a:lnSpc>
            </a:pPr>
            <a:r>
              <a:rPr lang="en-US" sz="5000" b="1" i="1" dirty="0" smtClean="0">
                <a:solidFill>
                  <a:schemeClr val="bg1"/>
                </a:solidFill>
                <a:latin typeface="Calibri" pitchFamily="34" charset="0"/>
              </a:rPr>
              <a:t>John B. Cole</a:t>
            </a:r>
            <a:endParaRPr lang="en-US" sz="5000" b="1" i="1" baseline="30000" dirty="0" smtClean="0">
              <a:solidFill>
                <a:schemeClr val="bg1"/>
              </a:solidFill>
              <a:latin typeface="Calibri" pitchFamily="34" charset="0"/>
            </a:endParaRPr>
          </a:p>
          <a:p>
            <a:pPr algn="ctr">
              <a:lnSpc>
                <a:spcPts val="4000"/>
              </a:lnSpc>
              <a:spcBef>
                <a:spcPts val="0"/>
              </a:spcBef>
            </a:pPr>
            <a:r>
              <a:rPr lang="en-US" sz="4000" b="1" dirty="0" smtClean="0">
                <a:solidFill>
                  <a:schemeClr val="bg1"/>
                </a:solidFill>
                <a:latin typeface="Calibri" pitchFamily="34" charset="0"/>
              </a:rPr>
              <a:t>Animal Genomics &amp; Improvement Laboratory, Agricultural Research Service, USDA, Beltsville, MD 20705-2350</a:t>
            </a:r>
            <a:endParaRPr lang="en-US" sz="4000" b="1" dirty="0">
              <a:solidFill>
                <a:schemeClr val="bg1"/>
              </a:solidFill>
              <a:latin typeface="Calibri" pitchFamily="34" charset="0"/>
            </a:endParaRPr>
          </a:p>
        </p:txBody>
      </p:sp>
      <p:pic>
        <p:nvPicPr>
          <p:cNvPr id="32" name="Picture 31" descr="JCole_small.jpg"/>
          <p:cNvPicPr>
            <a:picLocks noChangeAspect="1"/>
          </p:cNvPicPr>
          <p:nvPr/>
        </p:nvPicPr>
        <p:blipFill>
          <a:blip r:embed="rId3" cstate="print"/>
          <a:stretch>
            <a:fillRect/>
          </a:stretch>
        </p:blipFill>
        <p:spPr>
          <a:xfrm>
            <a:off x="35103734" y="393076"/>
            <a:ext cx="1778000" cy="2032000"/>
          </a:xfrm>
          <a:prstGeom prst="rect">
            <a:avLst/>
          </a:prstGeom>
        </p:spPr>
      </p:pic>
      <p:sp>
        <p:nvSpPr>
          <p:cNvPr id="33" name="Text Box 16"/>
          <p:cNvSpPr txBox="1">
            <a:spLocks noChangeArrowheads="1"/>
          </p:cNvSpPr>
          <p:nvPr/>
        </p:nvSpPr>
        <p:spPr bwMode="auto">
          <a:xfrm>
            <a:off x="9482328" y="3200400"/>
            <a:ext cx="9253728" cy="16916400"/>
          </a:xfrm>
          <a:prstGeom prst="rect">
            <a:avLst/>
          </a:prstGeom>
          <a:noFill/>
          <a:ln w="76200" cap="sq">
            <a:noFill/>
            <a:miter lim="800000"/>
            <a:headEnd/>
            <a:tailEnd/>
          </a:ln>
        </p:spPr>
        <p:txBody>
          <a:bodyPr wrap="square" lIns="457200" tIns="0" rIns="457200" bIns="457200">
            <a:noAutofit/>
          </a:bodyPr>
          <a:lstStyle/>
          <a:p>
            <a:pPr indent="-457200" algn="ctr">
              <a:lnSpc>
                <a:spcPts val="6000"/>
              </a:lnSpc>
              <a:spcBef>
                <a:spcPts val="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INTRODUCTION</a:t>
            </a:r>
          </a:p>
          <a:p>
            <a:pPr marL="320040" indent="-320040">
              <a:spcBef>
                <a:spcPts val="600"/>
              </a:spcBef>
              <a:spcAft>
                <a:spcPts val="1200"/>
              </a:spcAft>
              <a:buClr>
                <a:srgbClr val="244270"/>
              </a:buClr>
              <a:buSzPct val="100000"/>
              <a:buFont typeface="Symbol" pitchFamily="18" charset="2"/>
              <a:buChar char="·"/>
              <a:defRPr/>
            </a:pPr>
            <a:r>
              <a:rPr lang="en-US" sz="3000" dirty="0" smtClean="0">
                <a:solidFill>
                  <a:srgbClr val="000000"/>
                </a:solidFill>
                <a:latin typeface="Calibri" pitchFamily="34" charset="0"/>
              </a:rPr>
              <a:t>High-density SNP genotypes recently have been used to identify novel recessive mutations that adversely affect dairy cattle fertility </a:t>
            </a:r>
          </a:p>
          <a:p>
            <a:pPr marL="320040" indent="-320040">
              <a:spcBef>
                <a:spcPts val="600"/>
              </a:spcBef>
              <a:spcAft>
                <a:spcPts val="0"/>
              </a:spcAft>
              <a:buClr>
                <a:srgbClr val="244270"/>
              </a:buClr>
              <a:buSzPct val="100000"/>
              <a:buFont typeface="Symbol" pitchFamily="18" charset="2"/>
              <a:buChar char="·"/>
              <a:defRPr/>
            </a:pPr>
            <a:r>
              <a:rPr lang="en-US" sz="3000" dirty="0" smtClean="0">
                <a:solidFill>
                  <a:srgbClr val="000000"/>
                </a:solidFill>
                <a:latin typeface="Calibri" pitchFamily="34" charset="0"/>
              </a:rPr>
              <a:t>Procedures for collecting DNA samples and supporting information have not been standardized for those projects </a:t>
            </a:r>
            <a:endParaRPr lang="en-US" sz="4000" b="1" dirty="0" smtClean="0">
              <a:solidFill>
                <a:srgbClr val="244270"/>
              </a:solidFill>
              <a:latin typeface="Calibri" pitchFamily="34" charset="0"/>
              <a:cs typeface="Arial" pitchFamily="34" charset="0"/>
            </a:endParaRPr>
          </a:p>
          <a:p>
            <a:pPr indent="-457200" algn="ctr">
              <a:lnSpc>
                <a:spcPts val="6000"/>
              </a:lnSpc>
              <a:spcBef>
                <a:spcPts val="120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OBJECTIVE</a:t>
            </a:r>
          </a:p>
          <a:p>
            <a:pPr marL="320040" indent="-320040">
              <a:spcBef>
                <a:spcPts val="600"/>
              </a:spcBef>
              <a:spcAft>
                <a:spcPts val="1200"/>
              </a:spcAft>
              <a:buClr>
                <a:srgbClr val="244270"/>
              </a:buClr>
              <a:buSzPct val="100000"/>
              <a:buFont typeface="Symbol" pitchFamily="18" charset="2"/>
              <a:buChar char="·"/>
              <a:defRPr/>
            </a:pPr>
            <a:r>
              <a:rPr lang="en-US" sz="3000" dirty="0" smtClean="0">
                <a:latin typeface="Calibri" pitchFamily="34" charset="0"/>
                <a:cs typeface="Arial" pitchFamily="34" charset="0"/>
              </a:rPr>
              <a:t>Establish a repository for the collection and storage of samples to support discovery of genetic disorders</a:t>
            </a:r>
          </a:p>
          <a:p>
            <a:pPr indent="-457200" algn="ctr">
              <a:lnSpc>
                <a:spcPts val="6000"/>
              </a:lnSpc>
              <a:spcBef>
                <a:spcPts val="120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MATERIALS &amp; METHODS</a:t>
            </a:r>
            <a:endParaRPr lang="en-US" sz="4800" b="1" dirty="0" smtClean="0">
              <a:solidFill>
                <a:srgbClr val="244270"/>
              </a:solidFill>
              <a:latin typeface="Calibri" pitchFamily="34" charset="0"/>
              <a:cs typeface="Arial" pitchFamily="34" charset="0"/>
            </a:endParaRPr>
          </a:p>
          <a:p>
            <a:pPr marL="320040" indent="-320040">
              <a:spcBef>
                <a:spcPts val="600"/>
              </a:spcBef>
              <a:spcAft>
                <a:spcPts val="600"/>
              </a:spcAft>
              <a:buClr>
                <a:srgbClr val="244270"/>
              </a:buClr>
              <a:buSzPct val="100000"/>
              <a:buFont typeface="Symbol" pitchFamily="18" charset="2"/>
              <a:buChar char="·"/>
              <a:defRPr/>
            </a:pPr>
            <a:r>
              <a:rPr lang="en-US" sz="3000" dirty="0" smtClean="0">
                <a:latin typeface="Calibri" pitchFamily="34" charset="0"/>
                <a:cs typeface="Arial" pitchFamily="34" charset="0"/>
              </a:rPr>
              <a:t>Collection</a:t>
            </a:r>
          </a:p>
          <a:p>
            <a:pPr marL="731520" lvl="1" indent="-320040">
              <a:spcBef>
                <a:spcPts val="0"/>
              </a:spcBef>
              <a:spcAft>
                <a:spcPts val="600"/>
              </a:spcAft>
              <a:buClr>
                <a:srgbClr val="244270"/>
              </a:buClr>
              <a:buSzPct val="100000"/>
              <a:buFont typeface="Calibri" pitchFamily="34" charset="0"/>
              <a:buChar char="–"/>
              <a:defRPr/>
            </a:pPr>
            <a:r>
              <a:rPr lang="en-US" sz="3000" dirty="0" smtClean="0">
                <a:latin typeface="Calibri" pitchFamily="34" charset="0"/>
                <a:cs typeface="Arial" pitchFamily="34" charset="0"/>
              </a:rPr>
              <a:t>Whole blood from calves born dead or that die shortly after birth</a:t>
            </a:r>
            <a:r>
              <a:rPr lang="en-US" sz="3000" dirty="0" smtClean="0">
                <a:solidFill>
                  <a:srgbClr val="00523C"/>
                </a:solidFill>
                <a:latin typeface="Calibri" pitchFamily="34" charset="0"/>
                <a:cs typeface="Arial" pitchFamily="34" charset="0"/>
              </a:rPr>
              <a:t> (particularly if calf suffers from a congenital defect)</a:t>
            </a:r>
          </a:p>
          <a:p>
            <a:pPr marL="731520" lvl="1" indent="-320040">
              <a:spcBef>
                <a:spcPts val="0"/>
              </a:spcBef>
              <a:spcAft>
                <a:spcPts val="1200"/>
              </a:spcAft>
              <a:buClr>
                <a:srgbClr val="244270"/>
              </a:buClr>
              <a:buSzPct val="100000"/>
              <a:buFont typeface="Calibri" pitchFamily="34" charset="0"/>
              <a:buChar char="–"/>
              <a:defRPr/>
            </a:pPr>
            <a:r>
              <a:rPr lang="en-US" sz="3000" dirty="0" smtClean="0">
                <a:latin typeface="Calibri" pitchFamily="34" charset="0"/>
                <a:cs typeface="Arial" pitchFamily="34" charset="0"/>
              </a:rPr>
              <a:t>DNA from calf’s dam and a sibling in the herd</a:t>
            </a:r>
          </a:p>
          <a:p>
            <a:pPr marL="320040" indent="-320040">
              <a:spcBef>
                <a:spcPts val="600"/>
              </a:spcBef>
              <a:spcAft>
                <a:spcPts val="600"/>
              </a:spcAft>
              <a:buClr>
                <a:srgbClr val="244270"/>
              </a:buClr>
              <a:buSzPct val="100000"/>
              <a:buFont typeface="Symbol" pitchFamily="18" charset="2"/>
              <a:buChar char="·"/>
              <a:defRPr/>
            </a:pPr>
            <a:r>
              <a:rPr lang="en-US" sz="3000" dirty="0" smtClean="0">
                <a:latin typeface="Calibri" pitchFamily="34" charset="0"/>
                <a:cs typeface="Arial" pitchFamily="34" charset="0"/>
              </a:rPr>
              <a:t>Sampling kits</a:t>
            </a:r>
          </a:p>
          <a:p>
            <a:pPr marL="731520" lvl="1" indent="-320040">
              <a:spcBef>
                <a:spcPts val="0"/>
              </a:spcBef>
              <a:spcAft>
                <a:spcPts val="600"/>
              </a:spcAft>
              <a:buClr>
                <a:srgbClr val="244270"/>
              </a:buClr>
              <a:buSzPct val="100000"/>
              <a:buFont typeface="Calibri" pitchFamily="34" charset="0"/>
              <a:buChar char="–"/>
              <a:defRPr/>
            </a:pPr>
            <a:r>
              <a:rPr lang="en-US" sz="3000" dirty="0" smtClean="0">
                <a:latin typeface="Calibri" pitchFamily="34" charset="0"/>
                <a:cs typeface="Arial" pitchFamily="34" charset="0"/>
              </a:rPr>
              <a:t>Sampling materials</a:t>
            </a:r>
          </a:p>
          <a:p>
            <a:pPr marL="731520" lvl="1" indent="-320040">
              <a:spcBef>
                <a:spcPts val="0"/>
              </a:spcBef>
              <a:spcAft>
                <a:spcPts val="600"/>
              </a:spcAft>
              <a:buClr>
                <a:srgbClr val="244270"/>
              </a:buClr>
              <a:buSzPct val="100000"/>
              <a:buFont typeface="Calibri" pitchFamily="34" charset="0"/>
              <a:buChar char="–"/>
              <a:defRPr/>
            </a:pPr>
            <a:r>
              <a:rPr lang="en-US" sz="3000" dirty="0" smtClean="0">
                <a:latin typeface="Calibri" pitchFamily="34" charset="0"/>
                <a:cs typeface="Arial" pitchFamily="34" charset="0"/>
              </a:rPr>
              <a:t>Return shipping</a:t>
            </a:r>
          </a:p>
          <a:p>
            <a:pPr marL="731520" lvl="1" indent="-320040">
              <a:spcBef>
                <a:spcPts val="0"/>
              </a:spcBef>
              <a:spcAft>
                <a:spcPts val="600"/>
              </a:spcAft>
              <a:buClr>
                <a:srgbClr val="244270"/>
              </a:buClr>
              <a:buSzPct val="100000"/>
              <a:buFont typeface="Calibri" pitchFamily="34" charset="0"/>
              <a:buChar char="–"/>
              <a:defRPr/>
            </a:pPr>
            <a:r>
              <a:rPr lang="en-US" sz="3000" dirty="0" smtClean="0">
                <a:latin typeface="Calibri" pitchFamily="34" charset="0"/>
                <a:cs typeface="Arial" pitchFamily="34" charset="0"/>
              </a:rPr>
              <a:t>Material transfer agreement </a:t>
            </a:r>
            <a:r>
              <a:rPr lang="en-US" sz="3000" dirty="0" smtClean="0">
                <a:solidFill>
                  <a:srgbClr val="00523C"/>
                </a:solidFill>
                <a:latin typeface="Calibri" pitchFamily="34" charset="0"/>
                <a:cs typeface="Arial" pitchFamily="34" charset="0"/>
              </a:rPr>
              <a:t>(MTA)</a:t>
            </a:r>
          </a:p>
          <a:p>
            <a:pPr marL="731520" lvl="1" indent="-320040">
              <a:spcBef>
                <a:spcPts val="0"/>
              </a:spcBef>
              <a:spcAft>
                <a:spcPts val="1200"/>
              </a:spcAft>
              <a:buClr>
                <a:srgbClr val="244270"/>
              </a:buClr>
              <a:buSzPct val="100000"/>
              <a:buFont typeface="Calibri" pitchFamily="34" charset="0"/>
              <a:buChar char="–"/>
              <a:defRPr/>
            </a:pPr>
            <a:r>
              <a:rPr lang="en-US" sz="3000" dirty="0" smtClean="0">
                <a:latin typeface="Calibri" pitchFamily="34" charset="0"/>
                <a:cs typeface="Arial" pitchFamily="34" charset="0"/>
              </a:rPr>
              <a:t>Protocol for sample collection</a:t>
            </a:r>
          </a:p>
          <a:p>
            <a:pPr marL="320040" indent="-320040">
              <a:spcBef>
                <a:spcPts val="0"/>
              </a:spcBef>
              <a:spcAft>
                <a:spcPts val="600"/>
              </a:spcAft>
              <a:buClr>
                <a:srgbClr val="08327C"/>
              </a:buClr>
              <a:buSzPct val="100000"/>
              <a:buFont typeface="Arial" pitchFamily="34" charset="0"/>
              <a:buChar char="•"/>
              <a:defRPr/>
            </a:pPr>
            <a:r>
              <a:rPr lang="en-US" sz="3000" dirty="0" smtClean="0">
                <a:latin typeface="Calibri" pitchFamily="34" charset="0"/>
                <a:cs typeface="Arial" pitchFamily="34" charset="0"/>
              </a:rPr>
              <a:t>Website</a:t>
            </a:r>
            <a:r>
              <a:rPr lang="en-US" sz="3000" dirty="0" smtClean="0">
                <a:solidFill>
                  <a:srgbClr val="00523C"/>
                </a:solidFill>
                <a:latin typeface="Calibri" pitchFamily="34" charset="0"/>
                <a:cs typeface="Arial" pitchFamily="34" charset="0"/>
              </a:rPr>
              <a:t> (</a:t>
            </a:r>
            <a:r>
              <a:rPr lang="en-US" sz="3000" dirty="0" smtClean="0">
                <a:solidFill>
                  <a:srgbClr val="00523C"/>
                </a:solidFill>
                <a:latin typeface="Calibri" pitchFamily="34" charset="0"/>
                <a:cs typeface="Arial" pitchFamily="34" charset="0"/>
                <a:hlinkClick r:id="rId2"/>
              </a:rPr>
              <a:t>https://aipl.arsusda.gov/BioBank/</a:t>
            </a:r>
            <a:r>
              <a:rPr lang="en-US" sz="3000" dirty="0" smtClean="0">
                <a:solidFill>
                  <a:srgbClr val="00523C"/>
                </a:solidFill>
                <a:latin typeface="Calibri" pitchFamily="34" charset="0"/>
                <a:cs typeface="Arial" pitchFamily="34" charset="0"/>
              </a:rPr>
              <a:t>)</a:t>
            </a:r>
          </a:p>
          <a:p>
            <a:pPr marL="731520" lvl="1" indent="-320040">
              <a:spcBef>
                <a:spcPts val="0"/>
              </a:spcBef>
              <a:spcAft>
                <a:spcPts val="600"/>
              </a:spcAft>
              <a:buClr>
                <a:srgbClr val="244270"/>
              </a:buClr>
              <a:buSzPct val="100000"/>
              <a:buFont typeface="Calibri" pitchFamily="34" charset="0"/>
              <a:buChar char="–"/>
              <a:defRPr/>
            </a:pPr>
            <a:r>
              <a:rPr lang="en-US" sz="3000" dirty="0" smtClean="0">
                <a:latin typeface="Calibri" pitchFamily="34" charset="0"/>
                <a:cs typeface="Arial" pitchFamily="34" charset="0"/>
              </a:rPr>
              <a:t>Requests for sampling kits</a:t>
            </a:r>
          </a:p>
          <a:p>
            <a:pPr marL="731520" lvl="1" indent="-320040">
              <a:spcBef>
                <a:spcPts val="0"/>
              </a:spcBef>
              <a:spcAft>
                <a:spcPts val="1200"/>
              </a:spcAft>
              <a:buClr>
                <a:srgbClr val="244270"/>
              </a:buClr>
              <a:buSzPct val="100000"/>
              <a:buFont typeface="Calibri" pitchFamily="34" charset="0"/>
              <a:buChar char="–"/>
              <a:defRPr/>
            </a:pPr>
            <a:r>
              <a:rPr lang="en-US" sz="3000" dirty="0" smtClean="0">
                <a:latin typeface="Calibri" pitchFamily="34" charset="0"/>
                <a:cs typeface="Arial" pitchFamily="34" charset="0"/>
              </a:rPr>
              <a:t>Calf descriptions</a:t>
            </a:r>
          </a:p>
          <a:p>
            <a:pPr marL="320040" indent="-320040">
              <a:spcBef>
                <a:spcPts val="600"/>
              </a:spcBef>
              <a:spcAft>
                <a:spcPts val="0"/>
              </a:spcAft>
              <a:buClr>
                <a:srgbClr val="244270"/>
              </a:buClr>
              <a:buSzPct val="100000"/>
              <a:buFont typeface="Symbol" pitchFamily="18" charset="2"/>
              <a:buChar char="·"/>
              <a:defRPr/>
            </a:pPr>
            <a:r>
              <a:rPr lang="en-US" sz="3000" dirty="0" smtClean="0">
                <a:latin typeface="Calibri" pitchFamily="34" charset="0"/>
                <a:cs typeface="Arial" pitchFamily="34" charset="0"/>
              </a:rPr>
              <a:t>DNA extraction and storage at Henry A. Wallace Beltsville Agricultural Research Center </a:t>
            </a:r>
            <a:r>
              <a:rPr lang="en-US" sz="3000" dirty="0" smtClean="0">
                <a:solidFill>
                  <a:srgbClr val="00523C"/>
                </a:solidFill>
                <a:latin typeface="Calibri" pitchFamily="34" charset="0"/>
                <a:cs typeface="Arial" pitchFamily="34" charset="0"/>
              </a:rPr>
              <a:t>(Beltsville, MD)</a:t>
            </a:r>
          </a:p>
          <a:p>
            <a:pPr indent="-457200" algn="ctr">
              <a:lnSpc>
                <a:spcPts val="6000"/>
              </a:lnSpc>
              <a:spcBef>
                <a:spcPts val="1200"/>
              </a:spcBef>
              <a:spcAft>
                <a:spcPts val="0"/>
              </a:spcAft>
              <a:buClr>
                <a:srgbClr val="08327C"/>
              </a:buClr>
              <a:buSzPct val="70000"/>
              <a:buFont typeface="Marlett" pitchFamily="2" charset="2"/>
              <a:buNone/>
              <a:defRPr/>
            </a:pPr>
            <a:endParaRPr lang="en-US" sz="4000" b="1" dirty="0">
              <a:solidFill>
                <a:srgbClr val="244270"/>
              </a:solidFill>
              <a:latin typeface="Calibri" pitchFamily="34" charset="0"/>
              <a:cs typeface="Arial" pitchFamily="34" charset="0"/>
            </a:endParaRPr>
          </a:p>
        </p:txBody>
      </p:sp>
      <p:sp>
        <p:nvSpPr>
          <p:cNvPr id="34" name="Text Box 16"/>
          <p:cNvSpPr txBox="1">
            <a:spLocks noChangeArrowheads="1"/>
          </p:cNvSpPr>
          <p:nvPr/>
        </p:nvSpPr>
        <p:spPr bwMode="auto">
          <a:xfrm>
            <a:off x="18736056" y="3200400"/>
            <a:ext cx="9253728" cy="16916400"/>
          </a:xfrm>
          <a:prstGeom prst="rect">
            <a:avLst/>
          </a:prstGeom>
          <a:noFill/>
          <a:ln w="76200" cap="sq">
            <a:noFill/>
            <a:miter lim="800000"/>
            <a:headEnd/>
            <a:tailEnd/>
          </a:ln>
        </p:spPr>
        <p:txBody>
          <a:bodyPr wrap="square" lIns="457200" tIns="0" rIns="457200" bIns="457200">
            <a:noAutofit/>
          </a:bodyPr>
          <a:lstStyle/>
          <a:p>
            <a:pPr indent="-457200" algn="ctr">
              <a:lnSpc>
                <a:spcPts val="6000"/>
              </a:lnSpc>
              <a:spcBef>
                <a:spcPts val="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RESULTS</a:t>
            </a:r>
          </a:p>
          <a:p>
            <a:pPr marL="320040" indent="-320040">
              <a:spcBef>
                <a:spcPts val="600"/>
              </a:spcBef>
              <a:spcAft>
                <a:spcPts val="1200"/>
              </a:spcAft>
              <a:buClr>
                <a:srgbClr val="244270"/>
              </a:buClr>
              <a:buSzPct val="100000"/>
              <a:buFont typeface="Symbol" pitchFamily="18" charset="2"/>
              <a:buChar char="·"/>
              <a:defRPr/>
            </a:pPr>
            <a:r>
              <a:rPr lang="en-US" sz="3000" dirty="0" err="1" smtClean="0">
                <a:latin typeface="Calibri" pitchFamily="34" charset="0"/>
                <a:cs typeface="Arial" pitchFamily="34" charset="0"/>
              </a:rPr>
              <a:t>BioBank</a:t>
            </a:r>
            <a:r>
              <a:rPr lang="en-US" sz="3000" dirty="0" smtClean="0">
                <a:latin typeface="Calibri" pitchFamily="34" charset="0"/>
                <a:cs typeface="Arial" pitchFamily="34" charset="0"/>
              </a:rPr>
              <a:t> complements automated process of searching for new haplotypes through national dairy genetic evaluation system</a:t>
            </a:r>
          </a:p>
          <a:p>
            <a:pPr marL="320040" indent="-320040">
              <a:spcBef>
                <a:spcPts val="600"/>
              </a:spcBef>
              <a:spcAft>
                <a:spcPts val="1200"/>
              </a:spcAft>
              <a:buClr>
                <a:srgbClr val="244270"/>
              </a:buClr>
              <a:buSzPct val="100000"/>
              <a:buFont typeface="Symbol" pitchFamily="18" charset="2"/>
              <a:buChar char="·"/>
              <a:defRPr/>
            </a:pPr>
            <a:r>
              <a:rPr lang="en-US" sz="3000" dirty="0" smtClean="0">
                <a:latin typeface="Calibri" pitchFamily="34" charset="0"/>
                <a:cs typeface="Arial" pitchFamily="34" charset="0"/>
              </a:rPr>
              <a:t>MTA ensures a clear chain of permissions is available for each sample</a:t>
            </a:r>
          </a:p>
          <a:p>
            <a:pPr marL="320040" indent="-320040">
              <a:spcBef>
                <a:spcPts val="600"/>
              </a:spcBef>
              <a:spcAft>
                <a:spcPts val="1200"/>
              </a:spcAft>
              <a:buClr>
                <a:srgbClr val="244270"/>
              </a:buClr>
              <a:buSzPct val="100000"/>
              <a:buFont typeface="Symbol" pitchFamily="18" charset="2"/>
              <a:buChar char="·"/>
              <a:defRPr/>
            </a:pPr>
            <a:r>
              <a:rPr lang="en-US" sz="3000" dirty="0" smtClean="0">
                <a:latin typeface="Calibri" pitchFamily="34" charset="0"/>
                <a:cs typeface="Arial" pitchFamily="34" charset="0"/>
              </a:rPr>
              <a:t>If new recessive genetic disorder suggested within a family, DNA is available for sequencing and causal variant discovery</a:t>
            </a:r>
          </a:p>
          <a:p>
            <a:pPr marL="320040" indent="-320040">
              <a:spcBef>
                <a:spcPts val="0"/>
              </a:spcBef>
              <a:spcAft>
                <a:spcPts val="0"/>
              </a:spcAft>
              <a:buClr>
                <a:srgbClr val="244270"/>
              </a:buClr>
              <a:buSzPct val="100000"/>
              <a:buFont typeface="Symbol" pitchFamily="18" charset="2"/>
              <a:buChar char="·"/>
              <a:defRPr/>
            </a:pPr>
            <a:r>
              <a:rPr lang="en-US" sz="3000" dirty="0" smtClean="0">
                <a:latin typeface="Calibri" pitchFamily="34" charset="0"/>
                <a:cs typeface="Arial" pitchFamily="34" charset="0"/>
              </a:rPr>
              <a:t>Information on carrier status for new recessives distributed though Council on Dairy Cattle Breeding </a:t>
            </a:r>
            <a:r>
              <a:rPr lang="en-US" sz="3000" dirty="0" smtClean="0">
                <a:solidFill>
                  <a:srgbClr val="00523C"/>
                </a:solidFill>
                <a:latin typeface="Calibri" pitchFamily="34" charset="0"/>
                <a:cs typeface="Arial" pitchFamily="34" charset="0"/>
              </a:rPr>
              <a:t>(Bowie, MD)</a:t>
            </a:r>
            <a:endParaRPr lang="en-US" sz="4000" dirty="0">
              <a:solidFill>
                <a:srgbClr val="00523C"/>
              </a:solidFill>
              <a:latin typeface="Calibri" pitchFamily="34" charset="0"/>
              <a:cs typeface="Arial" pitchFamily="34" charset="0"/>
            </a:endParaRPr>
          </a:p>
        </p:txBody>
      </p:sp>
      <p:sp>
        <p:nvSpPr>
          <p:cNvPr id="36" name="Text Box 16"/>
          <p:cNvSpPr txBox="1">
            <a:spLocks noChangeArrowheads="1"/>
          </p:cNvSpPr>
          <p:nvPr/>
        </p:nvSpPr>
        <p:spPr bwMode="auto">
          <a:xfrm>
            <a:off x="27981085" y="3200400"/>
            <a:ext cx="9482328" cy="15819120"/>
          </a:xfrm>
          <a:prstGeom prst="rect">
            <a:avLst/>
          </a:prstGeom>
          <a:noFill/>
          <a:ln w="76200" cap="sq">
            <a:noFill/>
            <a:miter lim="800000"/>
            <a:headEnd/>
            <a:tailEnd/>
          </a:ln>
        </p:spPr>
        <p:txBody>
          <a:bodyPr wrap="square" lIns="457200" tIns="0" rIns="685800" bIns="457200">
            <a:noAutofit/>
          </a:bodyPr>
          <a:lstStyle/>
          <a:p>
            <a:pPr indent="-457200" algn="ctr">
              <a:lnSpc>
                <a:spcPts val="6000"/>
              </a:lnSpc>
              <a:spcBef>
                <a:spcPts val="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RESULTS </a:t>
            </a:r>
            <a:r>
              <a:rPr lang="en-US" sz="3000" b="1" i="1" dirty="0" smtClean="0">
                <a:solidFill>
                  <a:srgbClr val="244270"/>
                </a:solidFill>
                <a:latin typeface="Calibri" pitchFamily="34" charset="0"/>
                <a:cs typeface="Arial" pitchFamily="34" charset="0"/>
              </a:rPr>
              <a:t>(continued)</a:t>
            </a: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120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nSpc>
                <a:spcPts val="6000"/>
              </a:lnSpc>
              <a:spcBef>
                <a:spcPts val="0"/>
              </a:spcBef>
              <a:spcAft>
                <a:spcPts val="0"/>
              </a:spcAft>
              <a:buClr>
                <a:srgbClr val="08327C"/>
              </a:buClr>
              <a:buSzPct val="70000"/>
              <a:buFont typeface="Marlett" pitchFamily="2" charset="2"/>
              <a:buNone/>
              <a:defRPr/>
            </a:pPr>
            <a:endParaRPr lang="en-US" sz="3000" b="1" dirty="0" smtClean="0">
              <a:solidFill>
                <a:srgbClr val="244270"/>
              </a:solidFill>
              <a:latin typeface="Calibri" pitchFamily="34" charset="0"/>
              <a:cs typeface="Arial" pitchFamily="34" charset="0"/>
            </a:endParaRPr>
          </a:p>
          <a:p>
            <a:pPr indent="-457200" algn="ctr">
              <a:lnSpc>
                <a:spcPts val="6000"/>
              </a:lnSpc>
              <a:spcBef>
                <a:spcPts val="1200"/>
              </a:spcBef>
              <a:spcAft>
                <a:spcPts val="0"/>
              </a:spcAft>
              <a:buClr>
                <a:srgbClr val="08327C"/>
              </a:buClr>
              <a:buSzPct val="70000"/>
              <a:buFont typeface="Marlett" pitchFamily="2" charset="2"/>
              <a:buNone/>
              <a:defRPr/>
            </a:pPr>
            <a:r>
              <a:rPr lang="en-US" sz="4000" b="1" dirty="0" smtClean="0">
                <a:solidFill>
                  <a:srgbClr val="244270"/>
                </a:solidFill>
                <a:latin typeface="Calibri" pitchFamily="34" charset="0"/>
                <a:cs typeface="Arial" pitchFamily="34" charset="0"/>
              </a:rPr>
              <a:t>CONCLUSIONS</a:t>
            </a:r>
            <a:endParaRPr lang="en-US" sz="4800" b="1" dirty="0" smtClean="0">
              <a:solidFill>
                <a:srgbClr val="244270"/>
              </a:solidFill>
              <a:latin typeface="Calibri" pitchFamily="34" charset="0"/>
              <a:cs typeface="Arial" pitchFamily="34" charset="0"/>
            </a:endParaRPr>
          </a:p>
          <a:p>
            <a:pPr marL="320040" indent="-320040">
              <a:spcBef>
                <a:spcPts val="600"/>
              </a:spcBef>
              <a:spcAft>
                <a:spcPts val="1200"/>
              </a:spcAft>
              <a:buClr>
                <a:srgbClr val="244270"/>
              </a:buClr>
              <a:buSzPct val="100000"/>
              <a:buFont typeface="Symbol" pitchFamily="18" charset="2"/>
              <a:buChar char="·"/>
              <a:defRPr/>
            </a:pPr>
            <a:r>
              <a:rPr lang="en-US" sz="3000" dirty="0" smtClean="0">
                <a:latin typeface="Calibri" pitchFamily="34" charset="0"/>
                <a:cs typeface="Arial" pitchFamily="34" charset="0"/>
              </a:rPr>
              <a:t>Dairy Calf DNA </a:t>
            </a:r>
            <a:r>
              <a:rPr lang="en-US" sz="3000" dirty="0" err="1" smtClean="0">
                <a:latin typeface="Calibri" pitchFamily="34" charset="0"/>
                <a:cs typeface="Arial" pitchFamily="34" charset="0"/>
              </a:rPr>
              <a:t>BioBank</a:t>
            </a:r>
            <a:r>
              <a:rPr lang="en-US" sz="3000" dirty="0" smtClean="0">
                <a:latin typeface="Calibri" pitchFamily="34" charset="0"/>
                <a:cs typeface="Arial" pitchFamily="34" charset="0"/>
              </a:rPr>
              <a:t> established at USDA’s Henry A. Wallace Beltsville Agricultural Research Center in Beltsville, MD</a:t>
            </a:r>
          </a:p>
          <a:p>
            <a:pPr marL="320040" indent="-320040">
              <a:spcBef>
                <a:spcPts val="600"/>
              </a:spcBef>
              <a:spcAft>
                <a:spcPts val="1200"/>
              </a:spcAft>
              <a:buClr>
                <a:srgbClr val="244270"/>
              </a:buClr>
              <a:buSzPct val="100000"/>
              <a:buFont typeface="Symbol" pitchFamily="18" charset="2"/>
              <a:buChar char="·"/>
              <a:defRPr/>
            </a:pPr>
            <a:r>
              <a:rPr lang="en-US" sz="3000" dirty="0" smtClean="0">
                <a:latin typeface="Calibri" pitchFamily="34" charset="0"/>
                <a:cs typeface="Arial" pitchFamily="34" charset="0"/>
              </a:rPr>
              <a:t>Standardized protocols for DNA extraction and whole-genome sequencing help ensure high-quality data for causal variant discovery</a:t>
            </a:r>
          </a:p>
        </p:txBody>
      </p:sp>
      <p:sp>
        <p:nvSpPr>
          <p:cNvPr id="37" name="Rectangle 36"/>
          <p:cNvSpPr/>
          <p:nvPr/>
        </p:nvSpPr>
        <p:spPr>
          <a:xfrm>
            <a:off x="0" y="20636826"/>
            <a:ext cx="22780853" cy="369332"/>
          </a:xfrm>
          <a:prstGeom prst="rect">
            <a:avLst/>
          </a:prstGeom>
        </p:spPr>
        <p:txBody>
          <a:bodyPr wrap="square" lIns="685800" tIns="0" rIns="0" bIns="0">
            <a:spAutoFit/>
          </a:bodyPr>
          <a:lstStyle/>
          <a:p>
            <a:pPr>
              <a:spcBef>
                <a:spcPts val="2400"/>
              </a:spcBef>
            </a:pPr>
            <a:r>
              <a:rPr lang="en-US" sz="2400" b="1" dirty="0" smtClean="0">
                <a:solidFill>
                  <a:schemeClr val="bg1"/>
                </a:solidFill>
                <a:latin typeface="Calibri" pitchFamily="34" charset="0"/>
              </a:rPr>
              <a:t>ASAS annual meeting, Baltimore, MD – July 10, 2017 </a:t>
            </a:r>
            <a:endParaRPr lang="en-US" sz="2400" b="1" dirty="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DSA08_jan">
  <a:themeElements>
    <a:clrScheme name="Custom 2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523C"/>
      </a:hlink>
      <a:folHlink>
        <a:srgbClr val="244270"/>
      </a:folHlink>
    </a:clrScheme>
    <a:fontScheme name="ADSA08_ja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228600" tIns="228600" rIns="228600" bIns="22860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228600" tIns="228600" rIns="228600" bIns="22860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ADSA08_ja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DSA08_ja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DSA08_ja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DSA08_ja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DSA08_ja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DSA08_ja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DSA08_ja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ADSA08_jan</Template>
  <TotalTime>270685</TotalTime>
  <Words>581</Words>
  <Application>Microsoft Macintosh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Calibri</vt:lpstr>
      <vt:lpstr>Marlett</vt:lpstr>
      <vt:lpstr>Times New Roman</vt:lpstr>
      <vt:lpstr>Verdana</vt:lpstr>
      <vt:lpstr>Symbol</vt:lpstr>
      <vt:lpstr>Arial</vt:lpstr>
      <vt:lpstr>ADSA08_jan</vt:lpstr>
      <vt:lpstr>PowerPoint Presentation</vt:lpstr>
    </vt:vector>
  </TitlesOfParts>
  <Company>AIPL</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janice r wright</dc:creator>
  <cp:lastModifiedBy>John Cole</cp:lastModifiedBy>
  <cp:revision>4772</cp:revision>
  <dcterms:created xsi:type="dcterms:W3CDTF">2008-06-24T18:39:06Z</dcterms:created>
  <dcterms:modified xsi:type="dcterms:W3CDTF">2017-06-29T17:29:52Z</dcterms:modified>
</cp:coreProperties>
</file>