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338" r:id="rId4"/>
    <p:sldId id="355" r:id="rId5"/>
    <p:sldId id="592" r:id="rId6"/>
    <p:sldId id="349" r:id="rId7"/>
    <p:sldId id="351" r:id="rId8"/>
    <p:sldId id="352" r:id="rId9"/>
    <p:sldId id="837" r:id="rId10"/>
    <p:sldId id="356" r:id="rId11"/>
    <p:sldId id="303" r:id="rId12"/>
    <p:sldId id="306" r:id="rId13"/>
    <p:sldId id="373" r:id="rId14"/>
    <p:sldId id="268" r:id="rId15"/>
    <p:sldId id="836" r:id="rId16"/>
    <p:sldId id="377" r:id="rId17"/>
    <p:sldId id="839" r:id="rId18"/>
    <p:sldId id="359" r:id="rId19"/>
    <p:sldId id="838" r:id="rId20"/>
    <p:sldId id="360" r:id="rId21"/>
    <p:sldId id="371" r:id="rId22"/>
    <p:sldId id="311" r:id="rId23"/>
    <p:sldId id="287" r:id="rId24"/>
    <p:sldId id="325" r:id="rId25"/>
    <p:sldId id="840" r:id="rId26"/>
    <p:sldId id="368" r:id="rId27"/>
    <p:sldId id="26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2" autoAdjust="0"/>
    <p:restoredTop sz="95742" autoAdjust="0"/>
  </p:normalViewPr>
  <p:slideViewPr>
    <p:cSldViewPr snapToGrid="0">
      <p:cViewPr varScale="1">
        <p:scale>
          <a:sx n="162" d="100"/>
          <a:sy n="162" d="100"/>
        </p:scale>
        <p:origin x="672" y="168"/>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9/10/19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5</a:t>
            </a:fld>
            <a:endParaRPr lang="en-US"/>
          </a:p>
        </p:txBody>
      </p:sp>
    </p:spTree>
    <p:extLst>
      <p:ext uri="{BB962C8B-B14F-4D97-AF65-F5344CB8AC3E}">
        <p14:creationId xmlns:p14="http://schemas.microsoft.com/office/powerpoint/2010/main" val="42618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286C6C-8002-4023-9132-182A4FB91B46}" type="slidenum">
              <a:rPr lang="en-US" smtClean="0"/>
              <a:pPr/>
              <a:t>9</a:t>
            </a:fld>
            <a:endParaRPr lang="en-US"/>
          </a:p>
        </p:txBody>
      </p:sp>
    </p:spTree>
    <p:extLst>
      <p:ext uri="{BB962C8B-B14F-4D97-AF65-F5344CB8AC3E}">
        <p14:creationId xmlns:p14="http://schemas.microsoft.com/office/powerpoint/2010/main" val="88750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10</a:t>
            </a:fld>
            <a:endParaRPr lang="en-US"/>
          </a:p>
        </p:txBody>
      </p:sp>
    </p:spTree>
    <p:extLst>
      <p:ext uri="{BB962C8B-B14F-4D97-AF65-F5344CB8AC3E}">
        <p14:creationId xmlns:p14="http://schemas.microsoft.com/office/powerpoint/2010/main" val="386846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A9EBF-91FD-2F40-B54F-8B48B4AB474B}" type="slidenum">
              <a:rPr lang="en-US" smtClean="0"/>
              <a:pPr/>
              <a:t>11</a:t>
            </a:fld>
            <a:endParaRPr lang="en-US"/>
          </a:p>
        </p:txBody>
      </p:sp>
    </p:spTree>
    <p:extLst>
      <p:ext uri="{BB962C8B-B14F-4D97-AF65-F5344CB8AC3E}">
        <p14:creationId xmlns:p14="http://schemas.microsoft.com/office/powerpoint/2010/main" val="34527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13</a:t>
            </a:fld>
            <a:endParaRPr lang="en-US"/>
          </a:p>
        </p:txBody>
      </p:sp>
    </p:spTree>
    <p:extLst>
      <p:ext uri="{BB962C8B-B14F-4D97-AF65-F5344CB8AC3E}">
        <p14:creationId xmlns:p14="http://schemas.microsoft.com/office/powerpoint/2010/main" val="242377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17</a:t>
            </a:fld>
            <a:endParaRPr lang="en-US"/>
          </a:p>
        </p:txBody>
      </p:sp>
    </p:spTree>
    <p:extLst>
      <p:ext uri="{BB962C8B-B14F-4D97-AF65-F5344CB8AC3E}">
        <p14:creationId xmlns:p14="http://schemas.microsoft.com/office/powerpoint/2010/main" val="9354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21</a:t>
            </a:fld>
            <a:endParaRPr lang="en-US"/>
          </a:p>
        </p:txBody>
      </p:sp>
    </p:spTree>
    <p:extLst>
      <p:ext uri="{BB962C8B-B14F-4D97-AF65-F5344CB8AC3E}">
        <p14:creationId xmlns:p14="http://schemas.microsoft.com/office/powerpoint/2010/main" val="320629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Breed Improvement Committee, American Angus Association, St. Joseph, Missouri, 10 September 2019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and Avian Sciences, University of Maryland, College Park, 30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217704"/>
            <a:ext cx="8220806" cy="1616596"/>
          </a:xfrm>
        </p:spPr>
        <p:txBody>
          <a:bodyPr wrap="square">
            <a:spAutoFit/>
          </a:bodyPr>
          <a:lstStyle/>
          <a:p>
            <a:pPr>
              <a:lnSpc>
                <a:spcPts val="4200"/>
              </a:lnSpc>
            </a:pPr>
            <a:r>
              <a:rPr lang="en-US" sz="4000" dirty="0"/>
              <a:t>Haplotype tests for recessive disorders that affect fertility and other traits in dairy cattle</a:t>
            </a:r>
            <a:endParaRPr lang="en-US" sz="40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685800" y="2230820"/>
            <a:ext cx="8077200" cy="2695904"/>
          </a:xfrm>
        </p:spPr>
        <p:txBody>
          <a:bodyPr/>
          <a:lstStyle/>
          <a:p>
            <a:pPr>
              <a:lnSpc>
                <a:spcPts val="3200"/>
              </a:lnSpc>
            </a:pPr>
            <a:r>
              <a:rPr lang="en-US" sz="3200" dirty="0">
                <a:solidFill>
                  <a:srgbClr val="00523C"/>
                </a:solidFill>
              </a:rPr>
              <a:t>John B. Cole</a:t>
            </a:r>
          </a:p>
          <a:p>
            <a:pPr>
              <a:spcAft>
                <a:spcPts val="0"/>
              </a:spcAft>
            </a:pPr>
            <a:endParaRPr lang="en-US" dirty="0"/>
          </a:p>
          <a:p>
            <a:pPr>
              <a:spcAft>
                <a:spcPts val="0"/>
              </a:spcAft>
            </a:pPr>
            <a:r>
              <a:rPr lang="en-US" dirty="0"/>
              <a:t>USDA, Agricultural Research Service</a:t>
            </a:r>
          </a:p>
          <a:p>
            <a:pPr>
              <a:spcAft>
                <a:spcPts val="0"/>
              </a:spcAft>
            </a:pPr>
            <a:r>
              <a:rPr lang="en-US" dirty="0"/>
              <a:t>Henry A. Wallace Beltsville Agricultural Research Center</a:t>
            </a:r>
          </a:p>
          <a:p>
            <a:pPr>
              <a:spcAft>
                <a:spcPts val="0"/>
              </a:spcAft>
            </a:pPr>
            <a:r>
              <a:rPr lang="en-US" dirty="0"/>
              <a:t>Animal Genomics and Improvement Laboratory</a:t>
            </a:r>
          </a:p>
          <a:p>
            <a:r>
              <a:rPr lang="en-US" dirty="0"/>
              <a:t>Beltsville, MD 20705-2350</a:t>
            </a:r>
          </a:p>
          <a:p>
            <a:endParaRPr lang="en-US" dirty="0"/>
          </a:p>
          <a:p>
            <a:pPr>
              <a:spcAft>
                <a:spcPts val="0"/>
              </a:spcAft>
            </a:pPr>
            <a:r>
              <a:rPr lang="en-US" dirty="0">
                <a:solidFill>
                  <a:srgbClr val="244270"/>
                </a:solidFill>
              </a:rPr>
              <a:t>john.cole@ars.usda.gov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are new haplotypes detected?</a:t>
            </a:r>
            <a:endParaRPr lang="en-US" dirty="0"/>
          </a:p>
        </p:txBody>
      </p:sp>
      <p:sp>
        <p:nvSpPr>
          <p:cNvPr id="5" name="Content Placeholder 4"/>
          <p:cNvSpPr>
            <a:spLocks noGrp="1"/>
          </p:cNvSpPr>
          <p:nvPr>
            <p:ph sz="half" idx="1"/>
          </p:nvPr>
        </p:nvSpPr>
        <p:spPr/>
        <p:txBody>
          <a:bodyPr/>
          <a:lstStyle/>
          <a:p>
            <a:pPr>
              <a:lnSpc>
                <a:spcPts val="2175"/>
              </a:lnSpc>
              <a:spcAft>
                <a:spcPts val="1350"/>
              </a:spcAft>
            </a:pPr>
            <a:r>
              <a:rPr lang="en-US" dirty="0"/>
              <a:t>Lethal haplotypes found by searching for blocks that never appear as homozygotes even though a substantial number are expected</a:t>
            </a:r>
          </a:p>
          <a:p>
            <a:pPr>
              <a:lnSpc>
                <a:spcPts val="2175"/>
              </a:lnSpc>
              <a:spcAft>
                <a:spcPts val="450"/>
              </a:spcAft>
            </a:pPr>
            <a:r>
              <a:rPr lang="en-US" dirty="0"/>
              <a:t>Fertility data used to determine if carrier</a:t>
            </a:r>
            <a:r>
              <a:rPr lang="en-US" sz="975" dirty="0"/>
              <a:t> </a:t>
            </a:r>
            <a:r>
              <a:rPr lang="en-US" dirty="0">
                <a:sym typeface="Symbol"/>
              </a:rPr>
              <a:t></a:t>
            </a:r>
            <a:r>
              <a:rPr lang="en-US" sz="975" dirty="0">
                <a:sym typeface="Symbol"/>
              </a:rPr>
              <a:t> </a:t>
            </a:r>
            <a:r>
              <a:rPr lang="en-US" dirty="0"/>
              <a:t>carrier matings have reduced fertility</a:t>
            </a:r>
          </a:p>
          <a:p>
            <a:pPr lvl="1">
              <a:lnSpc>
                <a:spcPts val="2175"/>
              </a:lnSpc>
              <a:spcAft>
                <a:spcPts val="1350"/>
              </a:spcAft>
            </a:pPr>
            <a:r>
              <a:rPr lang="en-US" dirty="0">
                <a:solidFill>
                  <a:srgbClr val="244270"/>
                </a:solidFill>
              </a:rPr>
              <a:t>Identifies recessives with effects early in gestation</a:t>
            </a:r>
          </a:p>
          <a:p>
            <a:pPr>
              <a:lnSpc>
                <a:spcPts val="2175"/>
              </a:lnSpc>
              <a:spcAft>
                <a:spcPts val="450"/>
              </a:spcAft>
            </a:pPr>
            <a:r>
              <a:rPr lang="en-US" dirty="0"/>
              <a:t>Dystocia data can be used to check for effects on stillbirth rates</a:t>
            </a:r>
          </a:p>
          <a:p>
            <a:pPr lvl="1">
              <a:lnSpc>
                <a:spcPts val="2175"/>
              </a:lnSpc>
              <a:spcAft>
                <a:spcPts val="1350"/>
              </a:spcAft>
            </a:pPr>
            <a:r>
              <a:rPr lang="en-US" dirty="0">
                <a:solidFill>
                  <a:srgbClr val="244270"/>
                </a:solidFill>
              </a:rPr>
              <a:t>Identifies recessives with effects late in gestations</a:t>
            </a:r>
          </a:p>
          <a:p>
            <a:pPr>
              <a:lnSpc>
                <a:spcPts val="2175"/>
              </a:lnSpc>
            </a:pPr>
            <a:r>
              <a:rPr lang="en-US" dirty="0"/>
              <a:t>Methodology described in VanRaden et al. </a:t>
            </a:r>
            <a:r>
              <a:rPr lang="en-US" dirty="0">
                <a:solidFill>
                  <a:srgbClr val="00523C"/>
                </a:solidFill>
              </a:rPr>
              <a:t>(2011)</a:t>
            </a:r>
          </a:p>
          <a:p>
            <a:pPr>
              <a:lnSpc>
                <a:spcPts val="2175"/>
              </a:lnSpc>
            </a:pPr>
            <a:endParaRPr lang="en-US" dirty="0"/>
          </a:p>
        </p:txBody>
      </p:sp>
    </p:spTree>
    <p:extLst>
      <p:ext uri="{BB962C8B-B14F-4D97-AF65-F5344CB8AC3E}">
        <p14:creationId xmlns:p14="http://schemas.microsoft.com/office/powerpoint/2010/main" val="377704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confirmed using fertility data</a:t>
            </a:r>
          </a:p>
        </p:txBody>
      </p:sp>
      <p:sp>
        <p:nvSpPr>
          <p:cNvPr id="3" name="Content Placeholder 2"/>
          <p:cNvSpPr>
            <a:spLocks noGrp="1"/>
          </p:cNvSpPr>
          <p:nvPr>
            <p:ph sz="half" idx="1"/>
          </p:nvPr>
        </p:nvSpPr>
        <p:spPr/>
        <p:txBody>
          <a:bodyPr/>
          <a:lstStyle/>
          <a:p>
            <a:pPr>
              <a:spcAft>
                <a:spcPts val="2250"/>
              </a:spcAft>
            </a:pPr>
            <a:r>
              <a:rPr lang="en-US" dirty="0"/>
              <a:t>Carrier</a:t>
            </a:r>
            <a:r>
              <a:rPr lang="en-US" sz="975" dirty="0"/>
              <a:t> </a:t>
            </a:r>
            <a:r>
              <a:rPr lang="en-US" dirty="0">
                <a:sym typeface="Symbol"/>
              </a:rPr>
              <a:t></a:t>
            </a:r>
            <a:r>
              <a:rPr lang="en-US" sz="975" dirty="0">
                <a:sym typeface="Symbol"/>
              </a:rPr>
              <a:t> </a:t>
            </a:r>
            <a:r>
              <a:rPr lang="en-US" dirty="0"/>
              <a:t>carrier matings tested for effects on conception rate and stillbirth</a:t>
            </a:r>
          </a:p>
          <a:p>
            <a:pPr lvl="1">
              <a:spcAft>
                <a:spcPts val="2250"/>
              </a:spcAft>
            </a:pPr>
            <a:r>
              <a:rPr lang="en-US" dirty="0"/>
              <a:t>Early embryonic losses show conception rate effects (e.g., </a:t>
            </a:r>
            <a:r>
              <a:rPr lang="en-US" dirty="0">
                <a:solidFill>
                  <a:srgbClr val="00337F"/>
                </a:solidFill>
              </a:rPr>
              <a:t>HH2</a:t>
            </a:r>
            <a:r>
              <a:rPr lang="en-US" dirty="0"/>
              <a:t> and </a:t>
            </a:r>
            <a:r>
              <a:rPr lang="en-US" dirty="0">
                <a:solidFill>
                  <a:srgbClr val="00337F"/>
                </a:solidFill>
              </a:rPr>
              <a:t>JH1</a:t>
            </a:r>
            <a:r>
              <a:rPr lang="en-US" dirty="0"/>
              <a:t>)</a:t>
            </a:r>
          </a:p>
          <a:p>
            <a:pPr lvl="1">
              <a:spcAft>
                <a:spcPts val="2250"/>
              </a:spcAft>
            </a:pPr>
            <a:r>
              <a:rPr lang="en-US" dirty="0"/>
              <a:t>Some variants show stillbirth effects (e.g., </a:t>
            </a:r>
            <a:r>
              <a:rPr lang="en-US" dirty="0">
                <a:solidFill>
                  <a:srgbClr val="00337F"/>
                </a:solidFill>
              </a:rPr>
              <a:t>BH2</a:t>
            </a:r>
            <a:r>
              <a:rPr lang="en-US" dirty="0"/>
              <a:t> and </a:t>
            </a:r>
            <a:r>
              <a:rPr lang="en-US" dirty="0">
                <a:solidFill>
                  <a:srgbClr val="00337F"/>
                </a:solidFill>
              </a:rPr>
              <a:t>HCD</a:t>
            </a:r>
            <a:r>
              <a:rPr lang="en-US" dirty="0"/>
              <a:t>)</a:t>
            </a:r>
          </a:p>
          <a:p>
            <a:pPr>
              <a:spcAft>
                <a:spcPts val="2250"/>
              </a:spcAft>
            </a:pPr>
            <a:r>
              <a:rPr lang="en-US" dirty="0"/>
              <a:t>For example, </a:t>
            </a:r>
            <a:r>
              <a:rPr lang="en-US" dirty="0" err="1"/>
              <a:t>matings</a:t>
            </a:r>
            <a:r>
              <a:rPr lang="en-US" dirty="0"/>
              <a:t> of AH1 carrier sires to cows with AH1 carrier maternal grandsires had 6.1% lower sire conception rate</a:t>
            </a:r>
            <a:endParaRPr lang="en-US" dirty="0">
              <a:solidFill>
                <a:srgbClr val="00523C"/>
              </a:solidFill>
            </a:endParaRPr>
          </a:p>
        </p:txBody>
      </p:sp>
    </p:spTree>
    <p:extLst>
      <p:ext uri="{BB962C8B-B14F-4D97-AF65-F5344CB8AC3E}">
        <p14:creationId xmlns:p14="http://schemas.microsoft.com/office/powerpoint/2010/main" val="75545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recessive effects</a:t>
            </a:r>
          </a:p>
        </p:txBody>
      </p:sp>
      <p:sp>
        <p:nvSpPr>
          <p:cNvPr id="3" name="Content Placeholder 2"/>
          <p:cNvSpPr>
            <a:spLocks noGrp="1"/>
          </p:cNvSpPr>
          <p:nvPr>
            <p:ph sz="half" idx="1"/>
          </p:nvPr>
        </p:nvSpPr>
        <p:spPr/>
        <p:txBody>
          <a:bodyPr/>
          <a:lstStyle/>
          <a:p>
            <a:r>
              <a:rPr lang="en-US" dirty="0"/>
              <a:t>Late losses are </a:t>
            </a:r>
            <a:r>
              <a:rPr lang="en-US" u="sng" dirty="0">
                <a:solidFill>
                  <a:srgbClr val="00337F"/>
                </a:solidFill>
              </a:rPr>
              <a:t>more costly</a:t>
            </a:r>
            <a:r>
              <a:rPr lang="en-US" dirty="0">
                <a:solidFill>
                  <a:srgbClr val="00337F"/>
                </a:solidFill>
              </a:rPr>
              <a:t> </a:t>
            </a:r>
            <a:r>
              <a:rPr lang="en-US" dirty="0"/>
              <a:t>than early losses</a:t>
            </a:r>
            <a:endParaRPr lang="is-IS" dirty="0"/>
          </a:p>
          <a:p>
            <a:r>
              <a:rPr lang="is-IS" dirty="0"/>
              <a:t>A defect may cause deaths in </a:t>
            </a:r>
            <a:r>
              <a:rPr lang="is-IS" u="sng" dirty="0">
                <a:solidFill>
                  <a:srgbClr val="00337F"/>
                </a:solidFill>
              </a:rPr>
              <a:t>more than one </a:t>
            </a:r>
            <a:r>
              <a:rPr lang="is-IS" dirty="0"/>
              <a:t>time period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67646258"/>
              </p:ext>
            </p:extLst>
          </p:nvPr>
        </p:nvGraphicFramePr>
        <p:xfrm>
          <a:off x="835571" y="2025867"/>
          <a:ext cx="7212726" cy="2582523"/>
        </p:xfrm>
        <a:graphic>
          <a:graphicData uri="http://schemas.openxmlformats.org/drawingml/2006/table">
            <a:tbl>
              <a:tblPr firstRow="1" bandRow="1">
                <a:tableStyleId>{2D5ABB26-0587-4C30-8999-92F81FD0307C}</a:tableStyleId>
              </a:tblPr>
              <a:tblGrid>
                <a:gridCol w="2404242">
                  <a:extLst>
                    <a:ext uri="{9D8B030D-6E8A-4147-A177-3AD203B41FA5}">
                      <a16:colId xmlns:a16="http://schemas.microsoft.com/office/drawing/2014/main" val="20000"/>
                    </a:ext>
                  </a:extLst>
                </a:gridCol>
                <a:gridCol w="2404242">
                  <a:extLst>
                    <a:ext uri="{9D8B030D-6E8A-4147-A177-3AD203B41FA5}">
                      <a16:colId xmlns:a16="http://schemas.microsoft.com/office/drawing/2014/main" val="20001"/>
                    </a:ext>
                  </a:extLst>
                </a:gridCol>
                <a:gridCol w="2404242">
                  <a:extLst>
                    <a:ext uri="{9D8B030D-6E8A-4147-A177-3AD203B41FA5}">
                      <a16:colId xmlns:a16="http://schemas.microsoft.com/office/drawing/2014/main" val="20002"/>
                    </a:ext>
                  </a:extLst>
                </a:gridCol>
              </a:tblGrid>
              <a:tr h="609921">
                <a:tc>
                  <a:txBody>
                    <a:bodyPr/>
                    <a:lstStyle/>
                    <a:p>
                      <a:r>
                        <a:rPr lang="en-US" sz="1800" b="1" dirty="0">
                          <a:solidFill>
                            <a:srgbClr val="00523C"/>
                          </a:solidFill>
                        </a:rPr>
                        <a:t>Embryonic loss or abortion</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523C"/>
                          </a:solidFill>
                        </a:rPr>
                        <a:t>Death at or near birth</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523C"/>
                          </a:solidFill>
                        </a:rPr>
                        <a:t>Weeks or months following birth</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65303">
                <a:tc>
                  <a:txBody>
                    <a:bodyPr/>
                    <a:lstStyle/>
                    <a:p>
                      <a:r>
                        <a:rPr lang="en-US" sz="1800" b="1" dirty="0">
                          <a:solidFill>
                            <a:schemeClr val="tx1"/>
                          </a:solidFill>
                        </a:rPr>
                        <a:t>BH1, HH0, HH1, HH2, HH3, HH4, HH5, CVM, JH1, JH2</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800" b="1" dirty="0">
                          <a:solidFill>
                            <a:schemeClr val="tx1"/>
                          </a:solidFill>
                        </a:rPr>
                        <a:t>BH2,</a:t>
                      </a:r>
                      <a:r>
                        <a:rPr lang="en-US" sz="1800" b="1" baseline="0" dirty="0">
                          <a:solidFill>
                            <a:schemeClr val="tx1"/>
                          </a:solidFill>
                        </a:rPr>
                        <a:t> HH0, CVM, syndactyly (</a:t>
                      </a:r>
                      <a:r>
                        <a:rPr lang="en-US" sz="1800" b="1" baseline="0" dirty="0" err="1">
                          <a:solidFill>
                            <a:schemeClr val="tx1"/>
                          </a:solidFill>
                        </a:rPr>
                        <a:t>mulefoot</a:t>
                      </a:r>
                      <a:r>
                        <a:rPr lang="en-US" sz="1800" b="1" baseline="0" dirty="0">
                          <a:solidFill>
                            <a:schemeClr val="tx1"/>
                          </a:solidFill>
                        </a:rPr>
                        <a:t>)</a:t>
                      </a:r>
                      <a:endParaRPr lang="en-US" sz="1800" b="1" dirty="0">
                        <a:solidFill>
                          <a:schemeClr val="tx1"/>
                        </a:solidFill>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800" b="1" dirty="0">
                          <a:solidFill>
                            <a:schemeClr val="tx1"/>
                          </a:solidFill>
                        </a:rPr>
                        <a:t>AH1, BH2, BLAD, cholesterol</a:t>
                      </a:r>
                      <a:r>
                        <a:rPr lang="en-US" sz="1800" b="1" baseline="0" dirty="0">
                          <a:solidFill>
                            <a:schemeClr val="tx1"/>
                          </a:solidFill>
                        </a:rPr>
                        <a:t> deficiency, </a:t>
                      </a:r>
                      <a:r>
                        <a:rPr lang="en-US" sz="1800" b="1" kern="1200" dirty="0">
                          <a:solidFill>
                            <a:schemeClr val="tx1"/>
                          </a:solidFill>
                          <a:effectLst/>
                          <a:latin typeface="+mn-lt"/>
                          <a:ea typeface="+mn-ea"/>
                          <a:cs typeface="+mn-cs"/>
                        </a:rPr>
                        <a:t>spinal </a:t>
                      </a:r>
                      <a:r>
                        <a:rPr lang="en-US" sz="1800" b="1" kern="1200" dirty="0" err="1">
                          <a:solidFill>
                            <a:schemeClr val="tx1"/>
                          </a:solidFill>
                          <a:effectLst/>
                          <a:latin typeface="+mn-lt"/>
                          <a:ea typeface="+mn-ea"/>
                          <a:cs typeface="+mn-cs"/>
                        </a:rPr>
                        <a:t>dysmyelination</a:t>
                      </a:r>
                      <a:r>
                        <a:rPr lang="en-US" sz="1800" b="1" kern="1200" dirty="0">
                          <a:solidFill>
                            <a:schemeClr val="tx1"/>
                          </a:solidFill>
                          <a:effectLst/>
                          <a:latin typeface="+mn-lt"/>
                          <a:ea typeface="+mn-ea"/>
                          <a:cs typeface="+mn-cs"/>
                        </a:rPr>
                        <a:t>, spinal muscular atrophy, weaver syndrome</a:t>
                      </a:r>
                      <a:endParaRPr lang="en-US" sz="1800" b="1" dirty="0">
                        <a:solidFill>
                          <a:schemeClr val="tx1"/>
                        </a:solidFill>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275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Known recessives in U.S. Holsteins</a:t>
            </a:r>
          </a:p>
        </p:txBody>
      </p:sp>
      <p:sp>
        <p:nvSpPr>
          <p:cNvPr id="5" name="TextBox 4"/>
          <p:cNvSpPr txBox="1"/>
          <p:nvPr/>
        </p:nvSpPr>
        <p:spPr>
          <a:xfrm>
            <a:off x="370111" y="4261486"/>
            <a:ext cx="8262259" cy="720647"/>
          </a:xfrm>
          <a:prstGeom prst="rect">
            <a:avLst/>
          </a:prstGeom>
          <a:noFill/>
        </p:spPr>
        <p:txBody>
          <a:bodyPr wrap="square" lIns="0" tIns="0" rIns="0" bIns="0" rtlCol="0">
            <a:spAutoFit/>
          </a:bodyPr>
          <a:lstStyle/>
          <a:p>
            <a:pPr>
              <a:lnSpc>
                <a:spcPts val="1400"/>
              </a:lnSpc>
              <a:spcAft>
                <a:spcPts val="300"/>
              </a:spcAft>
            </a:pPr>
            <a:r>
              <a:rPr lang="en-US" sz="1400" b="1" dirty="0">
                <a:solidFill>
                  <a:srgbClr val="000000"/>
                </a:solidFill>
              </a:rPr>
              <a:t>*Causative mutation known</a:t>
            </a:r>
          </a:p>
          <a:p>
            <a:pPr marL="53975" indent="-64008">
              <a:lnSpc>
                <a:spcPts val="1400"/>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64008" indent="-73152">
              <a:lnSpc>
                <a:spcPts val="1400"/>
              </a:lnSpc>
            </a:pPr>
            <a:r>
              <a:rPr lang="en-US" sz="1400" b="1" dirty="0">
                <a:solidFill>
                  <a:srgbClr val="000000"/>
                </a:solidFill>
              </a:rPr>
              <a:t>	E = embryonic loss/abortion, W = calf death weeks/months after birth</a:t>
            </a:r>
          </a:p>
          <a:p>
            <a:pPr>
              <a:lnSpc>
                <a:spcPts val="1000"/>
              </a:lnSpc>
            </a:pPr>
            <a:r>
              <a:rPr lang="en-US" sz="1400" b="1" i="1" dirty="0">
                <a:solidFill>
                  <a:srgbClr val="00523C"/>
                </a:solidFill>
              </a:rPr>
              <a:t>						             Source:</a:t>
            </a:r>
            <a:r>
              <a:rPr lang="en-US" sz="1400" b="1" dirty="0">
                <a:solidFill>
                  <a:srgbClr val="000000"/>
                </a:solidFill>
              </a:rPr>
              <a:t> Cole et al. (2016)</a:t>
            </a:r>
          </a:p>
        </p:txBody>
      </p:sp>
      <p:graphicFrame>
        <p:nvGraphicFramePr>
          <p:cNvPr id="6" name="Group 76"/>
          <p:cNvGraphicFramePr>
            <a:graphicFrameLocks/>
          </p:cNvGraphicFramePr>
          <p:nvPr>
            <p:extLst>
              <p:ext uri="{D42A27DB-BD31-4B8C-83A1-F6EECF244321}">
                <p14:modId xmlns:p14="http://schemas.microsoft.com/office/powerpoint/2010/main" val="2119850636"/>
              </p:ext>
            </p:extLst>
          </p:nvPr>
        </p:nvGraphicFramePr>
        <p:xfrm>
          <a:off x="375142" y="762180"/>
          <a:ext cx="8432797" cy="3436874"/>
        </p:xfrm>
        <a:graphic>
          <a:graphicData uri="http://schemas.openxmlformats.org/drawingml/2006/table">
            <a:tbl>
              <a:tblPr/>
              <a:tblGrid>
                <a:gridCol w="592157">
                  <a:extLst>
                    <a:ext uri="{9D8B030D-6E8A-4147-A177-3AD203B41FA5}">
                      <a16:colId xmlns:a16="http://schemas.microsoft.com/office/drawing/2014/main" val="20000"/>
                    </a:ext>
                  </a:extLst>
                </a:gridCol>
                <a:gridCol w="3267244">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545771">
                  <a:extLst>
                    <a:ext uri="{9D8B030D-6E8A-4147-A177-3AD203B41FA5}">
                      <a16:colId xmlns:a16="http://schemas.microsoft.com/office/drawing/2014/main" val="20004"/>
                    </a:ext>
                  </a:extLst>
                </a:gridCol>
                <a:gridCol w="665425">
                  <a:extLst>
                    <a:ext uri="{9D8B030D-6E8A-4147-A177-3AD203B41FA5}">
                      <a16:colId xmlns:a16="http://schemas.microsoft.com/office/drawing/2014/main" val="20005"/>
                    </a:ext>
                  </a:extLst>
                </a:gridCol>
              </a:tblGrid>
              <a:tr h="0">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err="1">
                          <a:ln>
                            <a:noFill/>
                          </a:ln>
                          <a:solidFill>
                            <a:srgbClr val="244270"/>
                          </a:solidFill>
                          <a:effectLst/>
                          <a:latin typeface="+mn-lt"/>
                          <a:ea typeface="Arial Unicode MS" pitchFamily="34" charset="-128"/>
                        </a:rPr>
                        <a:t>Haplo</a:t>
                      </a:r>
                      <a:r>
                        <a:rPr kumimoji="0" lang="en-US" sz="15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type</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5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22860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5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Timing</a:t>
                      </a:r>
                      <a:r>
                        <a:rPr kumimoji="0" lang="en-US" sz="1500" b="1" i="0" u="none" strike="noStrike" cap="none" normalizeH="0" baseline="30000" dirty="0">
                          <a:ln>
                            <a:noFill/>
                          </a:ln>
                          <a:solidFill>
                            <a:srgbClr val="244270"/>
                          </a:solidFill>
                          <a:effectLst/>
                          <a:latin typeface="+mn-lt"/>
                          <a:ea typeface="Arial Unicode MS" pitchFamily="34" charset="-128"/>
                        </a:rPr>
                        <a:t>1</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Black/red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14.8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0.80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Cholesterol deficiency/</a:t>
                      </a:r>
                      <a:r>
                        <a:rPr kumimoji="0" lang="en-US" sz="1500" b="1" i="1" u="none" strike="noStrike" cap="none" normalizeH="0" baseline="0" dirty="0">
                          <a:ln>
                            <a:noFill/>
                          </a:ln>
                          <a:solidFill>
                            <a:srgbClr val="000000"/>
                          </a:solidFill>
                          <a:effectLst/>
                          <a:latin typeface="+mn-lt"/>
                          <a:ea typeface="Arial Unicode MS" pitchFamily="34" charset="-128"/>
                        </a:rPr>
                        <a:t>APOB</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78.0*</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2.50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Dominant red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9.5*</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Brachyspina</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FANCI</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21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21.2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2.76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APAF1</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5</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63.2*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1.92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94.9</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96.6</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SMC2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95.4*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2.95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GART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1.3*</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0.37</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TFB1M</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9</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93.2</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93.4</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2.22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145.1</a:t>
                      </a:r>
                      <a:r>
                        <a:rPr kumimoji="0" lang="en-US" sz="1500" b="1" i="0" u="none" strike="noStrike" cap="none" normalizeH="0" baseline="0" dirty="0">
                          <a:ln>
                            <a:noFill/>
                          </a:ln>
                          <a:solidFill>
                            <a:srgbClr val="000000"/>
                          </a:solidFill>
                          <a:effectLst/>
                          <a:latin typeface="+mn-lt"/>
                          <a:ea typeface="Arial Unicode MS" pitchFamily="34" charset="-128"/>
                        </a:rPr>
                        <a:t>*</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CVM/</a:t>
                      </a:r>
                      <a:r>
                        <a:rPr kumimoji="0" lang="en-US" sz="1500" b="1" i="1" u="none" strike="noStrike" cap="none" normalizeH="0" baseline="0" dirty="0">
                          <a:ln>
                            <a:noFill/>
                          </a:ln>
                          <a:solidFill>
                            <a:srgbClr val="000000"/>
                          </a:solidFill>
                          <a:effectLst/>
                          <a:latin typeface="+mn-lt"/>
                          <a:ea typeface="Arial Unicode MS" pitchFamily="34" charset="-128"/>
                        </a:rPr>
                        <a:t>SLC35A3</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500" b="1" dirty="0">
                          <a:solidFill>
                            <a:srgbClr val="000000"/>
                          </a:solidFill>
                        </a:rPr>
                        <a:t>	43.4</a:t>
                      </a:r>
                      <a:r>
                        <a:rPr kumimoji="0" lang="en-US" sz="1500" b="1" i="0" u="none" strike="noStrike" cap="none" normalizeH="0" baseline="0" dirty="0">
                          <a:ln>
                            <a:noFill/>
                          </a:ln>
                          <a:solidFill>
                            <a:srgbClr val="000000"/>
                          </a:solidFill>
                          <a:effectLst/>
                          <a:latin typeface="+mn-lt"/>
                          <a:ea typeface="Arial Unicode MS" pitchFamily="34" charset="-128"/>
                        </a:rPr>
                        <a:t>*</a:t>
                      </a:r>
                      <a:endParaRPr lang="en-US" sz="1500" b="1" dirty="0">
                        <a:solidFill>
                          <a:srgbClr val="000000"/>
                        </a:solidFill>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1.37</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69.8*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0.07</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Polledness</a:t>
                      </a:r>
                      <a:r>
                        <a:rPr kumimoji="0" lang="en-US" sz="1500" b="1" i="0" u="none" strike="noStrike" cap="none" normalizeH="0" baseline="0" dirty="0">
                          <a:ln>
                            <a:noFill/>
                          </a:ln>
                          <a:solidFill>
                            <a:srgbClr val="00503E"/>
                          </a:solidFill>
                          <a:effectLst/>
                          <a:latin typeface="+mn-lt"/>
                          <a:ea typeface="Arial Unicode MS" pitchFamily="34" charset="-128"/>
                        </a:rPr>
                        <a:t> (dominant)</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POLLED</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500" b="1" dirty="0">
                          <a:solidFill>
                            <a:srgbClr val="000000"/>
                          </a:solidFill>
                        </a:rPr>
                        <a:t>1.7</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2.0</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0.71</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500" b="1" dirty="0">
                          <a:solidFill>
                            <a:srgbClr val="000000"/>
                          </a:solidFill>
                        </a:rPr>
                        <a:t>	14.8</a:t>
                      </a:r>
                      <a:r>
                        <a:rPr kumimoji="0" lang="en-US" sz="1500" b="1" i="0" u="none" strike="noStrike" cap="none" normalizeH="0" baseline="0" dirty="0">
                          <a:ln>
                            <a:noFill/>
                          </a:ln>
                          <a:solidFill>
                            <a:srgbClr val="000000"/>
                          </a:solidFill>
                          <a:effectLst/>
                          <a:latin typeface="+mn-lt"/>
                          <a:ea typeface="Arial Unicode MS" pitchFamily="34" charset="-128"/>
                        </a:rPr>
                        <a:t>*</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5.42</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4344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C8E0D-A508-B847-A563-1A03261A46A0}"/>
              </a:ext>
            </a:extLst>
          </p:cNvPr>
          <p:cNvSpPr>
            <a:spLocks noGrp="1"/>
          </p:cNvSpPr>
          <p:nvPr>
            <p:ph type="title"/>
          </p:nvPr>
        </p:nvSpPr>
        <p:spPr/>
        <p:txBody>
          <a:bodyPr/>
          <a:lstStyle/>
          <a:p>
            <a:r>
              <a:rPr lang="en-US" dirty="0"/>
              <a:t>Validation of candidate variants</a:t>
            </a:r>
          </a:p>
        </p:txBody>
      </p:sp>
      <p:sp>
        <p:nvSpPr>
          <p:cNvPr id="5" name="Content Placeholder 4">
            <a:extLst>
              <a:ext uri="{FF2B5EF4-FFF2-40B4-BE49-F238E27FC236}">
                <a16:creationId xmlns:a16="http://schemas.microsoft.com/office/drawing/2014/main" id="{739B69BF-967C-E046-AE42-166CCF20311B}"/>
              </a:ext>
            </a:extLst>
          </p:cNvPr>
          <p:cNvSpPr>
            <a:spLocks noGrp="1"/>
          </p:cNvSpPr>
          <p:nvPr>
            <p:ph sz="half" idx="1"/>
          </p:nvPr>
        </p:nvSpPr>
        <p:spPr/>
        <p:txBody>
          <a:bodyPr/>
          <a:lstStyle/>
          <a:p>
            <a:r>
              <a:rPr lang="en-US" dirty="0"/>
              <a:t>Candidate genes for early embryonic losses not always validated in the laboratory</a:t>
            </a:r>
          </a:p>
          <a:p>
            <a:r>
              <a:rPr lang="en-US" dirty="0"/>
              <a:t>Targeted knockouts can be used to validate candidates for early embryonic losses</a:t>
            </a:r>
          </a:p>
          <a:p>
            <a:r>
              <a:rPr lang="en-US" dirty="0"/>
              <a:t>Relatively fast and cost-effective</a:t>
            </a:r>
          </a:p>
        </p:txBody>
      </p:sp>
      <p:pic>
        <p:nvPicPr>
          <p:cNvPr id="12" name="Content Placeholder 11">
            <a:extLst>
              <a:ext uri="{FF2B5EF4-FFF2-40B4-BE49-F238E27FC236}">
                <a16:creationId xmlns:a16="http://schemas.microsoft.com/office/drawing/2014/main" id="{55115328-0A0A-A141-8878-0FD91573AF7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24703" y="902883"/>
            <a:ext cx="4398580" cy="3294689"/>
          </a:xfrm>
        </p:spPr>
      </p:pic>
      <p:sp>
        <p:nvSpPr>
          <p:cNvPr id="13" name="TextBox 12">
            <a:extLst>
              <a:ext uri="{FF2B5EF4-FFF2-40B4-BE49-F238E27FC236}">
                <a16:creationId xmlns:a16="http://schemas.microsoft.com/office/drawing/2014/main" id="{300F566E-7689-934A-9A89-88589703C6D5}"/>
              </a:ext>
            </a:extLst>
          </p:cNvPr>
          <p:cNvSpPr txBox="1"/>
          <p:nvPr/>
        </p:nvSpPr>
        <p:spPr>
          <a:xfrm>
            <a:off x="5850939" y="4122511"/>
            <a:ext cx="3180294" cy="338554"/>
          </a:xfrm>
          <a:prstGeom prst="rect">
            <a:avLst/>
          </a:prstGeom>
          <a:noFill/>
        </p:spPr>
        <p:txBody>
          <a:bodyPr wrap="none" rtlCol="0">
            <a:spAutoFit/>
          </a:bodyPr>
          <a:lstStyle/>
          <a:p>
            <a:r>
              <a:rPr lang="en-US" sz="1600" b="1" dirty="0"/>
              <a:t>Source:</a:t>
            </a:r>
            <a:r>
              <a:rPr lang="en-US" sz="1600" dirty="0"/>
              <a:t> University of Florida (2013).</a:t>
            </a:r>
          </a:p>
        </p:txBody>
      </p:sp>
    </p:spTree>
    <p:extLst>
      <p:ext uri="{BB962C8B-B14F-4D97-AF65-F5344CB8AC3E}">
        <p14:creationId xmlns:p14="http://schemas.microsoft.com/office/powerpoint/2010/main" val="49462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Is the number of defects increasing?</a:t>
            </a:r>
          </a:p>
        </p:txBody>
      </p:sp>
      <p:sp>
        <p:nvSpPr>
          <p:cNvPr id="5" name="Content Placeholder 4"/>
          <p:cNvSpPr>
            <a:spLocks noGrp="1"/>
          </p:cNvSpPr>
          <p:nvPr>
            <p:ph sz="half" idx="1"/>
          </p:nvPr>
        </p:nvSpPr>
        <p:spPr/>
        <p:txBody>
          <a:bodyPr/>
          <a:lstStyle/>
          <a:p>
            <a:pPr>
              <a:buClr>
                <a:schemeClr val="tx1"/>
              </a:buClr>
            </a:pPr>
            <a:r>
              <a:rPr lang="en-US" dirty="0">
                <a:solidFill>
                  <a:srgbClr val="00523C"/>
                </a:solidFill>
              </a:rPr>
              <a:t>MacArthur et al. (2012)</a:t>
            </a:r>
            <a:r>
              <a:rPr lang="en-US" dirty="0"/>
              <a:t> estimated that human genomes contain </a:t>
            </a:r>
            <a:r>
              <a:rPr lang="en-US" dirty="0">
                <a:solidFill>
                  <a:srgbClr val="B00000"/>
                </a:solidFill>
              </a:rPr>
              <a:t>~100</a:t>
            </a:r>
            <a:r>
              <a:rPr lang="en-US" dirty="0"/>
              <a:t> loss-of-function mutations, and </a:t>
            </a:r>
            <a:r>
              <a:rPr lang="en-US" dirty="0">
                <a:solidFill>
                  <a:srgbClr val="B00000"/>
                </a:solidFill>
              </a:rPr>
              <a:t>~20</a:t>
            </a:r>
            <a:r>
              <a:rPr lang="en-US" dirty="0"/>
              <a:t> completely inactivated genes</a:t>
            </a:r>
          </a:p>
          <a:p>
            <a:r>
              <a:rPr lang="en-US" dirty="0"/>
              <a:t>The mutations are there even if we have not identified them yet</a:t>
            </a:r>
          </a:p>
          <a:p>
            <a:pPr lvl="1"/>
            <a:r>
              <a:rPr lang="en-US" dirty="0"/>
              <a:t>Example: HH6, mutation in </a:t>
            </a:r>
            <a:r>
              <a:rPr lang="en-US" i="1" dirty="0"/>
              <a:t>SDE2</a:t>
            </a:r>
            <a:r>
              <a:rPr lang="en-US" dirty="0"/>
              <a:t> </a:t>
            </a:r>
            <a:r>
              <a:rPr lang="en-US" dirty="0">
                <a:solidFill>
                  <a:srgbClr val="00523C"/>
                </a:solidFill>
              </a:rPr>
              <a:t>(Fritz et al., 2018)</a:t>
            </a:r>
          </a:p>
          <a:p>
            <a:r>
              <a:rPr lang="en-US" dirty="0"/>
              <a:t>Our </a:t>
            </a:r>
            <a:r>
              <a:rPr lang="en-US" u="sng" dirty="0">
                <a:solidFill>
                  <a:srgbClr val="00337F"/>
                </a:solidFill>
              </a:rPr>
              <a:t>detection methods are improving</a:t>
            </a:r>
            <a:r>
              <a:rPr lang="en-US" dirty="0"/>
              <a:t> as our technology improves</a:t>
            </a:r>
          </a:p>
        </p:txBody>
      </p:sp>
    </p:spTree>
    <p:extLst>
      <p:ext uri="{BB962C8B-B14F-4D97-AF65-F5344CB8AC3E}">
        <p14:creationId xmlns:p14="http://schemas.microsoft.com/office/powerpoint/2010/main" val="323559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717E5-7523-9542-A0E9-411A15DC14FE}"/>
              </a:ext>
            </a:extLst>
          </p:cNvPr>
          <p:cNvSpPr>
            <a:spLocks noGrp="1"/>
          </p:cNvSpPr>
          <p:nvPr>
            <p:ph type="title"/>
          </p:nvPr>
        </p:nvSpPr>
        <p:spPr/>
        <p:txBody>
          <a:bodyPr/>
          <a:lstStyle/>
          <a:p>
            <a:r>
              <a:rPr lang="en-US" dirty="0"/>
              <a:t>Not all mutations produce phenotypic changes</a:t>
            </a:r>
          </a:p>
        </p:txBody>
      </p:sp>
      <p:sp>
        <p:nvSpPr>
          <p:cNvPr id="5" name="Content Placeholder 4">
            <a:extLst>
              <a:ext uri="{FF2B5EF4-FFF2-40B4-BE49-F238E27FC236}">
                <a16:creationId xmlns:a16="http://schemas.microsoft.com/office/drawing/2014/main" id="{FDE11CAF-30EA-544E-855C-83031387AD03}"/>
              </a:ext>
            </a:extLst>
          </p:cNvPr>
          <p:cNvSpPr>
            <a:spLocks noGrp="1"/>
          </p:cNvSpPr>
          <p:nvPr>
            <p:ph sz="half" idx="1"/>
          </p:nvPr>
        </p:nvSpPr>
        <p:spPr/>
        <p:txBody>
          <a:bodyPr/>
          <a:lstStyle/>
          <a:p>
            <a:r>
              <a:rPr lang="en-US" dirty="0"/>
              <a:t>Compensatory networks can buffer against deleterious mutations (</a:t>
            </a:r>
            <a:r>
              <a:rPr lang="en-US" dirty="0">
                <a:solidFill>
                  <a:srgbClr val="00337F"/>
                </a:solidFill>
              </a:rPr>
              <a:t>Rossi et al., 2015</a:t>
            </a:r>
            <a:r>
              <a:rPr lang="en-US" dirty="0"/>
              <a:t>)</a:t>
            </a:r>
          </a:p>
          <a:p>
            <a:r>
              <a:rPr lang="en-US" dirty="0"/>
              <a:t>Many homozygote loss-of-function alleles produce no deleterious phenotypes, including some expected to confer genetic disease (</a:t>
            </a:r>
            <a:r>
              <a:rPr lang="en-US" dirty="0">
                <a:solidFill>
                  <a:srgbClr val="00337F"/>
                </a:solidFill>
              </a:rPr>
              <a:t>Narasimhan et al., 2016</a:t>
            </a:r>
            <a:r>
              <a:rPr lang="en-US" dirty="0"/>
              <a:t>)</a:t>
            </a:r>
          </a:p>
        </p:txBody>
      </p:sp>
      <p:pic>
        <p:nvPicPr>
          <p:cNvPr id="7" name="Picture 6">
            <a:extLst>
              <a:ext uri="{FF2B5EF4-FFF2-40B4-BE49-F238E27FC236}">
                <a16:creationId xmlns:a16="http://schemas.microsoft.com/office/drawing/2014/main" id="{75607B7D-95F3-634C-AB81-FDE98576B2C5}"/>
              </a:ext>
            </a:extLst>
          </p:cNvPr>
          <p:cNvPicPr>
            <a:picLocks noChangeAspect="1"/>
          </p:cNvPicPr>
          <p:nvPr/>
        </p:nvPicPr>
        <p:blipFill rotWithShape="1">
          <a:blip r:embed="rId2">
            <a:extLst>
              <a:ext uri="{28A0092B-C50C-407E-A947-70E740481C1C}">
                <a14:useLocalDpi xmlns:a14="http://schemas.microsoft.com/office/drawing/2010/main" val="0"/>
              </a:ext>
            </a:extLst>
          </a:blip>
          <a:srcRect l="15001" t="29135" r="38333" b="5926"/>
          <a:stretch/>
        </p:blipFill>
        <p:spPr>
          <a:xfrm>
            <a:off x="6142990" y="2645699"/>
            <a:ext cx="2635250" cy="2062711"/>
          </a:xfrm>
          <a:prstGeom prst="rect">
            <a:avLst/>
          </a:prstGeom>
          <a:ln w="12700">
            <a:solidFill>
              <a:schemeClr val="bg1">
                <a:lumMod val="50000"/>
              </a:schemeClr>
            </a:solidFill>
          </a:ln>
        </p:spPr>
      </p:pic>
      <p:pic>
        <p:nvPicPr>
          <p:cNvPr id="11" name="Picture 10">
            <a:extLst>
              <a:ext uri="{FF2B5EF4-FFF2-40B4-BE49-F238E27FC236}">
                <a16:creationId xmlns:a16="http://schemas.microsoft.com/office/drawing/2014/main" id="{F58646A7-32A8-7243-833D-0AA7243CC203}"/>
              </a:ext>
            </a:extLst>
          </p:cNvPr>
          <p:cNvPicPr>
            <a:picLocks noChangeAspect="1"/>
          </p:cNvPicPr>
          <p:nvPr/>
        </p:nvPicPr>
        <p:blipFill rotWithShape="1">
          <a:blip r:embed="rId3">
            <a:extLst>
              <a:ext uri="{28A0092B-C50C-407E-A947-70E740481C1C}">
                <a14:useLocalDpi xmlns:a14="http://schemas.microsoft.com/office/drawing/2010/main" val="0"/>
              </a:ext>
            </a:extLst>
          </a:blip>
          <a:srcRect t="15185" r="40070" b="19805"/>
          <a:stretch/>
        </p:blipFill>
        <p:spPr>
          <a:xfrm>
            <a:off x="1666875" y="2879610"/>
            <a:ext cx="2997200" cy="1828800"/>
          </a:xfrm>
          <a:prstGeom prst="rect">
            <a:avLst/>
          </a:prstGeom>
          <a:ln w="12700">
            <a:solidFill>
              <a:schemeClr val="bg1">
                <a:lumMod val="50000"/>
              </a:schemeClr>
            </a:solidFill>
          </a:ln>
        </p:spPr>
      </p:pic>
    </p:spTree>
    <p:extLst>
      <p:ext uri="{BB962C8B-B14F-4D97-AF65-F5344CB8AC3E}">
        <p14:creationId xmlns:p14="http://schemas.microsoft.com/office/powerpoint/2010/main" val="128927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Frequencies change over time</a:t>
            </a:r>
          </a:p>
        </p:txBody>
      </p:sp>
      <p:sp>
        <p:nvSpPr>
          <p:cNvPr id="7" name="Content Placeholder 2"/>
          <p:cNvSpPr txBox="1">
            <a:spLocks/>
          </p:cNvSpPr>
          <p:nvPr/>
        </p:nvSpPr>
        <p:spPr bwMode="auto">
          <a:xfrm>
            <a:off x="1428751" y="1132372"/>
            <a:ext cx="6286500" cy="73866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39725" indent="-339725" algn="l" rtl="0" eaLnBrk="0" fontAlgn="base" hangingPunct="0">
              <a:spcBef>
                <a:spcPct val="0"/>
              </a:spcBef>
              <a:spcAft>
                <a:spcPct val="50000"/>
              </a:spcAft>
              <a:buClr>
                <a:srgbClr val="A3F8FF"/>
              </a:buClr>
              <a:buSzPct val="55000"/>
              <a:buFont typeface="Monotype Sorts" charset="0"/>
              <a:buChar char="l"/>
              <a:defRPr sz="3200" b="1">
                <a:solidFill>
                  <a:schemeClr val="tx1"/>
                </a:solidFill>
                <a:latin typeface="Trebuchet MS"/>
                <a:ea typeface="ＭＳ Ｐゴシック" charset="0"/>
                <a:cs typeface="Calibri" pitchFamily="34" charset="0"/>
              </a:defRPr>
            </a:lvl1pPr>
            <a:lvl2pPr marL="690563" indent="-284163" algn="l" rtl="0" eaLnBrk="0" fontAlgn="base" hangingPunct="0">
              <a:spcBef>
                <a:spcPct val="0"/>
              </a:spcBef>
              <a:spcAft>
                <a:spcPct val="50000"/>
              </a:spcAft>
              <a:buClr>
                <a:srgbClr val="A3F8FF"/>
              </a:buClr>
              <a:buSzPct val="55000"/>
              <a:buFont typeface="Monotype Sorts" charset="0"/>
              <a:buChar char="w"/>
              <a:defRPr sz="3200" b="1">
                <a:solidFill>
                  <a:schemeClr val="tx1"/>
                </a:solidFill>
                <a:latin typeface="Trebuchet MS"/>
                <a:ea typeface="ＭＳ Ｐゴシック" charset="0"/>
                <a:cs typeface="Calibri" pitchFamily="34" charset="0"/>
              </a:defRPr>
            </a:lvl2pPr>
            <a:lvl3pPr marL="1206500" indent="-515938" algn="l" rtl="0" eaLnBrk="0" fontAlgn="base" hangingPunct="0">
              <a:spcBef>
                <a:spcPct val="0"/>
              </a:spcBef>
              <a:spcAft>
                <a:spcPct val="50000"/>
              </a:spcAft>
              <a:buClr>
                <a:srgbClr val="A3F8FF"/>
              </a:buClr>
              <a:buSzPct val="120000"/>
              <a:buFont typeface="Humnst777 BT" charset="0"/>
              <a:buChar char="−"/>
              <a:defRPr sz="3200" b="1">
                <a:solidFill>
                  <a:schemeClr val="tx1"/>
                </a:solidFill>
                <a:latin typeface="Trebuchet MS"/>
                <a:ea typeface="ＭＳ Ｐゴシック" charset="0"/>
                <a:cs typeface="Calibri" pitchFamily="34" charset="0"/>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a:lstStyle>
          <a:p>
            <a:pPr marL="0" indent="0" defTabSz="685800">
              <a:buNone/>
            </a:pPr>
            <a:r>
              <a:rPr lang="en-US" sz="2400" kern="0" dirty="0">
                <a:solidFill>
                  <a:srgbClr val="FFFFFF"/>
                </a:solidFill>
              </a:rPr>
              <a:t>The best way to reduce the frequency of harmful alleles is to not use carrier bulls!</a:t>
            </a:r>
            <a:endParaRPr lang="en-US" sz="2400" kern="0" dirty="0"/>
          </a:p>
        </p:txBody>
      </p:sp>
      <p:pic>
        <p:nvPicPr>
          <p:cNvPr id="9" name="Picture 8">
            <a:extLst>
              <a:ext uri="{FF2B5EF4-FFF2-40B4-BE49-F238E27FC236}">
                <a16:creationId xmlns:a16="http://schemas.microsoft.com/office/drawing/2014/main" id="{2B6A8E40-4BE4-5F40-A591-9E94671EE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466"/>
            <a:ext cx="9144000" cy="3810000"/>
          </a:xfrm>
          <a:prstGeom prst="rect">
            <a:avLst/>
          </a:prstGeom>
        </p:spPr>
      </p:pic>
    </p:spTree>
    <p:extLst>
      <p:ext uri="{BB962C8B-B14F-4D97-AF65-F5344CB8AC3E}">
        <p14:creationId xmlns:p14="http://schemas.microsoft.com/office/powerpoint/2010/main" val="282669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3F9AB43-B9D9-5E45-BF0A-8BC4F4B439BB}"/>
              </a:ext>
            </a:extLst>
          </p:cNvPr>
          <p:cNvGrpSpPr/>
          <p:nvPr/>
        </p:nvGrpSpPr>
        <p:grpSpPr>
          <a:xfrm>
            <a:off x="365760" y="2228850"/>
            <a:ext cx="4940300" cy="2605389"/>
            <a:chOff x="133350" y="2150760"/>
            <a:chExt cx="4940300" cy="2605389"/>
          </a:xfrm>
        </p:grpSpPr>
        <p:pic>
          <p:nvPicPr>
            <p:cNvPr id="17" name="Picture 16">
              <a:extLst>
                <a:ext uri="{FF2B5EF4-FFF2-40B4-BE49-F238E27FC236}">
                  <a16:creationId xmlns:a16="http://schemas.microsoft.com/office/drawing/2014/main" id="{2E098194-97AB-014E-A22F-A61FA7F9528E}"/>
                </a:ext>
              </a:extLst>
            </p:cNvPr>
            <p:cNvPicPr>
              <a:picLocks noChangeAspect="1"/>
            </p:cNvPicPr>
            <p:nvPr/>
          </p:nvPicPr>
          <p:blipFill rotWithShape="1">
            <a:blip r:embed="rId2">
              <a:extLst>
                <a:ext uri="{28A0092B-C50C-407E-A947-70E740481C1C}">
                  <a14:useLocalDpi xmlns:a14="http://schemas.microsoft.com/office/drawing/2010/main" val="0"/>
                </a:ext>
              </a:extLst>
            </a:blip>
            <a:srcRect l="13611" t="11106" r="13333" b="21235"/>
            <a:stretch/>
          </p:blipFill>
          <p:spPr>
            <a:xfrm>
              <a:off x="133350" y="2150760"/>
              <a:ext cx="4940300" cy="2573640"/>
            </a:xfrm>
            <a:prstGeom prst="rect">
              <a:avLst/>
            </a:prstGeom>
            <a:ln w="25400">
              <a:solidFill>
                <a:schemeClr val="bg1">
                  <a:lumMod val="50000"/>
                </a:schemeClr>
              </a:solidFill>
            </a:ln>
          </p:spPr>
        </p:pic>
        <p:sp>
          <p:nvSpPr>
            <p:cNvPr id="18" name="Frame 17">
              <a:extLst>
                <a:ext uri="{FF2B5EF4-FFF2-40B4-BE49-F238E27FC236}">
                  <a16:creationId xmlns:a16="http://schemas.microsoft.com/office/drawing/2014/main" id="{8652CD9E-6CF4-6E49-9F36-D9D29640B59F}"/>
                </a:ext>
              </a:extLst>
            </p:cNvPr>
            <p:cNvSpPr/>
            <p:nvPr/>
          </p:nvSpPr>
          <p:spPr>
            <a:xfrm>
              <a:off x="146050" y="4570714"/>
              <a:ext cx="654050" cy="185435"/>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itle 3">
            <a:extLst>
              <a:ext uri="{FF2B5EF4-FFF2-40B4-BE49-F238E27FC236}">
                <a16:creationId xmlns:a16="http://schemas.microsoft.com/office/drawing/2014/main" id="{A6500E08-49BD-6741-B217-A0F692961C5A}"/>
              </a:ext>
            </a:extLst>
          </p:cNvPr>
          <p:cNvSpPr>
            <a:spLocks noGrp="1"/>
          </p:cNvSpPr>
          <p:nvPr>
            <p:ph type="title"/>
          </p:nvPr>
        </p:nvSpPr>
        <p:spPr/>
        <p:txBody>
          <a:bodyPr/>
          <a:lstStyle/>
          <a:p>
            <a:r>
              <a:rPr lang="en-US" dirty="0"/>
              <a:t>Bull carrier status is published</a:t>
            </a:r>
          </a:p>
        </p:txBody>
      </p:sp>
      <p:grpSp>
        <p:nvGrpSpPr>
          <p:cNvPr id="15" name="Group 14">
            <a:extLst>
              <a:ext uri="{FF2B5EF4-FFF2-40B4-BE49-F238E27FC236}">
                <a16:creationId xmlns:a16="http://schemas.microsoft.com/office/drawing/2014/main" id="{1BFED09D-FC52-0E46-BA68-70D70532C79C}"/>
              </a:ext>
            </a:extLst>
          </p:cNvPr>
          <p:cNvGrpSpPr/>
          <p:nvPr/>
        </p:nvGrpSpPr>
        <p:grpSpPr>
          <a:xfrm>
            <a:off x="365760" y="698500"/>
            <a:ext cx="4756150" cy="1466850"/>
            <a:chOff x="133350" y="736600"/>
            <a:chExt cx="4756150" cy="1466850"/>
          </a:xfrm>
        </p:grpSpPr>
        <p:pic>
          <p:nvPicPr>
            <p:cNvPr id="9" name="Picture 8">
              <a:extLst>
                <a:ext uri="{FF2B5EF4-FFF2-40B4-BE49-F238E27FC236}">
                  <a16:creationId xmlns:a16="http://schemas.microsoft.com/office/drawing/2014/main" id="{C04B2043-5B1F-9640-89AF-E848BD5F62F2}"/>
                </a:ext>
              </a:extLst>
            </p:cNvPr>
            <p:cNvPicPr>
              <a:picLocks noChangeAspect="1"/>
            </p:cNvPicPr>
            <p:nvPr/>
          </p:nvPicPr>
          <p:blipFill rotWithShape="1">
            <a:blip r:embed="rId3">
              <a:extLst>
                <a:ext uri="{28A0092B-C50C-407E-A947-70E740481C1C}">
                  <a14:useLocalDpi xmlns:a14="http://schemas.microsoft.com/office/drawing/2010/main" val="0"/>
                </a:ext>
              </a:extLst>
            </a:blip>
            <a:srcRect l="23958" t="9136" r="24028" b="62346"/>
            <a:stretch/>
          </p:blipFill>
          <p:spPr>
            <a:xfrm>
              <a:off x="133350" y="736600"/>
              <a:ext cx="4756150" cy="1466850"/>
            </a:xfrm>
            <a:prstGeom prst="rect">
              <a:avLst/>
            </a:prstGeom>
            <a:ln w="25400">
              <a:solidFill>
                <a:schemeClr val="bg1">
                  <a:lumMod val="50000"/>
                </a:schemeClr>
              </a:solidFill>
            </a:ln>
          </p:spPr>
        </p:pic>
        <p:sp>
          <p:nvSpPr>
            <p:cNvPr id="10" name="Frame 9">
              <a:extLst>
                <a:ext uri="{FF2B5EF4-FFF2-40B4-BE49-F238E27FC236}">
                  <a16:creationId xmlns:a16="http://schemas.microsoft.com/office/drawing/2014/main" id="{167D9C94-AA3E-7B47-9DED-72CA5C46766F}"/>
                </a:ext>
              </a:extLst>
            </p:cNvPr>
            <p:cNvSpPr/>
            <p:nvPr/>
          </p:nvSpPr>
          <p:spPr>
            <a:xfrm>
              <a:off x="463550" y="1447800"/>
              <a:ext cx="254000" cy="1397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EDB794C0-2B20-FE47-9E46-CA8DB7130B9B}"/>
              </a:ext>
            </a:extLst>
          </p:cNvPr>
          <p:cNvGrpSpPr/>
          <p:nvPr/>
        </p:nvGrpSpPr>
        <p:grpSpPr>
          <a:xfrm>
            <a:off x="3383279" y="692150"/>
            <a:ext cx="5394961" cy="2034910"/>
            <a:chOff x="3787139" y="1249630"/>
            <a:chExt cx="5054408" cy="1780115"/>
          </a:xfrm>
        </p:grpSpPr>
        <p:pic>
          <p:nvPicPr>
            <p:cNvPr id="12" name="Picture 11">
              <a:extLst>
                <a:ext uri="{FF2B5EF4-FFF2-40B4-BE49-F238E27FC236}">
                  <a16:creationId xmlns:a16="http://schemas.microsoft.com/office/drawing/2014/main" id="{DA1AE7EF-A799-2B45-ACD1-E5317530A24D}"/>
                </a:ext>
              </a:extLst>
            </p:cNvPr>
            <p:cNvPicPr>
              <a:picLocks noChangeAspect="1"/>
            </p:cNvPicPr>
            <p:nvPr/>
          </p:nvPicPr>
          <p:blipFill rotWithShape="1">
            <a:blip r:embed="rId4">
              <a:extLst>
                <a:ext uri="{28A0092B-C50C-407E-A947-70E740481C1C}">
                  <a14:useLocalDpi xmlns:a14="http://schemas.microsoft.com/office/drawing/2010/main" val="0"/>
                </a:ext>
              </a:extLst>
            </a:blip>
            <a:srcRect t="9013" r="3080" b="30493"/>
            <a:stretch/>
          </p:blipFill>
          <p:spPr>
            <a:xfrm>
              <a:off x="3787139" y="1249630"/>
              <a:ext cx="5054408" cy="1774560"/>
            </a:xfrm>
            <a:prstGeom prst="rect">
              <a:avLst/>
            </a:prstGeom>
            <a:ln w="25400">
              <a:solidFill>
                <a:schemeClr val="bg1">
                  <a:lumMod val="50000"/>
                </a:schemeClr>
              </a:solidFill>
            </a:ln>
          </p:spPr>
        </p:pic>
        <p:sp>
          <p:nvSpPr>
            <p:cNvPr id="13" name="Frame 12">
              <a:extLst>
                <a:ext uri="{FF2B5EF4-FFF2-40B4-BE49-F238E27FC236}">
                  <a16:creationId xmlns:a16="http://schemas.microsoft.com/office/drawing/2014/main" id="{C29E7C05-03BA-8644-B87D-184A13A7DF25}"/>
                </a:ext>
              </a:extLst>
            </p:cNvPr>
            <p:cNvSpPr/>
            <p:nvPr/>
          </p:nvSpPr>
          <p:spPr>
            <a:xfrm>
              <a:off x="5975751" y="2928383"/>
              <a:ext cx="1847850" cy="101362"/>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3" name="Picture 22">
            <a:extLst>
              <a:ext uri="{FF2B5EF4-FFF2-40B4-BE49-F238E27FC236}">
                <a16:creationId xmlns:a16="http://schemas.microsoft.com/office/drawing/2014/main" id="{446331E8-B0A0-3541-99A2-56F33C8590DB}"/>
              </a:ext>
            </a:extLst>
          </p:cNvPr>
          <p:cNvPicPr>
            <a:picLocks noChangeAspect="1"/>
          </p:cNvPicPr>
          <p:nvPr/>
        </p:nvPicPr>
        <p:blipFill rotWithShape="1">
          <a:blip r:embed="rId5">
            <a:extLst>
              <a:ext uri="{28A0092B-C50C-407E-A947-70E740481C1C}">
                <a14:useLocalDpi xmlns:a14="http://schemas.microsoft.com/office/drawing/2010/main" val="0"/>
              </a:ext>
            </a:extLst>
          </a:blip>
          <a:srcRect l="2084" t="18765" r="24861" b="15803"/>
          <a:stretch/>
        </p:blipFill>
        <p:spPr>
          <a:xfrm>
            <a:off x="4838700" y="2779640"/>
            <a:ext cx="3939540" cy="1984749"/>
          </a:xfrm>
          <a:prstGeom prst="rect">
            <a:avLst/>
          </a:prstGeom>
          <a:ln w="25400">
            <a:solidFill>
              <a:schemeClr val="bg1">
                <a:lumMod val="50000"/>
              </a:schemeClr>
            </a:solidFill>
          </a:ln>
        </p:spPr>
      </p:pic>
      <p:sp>
        <p:nvSpPr>
          <p:cNvPr id="24" name="Frame 23">
            <a:extLst>
              <a:ext uri="{FF2B5EF4-FFF2-40B4-BE49-F238E27FC236}">
                <a16:creationId xmlns:a16="http://schemas.microsoft.com/office/drawing/2014/main" id="{E4767BBB-B407-1343-92A5-10C9A6B34652}"/>
              </a:ext>
            </a:extLst>
          </p:cNvPr>
          <p:cNvSpPr/>
          <p:nvPr/>
        </p:nvSpPr>
        <p:spPr>
          <a:xfrm>
            <a:off x="8543290" y="3483920"/>
            <a:ext cx="254000" cy="1397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069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recessives affect other traits?</a:t>
            </a:r>
          </a:p>
        </p:txBody>
      </p:sp>
      <p:sp>
        <p:nvSpPr>
          <p:cNvPr id="3" name="Content Placeholder 2"/>
          <p:cNvSpPr>
            <a:spLocks noGrp="1"/>
          </p:cNvSpPr>
          <p:nvPr>
            <p:ph sz="half" idx="1"/>
          </p:nvPr>
        </p:nvSpPr>
        <p:spPr/>
        <p:txBody>
          <a:bodyPr/>
          <a:lstStyle/>
          <a:p>
            <a:r>
              <a:rPr lang="en-US" dirty="0"/>
              <a:t>Effects of recessive haplotypes on yield, fertility, and longevity </a:t>
            </a:r>
            <a:r>
              <a:rPr lang="en-US" dirty="0">
                <a:solidFill>
                  <a:srgbClr val="00337F"/>
                </a:solidFill>
              </a:rPr>
              <a:t>generally were small</a:t>
            </a:r>
            <a:r>
              <a:rPr lang="en-US" dirty="0">
                <a:solidFill>
                  <a:srgbClr val="FFFF00"/>
                </a:solidFill>
              </a:rPr>
              <a:t> </a:t>
            </a:r>
            <a:r>
              <a:rPr lang="en-US" dirty="0"/>
              <a:t>even when significant</a:t>
            </a:r>
          </a:p>
        </p:txBody>
      </p:sp>
      <p:pic>
        <p:nvPicPr>
          <p:cNvPr id="6" name="Picture 5">
            <a:extLst>
              <a:ext uri="{FF2B5EF4-FFF2-40B4-BE49-F238E27FC236}">
                <a16:creationId xmlns:a16="http://schemas.microsoft.com/office/drawing/2014/main" id="{F3C56B45-FBC9-AF45-B523-E9081321F985}"/>
              </a:ext>
            </a:extLst>
          </p:cNvPr>
          <p:cNvPicPr>
            <a:picLocks noChangeAspect="1"/>
          </p:cNvPicPr>
          <p:nvPr/>
        </p:nvPicPr>
        <p:blipFill rotWithShape="1">
          <a:blip r:embed="rId2">
            <a:extLst>
              <a:ext uri="{28A0092B-C50C-407E-A947-70E740481C1C}">
                <a14:useLocalDpi xmlns:a14="http://schemas.microsoft.com/office/drawing/2010/main"/>
              </a:ext>
            </a:extLst>
          </a:blip>
          <a:srcRect l="11783" t="18084" r="8333" b="28897"/>
          <a:stretch/>
        </p:blipFill>
        <p:spPr>
          <a:xfrm>
            <a:off x="365760" y="2816240"/>
            <a:ext cx="4742268" cy="1967120"/>
          </a:xfrm>
          <a:prstGeom prst="rect">
            <a:avLst/>
          </a:prstGeom>
          <a:ln w="12700">
            <a:solidFill>
              <a:schemeClr val="bg1">
                <a:lumMod val="50000"/>
              </a:schemeClr>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95075" y="1822598"/>
            <a:ext cx="5280234" cy="1846721"/>
          </a:xfrm>
          <a:prstGeom prst="rect">
            <a:avLst/>
          </a:prstGeom>
          <a:ln w="12700">
            <a:solidFill>
              <a:schemeClr val="bg1">
                <a:lumMod val="50000"/>
              </a:schemeClr>
            </a:solidFill>
          </a:ln>
        </p:spPr>
      </p:pic>
    </p:spTree>
    <p:extLst>
      <p:ext uri="{BB962C8B-B14F-4D97-AF65-F5344CB8AC3E}">
        <p14:creationId xmlns:p14="http://schemas.microsoft.com/office/powerpoint/2010/main" val="236474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sz="half" idx="1"/>
          </p:nvPr>
        </p:nvSpPr>
        <p:spPr/>
        <p:txBody>
          <a:bodyPr>
            <a:normAutofit/>
          </a:bodyPr>
          <a:lstStyle/>
          <a:p>
            <a:r>
              <a:rPr lang="en-US" dirty="0"/>
              <a:t>Introduction to genetic disorders</a:t>
            </a:r>
          </a:p>
          <a:p>
            <a:r>
              <a:rPr lang="en-US" dirty="0"/>
              <a:t>Identification of new genetic disorders</a:t>
            </a:r>
          </a:p>
          <a:p>
            <a:r>
              <a:rPr lang="en-US" dirty="0"/>
              <a:t>Validation of causal variants</a:t>
            </a:r>
          </a:p>
          <a:p>
            <a:r>
              <a:rPr lang="en-US" dirty="0"/>
              <a:t>Management of genetic disorders</a:t>
            </a:r>
          </a:p>
        </p:txBody>
      </p:sp>
    </p:spTree>
    <p:extLst>
      <p:ext uri="{BB962C8B-B14F-4D97-AF65-F5344CB8AC3E}">
        <p14:creationId xmlns:p14="http://schemas.microsoft.com/office/powerpoint/2010/main" val="112523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a:t>
            </a:r>
            <a:r>
              <a:rPr lang="en-US"/>
              <a:t>defects do animals carry?</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1471" y="658217"/>
            <a:ext cx="7029307" cy="4297457"/>
          </a:xfrm>
          <a:prstGeom prst="rect">
            <a:avLst/>
          </a:prstGeom>
        </p:spPr>
      </p:pic>
      <p:sp>
        <p:nvSpPr>
          <p:cNvPr id="8" name="TextBox 7"/>
          <p:cNvSpPr txBox="1"/>
          <p:nvPr/>
        </p:nvSpPr>
        <p:spPr>
          <a:xfrm rot="5400000">
            <a:off x="7190310" y="3855208"/>
            <a:ext cx="2089034" cy="276999"/>
          </a:xfrm>
          <a:prstGeom prst="rect">
            <a:avLst/>
          </a:prstGeom>
          <a:noFill/>
        </p:spPr>
        <p:txBody>
          <a:bodyPr wrap="none" rtlCol="0">
            <a:spAutoFit/>
          </a:bodyPr>
          <a:lstStyle/>
          <a:p>
            <a:pPr algn="r"/>
            <a:r>
              <a:rPr lang="en-US" sz="1200" b="1" dirty="0">
                <a:solidFill>
                  <a:srgbClr val="00337F"/>
                </a:solidFill>
                <a:latin typeface="Trebuchet MS" charset="0"/>
                <a:ea typeface="Trebuchet MS" charset="0"/>
                <a:cs typeface="Trebuchet MS" charset="0"/>
              </a:rPr>
              <a:t>Source:</a:t>
            </a:r>
            <a:r>
              <a:rPr lang="en-US" sz="1200" dirty="0">
                <a:solidFill>
                  <a:srgbClr val="00337F"/>
                </a:solidFill>
                <a:latin typeface="Trebuchet MS" charset="0"/>
                <a:ea typeface="Trebuchet MS" charset="0"/>
                <a:cs typeface="Trebuchet MS" charset="0"/>
              </a:rPr>
              <a:t> Cole et al. (2016).</a:t>
            </a:r>
          </a:p>
        </p:txBody>
      </p:sp>
    </p:spTree>
    <p:extLst>
      <p:ext uri="{BB962C8B-B14F-4D97-AF65-F5344CB8AC3E}">
        <p14:creationId xmlns:p14="http://schemas.microsoft.com/office/powerpoint/2010/main" val="269222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Estimated cost of genetic load</a:t>
            </a:r>
            <a:endParaRPr lang="en-US" dirty="0"/>
          </a:p>
        </p:txBody>
      </p:sp>
      <p:sp>
        <p:nvSpPr>
          <p:cNvPr id="3" name="Content Placeholder 2"/>
          <p:cNvSpPr>
            <a:spLocks noGrp="1"/>
          </p:cNvSpPr>
          <p:nvPr>
            <p:ph sz="half" idx="1"/>
          </p:nvPr>
        </p:nvSpPr>
        <p:spPr>
          <a:xfrm>
            <a:off x="365760" y="997957"/>
            <a:ext cx="8412480" cy="3657600"/>
          </a:xfrm>
        </p:spPr>
        <p:txBody>
          <a:bodyPr/>
          <a:lstStyle/>
          <a:p>
            <a:pPr>
              <a:buClr>
                <a:schemeClr val="tx1"/>
              </a:buClr>
            </a:pPr>
            <a:r>
              <a:rPr lang="en-US" dirty="0">
                <a:solidFill>
                  <a:srgbClr val="00523C"/>
                </a:solidFill>
              </a:rPr>
              <a:t>Cole et al. (2016)</a:t>
            </a:r>
            <a:r>
              <a:rPr lang="en-US" dirty="0">
                <a:solidFill>
                  <a:srgbClr val="00337F"/>
                </a:solidFill>
              </a:rPr>
              <a:t> </a:t>
            </a:r>
            <a:r>
              <a:rPr lang="en-US" dirty="0"/>
              <a:t>estimated annual losses of at least </a:t>
            </a:r>
            <a:r>
              <a:rPr lang="en-US" dirty="0">
                <a:solidFill>
                  <a:srgbClr val="B00000"/>
                </a:solidFill>
              </a:rPr>
              <a:t>$10.7</a:t>
            </a:r>
            <a:r>
              <a:rPr lang="en-US" dirty="0"/>
              <a:t> million due to known recessives.</a:t>
            </a:r>
          </a:p>
          <a:p>
            <a:r>
              <a:rPr lang="en-US" dirty="0"/>
              <a:t>Average losses were </a:t>
            </a:r>
            <a:r>
              <a:rPr lang="en-US" dirty="0">
                <a:solidFill>
                  <a:srgbClr val="B00000"/>
                </a:solidFill>
              </a:rPr>
              <a:t>$5.77</a:t>
            </a:r>
            <a:r>
              <a:rPr lang="en-US" dirty="0"/>
              <a:t>, </a:t>
            </a:r>
            <a:r>
              <a:rPr lang="en-US" dirty="0">
                <a:solidFill>
                  <a:srgbClr val="B00000"/>
                </a:solidFill>
              </a:rPr>
              <a:t>$3.65</a:t>
            </a:r>
            <a:r>
              <a:rPr lang="en-US" dirty="0"/>
              <a:t>, </a:t>
            </a:r>
            <a:r>
              <a:rPr lang="en-US" dirty="0">
                <a:solidFill>
                  <a:srgbClr val="B00000"/>
                </a:solidFill>
              </a:rPr>
              <a:t>$0.94</a:t>
            </a:r>
            <a:r>
              <a:rPr lang="en-US" dirty="0"/>
              <a:t>, and </a:t>
            </a:r>
            <a:r>
              <a:rPr lang="en-US" dirty="0">
                <a:solidFill>
                  <a:srgbClr val="B00000"/>
                </a:solidFill>
              </a:rPr>
              <a:t>$2.96</a:t>
            </a:r>
            <a:r>
              <a:rPr lang="en-US" dirty="0"/>
              <a:t> in Ayrshire, Brown Swiss, Holstein, and Jersey, respectively.</a:t>
            </a:r>
          </a:p>
          <a:p>
            <a:r>
              <a:rPr lang="en-US" dirty="0"/>
              <a:t>This is the economic impact of genetic load as it affects fertility and perinatal mortality.</a:t>
            </a:r>
          </a:p>
          <a:p>
            <a:r>
              <a:rPr lang="en-US" dirty="0"/>
              <a:t>Actual losses are likely to be higher.</a:t>
            </a:r>
          </a:p>
        </p:txBody>
      </p:sp>
    </p:spTree>
    <p:extLst>
      <p:ext uri="{BB962C8B-B14F-4D97-AF65-F5344CB8AC3E}">
        <p14:creationId xmlns:p14="http://schemas.microsoft.com/office/powerpoint/2010/main" val="52732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best strategy for dealing with recessives?</a:t>
            </a:r>
          </a:p>
        </p:txBody>
      </p:sp>
      <p:sp>
        <p:nvSpPr>
          <p:cNvPr id="10" name="Content Placeholder 9"/>
          <p:cNvSpPr>
            <a:spLocks noGrp="1"/>
          </p:cNvSpPr>
          <p:nvPr>
            <p:ph sz="half" idx="1"/>
          </p:nvPr>
        </p:nvSpPr>
        <p:spPr/>
        <p:txBody>
          <a:bodyPr/>
          <a:lstStyle/>
          <a:p>
            <a:pPr>
              <a:buClr>
                <a:schemeClr val="tx1"/>
              </a:buClr>
            </a:pPr>
            <a:r>
              <a:rPr lang="en-US" u="sng" dirty="0">
                <a:solidFill>
                  <a:srgbClr val="00523C"/>
                </a:solidFill>
              </a:rPr>
              <a:t>Remove</a:t>
            </a:r>
            <a:r>
              <a:rPr lang="en-US" dirty="0">
                <a:solidFill>
                  <a:srgbClr val="FFFF00"/>
                </a:solidFill>
              </a:rPr>
              <a:t> </a:t>
            </a:r>
            <a:r>
              <a:rPr lang="en-US" dirty="0"/>
              <a:t>carrier bulls from the population if population is large enough and non-carrier bulls are available</a:t>
            </a:r>
          </a:p>
          <a:p>
            <a:r>
              <a:rPr lang="en-US" dirty="0"/>
              <a:t>Non-carrier bulls are </a:t>
            </a:r>
            <a:r>
              <a:rPr lang="en-US" u="sng" dirty="0">
                <a:solidFill>
                  <a:srgbClr val="00523C"/>
                </a:solidFill>
              </a:rPr>
              <a:t>as good as</a:t>
            </a:r>
            <a:r>
              <a:rPr lang="en-US" dirty="0">
                <a:solidFill>
                  <a:srgbClr val="00523C"/>
                </a:solidFill>
              </a:rPr>
              <a:t> </a:t>
            </a:r>
            <a:r>
              <a:rPr lang="en-US" dirty="0"/>
              <a:t>carrier bulls, on average</a:t>
            </a:r>
          </a:p>
        </p:txBody>
      </p:sp>
      <p:graphicFrame>
        <p:nvGraphicFramePr>
          <p:cNvPr id="6" name="Table 5"/>
          <p:cNvGraphicFramePr>
            <a:graphicFrameLocks noGrp="1"/>
          </p:cNvGraphicFramePr>
          <p:nvPr>
            <p:extLst>
              <p:ext uri="{D42A27DB-BD31-4B8C-83A1-F6EECF244321}">
                <p14:modId xmlns:p14="http://schemas.microsoft.com/office/powerpoint/2010/main" val="1063471745"/>
              </p:ext>
            </p:extLst>
          </p:nvPr>
        </p:nvGraphicFramePr>
        <p:xfrm>
          <a:off x="365763" y="2239330"/>
          <a:ext cx="8412476" cy="2484805"/>
        </p:xfrm>
        <a:graphic>
          <a:graphicData uri="http://schemas.openxmlformats.org/drawingml/2006/table">
            <a:tbl>
              <a:tblPr firstRow="1" firstCol="1" bandRow="1">
                <a:tableStyleId>{2D5ABB26-0587-4C30-8999-92F81FD0307C}</a:tableStyleId>
              </a:tblPr>
              <a:tblGrid>
                <a:gridCol w="822004">
                  <a:extLst>
                    <a:ext uri="{9D8B030D-6E8A-4147-A177-3AD203B41FA5}">
                      <a16:colId xmlns:a16="http://schemas.microsoft.com/office/drawing/2014/main" val="20000"/>
                    </a:ext>
                  </a:extLst>
                </a:gridCol>
                <a:gridCol w="806195">
                  <a:extLst>
                    <a:ext uri="{9D8B030D-6E8A-4147-A177-3AD203B41FA5}">
                      <a16:colId xmlns:a16="http://schemas.microsoft.com/office/drawing/2014/main" val="20001"/>
                    </a:ext>
                  </a:extLst>
                </a:gridCol>
                <a:gridCol w="822004">
                  <a:extLst>
                    <a:ext uri="{9D8B030D-6E8A-4147-A177-3AD203B41FA5}">
                      <a16:colId xmlns:a16="http://schemas.microsoft.com/office/drawing/2014/main" val="20002"/>
                    </a:ext>
                  </a:extLst>
                </a:gridCol>
                <a:gridCol w="822004">
                  <a:extLst>
                    <a:ext uri="{9D8B030D-6E8A-4147-A177-3AD203B41FA5}">
                      <a16:colId xmlns:a16="http://schemas.microsoft.com/office/drawing/2014/main" val="20003"/>
                    </a:ext>
                  </a:extLst>
                </a:gridCol>
                <a:gridCol w="189005">
                  <a:extLst>
                    <a:ext uri="{9D8B030D-6E8A-4147-A177-3AD203B41FA5}">
                      <a16:colId xmlns:a16="http://schemas.microsoft.com/office/drawing/2014/main" val="20004"/>
                    </a:ext>
                  </a:extLst>
                </a:gridCol>
                <a:gridCol w="896918">
                  <a:extLst>
                    <a:ext uri="{9D8B030D-6E8A-4147-A177-3AD203B41FA5}">
                      <a16:colId xmlns:a16="http://schemas.microsoft.com/office/drawing/2014/main" val="20005"/>
                    </a:ext>
                  </a:extLst>
                </a:gridCol>
                <a:gridCol w="984205">
                  <a:extLst>
                    <a:ext uri="{9D8B030D-6E8A-4147-A177-3AD203B41FA5}">
                      <a16:colId xmlns:a16="http://schemas.microsoft.com/office/drawing/2014/main" val="20006"/>
                    </a:ext>
                  </a:extLst>
                </a:gridCol>
                <a:gridCol w="936094">
                  <a:extLst>
                    <a:ext uri="{9D8B030D-6E8A-4147-A177-3AD203B41FA5}">
                      <a16:colId xmlns:a16="http://schemas.microsoft.com/office/drawing/2014/main" val="20007"/>
                    </a:ext>
                  </a:extLst>
                </a:gridCol>
                <a:gridCol w="1093484">
                  <a:extLst>
                    <a:ext uri="{9D8B030D-6E8A-4147-A177-3AD203B41FA5}">
                      <a16:colId xmlns:a16="http://schemas.microsoft.com/office/drawing/2014/main" val="20008"/>
                    </a:ext>
                  </a:extLst>
                </a:gridCol>
                <a:gridCol w="1040563">
                  <a:extLst>
                    <a:ext uri="{9D8B030D-6E8A-4147-A177-3AD203B41FA5}">
                      <a16:colId xmlns:a16="http://schemas.microsoft.com/office/drawing/2014/main" val="20009"/>
                    </a:ext>
                  </a:extLst>
                </a:gridCol>
              </a:tblGrid>
              <a:tr h="411480">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gridSpan="3">
                  <a:txBody>
                    <a:bodyPr/>
                    <a:lstStyle/>
                    <a:p>
                      <a:pPr marL="0" marR="0" algn="ctr">
                        <a:lnSpc>
                          <a:spcPct val="100000"/>
                        </a:lnSpc>
                        <a:spcBef>
                          <a:spcPts val="0"/>
                        </a:spcBef>
                        <a:spcAft>
                          <a:spcPts val="0"/>
                        </a:spcAft>
                      </a:pPr>
                      <a:r>
                        <a:rPr lang="en-US" sz="1800" b="1" dirty="0">
                          <a:solidFill>
                            <a:schemeClr val="tx1"/>
                          </a:solidFill>
                          <a:effectLst/>
                        </a:rPr>
                        <a:t>Carriers</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gridSpan="3">
                  <a:txBody>
                    <a:bodyPr/>
                    <a:lstStyle/>
                    <a:p>
                      <a:pPr marL="0" marR="0" algn="ctr">
                        <a:lnSpc>
                          <a:spcPct val="100000"/>
                        </a:lnSpc>
                        <a:spcBef>
                          <a:spcPts val="0"/>
                        </a:spcBef>
                        <a:spcAft>
                          <a:spcPts val="0"/>
                        </a:spcAft>
                      </a:pPr>
                      <a:r>
                        <a:rPr lang="en-US" sz="1800" b="1" dirty="0">
                          <a:solidFill>
                            <a:schemeClr val="tx1"/>
                          </a:solidFill>
                          <a:effectLst/>
                        </a:rPr>
                        <a:t>Non-carriers</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411480">
                <a:tc>
                  <a:txBody>
                    <a:bodyPr/>
                    <a:lstStyle/>
                    <a:p>
                      <a:pPr marL="0" marR="0">
                        <a:lnSpc>
                          <a:spcPct val="100000"/>
                        </a:lnSpc>
                        <a:spcBef>
                          <a:spcPts val="0"/>
                        </a:spcBef>
                        <a:spcAft>
                          <a:spcPts val="0"/>
                        </a:spcAft>
                      </a:pPr>
                      <a:r>
                        <a:rPr lang="en-US" sz="1800" b="1" dirty="0">
                          <a:solidFill>
                            <a:schemeClr val="tx1"/>
                          </a:solidFill>
                          <a:effectLst/>
                        </a:rPr>
                        <a:t>Breed</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Mean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SD</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Mean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SD</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Difference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P value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7405">
                <a:tc>
                  <a:txBody>
                    <a:bodyPr/>
                    <a:lstStyle/>
                    <a:p>
                      <a:pPr marL="0" marR="0">
                        <a:lnSpc>
                          <a:spcPct val="100000"/>
                        </a:lnSpc>
                        <a:spcBef>
                          <a:spcPts val="0"/>
                        </a:spcBef>
                        <a:spcAft>
                          <a:spcPts val="0"/>
                        </a:spcAft>
                      </a:pPr>
                      <a:r>
                        <a:rPr lang="en-US" sz="1800" b="1" dirty="0">
                          <a:solidFill>
                            <a:schemeClr val="tx1"/>
                          </a:solidFill>
                          <a:effectLst/>
                        </a:rPr>
                        <a:t>AY</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16</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286.43</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194.67</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53</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272.41</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191.69</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13.02</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0.407</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11480">
                <a:tc>
                  <a:txBody>
                    <a:bodyPr/>
                    <a:lstStyle/>
                    <a:p>
                      <a:pPr marL="0" marR="0">
                        <a:lnSpc>
                          <a:spcPct val="100000"/>
                        </a:lnSpc>
                        <a:spcBef>
                          <a:spcPts val="0"/>
                        </a:spcBef>
                        <a:spcAft>
                          <a:spcPts val="0"/>
                        </a:spcAft>
                      </a:pPr>
                      <a:r>
                        <a:rPr lang="en-US" sz="1800" b="1" dirty="0">
                          <a:solidFill>
                            <a:schemeClr val="tx1"/>
                          </a:solidFill>
                          <a:effectLst/>
                        </a:rPr>
                        <a:t>BS</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30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223.10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218.39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59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284.19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160.36</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-61.09</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0.087</a:t>
                      </a:r>
                      <a:endParaRPr lang="en-US" sz="1800" b="1">
                        <a:solidFill>
                          <a:schemeClr val="tx1"/>
                        </a:solidFill>
                        <a:effectLst/>
                        <a:latin typeface="Times New Roman" charset="0"/>
                        <a:ea typeface="Times New Roman" charset="0"/>
                      </a:endParaRPr>
                    </a:p>
                  </a:txBody>
                  <a:tcPr marL="51435" marR="51435" marT="0" marB="0" anchor="ctr"/>
                </a:tc>
                <a:extLst>
                  <a:ext uri="{0D108BD9-81ED-4DB2-BD59-A6C34878D82A}">
                    <a16:rowId xmlns:a16="http://schemas.microsoft.com/office/drawing/2014/main" val="10003"/>
                  </a:ext>
                </a:extLst>
              </a:tr>
              <a:tr h="411480">
                <a:tc>
                  <a:txBody>
                    <a:bodyPr/>
                    <a:lstStyle/>
                    <a:p>
                      <a:pPr marL="0" marR="0">
                        <a:lnSpc>
                          <a:spcPct val="100000"/>
                        </a:lnSpc>
                        <a:spcBef>
                          <a:spcPts val="0"/>
                        </a:spcBef>
                        <a:spcAft>
                          <a:spcPts val="0"/>
                        </a:spcAft>
                      </a:pPr>
                      <a:r>
                        <a:rPr lang="en-US" sz="1800" b="1" dirty="0">
                          <a:solidFill>
                            <a:schemeClr val="tx1"/>
                          </a:solidFill>
                          <a:effectLst/>
                        </a:rPr>
                        <a:t>HO</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550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394.08</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216.77</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1,765</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479.49</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213.89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-85.41</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&lt;0.001</a:t>
                      </a:r>
                      <a:endParaRPr lang="en-US" sz="1800" b="1" dirty="0">
                        <a:solidFill>
                          <a:schemeClr val="tx1"/>
                        </a:solidFill>
                        <a:effectLst/>
                        <a:latin typeface="Times New Roman" charset="0"/>
                        <a:ea typeface="Times New Roman" charset="0"/>
                      </a:endParaRPr>
                    </a:p>
                  </a:txBody>
                  <a:tcPr marL="51435" marR="51435" marT="0" marB="0" anchor="ctr"/>
                </a:tc>
                <a:extLst>
                  <a:ext uri="{0D108BD9-81ED-4DB2-BD59-A6C34878D82A}">
                    <a16:rowId xmlns:a16="http://schemas.microsoft.com/office/drawing/2014/main" val="10004"/>
                  </a:ext>
                </a:extLst>
              </a:tr>
              <a:tr h="411480">
                <a:tc>
                  <a:txBody>
                    <a:bodyPr/>
                    <a:lstStyle/>
                    <a:p>
                      <a:pPr marL="0" marR="0">
                        <a:lnSpc>
                          <a:spcPct val="100000"/>
                        </a:lnSpc>
                        <a:spcBef>
                          <a:spcPts val="0"/>
                        </a:spcBef>
                        <a:spcAft>
                          <a:spcPts val="0"/>
                        </a:spcAft>
                      </a:pPr>
                      <a:r>
                        <a:rPr lang="en-US" sz="1800" b="1" dirty="0">
                          <a:solidFill>
                            <a:schemeClr val="tx1"/>
                          </a:solidFill>
                          <a:effectLst/>
                        </a:rPr>
                        <a:t>JE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99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340.51</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149.00</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378</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338.82</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153.99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1.69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0.460</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7"/>
          <p:cNvSpPr txBox="1"/>
          <p:nvPr/>
        </p:nvSpPr>
        <p:spPr>
          <a:xfrm>
            <a:off x="266166" y="4741354"/>
            <a:ext cx="1816523" cy="276999"/>
          </a:xfrm>
          <a:prstGeom prst="rect">
            <a:avLst/>
          </a:prstGeom>
          <a:noFill/>
        </p:spPr>
        <p:txBody>
          <a:bodyPr wrap="none" rtlCol="0">
            <a:spAutoFit/>
          </a:bodyPr>
          <a:lstStyle/>
          <a:p>
            <a:pPr algn="r"/>
            <a:r>
              <a:rPr lang="en-US" sz="1200" b="1" dirty="0">
                <a:solidFill>
                  <a:srgbClr val="00523C"/>
                </a:solidFill>
                <a:ea typeface="Trebuchet MS" charset="0"/>
                <a:cs typeface="Trebuchet MS" charset="0"/>
              </a:rPr>
              <a:t>Source: Cole et al. (2016).</a:t>
            </a:r>
          </a:p>
        </p:txBody>
      </p:sp>
    </p:spTree>
    <p:extLst>
      <p:ext uri="{BB962C8B-B14F-4D97-AF65-F5344CB8AC3E}">
        <p14:creationId xmlns:p14="http://schemas.microsoft.com/office/powerpoint/2010/main" val="78048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sz="half" idx="1"/>
          </p:nvPr>
        </p:nvSpPr>
        <p:spPr/>
        <p:txBody>
          <a:bodyPr>
            <a:normAutofit/>
          </a:bodyPr>
          <a:lstStyle/>
          <a:p>
            <a:r>
              <a:rPr lang="en-US" dirty="0"/>
              <a:t>Mendelian genetic disorders are responsible for </a:t>
            </a:r>
            <a:r>
              <a:rPr lang="en-US" u="sng" dirty="0">
                <a:solidFill>
                  <a:srgbClr val="00337F"/>
                </a:solidFill>
              </a:rPr>
              <a:t>economic losses</a:t>
            </a:r>
            <a:r>
              <a:rPr lang="en-US" dirty="0">
                <a:solidFill>
                  <a:srgbClr val="00523C"/>
                </a:solidFill>
              </a:rPr>
              <a:t> </a:t>
            </a:r>
            <a:r>
              <a:rPr lang="en-US" dirty="0"/>
              <a:t>to dairy farmers</a:t>
            </a:r>
          </a:p>
          <a:p>
            <a:r>
              <a:rPr lang="en-US" dirty="0"/>
              <a:t>As technology improves we are </a:t>
            </a:r>
            <a:r>
              <a:rPr lang="en-US" u="sng" dirty="0">
                <a:solidFill>
                  <a:srgbClr val="00337F"/>
                </a:solidFill>
              </a:rPr>
              <a:t>identifying more</a:t>
            </a:r>
            <a:r>
              <a:rPr lang="en-US" dirty="0">
                <a:solidFill>
                  <a:srgbClr val="00337F"/>
                </a:solidFill>
              </a:rPr>
              <a:t> </a:t>
            </a:r>
            <a:r>
              <a:rPr lang="en-US" dirty="0"/>
              <a:t>recessive defects</a:t>
            </a:r>
          </a:p>
          <a:p>
            <a:r>
              <a:rPr lang="en-US" dirty="0"/>
              <a:t>Gene editing should be used to </a:t>
            </a:r>
            <a:r>
              <a:rPr lang="en-US" u="sng" dirty="0">
                <a:solidFill>
                  <a:srgbClr val="00337F"/>
                </a:solidFill>
              </a:rPr>
              <a:t>eliminate harmful alleles</a:t>
            </a:r>
            <a:r>
              <a:rPr lang="en-US" dirty="0"/>
              <a:t> from the population</a:t>
            </a:r>
          </a:p>
          <a:p>
            <a:r>
              <a:rPr lang="en-US" dirty="0"/>
              <a:t>Carrier bulls </a:t>
            </a:r>
            <a:r>
              <a:rPr lang="en-US" u="sng" dirty="0">
                <a:solidFill>
                  <a:srgbClr val="00337F"/>
                </a:solidFill>
              </a:rPr>
              <a:t>should not be used</a:t>
            </a:r>
            <a:r>
              <a:rPr lang="en-US" dirty="0">
                <a:solidFill>
                  <a:srgbClr val="00337F"/>
                </a:solidFill>
              </a:rPr>
              <a:t> </a:t>
            </a:r>
            <a:r>
              <a:rPr lang="en-US" dirty="0"/>
              <a:t>when non-carrier bulls are of comparable genetic merit and bottlenecks may be avoided</a:t>
            </a:r>
            <a:endParaRPr lang="is-IS" dirty="0"/>
          </a:p>
        </p:txBody>
      </p:sp>
    </p:spTree>
    <p:extLst>
      <p:ext uri="{BB962C8B-B14F-4D97-AF65-F5344CB8AC3E}">
        <p14:creationId xmlns:p14="http://schemas.microsoft.com/office/powerpoint/2010/main" val="3418564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3F08C-1EC6-8A45-AEF4-88100D3B796C}"/>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440899BA-ABB6-C949-803A-8A3743AEE206}"/>
              </a:ext>
            </a:extLst>
          </p:cNvPr>
          <p:cNvSpPr>
            <a:spLocks noGrp="1"/>
          </p:cNvSpPr>
          <p:nvPr>
            <p:ph sz="half" idx="1"/>
          </p:nvPr>
        </p:nvSpPr>
        <p:spPr/>
        <p:txBody>
          <a:bodyPr/>
          <a:lstStyle/>
          <a:p>
            <a:r>
              <a:rPr lang="en-US" u="sng" dirty="0">
                <a:solidFill>
                  <a:srgbClr val="00337F"/>
                </a:solidFill>
              </a:rPr>
              <a:t>Mr. Daniel Null</a:t>
            </a:r>
            <a:r>
              <a:rPr lang="en-US" dirty="0"/>
              <a:t>, </a:t>
            </a:r>
            <a:r>
              <a:rPr lang="en-US" u="sng" dirty="0">
                <a:solidFill>
                  <a:srgbClr val="00337F"/>
                </a:solidFill>
              </a:rPr>
              <a:t>Mr. Kenneth </a:t>
            </a:r>
            <a:r>
              <a:rPr lang="en-US" u="sng" dirty="0" err="1">
                <a:solidFill>
                  <a:srgbClr val="00337F"/>
                </a:solidFill>
              </a:rPr>
              <a:t>Shallop</a:t>
            </a:r>
            <a:r>
              <a:rPr lang="en-US" dirty="0"/>
              <a:t>, and </a:t>
            </a:r>
            <a:r>
              <a:rPr lang="en-US" u="sng" dirty="0">
                <a:solidFill>
                  <a:srgbClr val="00337F"/>
                </a:solidFill>
              </a:rPr>
              <a:t>Dr. Steve Schroeder</a:t>
            </a:r>
            <a:r>
              <a:rPr lang="en-US" dirty="0"/>
              <a:t> (all of AGIL) were responsible for haplotype analysis, whole-genome DNA sequencing, and analysis  of the sequence data.</a:t>
            </a:r>
          </a:p>
          <a:p>
            <a:r>
              <a:rPr lang="en-US" dirty="0"/>
              <a:t>DNA for sequencing was provided by the </a:t>
            </a:r>
            <a:r>
              <a:rPr lang="en-US" u="sng" dirty="0">
                <a:solidFill>
                  <a:srgbClr val="00337F"/>
                </a:solidFill>
              </a:rPr>
              <a:t>Collaborative Dairy DNA Repository</a:t>
            </a:r>
            <a:r>
              <a:rPr lang="en-US" dirty="0"/>
              <a:t> (Verona, WI).</a:t>
            </a:r>
          </a:p>
          <a:p>
            <a:r>
              <a:rPr lang="en-US" u="sng" dirty="0">
                <a:solidFill>
                  <a:srgbClr val="00337F"/>
                </a:solidFill>
              </a:rPr>
              <a:t>Dr. Sofia Ortega</a:t>
            </a:r>
            <a:r>
              <a:rPr lang="en-US" dirty="0"/>
              <a:t> (University of Missouri) carried out the embryo studies used to validate the HH2 causal variant.</a:t>
            </a:r>
          </a:p>
          <a:p>
            <a:r>
              <a:rPr lang="en-US" dirty="0"/>
              <a:t>Data from Run 7 of the the </a:t>
            </a:r>
            <a:r>
              <a:rPr lang="en-US" u="sng" dirty="0">
                <a:solidFill>
                  <a:srgbClr val="00337F"/>
                </a:solidFill>
              </a:rPr>
              <a:t>1000 Bull Genomes Project </a:t>
            </a:r>
            <a:r>
              <a:rPr lang="en-US" dirty="0"/>
              <a:t>were used for independent validation of HH2.</a:t>
            </a:r>
          </a:p>
        </p:txBody>
      </p:sp>
    </p:spTree>
    <p:extLst>
      <p:ext uri="{BB962C8B-B14F-4D97-AF65-F5344CB8AC3E}">
        <p14:creationId xmlns:p14="http://schemas.microsoft.com/office/powerpoint/2010/main" val="73321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half" idx="1"/>
          </p:nvPr>
        </p:nvSpPr>
        <p:spPr/>
        <p:txBody>
          <a:bodyPr/>
          <a:lstStyle/>
          <a:p>
            <a:r>
              <a:rPr lang="en-US" dirty="0"/>
              <a:t>The author was supported by USDA-ARS project 8042-31000-002-00-D, “Improving Dairy Animals by Increasing Accuracy of Genomic Prediction, Evaluating New Traits, and Redefining Selection Goals”.</a:t>
            </a:r>
          </a:p>
          <a:p>
            <a:r>
              <a:rPr lang="en-US" dirty="0"/>
              <a:t>USDA is an equal opportunity provider and employer.</a:t>
            </a:r>
          </a:p>
          <a:p>
            <a:r>
              <a:rPr lang="en-US"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Mendelian traits</a:t>
            </a:r>
          </a:p>
        </p:txBody>
      </p:sp>
      <p:sp>
        <p:nvSpPr>
          <p:cNvPr id="3" name="Content Placeholder 2"/>
          <p:cNvSpPr>
            <a:spLocks noGrp="1"/>
          </p:cNvSpPr>
          <p:nvPr>
            <p:ph sz="half" idx="1"/>
          </p:nvPr>
        </p:nvSpPr>
        <p:spPr/>
        <p:txBody>
          <a:bodyPr/>
          <a:lstStyle/>
          <a:p>
            <a:r>
              <a:rPr lang="en-US" dirty="0"/>
              <a:t>Classical model of inheritance</a:t>
            </a:r>
          </a:p>
          <a:p>
            <a:r>
              <a:rPr lang="en-US" dirty="0"/>
              <a:t>One locus, typically with two alleles</a:t>
            </a:r>
          </a:p>
          <a:p>
            <a:r>
              <a:rPr lang="en-US" dirty="0"/>
              <a:t>Often exhibit complete dominance</a:t>
            </a:r>
          </a:p>
          <a:p>
            <a:r>
              <a:rPr lang="en-US" dirty="0"/>
              <a:t>Mendel’s experiments with</a:t>
            </a:r>
            <a:br>
              <a:rPr lang="en-US" dirty="0"/>
            </a:br>
            <a:r>
              <a:rPr lang="en-US" dirty="0"/>
              <a:t>pea plants  are the classical</a:t>
            </a:r>
            <a:br>
              <a:rPr lang="en-US" dirty="0"/>
            </a:br>
            <a:r>
              <a:rPr lang="en-US" dirty="0"/>
              <a:t>example</a:t>
            </a:r>
          </a:p>
        </p:txBody>
      </p:sp>
      <p:pic>
        <p:nvPicPr>
          <p:cNvPr id="2050" name="Picture 2" descr="https://upload.wikimedia.org/wikipedia/commons/thumb/1/17/Punnett_square_mendel_flowers.svg/250px-Punnett_square_mendel_flowers.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9333" y="1514433"/>
            <a:ext cx="3284729" cy="3284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6671799" y="2837448"/>
            <a:ext cx="3223107" cy="577081"/>
          </a:xfrm>
          <a:prstGeom prst="rect">
            <a:avLst/>
          </a:prstGeom>
        </p:spPr>
        <p:txBody>
          <a:bodyPr wrap="square">
            <a:spAutoFit/>
          </a:bodyPr>
          <a:lstStyle/>
          <a:p>
            <a:r>
              <a:rPr lang="en-US" sz="750" b="1" dirty="0">
                <a:solidFill>
                  <a:schemeClr val="bg1"/>
                </a:solidFill>
              </a:rPr>
              <a:t>Source: </a:t>
            </a:r>
            <a:r>
              <a:rPr lang="en-US" sz="1200" b="1" dirty="0"/>
              <a:t>https://</a:t>
            </a:r>
            <a:r>
              <a:rPr lang="en-US" sz="1200" b="1" dirty="0" err="1"/>
              <a:t>commons.wikimedia.org</a:t>
            </a:r>
            <a:r>
              <a:rPr lang="en-US" sz="1200" b="1" dirty="0"/>
              <a:t>/wiki/</a:t>
            </a:r>
            <a:r>
              <a:rPr lang="en-US" sz="1200" b="1" dirty="0" err="1"/>
              <a:t>File:Punnett_square_mendel_flowers.svg</a:t>
            </a:r>
            <a:r>
              <a:rPr lang="en-US" sz="1200" b="1" dirty="0"/>
              <a:t>.</a:t>
            </a:r>
          </a:p>
        </p:txBody>
      </p:sp>
    </p:spTree>
    <p:extLst>
      <p:ext uri="{BB962C8B-B14F-4D97-AF65-F5344CB8AC3E}">
        <p14:creationId xmlns:p14="http://schemas.microsoft.com/office/powerpoint/2010/main" val="90211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pilgrimage, of sorts</a:t>
            </a:r>
          </a:p>
        </p:txBody>
      </p:sp>
      <p:pic>
        <p:nvPicPr>
          <p:cNvPr id="4098" name="Picture 2" descr="https://scontent-iad3-1.xx.fbcdn.net/v/t1.0-9/284993_10151205085954274_1514695762_n.jpg?oh=a2e6ba8269e16eb97977977439c4bd35&amp;oe=57AC5ED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0581" y="648766"/>
            <a:ext cx="6022919" cy="4316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BB3B4F4-F951-094F-892D-BE77306EFF4E}"/>
              </a:ext>
            </a:extLst>
          </p:cNvPr>
          <p:cNvSpPr/>
          <p:nvPr/>
        </p:nvSpPr>
        <p:spPr>
          <a:xfrm rot="5400000">
            <a:off x="6659480" y="3805178"/>
            <a:ext cx="2198038" cy="276999"/>
          </a:xfrm>
          <a:prstGeom prst="rect">
            <a:avLst/>
          </a:prstGeom>
        </p:spPr>
        <p:txBody>
          <a:bodyPr wrap="square">
            <a:spAutoFit/>
          </a:bodyPr>
          <a:lstStyle/>
          <a:p>
            <a:pPr algn="r"/>
            <a:r>
              <a:rPr lang="en-US" sz="1200" b="1" dirty="0">
                <a:solidFill>
                  <a:srgbClr val="00523C"/>
                </a:solidFill>
              </a:rPr>
              <a:t>Source: Author.</a:t>
            </a:r>
          </a:p>
        </p:txBody>
      </p:sp>
    </p:spTree>
    <p:extLst>
      <p:ext uri="{BB962C8B-B14F-4D97-AF65-F5344CB8AC3E}">
        <p14:creationId xmlns:p14="http://schemas.microsoft.com/office/powerpoint/2010/main" val="151960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Genetic diseases are common</a:t>
            </a:r>
          </a:p>
        </p:txBody>
      </p:sp>
      <p:sp>
        <p:nvSpPr>
          <p:cNvPr id="9" name="Content Placeholder 8"/>
          <p:cNvSpPr>
            <a:spLocks noGrp="1"/>
          </p:cNvSpPr>
          <p:nvPr>
            <p:ph sz="half" idx="1"/>
          </p:nvPr>
        </p:nvSpPr>
        <p:spPr/>
        <p:txBody>
          <a:bodyPr>
            <a:normAutofit/>
          </a:bodyPr>
          <a:lstStyle/>
          <a:p>
            <a:pPr marL="0" indent="0">
              <a:buNone/>
            </a:pPr>
            <a:endParaRPr lang="en-US" dirty="0"/>
          </a:p>
          <a:p>
            <a:endParaRPr lang="en-US" dirty="0"/>
          </a:p>
          <a:p>
            <a:endParaRPr lang="en-US" dirty="0"/>
          </a:p>
          <a:p>
            <a:r>
              <a:rPr lang="en-US" dirty="0"/>
              <a:t>There are currently </a:t>
            </a:r>
            <a:r>
              <a:rPr lang="en-US" dirty="0">
                <a:solidFill>
                  <a:srgbClr val="B00000"/>
                </a:solidFill>
              </a:rPr>
              <a:t>494</a:t>
            </a:r>
            <a:r>
              <a:rPr lang="en-US" dirty="0"/>
              <a:t> genetic traits/disorders of cattle in the Online Mendelian Inheritance in Animals database</a:t>
            </a:r>
          </a:p>
          <a:p>
            <a:pPr lvl="1"/>
            <a:r>
              <a:rPr lang="en-US" dirty="0"/>
              <a:t>http://</a:t>
            </a:r>
            <a:r>
              <a:rPr lang="en-US" dirty="0" err="1"/>
              <a:t>omia.angis.org.au</a:t>
            </a:r>
            <a:r>
              <a:rPr lang="en-US" dirty="0"/>
              <a:t>/home/</a:t>
            </a:r>
          </a:p>
          <a:p>
            <a:pPr>
              <a:buClr>
                <a:schemeClr val="tx1"/>
              </a:buClr>
            </a:pPr>
            <a:r>
              <a:rPr lang="en-US" dirty="0">
                <a:solidFill>
                  <a:srgbClr val="B00000"/>
                </a:solidFill>
              </a:rPr>
              <a:t>229</a:t>
            </a:r>
            <a:r>
              <a:rPr lang="en-US" dirty="0"/>
              <a:t> of these are Mendelian traits/disorders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7860" y="758278"/>
            <a:ext cx="7682909" cy="1518712"/>
          </a:xfrm>
          <a:prstGeom prst="rect">
            <a:avLst/>
          </a:prstGeom>
        </p:spPr>
      </p:pic>
    </p:spTree>
    <p:extLst>
      <p:ext uri="{BB962C8B-B14F-4D97-AF65-F5344CB8AC3E}">
        <p14:creationId xmlns:p14="http://schemas.microsoft.com/office/powerpoint/2010/main" val="252327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 HH1 (</a:t>
            </a:r>
            <a:r>
              <a:rPr lang="en-US" i="1" dirty="0"/>
              <a:t>APAF1</a:t>
            </a:r>
            <a:r>
              <a:rPr lang="en-US" dirty="0"/>
              <a:t>)</a:t>
            </a:r>
          </a:p>
        </p:txBody>
      </p:sp>
      <p:sp>
        <p:nvSpPr>
          <p:cNvPr id="2" name="Content Placeholder 1"/>
          <p:cNvSpPr>
            <a:spLocks noGrp="1"/>
          </p:cNvSpPr>
          <p:nvPr>
            <p:ph sz="half" idx="1"/>
          </p:nvPr>
        </p:nvSpPr>
        <p:spPr/>
        <p:txBody>
          <a:bodyPr>
            <a:normAutofit/>
          </a:bodyPr>
          <a:lstStyle/>
          <a:p>
            <a:r>
              <a:rPr lang="pt-BR" i="1" dirty="0" err="1"/>
              <a:t>Bos</a:t>
            </a:r>
            <a:r>
              <a:rPr lang="pt-BR" i="1" dirty="0"/>
              <a:t> </a:t>
            </a:r>
            <a:r>
              <a:rPr lang="pt-BR" i="1" dirty="0" err="1"/>
              <a:t>taurus</a:t>
            </a:r>
            <a:r>
              <a:rPr lang="pt-BR" dirty="0"/>
              <a:t> </a:t>
            </a:r>
            <a:r>
              <a:rPr lang="pt-BR" dirty="0" err="1"/>
              <a:t>apoptotic</a:t>
            </a:r>
            <a:r>
              <a:rPr lang="pt-BR" dirty="0"/>
              <a:t> peptidase </a:t>
            </a:r>
            <a:r>
              <a:rPr lang="pt-BR" dirty="0" err="1"/>
              <a:t>activating</a:t>
            </a:r>
            <a:r>
              <a:rPr lang="pt-BR" dirty="0"/>
              <a:t> </a:t>
            </a:r>
            <a:r>
              <a:rPr lang="pt-BR" dirty="0" err="1"/>
              <a:t>factor</a:t>
            </a:r>
            <a:r>
              <a:rPr lang="pt-BR" dirty="0"/>
              <a:t> 1 </a:t>
            </a:r>
            <a:r>
              <a:rPr lang="pt-BR" dirty="0">
                <a:solidFill>
                  <a:srgbClr val="00337F"/>
                </a:solidFill>
              </a:rPr>
              <a:t>(</a:t>
            </a:r>
            <a:r>
              <a:rPr lang="pt-BR" i="1" dirty="0">
                <a:solidFill>
                  <a:srgbClr val="00337F"/>
                </a:solidFill>
              </a:rPr>
              <a:t>APAF1</a:t>
            </a:r>
            <a:r>
              <a:rPr lang="pt-BR" dirty="0">
                <a:solidFill>
                  <a:srgbClr val="00337F"/>
                </a:solidFill>
              </a:rPr>
              <a:t>; Adams et al., 2016)</a:t>
            </a:r>
          </a:p>
          <a:p>
            <a:r>
              <a:rPr lang="en-US" dirty="0"/>
              <a:t>Gene expression for </a:t>
            </a:r>
            <a:r>
              <a:rPr lang="en-US" i="1" dirty="0"/>
              <a:t>APAF1</a:t>
            </a:r>
            <a:r>
              <a:rPr lang="en-US" dirty="0"/>
              <a:t> in murine development begins between 7 and 9 d</a:t>
            </a:r>
            <a:r>
              <a:rPr lang="en-US" dirty="0">
                <a:solidFill>
                  <a:srgbClr val="00337F"/>
                </a:solidFill>
              </a:rPr>
              <a:t> (Müller et al., 2005) </a:t>
            </a:r>
          </a:p>
          <a:p>
            <a:r>
              <a:rPr lang="en-US" dirty="0"/>
              <a:t>Gene knockout of </a:t>
            </a:r>
            <a:r>
              <a:rPr lang="en-US" i="1" dirty="0"/>
              <a:t>APAF1</a:t>
            </a:r>
            <a:r>
              <a:rPr lang="en-US" dirty="0"/>
              <a:t> results in</a:t>
            </a:r>
            <a:br>
              <a:rPr lang="en-US" dirty="0"/>
            </a:br>
            <a:r>
              <a:rPr lang="en-US" dirty="0"/>
              <a:t>embryonic death</a:t>
            </a:r>
          </a:p>
          <a:p>
            <a:pPr lvl="1"/>
            <a:r>
              <a:rPr lang="en-US" dirty="0"/>
              <a:t>Proteins required for this</a:t>
            </a:r>
            <a:br>
              <a:rPr lang="en-US" dirty="0"/>
            </a:br>
            <a:r>
              <a:rPr lang="en-US" dirty="0"/>
              <a:t>pathway are needed for neural</a:t>
            </a:r>
            <a:br>
              <a:rPr lang="en-US" dirty="0"/>
            </a:br>
            <a:r>
              <a:rPr lang="en-US" dirty="0"/>
              <a:t>tube closure </a:t>
            </a:r>
            <a:r>
              <a:rPr lang="en-US" i="1" dirty="0"/>
              <a:t>in vivo</a:t>
            </a:r>
          </a:p>
        </p:txBody>
      </p:sp>
      <p:pic>
        <p:nvPicPr>
          <p:cNvPr id="71684" name="Picture 4" descr="http://www.nature.com/nrg/journal/v3/n6/images/nrg819-f1.jpg"/>
          <p:cNvPicPr>
            <a:picLocks noChangeAspect="1" noChangeArrowheads="1"/>
          </p:cNvPicPr>
          <p:nvPr/>
        </p:nvPicPr>
        <p:blipFill>
          <a:blip r:embed="rId2" cstate="print"/>
          <a:srcRect/>
          <a:stretch>
            <a:fillRect/>
          </a:stretch>
        </p:blipFill>
        <p:spPr bwMode="auto">
          <a:xfrm>
            <a:off x="5549469" y="2159616"/>
            <a:ext cx="3044995" cy="2688281"/>
          </a:xfrm>
          <a:prstGeom prst="rect">
            <a:avLst/>
          </a:prstGeom>
          <a:noFill/>
        </p:spPr>
      </p:pic>
    </p:spTree>
    <p:extLst>
      <p:ext uri="{BB962C8B-B14F-4D97-AF65-F5344CB8AC3E}">
        <p14:creationId xmlns:p14="http://schemas.microsoft.com/office/powerpoint/2010/main" val="219051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Transmission of HH1 (</a:t>
            </a:r>
            <a:r>
              <a:rPr lang="en-US" i="1" dirty="0"/>
              <a:t>APAF1</a:t>
            </a:r>
            <a:r>
              <a:rPr lang="en-US" dirty="0"/>
              <a: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39406787"/>
              </p:ext>
            </p:extLst>
          </p:nvPr>
        </p:nvGraphicFramePr>
        <p:xfrm>
          <a:off x="1200727" y="1181962"/>
          <a:ext cx="7578538" cy="3759490"/>
        </p:xfrm>
        <a:graphic>
          <a:graphicData uri="http://schemas.openxmlformats.org/drawingml/2006/table">
            <a:tbl>
              <a:tblPr firstRow="1" bandRow="1">
                <a:tableStyleId>{5C22544A-7EE6-4342-B048-85BDC9FD1C3A}</a:tableStyleId>
              </a:tblPr>
              <a:tblGrid>
                <a:gridCol w="3789269">
                  <a:extLst>
                    <a:ext uri="{9D8B030D-6E8A-4147-A177-3AD203B41FA5}">
                      <a16:colId xmlns:a16="http://schemas.microsoft.com/office/drawing/2014/main" val="20000"/>
                    </a:ext>
                  </a:extLst>
                </a:gridCol>
                <a:gridCol w="3789269">
                  <a:extLst>
                    <a:ext uri="{9D8B030D-6E8A-4147-A177-3AD203B41FA5}">
                      <a16:colId xmlns:a16="http://schemas.microsoft.com/office/drawing/2014/main" val="20001"/>
                    </a:ext>
                  </a:extLst>
                </a:gridCol>
              </a:tblGrid>
              <a:tr h="187974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B050"/>
                          </a:solidFill>
                        </a:rPr>
                        <a:t>100% free of recessives</a:t>
                      </a:r>
                    </a:p>
                  </a:txBody>
                  <a:tcPr marL="119016" marR="119016" marT="34290" marB="3429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B050"/>
                          </a:solidFill>
                        </a:rPr>
                        <a:t>50% free</a:t>
                      </a:r>
                      <a:r>
                        <a:rPr lang="en-US" sz="1800" b="1" dirty="0">
                          <a:solidFill>
                            <a:schemeClr val="bg1"/>
                          </a:solidFill>
                        </a:rPr>
                        <a:t>,</a:t>
                      </a:r>
                      <a:r>
                        <a:rPr lang="en-US" sz="1800" b="1" dirty="0">
                          <a:solidFill>
                            <a:srgbClr val="92D050"/>
                          </a:solidFill>
                        </a:rPr>
                        <a:t> </a:t>
                      </a:r>
                      <a:r>
                        <a:rPr lang="en-US" sz="1800" b="1" dirty="0">
                          <a:solidFill>
                            <a:srgbClr val="FFC000"/>
                          </a:solidFill>
                        </a:rPr>
                        <a:t>50% carriers</a:t>
                      </a:r>
                    </a:p>
                    <a:p>
                      <a:pPr algn="ctr"/>
                      <a:endParaRPr lang="en-US" sz="1400" b="1" dirty="0">
                        <a:solidFill>
                          <a:schemeClr val="bg1"/>
                        </a:solidFill>
                      </a:endParaRPr>
                    </a:p>
                  </a:txBody>
                  <a:tcPr marL="119016" marR="119016" marT="34290" marB="3429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7974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B050"/>
                          </a:solidFill>
                        </a:rPr>
                        <a:t>50% free</a:t>
                      </a:r>
                      <a:r>
                        <a:rPr lang="en-US" sz="1800" b="1" dirty="0">
                          <a:solidFill>
                            <a:schemeClr val="bg1"/>
                          </a:solidFill>
                        </a:rPr>
                        <a:t>,</a:t>
                      </a:r>
                      <a:r>
                        <a:rPr lang="en-US" sz="1800" b="1" dirty="0">
                          <a:solidFill>
                            <a:srgbClr val="92D050"/>
                          </a:solidFill>
                        </a:rPr>
                        <a:t> </a:t>
                      </a:r>
                      <a:r>
                        <a:rPr lang="en-US" sz="1800" b="1" dirty="0">
                          <a:solidFill>
                            <a:srgbClr val="FFC000"/>
                          </a:solidFill>
                        </a:rPr>
                        <a:t>50% carriers</a:t>
                      </a:r>
                    </a:p>
                  </a:txBody>
                  <a:tcPr marL="119016" marR="119016" marT="34290" marB="3429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B050"/>
                          </a:solidFill>
                        </a:rPr>
                        <a:t>25% free</a:t>
                      </a:r>
                      <a:r>
                        <a:rPr lang="en-US" sz="1800" b="1" dirty="0">
                          <a:solidFill>
                            <a:schemeClr val="bg1"/>
                          </a:solidFill>
                        </a:rPr>
                        <a:t>,</a:t>
                      </a:r>
                      <a:r>
                        <a:rPr lang="en-US" sz="1800" b="1" dirty="0">
                          <a:solidFill>
                            <a:srgbClr val="92D050"/>
                          </a:solidFill>
                        </a:rPr>
                        <a:t> </a:t>
                      </a:r>
                      <a:r>
                        <a:rPr lang="en-US" sz="1800" b="1" dirty="0">
                          <a:solidFill>
                            <a:srgbClr val="FFC000"/>
                          </a:solidFill>
                        </a:rPr>
                        <a:t>50% carriers</a:t>
                      </a:r>
                      <a:r>
                        <a:rPr lang="en-US" sz="1800" b="1" dirty="0">
                          <a:solidFill>
                            <a:schemeClr val="bg1"/>
                          </a:solidFill>
                        </a:rPr>
                        <a:t>,</a:t>
                      </a:r>
                      <a:r>
                        <a:rPr lang="en-US" sz="1800" b="1" dirty="0">
                          <a:solidFill>
                            <a:srgbClr val="FFFF00"/>
                          </a:solidFill>
                        </a:rPr>
                        <a:t> </a:t>
                      </a:r>
                      <a:r>
                        <a:rPr lang="en-US" sz="1800" b="1" dirty="0">
                          <a:solidFill>
                            <a:srgbClr val="FF0000"/>
                          </a:solidFill>
                        </a:rPr>
                        <a:t>25% die</a:t>
                      </a:r>
                    </a:p>
                  </a:txBody>
                  <a:tcPr marL="119016" marR="119016" marT="34290" marB="3429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 name="Rectangle 6"/>
          <p:cNvSpPr/>
          <p:nvPr/>
        </p:nvSpPr>
        <p:spPr>
          <a:xfrm>
            <a:off x="4837007" y="5511424"/>
            <a:ext cx="1295843" cy="507831"/>
          </a:xfrm>
          <a:prstGeom prst="rect">
            <a:avLst/>
          </a:prstGeom>
        </p:spPr>
        <p:txBody>
          <a:bodyPr wrap="square">
            <a:spAutoFit/>
          </a:bodyPr>
          <a:lstStyle/>
          <a:p>
            <a:r>
              <a:rPr lang="en-US" sz="900" dirty="0">
                <a:solidFill>
                  <a:srgbClr val="FFFF00"/>
                </a:solidFill>
              </a:rPr>
              <a:t>Source:</a:t>
            </a:r>
            <a:r>
              <a:rPr lang="en-US" sz="900" dirty="0">
                <a:solidFill>
                  <a:schemeClr val="bg1"/>
                </a:solidFill>
              </a:rPr>
              <a:t> http://</a:t>
            </a:r>
            <a:r>
              <a:rPr lang="en-US" sz="900" dirty="0" err="1">
                <a:solidFill>
                  <a:schemeClr val="bg1"/>
                </a:solidFill>
              </a:rPr>
              <a:t>vet.tufts.edu</a:t>
            </a:r>
            <a:r>
              <a:rPr lang="en-US" sz="900" dirty="0">
                <a:solidFill>
                  <a:schemeClr val="bg1"/>
                </a:solidFill>
              </a:rPr>
              <a:t>/</a:t>
            </a:r>
            <a:r>
              <a:rPr lang="en-US" sz="900" dirty="0" err="1">
                <a:solidFill>
                  <a:schemeClr val="bg1"/>
                </a:solidFill>
              </a:rPr>
              <a:t>tas</a:t>
            </a:r>
            <a:r>
              <a:rPr lang="en-US" sz="900" dirty="0">
                <a:solidFill>
                  <a:schemeClr val="bg1"/>
                </a:solidFill>
              </a:rPr>
              <a:t>/images/002.png.</a:t>
            </a:r>
          </a:p>
        </p:txBody>
      </p:sp>
      <p:pic>
        <p:nvPicPr>
          <p:cNvPr id="11" name="Picture 10" descr="c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95118" y="3945151"/>
            <a:ext cx="608109" cy="448070"/>
          </a:xfrm>
          <a:prstGeom prst="rect">
            <a:avLst/>
          </a:prstGeom>
        </p:spPr>
      </p:pic>
      <p:pic>
        <p:nvPicPr>
          <p:cNvPr id="12" name="Picture 11" descr="bull.png"/>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6614314" y="674255"/>
            <a:ext cx="653796" cy="484632"/>
          </a:xfrm>
          <a:prstGeom prst="rect">
            <a:avLst/>
          </a:prstGeom>
        </p:spPr>
      </p:pic>
      <p:pic>
        <p:nvPicPr>
          <p:cNvPr id="13" name="Picture 12" descr="bul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4885" y="654377"/>
            <a:ext cx="653796" cy="484632"/>
          </a:xfrm>
          <a:prstGeom prst="rect">
            <a:avLst/>
          </a:prstGeom>
        </p:spPr>
      </p:pic>
      <p:pic>
        <p:nvPicPr>
          <p:cNvPr id="14" name="Picture 13" descr="c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2465" y="2002505"/>
            <a:ext cx="608109" cy="448070"/>
          </a:xfrm>
          <a:prstGeom prst="rect">
            <a:avLst/>
          </a:prstGeom>
        </p:spPr>
      </p:pic>
      <p:pic>
        <p:nvPicPr>
          <p:cNvPr id="15" name="Picture 14" descr="cow.png"/>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837981" y="3949510"/>
            <a:ext cx="608109" cy="448070"/>
          </a:xfrm>
          <a:prstGeom prst="rect">
            <a:avLst/>
          </a:prstGeom>
        </p:spPr>
      </p:pic>
      <p:pic>
        <p:nvPicPr>
          <p:cNvPr id="19" name="Picture 18" descr="cow.png"/>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394557" y="3946130"/>
            <a:ext cx="608109" cy="448070"/>
          </a:xfrm>
          <a:prstGeom prst="rect">
            <a:avLst/>
          </a:prstGeom>
        </p:spPr>
      </p:pic>
      <p:pic>
        <p:nvPicPr>
          <p:cNvPr id="20" name="Picture 19" descr="cow.png"/>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352465" y="3927905"/>
            <a:ext cx="608109" cy="448070"/>
          </a:xfrm>
          <a:prstGeom prst="rect">
            <a:avLst/>
          </a:prstGeom>
        </p:spPr>
      </p:pic>
      <p:pic>
        <p:nvPicPr>
          <p:cNvPr id="21" name="Picture 20" descr="c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41849" y="1998385"/>
            <a:ext cx="608109" cy="448070"/>
          </a:xfrm>
          <a:prstGeom prst="rect">
            <a:avLst/>
          </a:prstGeom>
        </p:spPr>
      </p:pic>
      <p:pic>
        <p:nvPicPr>
          <p:cNvPr id="22" name="Picture 21" descr="cow.png"/>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6141288" y="1999365"/>
            <a:ext cx="608109" cy="448070"/>
          </a:xfrm>
          <a:prstGeom prst="rect">
            <a:avLst/>
          </a:prstGeom>
        </p:spPr>
      </p:pic>
      <p:pic>
        <p:nvPicPr>
          <p:cNvPr id="23" name="Picture 22" descr="cow.png"/>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573905" y="1708778"/>
            <a:ext cx="1226216" cy="903506"/>
          </a:xfrm>
          <a:prstGeom prst="rect">
            <a:avLst/>
          </a:prstGeom>
        </p:spPr>
      </p:pic>
      <p:pic>
        <p:nvPicPr>
          <p:cNvPr id="24" name="Picture 23" descr="cow.png"/>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7445600" y="3933037"/>
            <a:ext cx="608109" cy="448070"/>
          </a:xfrm>
          <a:prstGeom prst="rect">
            <a:avLst/>
          </a:prstGeom>
        </p:spPr>
      </p:pic>
      <p:pic>
        <p:nvPicPr>
          <p:cNvPr id="25" name="Picture 24" descr="c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14314" y="3647971"/>
            <a:ext cx="608109" cy="448070"/>
          </a:xfrm>
          <a:prstGeom prst="rect">
            <a:avLst/>
          </a:prstGeom>
        </p:spPr>
      </p:pic>
      <p:pic>
        <p:nvPicPr>
          <p:cNvPr id="26" name="Picture 25" descr="c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3942" y="4259561"/>
            <a:ext cx="608109" cy="448070"/>
          </a:xfrm>
          <a:prstGeom prst="rect">
            <a:avLst/>
          </a:prstGeom>
        </p:spPr>
      </p:pic>
    </p:spTree>
    <p:extLst>
      <p:ext uri="{BB962C8B-B14F-4D97-AF65-F5344CB8AC3E}">
        <p14:creationId xmlns:p14="http://schemas.microsoft.com/office/powerpoint/2010/main" val="216470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CBD01-2BB9-F74E-B894-0F1509EBA84B}"/>
              </a:ext>
            </a:extLst>
          </p:cNvPr>
          <p:cNvSpPr>
            <a:spLocks noGrp="1"/>
          </p:cNvSpPr>
          <p:nvPr>
            <p:ph type="title"/>
          </p:nvPr>
        </p:nvSpPr>
        <p:spPr/>
        <p:txBody>
          <a:bodyPr/>
          <a:lstStyle/>
          <a:p>
            <a:r>
              <a:rPr lang="en-US" dirty="0"/>
              <a:t>Haplotyping in US dairy cattle</a:t>
            </a:r>
          </a:p>
        </p:txBody>
      </p:sp>
      <p:grpSp>
        <p:nvGrpSpPr>
          <p:cNvPr id="45" name="Group 44">
            <a:extLst>
              <a:ext uri="{FF2B5EF4-FFF2-40B4-BE49-F238E27FC236}">
                <a16:creationId xmlns:a16="http://schemas.microsoft.com/office/drawing/2014/main" id="{362DB5C6-3BC7-B84C-9422-E353CA2BC26C}"/>
              </a:ext>
            </a:extLst>
          </p:cNvPr>
          <p:cNvGrpSpPr/>
          <p:nvPr/>
        </p:nvGrpSpPr>
        <p:grpSpPr>
          <a:xfrm>
            <a:off x="4605323" y="948128"/>
            <a:ext cx="4135112" cy="563109"/>
            <a:chOff x="4605323" y="954478"/>
            <a:chExt cx="4135112" cy="563109"/>
          </a:xfrm>
        </p:grpSpPr>
        <p:sp>
          <p:nvSpPr>
            <p:cNvPr id="7" name="Rectangle 6">
              <a:extLst>
                <a:ext uri="{FF2B5EF4-FFF2-40B4-BE49-F238E27FC236}">
                  <a16:creationId xmlns:a16="http://schemas.microsoft.com/office/drawing/2014/main" id="{95A985A9-5BEB-3D4D-A982-4E9A03623D55}"/>
                </a:ext>
              </a:extLst>
            </p:cNvPr>
            <p:cNvSpPr/>
            <p:nvPr/>
          </p:nvSpPr>
          <p:spPr>
            <a:xfrm>
              <a:off x="4608612" y="954478"/>
              <a:ext cx="3979423"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F2C4200-9934-A143-8D9B-C1CCE73824E6}"/>
                </a:ext>
              </a:extLst>
            </p:cNvPr>
            <p:cNvSpPr/>
            <p:nvPr/>
          </p:nvSpPr>
          <p:spPr>
            <a:xfrm>
              <a:off x="4761012" y="1106878"/>
              <a:ext cx="3979423"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D95F32B-4B4D-2949-BA70-D5C3CF939760}"/>
                </a:ext>
              </a:extLst>
            </p:cNvPr>
            <p:cNvSpPr/>
            <p:nvPr/>
          </p:nvSpPr>
          <p:spPr>
            <a:xfrm>
              <a:off x="4605323" y="1252326"/>
              <a:ext cx="3979423" cy="1150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B173B35-9CAF-9D47-B7EE-55624B006FD8}"/>
                </a:ext>
              </a:extLst>
            </p:cNvPr>
            <p:cNvSpPr/>
            <p:nvPr/>
          </p:nvSpPr>
          <p:spPr>
            <a:xfrm>
              <a:off x="4761011" y="1402569"/>
              <a:ext cx="3979423" cy="1150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ontent Placeholder 43">
            <a:extLst>
              <a:ext uri="{FF2B5EF4-FFF2-40B4-BE49-F238E27FC236}">
                <a16:creationId xmlns:a16="http://schemas.microsoft.com/office/drawing/2014/main" id="{C018A0DE-F125-8B49-A088-0CAAF599050B}"/>
              </a:ext>
            </a:extLst>
          </p:cNvPr>
          <p:cNvSpPr>
            <a:spLocks noGrp="1"/>
          </p:cNvSpPr>
          <p:nvPr>
            <p:ph sz="half" idx="1"/>
          </p:nvPr>
        </p:nvSpPr>
        <p:spPr>
          <a:xfrm>
            <a:off x="365760" y="914400"/>
            <a:ext cx="4023360" cy="3840480"/>
          </a:xfrm>
        </p:spPr>
        <p:txBody>
          <a:bodyPr/>
          <a:lstStyle/>
          <a:p>
            <a:r>
              <a:rPr lang="en-US" dirty="0"/>
              <a:t>Paternal and maternal chromosomes phased</a:t>
            </a:r>
          </a:p>
          <a:p>
            <a:r>
              <a:rPr lang="en-US" dirty="0"/>
              <a:t>Chromosomes divided into 100-SNP blocks</a:t>
            </a:r>
          </a:p>
          <a:p>
            <a:r>
              <a:rPr lang="en-US" dirty="0"/>
              <a:t>List of unique blocks in the population computed</a:t>
            </a:r>
          </a:p>
          <a:p>
            <a:r>
              <a:rPr lang="en-US" dirty="0"/>
              <a:t>What haplotypes never appear as homozygotes?</a:t>
            </a:r>
          </a:p>
          <a:p>
            <a:r>
              <a:rPr lang="en-US" dirty="0"/>
              <a:t>Automated part of genomic evaluation workflow</a:t>
            </a:r>
          </a:p>
        </p:txBody>
      </p:sp>
      <p:grpSp>
        <p:nvGrpSpPr>
          <p:cNvPr id="120" name="Group 119">
            <a:extLst>
              <a:ext uri="{FF2B5EF4-FFF2-40B4-BE49-F238E27FC236}">
                <a16:creationId xmlns:a16="http://schemas.microsoft.com/office/drawing/2014/main" id="{B2292467-CE7F-E448-91CA-C701925A7DF1}"/>
              </a:ext>
            </a:extLst>
          </p:cNvPr>
          <p:cNvGrpSpPr/>
          <p:nvPr/>
        </p:nvGrpSpPr>
        <p:grpSpPr>
          <a:xfrm>
            <a:off x="4608611" y="1765677"/>
            <a:ext cx="4143445" cy="591228"/>
            <a:chOff x="4608611" y="1949827"/>
            <a:chExt cx="4143445" cy="591228"/>
          </a:xfrm>
        </p:grpSpPr>
        <p:grpSp>
          <p:nvGrpSpPr>
            <p:cNvPr id="46" name="Group 45">
              <a:extLst>
                <a:ext uri="{FF2B5EF4-FFF2-40B4-BE49-F238E27FC236}">
                  <a16:creationId xmlns:a16="http://schemas.microsoft.com/office/drawing/2014/main" id="{4330320B-EAA8-D64B-844E-8EE8F8048B97}"/>
                </a:ext>
              </a:extLst>
            </p:cNvPr>
            <p:cNvGrpSpPr/>
            <p:nvPr/>
          </p:nvGrpSpPr>
          <p:grpSpPr>
            <a:xfrm>
              <a:off x="4608611" y="1949827"/>
              <a:ext cx="4143445" cy="578528"/>
              <a:chOff x="4608611" y="2124218"/>
              <a:chExt cx="4143445" cy="578528"/>
            </a:xfrm>
          </p:grpSpPr>
          <p:grpSp>
            <p:nvGrpSpPr>
              <p:cNvPr id="16" name="Group 15">
                <a:extLst>
                  <a:ext uri="{FF2B5EF4-FFF2-40B4-BE49-F238E27FC236}">
                    <a16:creationId xmlns:a16="http://schemas.microsoft.com/office/drawing/2014/main" id="{07B32CB8-A591-BA4E-8630-C3196C704ACD}"/>
                  </a:ext>
                </a:extLst>
              </p:cNvPr>
              <p:cNvGrpSpPr/>
              <p:nvPr/>
            </p:nvGrpSpPr>
            <p:grpSpPr>
              <a:xfrm>
                <a:off x="4608611" y="2124218"/>
                <a:ext cx="3979424" cy="120929"/>
                <a:chOff x="4905554" y="1403071"/>
                <a:chExt cx="3979424" cy="120929"/>
              </a:xfrm>
            </p:grpSpPr>
            <p:sp>
              <p:nvSpPr>
                <p:cNvPr id="8" name="Rectangle 7">
                  <a:extLst>
                    <a:ext uri="{FF2B5EF4-FFF2-40B4-BE49-F238E27FC236}">
                      <a16:creationId xmlns:a16="http://schemas.microsoft.com/office/drawing/2014/main" id="{D412F4F8-DFFC-CC43-ADD8-278156C71B04}"/>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B3E652-7B0F-4C49-889F-326FB371F093}"/>
                    </a:ext>
                  </a:extLst>
                </p:cNvPr>
                <p:cNvSpPr/>
                <p:nvPr/>
              </p:nvSpPr>
              <p:spPr>
                <a:xfrm>
                  <a:off x="4905554" y="1406106"/>
                  <a:ext cx="667111" cy="1178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193625-FC0E-9848-A44F-F7047F83DD2F}"/>
                    </a:ext>
                  </a:extLst>
                </p:cNvPr>
                <p:cNvSpPr/>
                <p:nvPr/>
              </p:nvSpPr>
              <p:spPr>
                <a:xfrm>
                  <a:off x="6239776" y="1404668"/>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C6CCE6-A67F-7744-B056-C29C3F50DC9D}"/>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44AAE0-B261-AB49-9F5D-C55FC79F15DB}"/>
                    </a:ext>
                  </a:extLst>
                </p:cNvPr>
                <p:cNvSpPr/>
                <p:nvPr/>
              </p:nvSpPr>
              <p:spPr>
                <a:xfrm>
                  <a:off x="6895266" y="1404668"/>
                  <a:ext cx="667111" cy="117894"/>
                </a:xfrm>
                <a:prstGeom prst="rect">
                  <a:avLst/>
                </a:prstGeom>
                <a:pattFill prst="wdUpDiag">
                  <a:fgClr>
                    <a:schemeClr val="accent4">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3A6539-155C-8747-A56B-173A9DA549C9}"/>
                    </a:ext>
                  </a:extLst>
                </p:cNvPr>
                <p:cNvSpPr/>
                <p:nvPr/>
              </p:nvSpPr>
              <p:spPr>
                <a:xfrm>
                  <a:off x="7578711" y="1403071"/>
                  <a:ext cx="667111"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AADB37-39EC-2944-B767-D01716A14909}"/>
                    </a:ext>
                  </a:extLst>
                </p:cNvPr>
                <p:cNvSpPr/>
                <p:nvPr/>
              </p:nvSpPr>
              <p:spPr>
                <a:xfrm>
                  <a:off x="8217867" y="1403230"/>
                  <a:ext cx="667111" cy="117894"/>
                </a:xfrm>
                <a:prstGeom prst="rect">
                  <a:avLst/>
                </a:prstGeom>
                <a:pattFill prst="wdUp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49A34A8-63AE-EC46-A752-CA7443765D27}"/>
                  </a:ext>
                </a:extLst>
              </p:cNvPr>
              <p:cNvGrpSpPr/>
              <p:nvPr/>
            </p:nvGrpSpPr>
            <p:grpSpPr>
              <a:xfrm>
                <a:off x="4761011" y="2274940"/>
                <a:ext cx="3979424" cy="121169"/>
                <a:chOff x="4905554" y="1401393"/>
                <a:chExt cx="3979424" cy="121169"/>
              </a:xfrm>
            </p:grpSpPr>
            <p:sp>
              <p:nvSpPr>
                <p:cNvPr id="18" name="Rectangle 17">
                  <a:extLst>
                    <a:ext uri="{FF2B5EF4-FFF2-40B4-BE49-F238E27FC236}">
                      <a16:creationId xmlns:a16="http://schemas.microsoft.com/office/drawing/2014/main" id="{7BE30D61-D49B-7749-AC90-31E663C5B654}"/>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B8663E-A3E4-9D44-98CA-4A59A1DE25C5}"/>
                    </a:ext>
                  </a:extLst>
                </p:cNvPr>
                <p:cNvSpPr/>
                <p:nvPr/>
              </p:nvSpPr>
              <p:spPr>
                <a:xfrm>
                  <a:off x="4905554" y="1401393"/>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3AA17F-553E-E443-9A41-F389398052F7}"/>
                    </a:ext>
                  </a:extLst>
                </p:cNvPr>
                <p:cNvSpPr/>
                <p:nvPr/>
              </p:nvSpPr>
              <p:spPr>
                <a:xfrm>
                  <a:off x="6239776" y="1404668"/>
                  <a:ext cx="667111" cy="117894"/>
                </a:xfrm>
                <a:prstGeom prst="rect">
                  <a:avLst/>
                </a:prstGeom>
                <a:pattFill prst="ltVert">
                  <a:fgClr>
                    <a:schemeClr val="accent3">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EA2897-7014-4D48-BE8E-516AD123E2B8}"/>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5749D7-98E6-2B4C-993D-69167C9D38B6}"/>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7E7164-CEAA-6848-8C0E-9F55856D9170}"/>
                    </a:ext>
                  </a:extLst>
                </p:cNvPr>
                <p:cNvSpPr/>
                <p:nvPr/>
              </p:nvSpPr>
              <p:spPr>
                <a:xfrm>
                  <a:off x="8217867" y="1403230"/>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B929CEB-3435-1C4D-B933-610831D9ACCA}"/>
                  </a:ext>
                </a:extLst>
              </p:cNvPr>
              <p:cNvGrpSpPr/>
              <p:nvPr/>
            </p:nvGrpSpPr>
            <p:grpSpPr>
              <a:xfrm>
                <a:off x="4608611" y="2430615"/>
                <a:ext cx="3979424" cy="121169"/>
                <a:chOff x="4905554" y="1404668"/>
                <a:chExt cx="3979424" cy="121169"/>
              </a:xfrm>
            </p:grpSpPr>
            <p:sp>
              <p:nvSpPr>
                <p:cNvPr id="26" name="Rectangle 25">
                  <a:extLst>
                    <a:ext uri="{FF2B5EF4-FFF2-40B4-BE49-F238E27FC236}">
                      <a16:creationId xmlns:a16="http://schemas.microsoft.com/office/drawing/2014/main" id="{2A961CAF-6FCA-3149-81FC-FBEC579E2B69}"/>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2F76C2-1C85-9E49-AAF6-7EC2C636B20E}"/>
                    </a:ext>
                  </a:extLst>
                </p:cNvPr>
                <p:cNvSpPr/>
                <p:nvPr/>
              </p:nvSpPr>
              <p:spPr>
                <a:xfrm>
                  <a:off x="4905554" y="1406106"/>
                  <a:ext cx="667111" cy="117894"/>
                </a:xfrm>
                <a:prstGeom prst="rect">
                  <a:avLst/>
                </a:prstGeom>
                <a:pattFill prst="ltVert">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676E46-FF89-144A-AAF9-DDA2536D7FE0}"/>
                    </a:ext>
                  </a:extLst>
                </p:cNvPr>
                <p:cNvSpPr/>
                <p:nvPr/>
              </p:nvSpPr>
              <p:spPr>
                <a:xfrm>
                  <a:off x="6239776" y="1404668"/>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5E6FEB-12AA-7D48-9A92-180C93DF438C}"/>
                    </a:ext>
                  </a:extLst>
                </p:cNvPr>
                <p:cNvSpPr/>
                <p:nvPr/>
              </p:nvSpPr>
              <p:spPr>
                <a:xfrm>
                  <a:off x="5572665" y="1404668"/>
                  <a:ext cx="667111" cy="1178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803A8E-D889-2447-B4E7-B58542B2C84E}"/>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27E1ECF-295D-2740-AA4D-7F91B1D31780}"/>
                    </a:ext>
                  </a:extLst>
                </p:cNvPr>
                <p:cNvSpPr/>
                <p:nvPr/>
              </p:nvSpPr>
              <p:spPr>
                <a:xfrm>
                  <a:off x="7562377" y="1407943"/>
                  <a:ext cx="667111" cy="1178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2130FE-31A2-D34D-9F10-99F20C9D1BBE}"/>
                    </a:ext>
                  </a:extLst>
                </p:cNvPr>
                <p:cNvSpPr/>
                <p:nvPr/>
              </p:nvSpPr>
              <p:spPr>
                <a:xfrm>
                  <a:off x="8217867" y="1407943"/>
                  <a:ext cx="667111" cy="117894"/>
                </a:xfrm>
                <a:prstGeom prst="rect">
                  <a:avLst/>
                </a:prstGeom>
                <a:pattFill prst="dkVert">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EFD8227E-BD84-DF46-B28D-E3F4DAE201DC}"/>
                  </a:ext>
                </a:extLst>
              </p:cNvPr>
              <p:cNvGrpSpPr/>
              <p:nvPr/>
            </p:nvGrpSpPr>
            <p:grpSpPr>
              <a:xfrm>
                <a:off x="4772632" y="2581577"/>
                <a:ext cx="3979424" cy="121169"/>
                <a:chOff x="4905554" y="1404668"/>
                <a:chExt cx="3979424" cy="121169"/>
              </a:xfrm>
            </p:grpSpPr>
            <p:sp>
              <p:nvSpPr>
                <p:cNvPr id="34" name="Rectangle 33">
                  <a:extLst>
                    <a:ext uri="{FF2B5EF4-FFF2-40B4-BE49-F238E27FC236}">
                      <a16:creationId xmlns:a16="http://schemas.microsoft.com/office/drawing/2014/main" id="{435BA9D5-0E73-E043-8C35-B33116C14768}"/>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0C85F90-B7D4-FC47-BF1E-0C8F511A5908}"/>
                    </a:ext>
                  </a:extLst>
                </p:cNvPr>
                <p:cNvSpPr/>
                <p:nvPr/>
              </p:nvSpPr>
              <p:spPr>
                <a:xfrm>
                  <a:off x="4905554" y="1406106"/>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775ED87-AFC4-DC49-B341-E6322CD1A108}"/>
                    </a:ext>
                  </a:extLst>
                </p:cNvPr>
                <p:cNvSpPr/>
                <p:nvPr/>
              </p:nvSpPr>
              <p:spPr>
                <a:xfrm>
                  <a:off x="6239776" y="1404668"/>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8F36679-EEBA-F947-9B55-8CE388A11AE1}"/>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EF7E0AA-7E20-EE4B-8A22-E84D47C53C14}"/>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528E2C9-FCB9-6243-B9A8-D852A5874AC6}"/>
                    </a:ext>
                  </a:extLst>
                </p:cNvPr>
                <p:cNvSpPr/>
                <p:nvPr/>
              </p:nvSpPr>
              <p:spPr>
                <a:xfrm>
                  <a:off x="7562377" y="1407943"/>
                  <a:ext cx="667111" cy="1178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AB0D779-2EF6-9341-9455-8741A2E90C53}"/>
                    </a:ext>
                  </a:extLst>
                </p:cNvPr>
                <p:cNvSpPr/>
                <p:nvPr/>
              </p:nvSpPr>
              <p:spPr>
                <a:xfrm>
                  <a:off x="8217867" y="1407943"/>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Rectangle 99">
              <a:extLst>
                <a:ext uri="{FF2B5EF4-FFF2-40B4-BE49-F238E27FC236}">
                  <a16:creationId xmlns:a16="http://schemas.microsoft.com/office/drawing/2014/main" id="{E1CF2F29-A5AF-B447-9157-38DA4AF89CC1}"/>
                </a:ext>
              </a:extLst>
            </p:cNvPr>
            <p:cNvSpPr/>
            <p:nvPr/>
          </p:nvSpPr>
          <p:spPr>
            <a:xfrm>
              <a:off x="7447176" y="2102227"/>
              <a:ext cx="607295"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91186AAB-114E-EB43-879F-3AF636752A5A}"/>
                </a:ext>
              </a:extLst>
            </p:cNvPr>
            <p:cNvSpPr/>
            <p:nvPr/>
          </p:nvSpPr>
          <p:spPr>
            <a:xfrm>
              <a:off x="7275838" y="2257846"/>
              <a:ext cx="619552"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583E335-75C9-4941-AAD3-74942B23398E}"/>
                </a:ext>
              </a:extLst>
            </p:cNvPr>
            <p:cNvSpPr/>
            <p:nvPr/>
          </p:nvSpPr>
          <p:spPr>
            <a:xfrm>
              <a:off x="7448299" y="2391746"/>
              <a:ext cx="607295" cy="14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28E8DEBE-0A11-0F4C-8C16-4758727F4D27}"/>
              </a:ext>
            </a:extLst>
          </p:cNvPr>
          <p:cNvGrpSpPr/>
          <p:nvPr/>
        </p:nvGrpSpPr>
        <p:grpSpPr>
          <a:xfrm>
            <a:off x="4553343" y="2809337"/>
            <a:ext cx="4217763" cy="1909758"/>
            <a:chOff x="4534293" y="2847437"/>
            <a:chExt cx="4217763" cy="1909758"/>
          </a:xfrm>
        </p:grpSpPr>
        <p:grpSp>
          <p:nvGrpSpPr>
            <p:cNvPr id="123" name="Group 122">
              <a:extLst>
                <a:ext uri="{FF2B5EF4-FFF2-40B4-BE49-F238E27FC236}">
                  <a16:creationId xmlns:a16="http://schemas.microsoft.com/office/drawing/2014/main" id="{09314087-FDDC-6948-B313-C3CE7C8F435A}"/>
                </a:ext>
              </a:extLst>
            </p:cNvPr>
            <p:cNvGrpSpPr/>
            <p:nvPr/>
          </p:nvGrpSpPr>
          <p:grpSpPr>
            <a:xfrm>
              <a:off x="4534293" y="3962336"/>
              <a:ext cx="1003954" cy="792544"/>
              <a:chOff x="4534293" y="3962336"/>
              <a:chExt cx="1003954" cy="792544"/>
            </a:xfrm>
          </p:grpSpPr>
          <p:grpSp>
            <p:nvGrpSpPr>
              <p:cNvPr id="88" name="Group 87">
                <a:extLst>
                  <a:ext uri="{FF2B5EF4-FFF2-40B4-BE49-F238E27FC236}">
                    <a16:creationId xmlns:a16="http://schemas.microsoft.com/office/drawing/2014/main" id="{420E2D27-C2EF-954B-BB10-31615F9C6DFE}"/>
                  </a:ext>
                </a:extLst>
              </p:cNvPr>
              <p:cNvGrpSpPr/>
              <p:nvPr/>
            </p:nvGrpSpPr>
            <p:grpSpPr>
              <a:xfrm>
                <a:off x="4608611" y="3962336"/>
                <a:ext cx="831132" cy="733913"/>
                <a:chOff x="4608611" y="3297748"/>
                <a:chExt cx="831132" cy="733913"/>
              </a:xfrm>
            </p:grpSpPr>
            <p:sp>
              <p:nvSpPr>
                <p:cNvPr id="80" name="Rectangle 79">
                  <a:extLst>
                    <a:ext uri="{FF2B5EF4-FFF2-40B4-BE49-F238E27FC236}">
                      <a16:creationId xmlns:a16="http://schemas.microsoft.com/office/drawing/2014/main" id="{8E168BEA-EAB0-E249-B0DA-7DF2C1183E9E}"/>
                    </a:ext>
                  </a:extLst>
                </p:cNvPr>
                <p:cNvSpPr/>
                <p:nvPr/>
              </p:nvSpPr>
              <p:spPr>
                <a:xfrm>
                  <a:off x="4608611" y="3297748"/>
                  <a:ext cx="667111" cy="1178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0E6FDE-8085-8340-907F-D17FC1718B16}"/>
                    </a:ext>
                  </a:extLst>
                </p:cNvPr>
                <p:cNvSpPr/>
                <p:nvPr/>
              </p:nvSpPr>
              <p:spPr>
                <a:xfrm>
                  <a:off x="4761011" y="3450148"/>
                  <a:ext cx="667111" cy="117894"/>
                </a:xfrm>
                <a:prstGeom prst="rect">
                  <a:avLst/>
                </a:prstGeom>
                <a:pattFill prst="dkVert">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6110E62-3BF5-D646-A63A-DB9037889BBA}"/>
                    </a:ext>
                  </a:extLst>
                </p:cNvPr>
                <p:cNvSpPr/>
                <p:nvPr/>
              </p:nvSpPr>
              <p:spPr>
                <a:xfrm>
                  <a:off x="4608611" y="3762805"/>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88DB27C-1160-CF48-AE92-4793AC7999BC}"/>
                    </a:ext>
                  </a:extLst>
                </p:cNvPr>
                <p:cNvSpPr/>
                <p:nvPr/>
              </p:nvSpPr>
              <p:spPr>
                <a:xfrm>
                  <a:off x="4772632" y="3913767"/>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ed Rectangle 114">
                <a:extLst>
                  <a:ext uri="{FF2B5EF4-FFF2-40B4-BE49-F238E27FC236}">
                    <a16:creationId xmlns:a16="http://schemas.microsoft.com/office/drawing/2014/main" id="{660CED20-5CD7-1B4F-A6F6-62797D90F1AF}"/>
                  </a:ext>
                </a:extLst>
              </p:cNvPr>
              <p:cNvSpPr/>
              <p:nvPr/>
            </p:nvSpPr>
            <p:spPr>
              <a:xfrm>
                <a:off x="4534293" y="4345757"/>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13E3EB1E-F638-524D-92B0-66D033830CC9}"/>
                </a:ext>
              </a:extLst>
            </p:cNvPr>
            <p:cNvGrpSpPr/>
            <p:nvPr/>
          </p:nvGrpSpPr>
          <p:grpSpPr>
            <a:xfrm>
              <a:off x="6008998" y="3889884"/>
              <a:ext cx="1003954" cy="806365"/>
              <a:chOff x="6008998" y="3889884"/>
              <a:chExt cx="1003954" cy="806365"/>
            </a:xfrm>
          </p:grpSpPr>
          <p:grpSp>
            <p:nvGrpSpPr>
              <p:cNvPr id="94" name="Group 93">
                <a:extLst>
                  <a:ext uri="{FF2B5EF4-FFF2-40B4-BE49-F238E27FC236}">
                    <a16:creationId xmlns:a16="http://schemas.microsoft.com/office/drawing/2014/main" id="{FC9FAEC7-F024-C04A-909F-0103458CE5D5}"/>
                  </a:ext>
                </a:extLst>
              </p:cNvPr>
              <p:cNvGrpSpPr/>
              <p:nvPr/>
            </p:nvGrpSpPr>
            <p:grpSpPr>
              <a:xfrm>
                <a:off x="6095233" y="3962336"/>
                <a:ext cx="831132" cy="733913"/>
                <a:chOff x="6095233" y="3673381"/>
                <a:chExt cx="831132" cy="733913"/>
              </a:xfrm>
            </p:grpSpPr>
            <p:sp>
              <p:nvSpPr>
                <p:cNvPr id="90" name="Rectangle 89">
                  <a:extLst>
                    <a:ext uri="{FF2B5EF4-FFF2-40B4-BE49-F238E27FC236}">
                      <a16:creationId xmlns:a16="http://schemas.microsoft.com/office/drawing/2014/main" id="{08DF9A48-56C9-3B40-95B5-E16CE34B8232}"/>
                    </a:ext>
                  </a:extLst>
                </p:cNvPr>
                <p:cNvSpPr/>
                <p:nvPr/>
              </p:nvSpPr>
              <p:spPr>
                <a:xfrm>
                  <a:off x="6095233" y="3673381"/>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58BF921-76A1-994A-A6A2-3F6FE31FAC34}"/>
                    </a:ext>
                  </a:extLst>
                </p:cNvPr>
                <p:cNvSpPr/>
                <p:nvPr/>
              </p:nvSpPr>
              <p:spPr>
                <a:xfrm>
                  <a:off x="6247633" y="3825781"/>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DF0B877-E82F-5B44-869E-5384B19992CB}"/>
                    </a:ext>
                  </a:extLst>
                </p:cNvPr>
                <p:cNvSpPr/>
                <p:nvPr/>
              </p:nvSpPr>
              <p:spPr>
                <a:xfrm>
                  <a:off x="6095233" y="4138438"/>
                  <a:ext cx="667111" cy="117894"/>
                </a:xfrm>
                <a:prstGeom prst="rect">
                  <a:avLst/>
                </a:prstGeom>
                <a:pattFill prst="dkVert">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41EE90E-D6A4-5149-81F0-7737D96AFA73}"/>
                    </a:ext>
                  </a:extLst>
                </p:cNvPr>
                <p:cNvSpPr/>
                <p:nvPr/>
              </p:nvSpPr>
              <p:spPr>
                <a:xfrm>
                  <a:off x="6259254" y="4289400"/>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ounded Rectangle 115">
                <a:extLst>
                  <a:ext uri="{FF2B5EF4-FFF2-40B4-BE49-F238E27FC236}">
                    <a16:creationId xmlns:a16="http://schemas.microsoft.com/office/drawing/2014/main" id="{7B341150-C8F7-E141-A098-92B7DC27F25D}"/>
                  </a:ext>
                </a:extLst>
              </p:cNvPr>
              <p:cNvSpPr/>
              <p:nvPr/>
            </p:nvSpPr>
            <p:spPr>
              <a:xfrm>
                <a:off x="6008998" y="3889884"/>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4AD22011-49A3-564D-9F42-4CF8887F752C}"/>
                </a:ext>
              </a:extLst>
            </p:cNvPr>
            <p:cNvGrpSpPr/>
            <p:nvPr/>
          </p:nvGrpSpPr>
          <p:grpSpPr>
            <a:xfrm>
              <a:off x="5188213" y="2847437"/>
              <a:ext cx="1003954" cy="803817"/>
              <a:chOff x="5188213" y="2847437"/>
              <a:chExt cx="1003954" cy="803817"/>
            </a:xfrm>
          </p:grpSpPr>
          <p:grpSp>
            <p:nvGrpSpPr>
              <p:cNvPr id="89" name="Group 88">
                <a:extLst>
                  <a:ext uri="{FF2B5EF4-FFF2-40B4-BE49-F238E27FC236}">
                    <a16:creationId xmlns:a16="http://schemas.microsoft.com/office/drawing/2014/main" id="{C3B12127-4BE3-F84A-9EEA-829B5E7ADDAD}"/>
                  </a:ext>
                </a:extLst>
              </p:cNvPr>
              <p:cNvGrpSpPr/>
              <p:nvPr/>
            </p:nvGrpSpPr>
            <p:grpSpPr>
              <a:xfrm>
                <a:off x="5275722" y="2917341"/>
                <a:ext cx="831132" cy="733913"/>
                <a:chOff x="5428122" y="2980507"/>
                <a:chExt cx="831132" cy="733913"/>
              </a:xfrm>
            </p:grpSpPr>
            <p:sp>
              <p:nvSpPr>
                <p:cNvPr id="84" name="Rectangle 83">
                  <a:extLst>
                    <a:ext uri="{FF2B5EF4-FFF2-40B4-BE49-F238E27FC236}">
                      <a16:creationId xmlns:a16="http://schemas.microsoft.com/office/drawing/2014/main" id="{B71230B6-A0E4-9347-A8EF-628F880164BA}"/>
                    </a:ext>
                  </a:extLst>
                </p:cNvPr>
                <p:cNvSpPr/>
                <p:nvPr/>
              </p:nvSpPr>
              <p:spPr>
                <a:xfrm>
                  <a:off x="5428122" y="2980507"/>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B6CECF3-69A1-DF42-9664-8C484DB97C62}"/>
                    </a:ext>
                  </a:extLst>
                </p:cNvPr>
                <p:cNvSpPr/>
                <p:nvPr/>
              </p:nvSpPr>
              <p:spPr>
                <a:xfrm>
                  <a:off x="5580522" y="3132907"/>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64939FB0-F0B6-3F4B-B5E3-14D7A624775B}"/>
                    </a:ext>
                  </a:extLst>
                </p:cNvPr>
                <p:cNvSpPr/>
                <p:nvPr/>
              </p:nvSpPr>
              <p:spPr>
                <a:xfrm>
                  <a:off x="5428122" y="3445564"/>
                  <a:ext cx="667111" cy="1178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190F6FC-2A69-0440-B591-501D2720F05C}"/>
                    </a:ext>
                  </a:extLst>
                </p:cNvPr>
                <p:cNvSpPr/>
                <p:nvPr/>
              </p:nvSpPr>
              <p:spPr>
                <a:xfrm>
                  <a:off x="5592143" y="3596526"/>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E32CA4EB-AB20-5342-B724-58A86A1E2223}"/>
                  </a:ext>
                </a:extLst>
              </p:cNvPr>
              <p:cNvSpPr/>
              <p:nvPr/>
            </p:nvSpPr>
            <p:spPr>
              <a:xfrm>
                <a:off x="5188213" y="2847437"/>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BCB4646-CC0D-7F4B-938F-BB40C26F7135}"/>
                </a:ext>
              </a:extLst>
            </p:cNvPr>
            <p:cNvGrpSpPr/>
            <p:nvPr/>
          </p:nvGrpSpPr>
          <p:grpSpPr>
            <a:xfrm>
              <a:off x="6894935" y="2917341"/>
              <a:ext cx="1003954" cy="801291"/>
              <a:chOff x="6894935" y="2917341"/>
              <a:chExt cx="1003954" cy="801291"/>
            </a:xfrm>
          </p:grpSpPr>
          <p:grpSp>
            <p:nvGrpSpPr>
              <p:cNvPr id="99" name="Group 98">
                <a:extLst>
                  <a:ext uri="{FF2B5EF4-FFF2-40B4-BE49-F238E27FC236}">
                    <a16:creationId xmlns:a16="http://schemas.microsoft.com/office/drawing/2014/main" id="{251E7F1C-4FEE-1940-8E4E-AB0EDABFC611}"/>
                  </a:ext>
                </a:extLst>
              </p:cNvPr>
              <p:cNvGrpSpPr/>
              <p:nvPr/>
            </p:nvGrpSpPr>
            <p:grpSpPr>
              <a:xfrm>
                <a:off x="6981835" y="2917341"/>
                <a:ext cx="833361" cy="733913"/>
                <a:chOff x="6750723" y="2103824"/>
                <a:chExt cx="833361" cy="733913"/>
              </a:xfrm>
            </p:grpSpPr>
            <p:sp>
              <p:nvSpPr>
                <p:cNvPr id="95" name="Rectangle 94">
                  <a:extLst>
                    <a:ext uri="{FF2B5EF4-FFF2-40B4-BE49-F238E27FC236}">
                      <a16:creationId xmlns:a16="http://schemas.microsoft.com/office/drawing/2014/main" id="{546A4597-C2F3-E24C-A9D7-2FA1F5E38666}"/>
                    </a:ext>
                  </a:extLst>
                </p:cNvPr>
                <p:cNvSpPr/>
                <p:nvPr/>
              </p:nvSpPr>
              <p:spPr>
                <a:xfrm>
                  <a:off x="6750723" y="2103824"/>
                  <a:ext cx="667111" cy="117894"/>
                </a:xfrm>
                <a:prstGeom prst="rect">
                  <a:avLst/>
                </a:prstGeom>
                <a:pattFill prst="wdUpDiag">
                  <a:fgClr>
                    <a:schemeClr val="accent4">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ABE62E1-60E3-8543-9A01-1EF591713792}"/>
                    </a:ext>
                  </a:extLst>
                </p:cNvPr>
                <p:cNvSpPr/>
                <p:nvPr/>
              </p:nvSpPr>
              <p:spPr>
                <a:xfrm>
                  <a:off x="6903123" y="2256224"/>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5C5E93E-BF62-6546-9759-9FEA92323F92}"/>
                    </a:ext>
                  </a:extLst>
                </p:cNvPr>
                <p:cNvSpPr/>
                <p:nvPr/>
              </p:nvSpPr>
              <p:spPr>
                <a:xfrm>
                  <a:off x="6752952" y="2568881"/>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294484F-2035-A341-BB8E-071021B5C8BF}"/>
                    </a:ext>
                  </a:extLst>
                </p:cNvPr>
                <p:cNvSpPr/>
                <p:nvPr/>
              </p:nvSpPr>
              <p:spPr>
                <a:xfrm>
                  <a:off x="6916973" y="2719843"/>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a:extLst>
                  <a:ext uri="{FF2B5EF4-FFF2-40B4-BE49-F238E27FC236}">
                    <a16:creationId xmlns:a16="http://schemas.microsoft.com/office/drawing/2014/main" id="{3FFDEF3D-60BC-1D48-A748-553CEE4F4B82}"/>
                  </a:ext>
                </a:extLst>
              </p:cNvPr>
              <p:cNvSpPr/>
              <p:nvPr/>
            </p:nvSpPr>
            <p:spPr>
              <a:xfrm>
                <a:off x="6894935" y="3309509"/>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E8A4F65B-0C0B-FD4A-A054-E344411A487E}"/>
                </a:ext>
              </a:extLst>
            </p:cNvPr>
            <p:cNvGrpSpPr/>
            <p:nvPr/>
          </p:nvGrpSpPr>
          <p:grpSpPr>
            <a:xfrm>
              <a:off x="7920924" y="3962336"/>
              <a:ext cx="831132" cy="794859"/>
              <a:chOff x="7920924" y="3962336"/>
              <a:chExt cx="831132" cy="794859"/>
            </a:xfrm>
          </p:grpSpPr>
          <p:grpSp>
            <p:nvGrpSpPr>
              <p:cNvPr id="107" name="Group 106">
                <a:extLst>
                  <a:ext uri="{FF2B5EF4-FFF2-40B4-BE49-F238E27FC236}">
                    <a16:creationId xmlns:a16="http://schemas.microsoft.com/office/drawing/2014/main" id="{036219E3-A666-FD43-B233-1014E5D7F00E}"/>
                  </a:ext>
                </a:extLst>
              </p:cNvPr>
              <p:cNvGrpSpPr/>
              <p:nvPr/>
            </p:nvGrpSpPr>
            <p:grpSpPr>
              <a:xfrm>
                <a:off x="7920924" y="3962336"/>
                <a:ext cx="831132" cy="268856"/>
                <a:chOff x="8061703" y="2564297"/>
                <a:chExt cx="831132" cy="268856"/>
              </a:xfrm>
            </p:grpSpPr>
            <p:sp>
              <p:nvSpPr>
                <p:cNvPr id="105" name="Rectangle 104">
                  <a:extLst>
                    <a:ext uri="{FF2B5EF4-FFF2-40B4-BE49-F238E27FC236}">
                      <a16:creationId xmlns:a16="http://schemas.microsoft.com/office/drawing/2014/main" id="{0BFE8B23-3E5F-E44D-BC82-73819E4F3F29}"/>
                    </a:ext>
                  </a:extLst>
                </p:cNvPr>
                <p:cNvSpPr/>
                <p:nvPr/>
              </p:nvSpPr>
              <p:spPr>
                <a:xfrm>
                  <a:off x="8061703" y="2564297"/>
                  <a:ext cx="667111" cy="117894"/>
                </a:xfrm>
                <a:prstGeom prst="rect">
                  <a:avLst/>
                </a:prstGeom>
                <a:pattFill prst="wdUp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E4D77B6-DA55-4545-BFDA-A7C8A9E6B81C}"/>
                    </a:ext>
                  </a:extLst>
                </p:cNvPr>
                <p:cNvSpPr/>
                <p:nvPr/>
              </p:nvSpPr>
              <p:spPr>
                <a:xfrm>
                  <a:off x="8225724" y="2715259"/>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ctagon 118">
                <a:extLst>
                  <a:ext uri="{FF2B5EF4-FFF2-40B4-BE49-F238E27FC236}">
                    <a16:creationId xmlns:a16="http://schemas.microsoft.com/office/drawing/2014/main" id="{9B973C79-A30F-0642-9BC6-F830B76DBCE3}"/>
                  </a:ext>
                </a:extLst>
              </p:cNvPr>
              <p:cNvSpPr/>
              <p:nvPr/>
            </p:nvSpPr>
            <p:spPr>
              <a:xfrm>
                <a:off x="8101154" y="4320357"/>
                <a:ext cx="486418" cy="436838"/>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t>
                </a:r>
              </a:p>
            </p:txBody>
          </p:sp>
        </p:grpSp>
      </p:grpSp>
      <p:sp>
        <p:nvSpPr>
          <p:cNvPr id="128" name="TextBox 127">
            <a:extLst>
              <a:ext uri="{FF2B5EF4-FFF2-40B4-BE49-F238E27FC236}">
                <a16:creationId xmlns:a16="http://schemas.microsoft.com/office/drawing/2014/main" id="{06B67D9C-4A6C-9549-8777-75DE2FB417B6}"/>
              </a:ext>
            </a:extLst>
          </p:cNvPr>
          <p:cNvSpPr txBox="1"/>
          <p:nvPr/>
        </p:nvSpPr>
        <p:spPr>
          <a:xfrm>
            <a:off x="5838669" y="607104"/>
            <a:ext cx="2116092" cy="369332"/>
          </a:xfrm>
          <a:prstGeom prst="rect">
            <a:avLst/>
          </a:prstGeom>
          <a:noFill/>
        </p:spPr>
        <p:txBody>
          <a:bodyPr wrap="none" rtlCol="0">
            <a:spAutoFit/>
          </a:bodyPr>
          <a:lstStyle/>
          <a:p>
            <a:r>
              <a:rPr lang="en-US" b="1" dirty="0"/>
              <a:t>Parental Haplotypes</a:t>
            </a:r>
          </a:p>
        </p:txBody>
      </p:sp>
      <p:sp>
        <p:nvSpPr>
          <p:cNvPr id="129" name="TextBox 128">
            <a:extLst>
              <a:ext uri="{FF2B5EF4-FFF2-40B4-BE49-F238E27FC236}">
                <a16:creationId xmlns:a16="http://schemas.microsoft.com/office/drawing/2014/main" id="{06AEBEE2-F3C3-C942-9046-6AA6D0AAC37B}"/>
              </a:ext>
            </a:extLst>
          </p:cNvPr>
          <p:cNvSpPr txBox="1"/>
          <p:nvPr/>
        </p:nvSpPr>
        <p:spPr>
          <a:xfrm>
            <a:off x="5833674" y="2382459"/>
            <a:ext cx="2095574" cy="369332"/>
          </a:xfrm>
          <a:prstGeom prst="rect">
            <a:avLst/>
          </a:prstGeom>
          <a:noFill/>
        </p:spPr>
        <p:txBody>
          <a:bodyPr wrap="none" rtlCol="0">
            <a:spAutoFit/>
          </a:bodyPr>
          <a:lstStyle/>
          <a:p>
            <a:r>
              <a:rPr lang="en-US" b="1" dirty="0"/>
              <a:t>Progeny Haplotypes</a:t>
            </a:r>
          </a:p>
        </p:txBody>
      </p:sp>
    </p:spTree>
    <p:extLst>
      <p:ext uri="{BB962C8B-B14F-4D97-AF65-F5344CB8AC3E}">
        <p14:creationId xmlns:p14="http://schemas.microsoft.com/office/powerpoint/2010/main" val="352668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Haplotypes affecting fertility</a:t>
            </a:r>
            <a:endParaRPr lang="en-US" dirty="0"/>
          </a:p>
        </p:txBody>
      </p:sp>
      <p:sp>
        <p:nvSpPr>
          <p:cNvPr id="12" name="Content Placeholder 11"/>
          <p:cNvSpPr>
            <a:spLocks noGrp="1"/>
          </p:cNvSpPr>
          <p:nvPr>
            <p:ph sz="half" idx="1"/>
          </p:nvPr>
        </p:nvSpPr>
        <p:spPr/>
        <p:txBody>
          <a:bodyPr/>
          <a:lstStyle/>
          <a:p>
            <a:r>
              <a:rPr lang="en-US" dirty="0"/>
              <a:t>Rapid discovery of new recessive defects</a:t>
            </a:r>
          </a:p>
          <a:p>
            <a:pPr lvl="1"/>
            <a:r>
              <a:rPr lang="en-US" dirty="0"/>
              <a:t>Large numbers of genotyped animals</a:t>
            </a:r>
          </a:p>
          <a:p>
            <a:pPr lvl="1"/>
            <a:r>
              <a:rPr lang="en-US" dirty="0"/>
              <a:t>Affordable DNA sequencing</a:t>
            </a:r>
          </a:p>
          <a:p>
            <a:r>
              <a:rPr lang="en-US" dirty="0"/>
              <a:t>Determination of haplotype location</a:t>
            </a:r>
          </a:p>
          <a:p>
            <a:pPr lvl="1"/>
            <a:r>
              <a:rPr lang="en-US" dirty="0"/>
              <a:t>Significant number of homozygous animals expected, but none observed (based on pedigree, not haplotype frequency)</a:t>
            </a:r>
          </a:p>
          <a:p>
            <a:pPr lvl="1"/>
            <a:r>
              <a:rPr lang="en-US" dirty="0"/>
              <a:t>Narrow suspect region with fine-mapping</a:t>
            </a:r>
          </a:p>
          <a:p>
            <a:pPr lvl="1"/>
            <a:r>
              <a:rPr lang="en-US" dirty="0"/>
              <a:t>Use sequence data to find causative mutation </a:t>
            </a:r>
          </a:p>
        </p:txBody>
      </p:sp>
    </p:spTree>
    <p:extLst>
      <p:ext uri="{BB962C8B-B14F-4D97-AF65-F5344CB8AC3E}">
        <p14:creationId xmlns:p14="http://schemas.microsoft.com/office/powerpoint/2010/main" val="3250700645"/>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19830</TotalTime>
  <Words>1425</Words>
  <Application>Microsoft Macintosh PowerPoint</Application>
  <PresentationFormat>On-screen Show (16:9)</PresentationFormat>
  <Paragraphs>295</Paragraphs>
  <Slides>26</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 Unicode MS</vt:lpstr>
      <vt:lpstr>ＭＳ Ｐゴシック</vt:lpstr>
      <vt:lpstr>Arial</vt:lpstr>
      <vt:lpstr>Arial Black</vt:lpstr>
      <vt:lpstr>Calibri</vt:lpstr>
      <vt:lpstr>Monotype Sorts</vt:lpstr>
      <vt:lpstr>Symbol</vt:lpstr>
      <vt:lpstr>Times New Roman</vt:lpstr>
      <vt:lpstr>Trebuchet MS</vt:lpstr>
      <vt:lpstr>AIP-2017 Slide Master</vt:lpstr>
      <vt:lpstr>1_AIP-2017 Slide Master</vt:lpstr>
      <vt:lpstr>Haplotype tests for recessive disorders that affect fertility and other traits in dairy cattle</vt:lpstr>
      <vt:lpstr>Overview</vt:lpstr>
      <vt:lpstr>Mendelian traits</vt:lpstr>
      <vt:lpstr>A pilgrimage, of sorts</vt:lpstr>
      <vt:lpstr>Genetic diseases are common</vt:lpstr>
      <vt:lpstr>Example – HH1 (APAF1)</vt:lpstr>
      <vt:lpstr>Example – Transmission of HH1 (APAF1)</vt:lpstr>
      <vt:lpstr>Haplotyping in US dairy cattle</vt:lpstr>
      <vt:lpstr>Haplotypes affecting fertility</vt:lpstr>
      <vt:lpstr>How are new haplotypes detected?</vt:lpstr>
      <vt:lpstr>Effects confirmed using fertility data</vt:lpstr>
      <vt:lpstr>Timing of recessive effects</vt:lpstr>
      <vt:lpstr>Known recessives in U.S. Holsteins</vt:lpstr>
      <vt:lpstr>Validation of candidate variants</vt:lpstr>
      <vt:lpstr>Is the number of defects increasing?</vt:lpstr>
      <vt:lpstr>Not all mutations produce phenotypic changes</vt:lpstr>
      <vt:lpstr>Frequencies change over time</vt:lpstr>
      <vt:lpstr>Bull carrier status is published</vt:lpstr>
      <vt:lpstr>Do recessives affect other traits?</vt:lpstr>
      <vt:lpstr>How many defects do animals carry?</vt:lpstr>
      <vt:lpstr>Estimated cost of genetic load</vt:lpstr>
      <vt:lpstr>What is the best strategy for dealing with recessives?</vt:lpstr>
      <vt:lpstr>Conclusions</vt:lpstr>
      <vt:lpstr>Acknowledgments</vt:lpstr>
      <vt:lpstr>Disclaimer</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480</cp:revision>
  <dcterms:created xsi:type="dcterms:W3CDTF">2017-04-14T13:19:57Z</dcterms:created>
  <dcterms:modified xsi:type="dcterms:W3CDTF">2019-09-10T18:43:52Z</dcterms:modified>
</cp:coreProperties>
</file>