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84" r:id="rId1"/>
  </p:sldMasterIdLst>
  <p:notesMasterIdLst>
    <p:notesMasterId r:id="rId36"/>
  </p:notesMasterIdLst>
  <p:sldIdLst>
    <p:sldId id="256" r:id="rId2"/>
    <p:sldId id="568" r:id="rId3"/>
    <p:sldId id="570" r:id="rId4"/>
    <p:sldId id="575" r:id="rId5"/>
    <p:sldId id="527" r:id="rId6"/>
    <p:sldId id="529" r:id="rId7"/>
    <p:sldId id="536" r:id="rId8"/>
    <p:sldId id="537" r:id="rId9"/>
    <p:sldId id="538" r:id="rId10"/>
    <p:sldId id="539" r:id="rId11"/>
    <p:sldId id="574" r:id="rId12"/>
    <p:sldId id="540" r:id="rId13"/>
    <p:sldId id="542" r:id="rId14"/>
    <p:sldId id="571" r:id="rId15"/>
    <p:sldId id="547" r:id="rId16"/>
    <p:sldId id="548" r:id="rId17"/>
    <p:sldId id="572" r:id="rId18"/>
    <p:sldId id="550" r:id="rId19"/>
    <p:sldId id="510" r:id="rId20"/>
    <p:sldId id="551" r:id="rId21"/>
    <p:sldId id="552" r:id="rId22"/>
    <p:sldId id="553" r:id="rId23"/>
    <p:sldId id="556" r:id="rId24"/>
    <p:sldId id="561" r:id="rId25"/>
    <p:sldId id="576" r:id="rId26"/>
    <p:sldId id="465" r:id="rId27"/>
    <p:sldId id="472" r:id="rId28"/>
    <p:sldId id="473" r:id="rId29"/>
    <p:sldId id="580" r:id="rId30"/>
    <p:sldId id="578" r:id="rId31"/>
    <p:sldId id="579" r:id="rId32"/>
    <p:sldId id="581" r:id="rId33"/>
    <p:sldId id="456" r:id="rId34"/>
    <p:sldId id="383" r:id="rId35"/>
  </p:sldIdLst>
  <p:sldSz cx="9144000" cy="6858000" type="screen4x3"/>
  <p:notesSz cx="6858000" cy="9144000"/>
  <p:defaultTextStyle>
    <a:defPPr>
      <a:defRPr lang="en-US"/>
    </a:defPPr>
    <a:lvl1pPr algn="l" defTabSz="457200" rtl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1pPr>
    <a:lvl2pPr marL="228600" indent="228600" algn="l" defTabSz="457200" rtl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2pPr>
    <a:lvl3pPr marL="457200" indent="457200" algn="l" defTabSz="457200" rtl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3pPr>
    <a:lvl4pPr marL="685800" indent="685800" algn="l" defTabSz="457200" rtl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4pPr>
    <a:lvl5pPr marL="914400" indent="914400" algn="l" defTabSz="457200" rtl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5pPr>
    <a:lvl6pPr marL="2286000" algn="l" defTabSz="457200" rtl="0" eaLnBrk="1" latinLnBrk="0" hangingPunct="1"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6pPr>
    <a:lvl7pPr marL="2743200" algn="l" defTabSz="457200" rtl="0" eaLnBrk="1" latinLnBrk="0" hangingPunct="1"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7pPr>
    <a:lvl8pPr marL="3200400" algn="l" defTabSz="457200" rtl="0" eaLnBrk="1" latinLnBrk="0" hangingPunct="1"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8pPr>
    <a:lvl9pPr marL="3657600" algn="l" defTabSz="457200" rtl="0" eaLnBrk="1" latinLnBrk="0" hangingPunct="1">
      <a:defRPr sz="1200" kern="1200">
        <a:solidFill>
          <a:srgbClr val="000000"/>
        </a:solidFill>
        <a:latin typeface="Helvetica" charset="0"/>
        <a:ea typeface="ＭＳ Ｐゴシック" charset="0"/>
        <a:cs typeface="ＭＳ Ｐゴシック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CC66"/>
    <a:srgbClr val="00FF00"/>
    <a:srgbClr val="FFFFFF"/>
    <a:srgbClr val="77ACD1"/>
    <a:srgbClr val="E6865E"/>
    <a:srgbClr val="FFFCBE"/>
    <a:srgbClr val="EFEEED"/>
    <a:srgbClr val="C6A669"/>
    <a:srgbClr val="C6A770"/>
    <a:srgbClr val="FF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966" autoAdjust="0"/>
  </p:normalViewPr>
  <p:slideViewPr>
    <p:cSldViewPr>
      <p:cViewPr varScale="1">
        <p:scale>
          <a:sx n="130" d="100"/>
          <a:sy n="130" d="100"/>
        </p:scale>
        <p:origin x="-2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cole:Documents:AIPL:Genomics:March%202015%20Genotype%20Cou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package" Target="../embeddings/Microsoft_Excel_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9.133.52.241\data-m\GRW\GRAPHICS\AI%20bulls%20with%20G%20statu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M:\GRW\GRAPHICS\average%20net%20merit%20by%20date%20entered%20A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9.133.52.241\aipl3850-U\jan\bias\pctgeno_by_nm_2009_10bulls.xlsx" TargetMode="External"/><Relationship Id="rId2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erv\DATA-M\SMH\BV%20trend%20Jan%20201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erv\DATA-M\SMH\BV%20trend%20Jan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043826633108"/>
          <c:y val="0.0213903743315508"/>
          <c:w val="0.854293416768652"/>
          <c:h val="0.8623171501957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50k, Old, Male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Sheet1!$B$9:$B$75</c:f>
              <c:numCache>
                <c:formatCode>General</c:formatCode>
                <c:ptCount val="67"/>
                <c:pt idx="0">
                  <c:v>7600.0</c:v>
                </c:pt>
                <c:pt idx="1">
                  <c:v>7883.0</c:v>
                </c:pt>
                <c:pt idx="2">
                  <c:v>8512.0</c:v>
                </c:pt>
                <c:pt idx="3">
                  <c:v>8568.0</c:v>
                </c:pt>
                <c:pt idx="4">
                  <c:v>8974.0</c:v>
                </c:pt>
                <c:pt idx="5">
                  <c:v>9378.0</c:v>
                </c:pt>
                <c:pt idx="6">
                  <c:v>9770.0</c:v>
                </c:pt>
                <c:pt idx="7">
                  <c:v>9958.0</c:v>
                </c:pt>
                <c:pt idx="8">
                  <c:v>9958.0</c:v>
                </c:pt>
                <c:pt idx="9">
                  <c:v>9963.0</c:v>
                </c:pt>
                <c:pt idx="10">
                  <c:v>10430.0</c:v>
                </c:pt>
                <c:pt idx="11">
                  <c:v>10611.0</c:v>
                </c:pt>
                <c:pt idx="12">
                  <c:v>10616.0</c:v>
                </c:pt>
                <c:pt idx="13">
                  <c:v>10618.0</c:v>
                </c:pt>
                <c:pt idx="14">
                  <c:v>11292.0</c:v>
                </c:pt>
                <c:pt idx="15">
                  <c:v>11193.0</c:v>
                </c:pt>
                <c:pt idx="16">
                  <c:v>11195.0</c:v>
                </c:pt>
                <c:pt idx="17">
                  <c:v>11712.0</c:v>
                </c:pt>
                <c:pt idx="18">
                  <c:v>12150.0</c:v>
                </c:pt>
                <c:pt idx="19">
                  <c:v>12427.0</c:v>
                </c:pt>
                <c:pt idx="20">
                  <c:v>15376.0</c:v>
                </c:pt>
                <c:pt idx="21">
                  <c:v>15383.0</c:v>
                </c:pt>
                <c:pt idx="22">
                  <c:v>16516.0</c:v>
                </c:pt>
                <c:pt idx="23">
                  <c:v>16807.0</c:v>
                </c:pt>
                <c:pt idx="24">
                  <c:v>16827.0</c:v>
                </c:pt>
                <c:pt idx="25">
                  <c:v>16829.0</c:v>
                </c:pt>
                <c:pt idx="26">
                  <c:v>17279.0</c:v>
                </c:pt>
                <c:pt idx="27">
                  <c:v>17672.0</c:v>
                </c:pt>
                <c:pt idx="28">
                  <c:v>17702.0</c:v>
                </c:pt>
                <c:pt idx="29">
                  <c:v>17722.0</c:v>
                </c:pt>
                <c:pt idx="30">
                  <c:v>18167.0</c:v>
                </c:pt>
                <c:pt idx="31">
                  <c:v>18494.0</c:v>
                </c:pt>
                <c:pt idx="32">
                  <c:v>18516.0</c:v>
                </c:pt>
                <c:pt idx="33">
                  <c:v>18518.0</c:v>
                </c:pt>
                <c:pt idx="34">
                  <c:v>19001.0</c:v>
                </c:pt>
                <c:pt idx="35">
                  <c:v>19370.0</c:v>
                </c:pt>
                <c:pt idx="36">
                  <c:v>19372.0</c:v>
                </c:pt>
                <c:pt idx="37">
                  <c:v>19373.0</c:v>
                </c:pt>
                <c:pt idx="38">
                  <c:v>19776.0</c:v>
                </c:pt>
                <c:pt idx="39">
                  <c:v>20038.0</c:v>
                </c:pt>
                <c:pt idx="40">
                  <c:v>20803.0</c:v>
                </c:pt>
                <c:pt idx="41">
                  <c:v>20805.0</c:v>
                </c:pt>
                <c:pt idx="42">
                  <c:v>21904.0</c:v>
                </c:pt>
                <c:pt idx="43">
                  <c:v>22915.0</c:v>
                </c:pt>
                <c:pt idx="44">
                  <c:v>22925.0</c:v>
                </c:pt>
                <c:pt idx="45">
                  <c:v>22925.0</c:v>
                </c:pt>
                <c:pt idx="46">
                  <c:v>23645.0</c:v>
                </c:pt>
                <c:pt idx="47">
                  <c:v>23648.0</c:v>
                </c:pt>
                <c:pt idx="48">
                  <c:v>23651.0</c:v>
                </c:pt>
                <c:pt idx="49">
                  <c:v>23657.0</c:v>
                </c:pt>
                <c:pt idx="50">
                  <c:v>24528.0</c:v>
                </c:pt>
                <c:pt idx="51">
                  <c:v>24566.0</c:v>
                </c:pt>
                <c:pt idx="52">
                  <c:v>24590.0</c:v>
                </c:pt>
                <c:pt idx="53">
                  <c:v>24596.0</c:v>
                </c:pt>
                <c:pt idx="54">
                  <c:v>25275.0</c:v>
                </c:pt>
                <c:pt idx="55">
                  <c:v>25276.0</c:v>
                </c:pt>
                <c:pt idx="56">
                  <c:v>25271.0</c:v>
                </c:pt>
                <c:pt idx="57">
                  <c:v>25270.0</c:v>
                </c:pt>
                <c:pt idx="58">
                  <c:v>26036.0</c:v>
                </c:pt>
                <c:pt idx="59">
                  <c:v>26037.0</c:v>
                </c:pt>
                <c:pt idx="60">
                  <c:v>26036.0</c:v>
                </c:pt>
                <c:pt idx="61">
                  <c:v>26038.0</c:v>
                </c:pt>
                <c:pt idx="62">
                  <c:v>26696.0</c:v>
                </c:pt>
                <c:pt idx="63">
                  <c:v>26705.0</c:v>
                </c:pt>
                <c:pt idx="64">
                  <c:v>26694.0</c:v>
                </c:pt>
                <c:pt idx="65">
                  <c:v>26693.0</c:v>
                </c:pt>
              </c:numCache>
            </c:numRef>
          </c:val>
        </c:ser>
        <c:ser>
          <c:idx val="1"/>
          <c:order val="1"/>
          <c:tx>
            <c:strRef>
              <c:f>Sheet1!$C$7</c:f>
              <c:strCache>
                <c:ptCount val="1"/>
                <c:pt idx="0">
                  <c:v>50k, Old, Female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Sheet1!$C$9:$C$75</c:f>
              <c:numCache>
                <c:formatCode>General</c:formatCode>
                <c:ptCount val="67"/>
                <c:pt idx="0">
                  <c:v>2711.0</c:v>
                </c:pt>
                <c:pt idx="1">
                  <c:v>3049.0</c:v>
                </c:pt>
                <c:pt idx="2">
                  <c:v>3728.0</c:v>
                </c:pt>
                <c:pt idx="3">
                  <c:v>3965.0</c:v>
                </c:pt>
                <c:pt idx="4">
                  <c:v>4348.0</c:v>
                </c:pt>
                <c:pt idx="5">
                  <c:v>5086.0</c:v>
                </c:pt>
                <c:pt idx="6">
                  <c:v>5944.0</c:v>
                </c:pt>
                <c:pt idx="7">
                  <c:v>5985.0</c:v>
                </c:pt>
                <c:pt idx="8">
                  <c:v>6118.0</c:v>
                </c:pt>
                <c:pt idx="9">
                  <c:v>6151.0</c:v>
                </c:pt>
                <c:pt idx="10">
                  <c:v>7343.0</c:v>
                </c:pt>
                <c:pt idx="11">
                  <c:v>7404.0</c:v>
                </c:pt>
                <c:pt idx="12">
                  <c:v>7519.0</c:v>
                </c:pt>
                <c:pt idx="13">
                  <c:v>7545.0</c:v>
                </c:pt>
                <c:pt idx="14">
                  <c:v>9144.0</c:v>
                </c:pt>
                <c:pt idx="15">
                  <c:v>9216.0</c:v>
                </c:pt>
                <c:pt idx="16">
                  <c:v>9240.0</c:v>
                </c:pt>
                <c:pt idx="17">
                  <c:v>9292.0</c:v>
                </c:pt>
                <c:pt idx="18">
                  <c:v>6699.0</c:v>
                </c:pt>
                <c:pt idx="19">
                  <c:v>6787.0</c:v>
                </c:pt>
                <c:pt idx="20">
                  <c:v>6721.0</c:v>
                </c:pt>
                <c:pt idx="21">
                  <c:v>6704.0</c:v>
                </c:pt>
                <c:pt idx="22">
                  <c:v>8030.0</c:v>
                </c:pt>
                <c:pt idx="23">
                  <c:v>7965.0</c:v>
                </c:pt>
                <c:pt idx="24">
                  <c:v>7950.0</c:v>
                </c:pt>
                <c:pt idx="25">
                  <c:v>7976.0</c:v>
                </c:pt>
                <c:pt idx="26">
                  <c:v>9119.0</c:v>
                </c:pt>
                <c:pt idx="27">
                  <c:v>9059.0</c:v>
                </c:pt>
                <c:pt idx="28">
                  <c:v>9069.0</c:v>
                </c:pt>
                <c:pt idx="29">
                  <c:v>9915.0</c:v>
                </c:pt>
                <c:pt idx="30">
                  <c:v>11082.0</c:v>
                </c:pt>
                <c:pt idx="31">
                  <c:v>12139.0</c:v>
                </c:pt>
                <c:pt idx="32">
                  <c:v>12378.0</c:v>
                </c:pt>
                <c:pt idx="33">
                  <c:v>12397.0</c:v>
                </c:pt>
                <c:pt idx="34">
                  <c:v>13640.0</c:v>
                </c:pt>
                <c:pt idx="35">
                  <c:v>13645.0</c:v>
                </c:pt>
                <c:pt idx="36">
                  <c:v>13694.0</c:v>
                </c:pt>
                <c:pt idx="37">
                  <c:v>13704.0</c:v>
                </c:pt>
                <c:pt idx="38">
                  <c:v>14936.0</c:v>
                </c:pt>
                <c:pt idx="39">
                  <c:v>14746.0</c:v>
                </c:pt>
                <c:pt idx="40">
                  <c:v>14742.0</c:v>
                </c:pt>
                <c:pt idx="41">
                  <c:v>14743.0</c:v>
                </c:pt>
                <c:pt idx="42">
                  <c:v>16062.0</c:v>
                </c:pt>
                <c:pt idx="43">
                  <c:v>16085.0</c:v>
                </c:pt>
                <c:pt idx="44">
                  <c:v>16114.0</c:v>
                </c:pt>
                <c:pt idx="45">
                  <c:v>16119.0</c:v>
                </c:pt>
                <c:pt idx="46">
                  <c:v>18159.0</c:v>
                </c:pt>
                <c:pt idx="47">
                  <c:v>18507.0</c:v>
                </c:pt>
                <c:pt idx="48">
                  <c:v>18563.0</c:v>
                </c:pt>
                <c:pt idx="49">
                  <c:v>18655.0</c:v>
                </c:pt>
                <c:pt idx="50">
                  <c:v>20122.0</c:v>
                </c:pt>
                <c:pt idx="51">
                  <c:v>20404.0</c:v>
                </c:pt>
                <c:pt idx="52">
                  <c:v>20613.0</c:v>
                </c:pt>
                <c:pt idx="53">
                  <c:v>20618.0</c:v>
                </c:pt>
                <c:pt idx="54">
                  <c:v>22092.0</c:v>
                </c:pt>
                <c:pt idx="55">
                  <c:v>22094.0</c:v>
                </c:pt>
                <c:pt idx="56">
                  <c:v>22092.0</c:v>
                </c:pt>
                <c:pt idx="57">
                  <c:v>22096.0</c:v>
                </c:pt>
                <c:pt idx="58">
                  <c:v>23668.0</c:v>
                </c:pt>
                <c:pt idx="59">
                  <c:v>23667.0</c:v>
                </c:pt>
                <c:pt idx="60">
                  <c:v>23767.0</c:v>
                </c:pt>
                <c:pt idx="61">
                  <c:v>23888.0</c:v>
                </c:pt>
                <c:pt idx="62">
                  <c:v>25434.0</c:v>
                </c:pt>
                <c:pt idx="63">
                  <c:v>26041.0</c:v>
                </c:pt>
                <c:pt idx="64">
                  <c:v>26124.0</c:v>
                </c:pt>
                <c:pt idx="65">
                  <c:v>26197.0</c:v>
                </c:pt>
              </c:numCache>
            </c:numRef>
          </c:val>
        </c:ser>
        <c:ser>
          <c:idx val="2"/>
          <c:order val="2"/>
          <c:tx>
            <c:strRef>
              <c:f>Sheet1!$D$7</c:f>
              <c:strCache>
                <c:ptCount val="1"/>
                <c:pt idx="0">
                  <c:v>50k, Young, Male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Sheet1!$D$9:$D$75</c:f>
              <c:numCache>
                <c:formatCode>General</c:formatCode>
                <c:ptCount val="67"/>
                <c:pt idx="0">
                  <c:v>9685.0</c:v>
                </c:pt>
                <c:pt idx="1">
                  <c:v>11459.0</c:v>
                </c:pt>
                <c:pt idx="2">
                  <c:v>12137.0</c:v>
                </c:pt>
                <c:pt idx="3">
                  <c:v>13288.0</c:v>
                </c:pt>
                <c:pt idx="4">
                  <c:v>14061.0</c:v>
                </c:pt>
                <c:pt idx="5">
                  <c:v>15328.0</c:v>
                </c:pt>
                <c:pt idx="6">
                  <c:v>16007.0</c:v>
                </c:pt>
                <c:pt idx="7">
                  <c:v>16594.0</c:v>
                </c:pt>
                <c:pt idx="8">
                  <c:v>17507.0</c:v>
                </c:pt>
                <c:pt idx="9">
                  <c:v>18187.0</c:v>
                </c:pt>
                <c:pt idx="10">
                  <c:v>18652.0</c:v>
                </c:pt>
                <c:pt idx="11">
                  <c:v>19200.0</c:v>
                </c:pt>
                <c:pt idx="12">
                  <c:v>19720.0</c:v>
                </c:pt>
                <c:pt idx="13">
                  <c:v>20132.0</c:v>
                </c:pt>
                <c:pt idx="14">
                  <c:v>20266.0</c:v>
                </c:pt>
                <c:pt idx="15">
                  <c:v>21306.0</c:v>
                </c:pt>
                <c:pt idx="16">
                  <c:v>21921.0</c:v>
                </c:pt>
                <c:pt idx="17">
                  <c:v>22834.0</c:v>
                </c:pt>
                <c:pt idx="18">
                  <c:v>23171.0</c:v>
                </c:pt>
                <c:pt idx="19">
                  <c:v>24080.0</c:v>
                </c:pt>
                <c:pt idx="20">
                  <c:v>25552.0</c:v>
                </c:pt>
                <c:pt idx="21">
                  <c:v>26445.0</c:v>
                </c:pt>
                <c:pt idx="22">
                  <c:v>26956.0</c:v>
                </c:pt>
                <c:pt idx="23">
                  <c:v>28067.0</c:v>
                </c:pt>
                <c:pt idx="24">
                  <c:v>29746.0</c:v>
                </c:pt>
                <c:pt idx="25">
                  <c:v>30835.0</c:v>
                </c:pt>
                <c:pt idx="26">
                  <c:v>31673.0</c:v>
                </c:pt>
                <c:pt idx="27">
                  <c:v>32989.0</c:v>
                </c:pt>
                <c:pt idx="28">
                  <c:v>34000.0</c:v>
                </c:pt>
                <c:pt idx="29">
                  <c:v>35911.0</c:v>
                </c:pt>
                <c:pt idx="30">
                  <c:v>36691.0</c:v>
                </c:pt>
                <c:pt idx="31">
                  <c:v>37889.0</c:v>
                </c:pt>
                <c:pt idx="32">
                  <c:v>38971.0</c:v>
                </c:pt>
                <c:pt idx="33">
                  <c:v>40020.0</c:v>
                </c:pt>
                <c:pt idx="34">
                  <c:v>40498.0</c:v>
                </c:pt>
                <c:pt idx="35">
                  <c:v>40838.0</c:v>
                </c:pt>
                <c:pt idx="36">
                  <c:v>41751.0</c:v>
                </c:pt>
                <c:pt idx="37">
                  <c:v>42947.0</c:v>
                </c:pt>
                <c:pt idx="38">
                  <c:v>43110.0</c:v>
                </c:pt>
                <c:pt idx="39">
                  <c:v>43891.0</c:v>
                </c:pt>
                <c:pt idx="40">
                  <c:v>44667.0</c:v>
                </c:pt>
                <c:pt idx="41">
                  <c:v>45351.0</c:v>
                </c:pt>
                <c:pt idx="42">
                  <c:v>45537.0</c:v>
                </c:pt>
                <c:pt idx="43">
                  <c:v>45768.0</c:v>
                </c:pt>
                <c:pt idx="44">
                  <c:v>46696.0</c:v>
                </c:pt>
                <c:pt idx="45">
                  <c:v>47060.0</c:v>
                </c:pt>
                <c:pt idx="46">
                  <c:v>47409.0</c:v>
                </c:pt>
                <c:pt idx="47">
                  <c:v>47729.0</c:v>
                </c:pt>
                <c:pt idx="48">
                  <c:v>49352.0</c:v>
                </c:pt>
                <c:pt idx="49">
                  <c:v>49627.0</c:v>
                </c:pt>
                <c:pt idx="50">
                  <c:v>49252.0</c:v>
                </c:pt>
                <c:pt idx="51">
                  <c:v>50166.0</c:v>
                </c:pt>
                <c:pt idx="52">
                  <c:v>50557.0</c:v>
                </c:pt>
                <c:pt idx="53">
                  <c:v>50964.0</c:v>
                </c:pt>
                <c:pt idx="54">
                  <c:v>50550.0</c:v>
                </c:pt>
                <c:pt idx="55">
                  <c:v>51122.0</c:v>
                </c:pt>
                <c:pt idx="56">
                  <c:v>51724.0</c:v>
                </c:pt>
                <c:pt idx="57">
                  <c:v>52230.0</c:v>
                </c:pt>
                <c:pt idx="58">
                  <c:v>51918.0</c:v>
                </c:pt>
                <c:pt idx="59">
                  <c:v>52320.0</c:v>
                </c:pt>
                <c:pt idx="60">
                  <c:v>53110.0</c:v>
                </c:pt>
                <c:pt idx="61">
                  <c:v>53485.0</c:v>
                </c:pt>
                <c:pt idx="62">
                  <c:v>53334.0</c:v>
                </c:pt>
                <c:pt idx="63">
                  <c:v>54174.0</c:v>
                </c:pt>
                <c:pt idx="64">
                  <c:v>54694.0</c:v>
                </c:pt>
                <c:pt idx="65">
                  <c:v>55118.0</c:v>
                </c:pt>
              </c:numCache>
            </c:numRef>
          </c:val>
        </c:ser>
        <c:ser>
          <c:idx val="3"/>
          <c:order val="3"/>
          <c:tx>
            <c:strRef>
              <c:f>Sheet1!$E$7</c:f>
              <c:strCache>
                <c:ptCount val="1"/>
                <c:pt idx="0">
                  <c:v>50k, Young, Female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Sheet1!$E$9:$E$75</c:f>
              <c:numCache>
                <c:formatCode>General</c:formatCode>
                <c:ptCount val="67"/>
                <c:pt idx="0">
                  <c:v>1937.0</c:v>
                </c:pt>
                <c:pt idx="1">
                  <c:v>2974.0</c:v>
                </c:pt>
                <c:pt idx="2">
                  <c:v>3670.0</c:v>
                </c:pt>
                <c:pt idx="3">
                  <c:v>4797.0</c:v>
                </c:pt>
                <c:pt idx="4">
                  <c:v>6031.0</c:v>
                </c:pt>
                <c:pt idx="5">
                  <c:v>7620.0</c:v>
                </c:pt>
                <c:pt idx="6">
                  <c:v>8630.0</c:v>
                </c:pt>
                <c:pt idx="7">
                  <c:v>9772.0</c:v>
                </c:pt>
                <c:pt idx="8">
                  <c:v>10713.0</c:v>
                </c:pt>
                <c:pt idx="9">
                  <c:v>11309.0</c:v>
                </c:pt>
                <c:pt idx="10">
                  <c:v>11021.0</c:v>
                </c:pt>
                <c:pt idx="11">
                  <c:v>11716.0</c:v>
                </c:pt>
                <c:pt idx="12">
                  <c:v>12178.0</c:v>
                </c:pt>
                <c:pt idx="13">
                  <c:v>12556.0</c:v>
                </c:pt>
                <c:pt idx="14">
                  <c:v>11794.0</c:v>
                </c:pt>
                <c:pt idx="15">
                  <c:v>12260.0</c:v>
                </c:pt>
                <c:pt idx="16">
                  <c:v>12668.0</c:v>
                </c:pt>
                <c:pt idx="17">
                  <c:v>13261.0</c:v>
                </c:pt>
                <c:pt idx="18">
                  <c:v>16433.0</c:v>
                </c:pt>
                <c:pt idx="19">
                  <c:v>17544.0</c:v>
                </c:pt>
                <c:pt idx="20">
                  <c:v>18594.0</c:v>
                </c:pt>
                <c:pt idx="21">
                  <c:v>19414.0</c:v>
                </c:pt>
                <c:pt idx="22">
                  <c:v>19165.0</c:v>
                </c:pt>
                <c:pt idx="23">
                  <c:v>20233.0</c:v>
                </c:pt>
                <c:pt idx="24">
                  <c:v>21053.0</c:v>
                </c:pt>
                <c:pt idx="25">
                  <c:v>21908.0</c:v>
                </c:pt>
                <c:pt idx="26">
                  <c:v>21595.0</c:v>
                </c:pt>
                <c:pt idx="27">
                  <c:v>22544.0</c:v>
                </c:pt>
                <c:pt idx="28">
                  <c:v>23596.0</c:v>
                </c:pt>
                <c:pt idx="29">
                  <c:v>23949.0</c:v>
                </c:pt>
                <c:pt idx="30">
                  <c:v>23408.0</c:v>
                </c:pt>
                <c:pt idx="31">
                  <c:v>25302.0</c:v>
                </c:pt>
                <c:pt idx="32">
                  <c:v>26125.0</c:v>
                </c:pt>
                <c:pt idx="33">
                  <c:v>26791.0</c:v>
                </c:pt>
                <c:pt idx="34">
                  <c:v>26408.0</c:v>
                </c:pt>
                <c:pt idx="35">
                  <c:v>28457.0</c:v>
                </c:pt>
                <c:pt idx="36">
                  <c:v>29025.0</c:v>
                </c:pt>
                <c:pt idx="37">
                  <c:v>30683.0</c:v>
                </c:pt>
                <c:pt idx="38">
                  <c:v>30205.0</c:v>
                </c:pt>
                <c:pt idx="39">
                  <c:v>31606.0</c:v>
                </c:pt>
                <c:pt idx="40">
                  <c:v>32436.0</c:v>
                </c:pt>
                <c:pt idx="41">
                  <c:v>33415.0</c:v>
                </c:pt>
                <c:pt idx="42">
                  <c:v>32892.0</c:v>
                </c:pt>
                <c:pt idx="43">
                  <c:v>33638.0</c:v>
                </c:pt>
                <c:pt idx="44">
                  <c:v>34534.0</c:v>
                </c:pt>
                <c:pt idx="45">
                  <c:v>35044.0</c:v>
                </c:pt>
                <c:pt idx="46">
                  <c:v>35207.0</c:v>
                </c:pt>
                <c:pt idx="47">
                  <c:v>35900.0</c:v>
                </c:pt>
                <c:pt idx="48">
                  <c:v>37865.0</c:v>
                </c:pt>
                <c:pt idx="49">
                  <c:v>38501.0</c:v>
                </c:pt>
                <c:pt idx="50">
                  <c:v>37353.0</c:v>
                </c:pt>
                <c:pt idx="51">
                  <c:v>37974.0</c:v>
                </c:pt>
                <c:pt idx="52">
                  <c:v>38391.0</c:v>
                </c:pt>
                <c:pt idx="53">
                  <c:v>38817.0</c:v>
                </c:pt>
                <c:pt idx="54">
                  <c:v>37593.0</c:v>
                </c:pt>
                <c:pt idx="55">
                  <c:v>38182.0</c:v>
                </c:pt>
                <c:pt idx="56">
                  <c:v>38526.0</c:v>
                </c:pt>
                <c:pt idx="57">
                  <c:v>38806.0</c:v>
                </c:pt>
                <c:pt idx="58">
                  <c:v>37716.0</c:v>
                </c:pt>
                <c:pt idx="59">
                  <c:v>38048.0</c:v>
                </c:pt>
                <c:pt idx="60">
                  <c:v>38520.0</c:v>
                </c:pt>
                <c:pt idx="61">
                  <c:v>38804.0</c:v>
                </c:pt>
                <c:pt idx="62">
                  <c:v>38253.0</c:v>
                </c:pt>
                <c:pt idx="63">
                  <c:v>38779.0</c:v>
                </c:pt>
                <c:pt idx="64">
                  <c:v>38896.0</c:v>
                </c:pt>
                <c:pt idx="65">
                  <c:v>39434.0</c:v>
                </c:pt>
              </c:numCache>
            </c:numRef>
          </c:val>
        </c:ser>
        <c:ser>
          <c:idx val="4"/>
          <c:order val="4"/>
          <c:tx>
            <c:strRef>
              <c:f>Sheet1!$F$7</c:f>
              <c:strCache>
                <c:ptCount val="1"/>
                <c:pt idx="0">
                  <c:v>&lt;50k, Old, Male</c:v>
                </c:pt>
              </c:strCache>
            </c:strRef>
          </c:tx>
          <c:spPr>
            <a:solidFill>
              <a:srgbClr val="66CCFF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Sheet1!$F$9:$F$75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2.0</c:v>
                </c:pt>
                <c:pt idx="19">
                  <c:v>2.0</c:v>
                </c:pt>
                <c:pt idx="20">
                  <c:v>3.0</c:v>
                </c:pt>
                <c:pt idx="21">
                  <c:v>3.0</c:v>
                </c:pt>
                <c:pt idx="22">
                  <c:v>3.0</c:v>
                </c:pt>
                <c:pt idx="23">
                  <c:v>5.0</c:v>
                </c:pt>
                <c:pt idx="24">
                  <c:v>5.0</c:v>
                </c:pt>
                <c:pt idx="25">
                  <c:v>5.0</c:v>
                </c:pt>
                <c:pt idx="26">
                  <c:v>9.0</c:v>
                </c:pt>
                <c:pt idx="27">
                  <c:v>9.0</c:v>
                </c:pt>
                <c:pt idx="28">
                  <c:v>8.0</c:v>
                </c:pt>
                <c:pt idx="29">
                  <c:v>8.0</c:v>
                </c:pt>
                <c:pt idx="30">
                  <c:v>14.0</c:v>
                </c:pt>
                <c:pt idx="31">
                  <c:v>14.0</c:v>
                </c:pt>
                <c:pt idx="32">
                  <c:v>14.0</c:v>
                </c:pt>
                <c:pt idx="33">
                  <c:v>14.0</c:v>
                </c:pt>
                <c:pt idx="34">
                  <c:v>14.0</c:v>
                </c:pt>
                <c:pt idx="35">
                  <c:v>14.0</c:v>
                </c:pt>
                <c:pt idx="36">
                  <c:v>14.0</c:v>
                </c:pt>
                <c:pt idx="37">
                  <c:v>14.0</c:v>
                </c:pt>
                <c:pt idx="38">
                  <c:v>16.0</c:v>
                </c:pt>
                <c:pt idx="39">
                  <c:v>16.0</c:v>
                </c:pt>
                <c:pt idx="40">
                  <c:v>16.0</c:v>
                </c:pt>
                <c:pt idx="41">
                  <c:v>17.0</c:v>
                </c:pt>
                <c:pt idx="42">
                  <c:v>19.0</c:v>
                </c:pt>
                <c:pt idx="43">
                  <c:v>19.0</c:v>
                </c:pt>
                <c:pt idx="44">
                  <c:v>19.0</c:v>
                </c:pt>
                <c:pt idx="45">
                  <c:v>20.0</c:v>
                </c:pt>
                <c:pt idx="46">
                  <c:v>20.0</c:v>
                </c:pt>
                <c:pt idx="47">
                  <c:v>20.0</c:v>
                </c:pt>
                <c:pt idx="48">
                  <c:v>19.0</c:v>
                </c:pt>
                <c:pt idx="49">
                  <c:v>19.0</c:v>
                </c:pt>
                <c:pt idx="50">
                  <c:v>19.0</c:v>
                </c:pt>
                <c:pt idx="51">
                  <c:v>19.0</c:v>
                </c:pt>
                <c:pt idx="52">
                  <c:v>19.0</c:v>
                </c:pt>
                <c:pt idx="53">
                  <c:v>19.0</c:v>
                </c:pt>
                <c:pt idx="54">
                  <c:v>23.0</c:v>
                </c:pt>
                <c:pt idx="55">
                  <c:v>24.0</c:v>
                </c:pt>
                <c:pt idx="56">
                  <c:v>24.0</c:v>
                </c:pt>
                <c:pt idx="57">
                  <c:v>24.0</c:v>
                </c:pt>
                <c:pt idx="58">
                  <c:v>36.0</c:v>
                </c:pt>
                <c:pt idx="59">
                  <c:v>37.0</c:v>
                </c:pt>
                <c:pt idx="60">
                  <c:v>37.0</c:v>
                </c:pt>
                <c:pt idx="61">
                  <c:v>37.0</c:v>
                </c:pt>
                <c:pt idx="62">
                  <c:v>53.0</c:v>
                </c:pt>
                <c:pt idx="63">
                  <c:v>54.0</c:v>
                </c:pt>
                <c:pt idx="64">
                  <c:v>54.0</c:v>
                </c:pt>
                <c:pt idx="65">
                  <c:v>55.0</c:v>
                </c:pt>
              </c:numCache>
            </c:numRef>
          </c:val>
        </c:ser>
        <c:ser>
          <c:idx val="5"/>
          <c:order val="5"/>
          <c:tx>
            <c:strRef>
              <c:f>Sheet1!$G$7</c:f>
              <c:strCache>
                <c:ptCount val="1"/>
                <c:pt idx="0">
                  <c:v>&lt;50k, Old, Female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Sheet1!$G$9:$G$75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59.0</c:v>
                </c:pt>
                <c:pt idx="12">
                  <c:v>211.0</c:v>
                </c:pt>
                <c:pt idx="13">
                  <c:v>512.0</c:v>
                </c:pt>
                <c:pt idx="14">
                  <c:v>1509.0</c:v>
                </c:pt>
                <c:pt idx="15">
                  <c:v>2084.0</c:v>
                </c:pt>
                <c:pt idx="16">
                  <c:v>2345.0</c:v>
                </c:pt>
                <c:pt idx="17">
                  <c:v>2627.0</c:v>
                </c:pt>
                <c:pt idx="18">
                  <c:v>2692.0</c:v>
                </c:pt>
                <c:pt idx="19">
                  <c:v>2605.0</c:v>
                </c:pt>
                <c:pt idx="20">
                  <c:v>2762.0</c:v>
                </c:pt>
                <c:pt idx="21">
                  <c:v>2839.0</c:v>
                </c:pt>
                <c:pt idx="22">
                  <c:v>3594.0</c:v>
                </c:pt>
                <c:pt idx="23">
                  <c:v>3648.0</c:v>
                </c:pt>
                <c:pt idx="24">
                  <c:v>3745.0</c:v>
                </c:pt>
                <c:pt idx="25">
                  <c:v>3828.0</c:v>
                </c:pt>
                <c:pt idx="26">
                  <c:v>5133.0</c:v>
                </c:pt>
                <c:pt idx="27">
                  <c:v>5277.0</c:v>
                </c:pt>
                <c:pt idx="28">
                  <c:v>5465.0</c:v>
                </c:pt>
                <c:pt idx="29">
                  <c:v>5622.0</c:v>
                </c:pt>
                <c:pt idx="30">
                  <c:v>7642.0</c:v>
                </c:pt>
                <c:pt idx="31">
                  <c:v>8216.0</c:v>
                </c:pt>
                <c:pt idx="32">
                  <c:v>8359.0</c:v>
                </c:pt>
                <c:pt idx="33">
                  <c:v>8525.0</c:v>
                </c:pt>
                <c:pt idx="34">
                  <c:v>11395.0</c:v>
                </c:pt>
                <c:pt idx="35">
                  <c:v>11572.0</c:v>
                </c:pt>
                <c:pt idx="36">
                  <c:v>11729.0</c:v>
                </c:pt>
                <c:pt idx="37">
                  <c:v>11932.0</c:v>
                </c:pt>
                <c:pt idx="38">
                  <c:v>16125.0</c:v>
                </c:pt>
                <c:pt idx="39">
                  <c:v>16329.0</c:v>
                </c:pt>
                <c:pt idx="40">
                  <c:v>16459.0</c:v>
                </c:pt>
                <c:pt idx="41">
                  <c:v>16599.0</c:v>
                </c:pt>
                <c:pt idx="42">
                  <c:v>21980.0</c:v>
                </c:pt>
                <c:pt idx="43">
                  <c:v>22024.0</c:v>
                </c:pt>
                <c:pt idx="44">
                  <c:v>22048.0</c:v>
                </c:pt>
                <c:pt idx="45">
                  <c:v>22557.0</c:v>
                </c:pt>
                <c:pt idx="46">
                  <c:v>29429.0</c:v>
                </c:pt>
                <c:pt idx="47">
                  <c:v>29656.0</c:v>
                </c:pt>
                <c:pt idx="48">
                  <c:v>29748.0</c:v>
                </c:pt>
                <c:pt idx="49">
                  <c:v>29866.0</c:v>
                </c:pt>
                <c:pt idx="50">
                  <c:v>37642.0</c:v>
                </c:pt>
                <c:pt idx="51">
                  <c:v>37781.0</c:v>
                </c:pt>
                <c:pt idx="52">
                  <c:v>37926.0</c:v>
                </c:pt>
                <c:pt idx="53">
                  <c:v>38041.0</c:v>
                </c:pt>
                <c:pt idx="54">
                  <c:v>48378.0</c:v>
                </c:pt>
                <c:pt idx="55">
                  <c:v>48552.0</c:v>
                </c:pt>
                <c:pt idx="56">
                  <c:v>48694.0</c:v>
                </c:pt>
                <c:pt idx="57">
                  <c:v>48850.0</c:v>
                </c:pt>
                <c:pt idx="58">
                  <c:v>63885.0</c:v>
                </c:pt>
                <c:pt idx="59">
                  <c:v>63981.0</c:v>
                </c:pt>
                <c:pt idx="60">
                  <c:v>64102.0</c:v>
                </c:pt>
                <c:pt idx="61">
                  <c:v>64152.0</c:v>
                </c:pt>
                <c:pt idx="62">
                  <c:v>84280.0</c:v>
                </c:pt>
                <c:pt idx="63">
                  <c:v>85063.0</c:v>
                </c:pt>
                <c:pt idx="64">
                  <c:v>85561.0</c:v>
                </c:pt>
                <c:pt idx="65">
                  <c:v>86347.0</c:v>
                </c:pt>
              </c:numCache>
            </c:numRef>
          </c:val>
        </c:ser>
        <c:ser>
          <c:idx val="6"/>
          <c:order val="6"/>
          <c:tx>
            <c:strRef>
              <c:f>Sheet1!$H$7</c:f>
              <c:strCache>
                <c:ptCount val="1"/>
                <c:pt idx="0">
                  <c:v>&lt;50k, Young, Male</c:v>
                </c:pt>
              </c:strCache>
            </c:strRef>
          </c:tx>
          <c:spPr>
            <a:solidFill>
              <a:srgbClr val="660066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Sheet1!$H$9:$H$75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189.0</c:v>
                </c:pt>
                <c:pt idx="12">
                  <c:v>464.0</c:v>
                </c:pt>
                <c:pt idx="13">
                  <c:v>706.0</c:v>
                </c:pt>
                <c:pt idx="14">
                  <c:v>895.0</c:v>
                </c:pt>
                <c:pt idx="15">
                  <c:v>1261.0</c:v>
                </c:pt>
                <c:pt idx="16">
                  <c:v>1409.0</c:v>
                </c:pt>
                <c:pt idx="17">
                  <c:v>1671.0</c:v>
                </c:pt>
                <c:pt idx="18">
                  <c:v>2033.0</c:v>
                </c:pt>
                <c:pt idx="19">
                  <c:v>2059.0</c:v>
                </c:pt>
                <c:pt idx="20">
                  <c:v>1956.0</c:v>
                </c:pt>
                <c:pt idx="21">
                  <c:v>2011.0</c:v>
                </c:pt>
                <c:pt idx="22">
                  <c:v>2134.0</c:v>
                </c:pt>
                <c:pt idx="23">
                  <c:v>2118.0</c:v>
                </c:pt>
                <c:pt idx="24">
                  <c:v>2119.0</c:v>
                </c:pt>
                <c:pt idx="25">
                  <c:v>2140.0</c:v>
                </c:pt>
                <c:pt idx="26">
                  <c:v>2188.0</c:v>
                </c:pt>
                <c:pt idx="27">
                  <c:v>2415.0</c:v>
                </c:pt>
                <c:pt idx="28">
                  <c:v>2597.0</c:v>
                </c:pt>
                <c:pt idx="29">
                  <c:v>2787.0</c:v>
                </c:pt>
                <c:pt idx="30">
                  <c:v>2998.0</c:v>
                </c:pt>
                <c:pt idx="31">
                  <c:v>3308.0</c:v>
                </c:pt>
                <c:pt idx="32">
                  <c:v>4047.0</c:v>
                </c:pt>
                <c:pt idx="33">
                  <c:v>4573.0</c:v>
                </c:pt>
                <c:pt idx="34">
                  <c:v>5178.0</c:v>
                </c:pt>
                <c:pt idx="35">
                  <c:v>6335.0</c:v>
                </c:pt>
                <c:pt idx="36">
                  <c:v>6805.0</c:v>
                </c:pt>
                <c:pt idx="37">
                  <c:v>7687.0</c:v>
                </c:pt>
                <c:pt idx="38">
                  <c:v>8874.0</c:v>
                </c:pt>
                <c:pt idx="39">
                  <c:v>10103.0</c:v>
                </c:pt>
                <c:pt idx="40">
                  <c:v>11101.0</c:v>
                </c:pt>
                <c:pt idx="41">
                  <c:v>12594.0</c:v>
                </c:pt>
                <c:pt idx="42">
                  <c:v>14026.0</c:v>
                </c:pt>
                <c:pt idx="43">
                  <c:v>14011.0</c:v>
                </c:pt>
                <c:pt idx="44">
                  <c:v>14102.0</c:v>
                </c:pt>
                <c:pt idx="45">
                  <c:v>18151.0</c:v>
                </c:pt>
                <c:pt idx="46">
                  <c:v>19273.0</c:v>
                </c:pt>
                <c:pt idx="47">
                  <c:v>20962.0</c:v>
                </c:pt>
                <c:pt idx="48">
                  <c:v>21165.0</c:v>
                </c:pt>
                <c:pt idx="49">
                  <c:v>23189.0</c:v>
                </c:pt>
                <c:pt idx="50">
                  <c:v>24378.0</c:v>
                </c:pt>
                <c:pt idx="51">
                  <c:v>27605.0</c:v>
                </c:pt>
                <c:pt idx="52">
                  <c:v>29412.0</c:v>
                </c:pt>
                <c:pt idx="53">
                  <c:v>31329.0</c:v>
                </c:pt>
                <c:pt idx="54">
                  <c:v>32777.0</c:v>
                </c:pt>
                <c:pt idx="55">
                  <c:v>35639.0</c:v>
                </c:pt>
                <c:pt idx="56">
                  <c:v>37205.0</c:v>
                </c:pt>
                <c:pt idx="57">
                  <c:v>38888.0</c:v>
                </c:pt>
                <c:pt idx="58">
                  <c:v>40850.0</c:v>
                </c:pt>
                <c:pt idx="59">
                  <c:v>42660.0</c:v>
                </c:pt>
                <c:pt idx="60">
                  <c:v>44672.0</c:v>
                </c:pt>
                <c:pt idx="61">
                  <c:v>46502.0</c:v>
                </c:pt>
                <c:pt idx="62">
                  <c:v>48377.0</c:v>
                </c:pt>
                <c:pt idx="63">
                  <c:v>50603.0</c:v>
                </c:pt>
                <c:pt idx="64">
                  <c:v>52359.0</c:v>
                </c:pt>
                <c:pt idx="65">
                  <c:v>54514.0</c:v>
                </c:pt>
              </c:numCache>
            </c:numRef>
          </c:val>
        </c:ser>
        <c:ser>
          <c:idx val="7"/>
          <c:order val="7"/>
          <c:tx>
            <c:strRef>
              <c:f>Sheet1!$I$7</c:f>
              <c:strCache>
                <c:ptCount val="1"/>
                <c:pt idx="0">
                  <c:v>&lt;50k, Young, Female</c:v>
                </c:pt>
              </c:strCache>
            </c:strRef>
          </c:tx>
          <c:spPr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Sheet1!$I$9:$I$75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1617.0</c:v>
                </c:pt>
                <c:pt idx="12">
                  <c:v>3110.0</c:v>
                </c:pt>
                <c:pt idx="13">
                  <c:v>4539.0</c:v>
                </c:pt>
                <c:pt idx="14">
                  <c:v>6542.0</c:v>
                </c:pt>
                <c:pt idx="15">
                  <c:v>10739.0</c:v>
                </c:pt>
                <c:pt idx="16">
                  <c:v>13602.0</c:v>
                </c:pt>
                <c:pt idx="17">
                  <c:v>16668.0</c:v>
                </c:pt>
                <c:pt idx="18">
                  <c:v>19614.0</c:v>
                </c:pt>
                <c:pt idx="19">
                  <c:v>23452.0</c:v>
                </c:pt>
                <c:pt idx="20">
                  <c:v>27038.0</c:v>
                </c:pt>
                <c:pt idx="21">
                  <c:v>30765.0</c:v>
                </c:pt>
                <c:pt idx="22">
                  <c:v>32888.0</c:v>
                </c:pt>
                <c:pt idx="23">
                  <c:v>36326.0</c:v>
                </c:pt>
                <c:pt idx="24">
                  <c:v>39992.0</c:v>
                </c:pt>
                <c:pt idx="25">
                  <c:v>43422.0</c:v>
                </c:pt>
                <c:pt idx="26">
                  <c:v>46456.0</c:v>
                </c:pt>
                <c:pt idx="27">
                  <c:v>51528.0</c:v>
                </c:pt>
                <c:pt idx="28">
                  <c:v>57249.0</c:v>
                </c:pt>
                <c:pt idx="29">
                  <c:v>62588.0</c:v>
                </c:pt>
                <c:pt idx="30">
                  <c:v>66387.0</c:v>
                </c:pt>
                <c:pt idx="31">
                  <c:v>73463.0</c:v>
                </c:pt>
                <c:pt idx="32">
                  <c:v>82505.0</c:v>
                </c:pt>
                <c:pt idx="33">
                  <c:v>88436.0</c:v>
                </c:pt>
                <c:pt idx="34">
                  <c:v>93834.0</c:v>
                </c:pt>
                <c:pt idx="35">
                  <c:v>100922.0</c:v>
                </c:pt>
                <c:pt idx="36">
                  <c:v>107512.0</c:v>
                </c:pt>
                <c:pt idx="37">
                  <c:v>116203.0</c:v>
                </c:pt>
                <c:pt idx="38">
                  <c:v>121953.0</c:v>
                </c:pt>
                <c:pt idx="39">
                  <c:v>131731.0</c:v>
                </c:pt>
                <c:pt idx="40">
                  <c:v>139444.0</c:v>
                </c:pt>
                <c:pt idx="41">
                  <c:v>151722.0</c:v>
                </c:pt>
                <c:pt idx="42">
                  <c:v>158622.0</c:v>
                </c:pt>
                <c:pt idx="43">
                  <c:v>168004.0</c:v>
                </c:pt>
                <c:pt idx="44">
                  <c:v>177660.0</c:v>
                </c:pt>
                <c:pt idx="45">
                  <c:v>197483.0</c:v>
                </c:pt>
                <c:pt idx="46">
                  <c:v>201704.0</c:v>
                </c:pt>
                <c:pt idx="47">
                  <c:v>214736.0</c:v>
                </c:pt>
                <c:pt idx="48">
                  <c:v>223834.0</c:v>
                </c:pt>
                <c:pt idx="49">
                  <c:v>236202.0</c:v>
                </c:pt>
                <c:pt idx="50">
                  <c:v>239905.0</c:v>
                </c:pt>
                <c:pt idx="51">
                  <c:v>254120.0</c:v>
                </c:pt>
                <c:pt idx="52">
                  <c:v>264158.0</c:v>
                </c:pt>
                <c:pt idx="53">
                  <c:v>276960.0</c:v>
                </c:pt>
                <c:pt idx="54">
                  <c:v>278052.0</c:v>
                </c:pt>
                <c:pt idx="55">
                  <c:v>294875.0</c:v>
                </c:pt>
                <c:pt idx="56">
                  <c:v>309784.0</c:v>
                </c:pt>
                <c:pt idx="57">
                  <c:v>323344.0</c:v>
                </c:pt>
                <c:pt idx="58">
                  <c:v>323065.0</c:v>
                </c:pt>
                <c:pt idx="59">
                  <c:v>345130.0</c:v>
                </c:pt>
                <c:pt idx="60">
                  <c:v>363352.0</c:v>
                </c:pt>
                <c:pt idx="61">
                  <c:v>380220.0</c:v>
                </c:pt>
                <c:pt idx="62">
                  <c:v>385940.0</c:v>
                </c:pt>
                <c:pt idx="63">
                  <c:v>403379.0</c:v>
                </c:pt>
                <c:pt idx="64">
                  <c:v>422803.0</c:v>
                </c:pt>
                <c:pt idx="65">
                  <c:v>445719.0</c:v>
                </c:pt>
              </c:numCache>
            </c:numRef>
          </c:val>
        </c:ser>
        <c:ser>
          <c:idx val="8"/>
          <c:order val="8"/>
          <c:tx>
            <c:strRef>
              <c:f>Sheet1!$J$7</c:f>
              <c:strCache>
                <c:ptCount val="1"/>
                <c:pt idx="0">
                  <c:v>Imputed, Old</c:v>
                </c:pt>
              </c:strCache>
            </c:strRef>
          </c:tx>
          <c:spPr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Sheet1!$J$9:$J$75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1471.0</c:v>
                </c:pt>
                <c:pt idx="7">
                  <c:v>1955.0</c:v>
                </c:pt>
                <c:pt idx="8">
                  <c:v>2004.0</c:v>
                </c:pt>
                <c:pt idx="9">
                  <c:v>2035.0</c:v>
                </c:pt>
                <c:pt idx="10">
                  <c:v>2029.0</c:v>
                </c:pt>
                <c:pt idx="11">
                  <c:v>1990.0</c:v>
                </c:pt>
                <c:pt idx="12">
                  <c:v>2057.0</c:v>
                </c:pt>
                <c:pt idx="13">
                  <c:v>2118.0</c:v>
                </c:pt>
                <c:pt idx="14">
                  <c:v>2172.0</c:v>
                </c:pt>
                <c:pt idx="15">
                  <c:v>2282.0</c:v>
                </c:pt>
                <c:pt idx="16">
                  <c:v>2350.0</c:v>
                </c:pt>
                <c:pt idx="17">
                  <c:v>2463.0</c:v>
                </c:pt>
                <c:pt idx="18">
                  <c:v>2342.0</c:v>
                </c:pt>
                <c:pt idx="19">
                  <c:v>2442.0</c:v>
                </c:pt>
                <c:pt idx="20">
                  <c:v>2615.0</c:v>
                </c:pt>
                <c:pt idx="21">
                  <c:v>2676.0</c:v>
                </c:pt>
                <c:pt idx="22">
                  <c:v>2756.0</c:v>
                </c:pt>
                <c:pt idx="23">
                  <c:v>2802.0</c:v>
                </c:pt>
                <c:pt idx="24">
                  <c:v>2878.0</c:v>
                </c:pt>
                <c:pt idx="25">
                  <c:v>2912.0</c:v>
                </c:pt>
                <c:pt idx="26">
                  <c:v>2984.0</c:v>
                </c:pt>
                <c:pt idx="27">
                  <c:v>3082.0</c:v>
                </c:pt>
                <c:pt idx="28">
                  <c:v>3145.0</c:v>
                </c:pt>
                <c:pt idx="29">
                  <c:v>2347.0</c:v>
                </c:pt>
                <c:pt idx="30">
                  <c:v>2394.0</c:v>
                </c:pt>
                <c:pt idx="31">
                  <c:v>2445.0</c:v>
                </c:pt>
                <c:pt idx="32">
                  <c:v>2474.0</c:v>
                </c:pt>
                <c:pt idx="33">
                  <c:v>2489.0</c:v>
                </c:pt>
                <c:pt idx="34">
                  <c:v>2511.0</c:v>
                </c:pt>
                <c:pt idx="35">
                  <c:v>2544.0</c:v>
                </c:pt>
                <c:pt idx="36">
                  <c:v>2530.0</c:v>
                </c:pt>
                <c:pt idx="37">
                  <c:v>2544.0</c:v>
                </c:pt>
                <c:pt idx="38">
                  <c:v>2824.0</c:v>
                </c:pt>
                <c:pt idx="39">
                  <c:v>2594.0</c:v>
                </c:pt>
                <c:pt idx="40">
                  <c:v>2648.0</c:v>
                </c:pt>
                <c:pt idx="41">
                  <c:v>2666.0</c:v>
                </c:pt>
                <c:pt idx="42">
                  <c:v>2713.0</c:v>
                </c:pt>
                <c:pt idx="43">
                  <c:v>2754.0</c:v>
                </c:pt>
                <c:pt idx="44">
                  <c:v>2760.0</c:v>
                </c:pt>
                <c:pt idx="45">
                  <c:v>2771.0</c:v>
                </c:pt>
                <c:pt idx="46">
                  <c:v>2797.0</c:v>
                </c:pt>
                <c:pt idx="47">
                  <c:v>2802.0</c:v>
                </c:pt>
                <c:pt idx="48">
                  <c:v>2845.0</c:v>
                </c:pt>
                <c:pt idx="49">
                  <c:v>2855.0</c:v>
                </c:pt>
                <c:pt idx="50">
                  <c:v>2894.0</c:v>
                </c:pt>
                <c:pt idx="51">
                  <c:v>2911.0</c:v>
                </c:pt>
                <c:pt idx="52">
                  <c:v>2926.0</c:v>
                </c:pt>
                <c:pt idx="53">
                  <c:v>2934.0</c:v>
                </c:pt>
                <c:pt idx="54">
                  <c:v>2953.0</c:v>
                </c:pt>
                <c:pt idx="55">
                  <c:v>2983.0</c:v>
                </c:pt>
                <c:pt idx="56">
                  <c:v>3068.0</c:v>
                </c:pt>
                <c:pt idx="57">
                  <c:v>3088.0</c:v>
                </c:pt>
                <c:pt idx="58">
                  <c:v>3099.0</c:v>
                </c:pt>
                <c:pt idx="59">
                  <c:v>3116.0</c:v>
                </c:pt>
                <c:pt idx="60">
                  <c:v>3118.0</c:v>
                </c:pt>
                <c:pt idx="61">
                  <c:v>3138.0</c:v>
                </c:pt>
                <c:pt idx="62">
                  <c:v>3181.0</c:v>
                </c:pt>
                <c:pt idx="63">
                  <c:v>3205.0</c:v>
                </c:pt>
                <c:pt idx="64">
                  <c:v>3221.0</c:v>
                </c:pt>
                <c:pt idx="65">
                  <c:v>3240.0</c:v>
                </c:pt>
              </c:numCache>
            </c:numRef>
          </c:val>
        </c:ser>
        <c:ser>
          <c:idx val="9"/>
          <c:order val="9"/>
          <c:tx>
            <c:strRef>
              <c:f>Sheet1!$K$7</c:f>
              <c:strCache>
                <c:ptCount val="1"/>
                <c:pt idx="0">
                  <c:v>Imputed, Young</c:v>
                </c:pt>
              </c:strCache>
            </c:strRef>
          </c:tx>
          <c:spPr>
            <a:solidFill>
              <a:srgbClr val="009900"/>
            </a:solidFill>
            <a:ln>
              <a:noFill/>
            </a:ln>
          </c:spPr>
          <c:invertIfNegative val="0"/>
          <c:cat>
            <c:numRef>
              <c:f>Sheet1!$A$9:$A$75</c:f>
              <c:numCache>
                <c:formatCode>General</c:formatCode>
                <c:ptCount val="67"/>
                <c:pt idx="0">
                  <c:v>904.0</c:v>
                </c:pt>
                <c:pt idx="1">
                  <c:v>906.0</c:v>
                </c:pt>
                <c:pt idx="2">
                  <c:v>908.0</c:v>
                </c:pt>
                <c:pt idx="3">
                  <c:v>910.0</c:v>
                </c:pt>
                <c:pt idx="4">
                  <c:v>1001.0</c:v>
                </c:pt>
                <c:pt idx="5">
                  <c:v>1002.0</c:v>
                </c:pt>
                <c:pt idx="6">
                  <c:v>1004.0</c:v>
                </c:pt>
                <c:pt idx="7">
                  <c:v>1005.0</c:v>
                </c:pt>
                <c:pt idx="8">
                  <c:v>1006.0</c:v>
                </c:pt>
                <c:pt idx="9">
                  <c:v>1007.0</c:v>
                </c:pt>
                <c:pt idx="10">
                  <c:v>1008.0</c:v>
                </c:pt>
                <c:pt idx="11">
                  <c:v>1009.0</c:v>
                </c:pt>
                <c:pt idx="12">
                  <c:v>1010.0</c:v>
                </c:pt>
                <c:pt idx="13">
                  <c:v>1011.0</c:v>
                </c:pt>
                <c:pt idx="14">
                  <c:v>1012.0</c:v>
                </c:pt>
                <c:pt idx="15">
                  <c:v>1101.0</c:v>
                </c:pt>
                <c:pt idx="16">
                  <c:v>1102.0</c:v>
                </c:pt>
                <c:pt idx="17">
                  <c:v>1103.0</c:v>
                </c:pt>
                <c:pt idx="18">
                  <c:v>1104.0</c:v>
                </c:pt>
                <c:pt idx="19">
                  <c:v>1105.0</c:v>
                </c:pt>
                <c:pt idx="20">
                  <c:v>1106.0</c:v>
                </c:pt>
                <c:pt idx="21">
                  <c:v>1107.0</c:v>
                </c:pt>
                <c:pt idx="22">
                  <c:v>1108.0</c:v>
                </c:pt>
                <c:pt idx="23">
                  <c:v>1109.0</c:v>
                </c:pt>
                <c:pt idx="24">
                  <c:v>1110.0</c:v>
                </c:pt>
                <c:pt idx="25">
                  <c:v>1111.0</c:v>
                </c:pt>
                <c:pt idx="26">
                  <c:v>1112.0</c:v>
                </c:pt>
                <c:pt idx="27">
                  <c:v>1201.0</c:v>
                </c:pt>
                <c:pt idx="28">
                  <c:v>1202.0</c:v>
                </c:pt>
                <c:pt idx="29">
                  <c:v>1203.0</c:v>
                </c:pt>
                <c:pt idx="30">
                  <c:v>1204.0</c:v>
                </c:pt>
                <c:pt idx="31">
                  <c:v>1205.0</c:v>
                </c:pt>
                <c:pt idx="32">
                  <c:v>1206.0</c:v>
                </c:pt>
                <c:pt idx="33">
                  <c:v>1207.0</c:v>
                </c:pt>
                <c:pt idx="34">
                  <c:v>1208.0</c:v>
                </c:pt>
                <c:pt idx="35">
                  <c:v>1209.0</c:v>
                </c:pt>
                <c:pt idx="36">
                  <c:v>1210.0</c:v>
                </c:pt>
                <c:pt idx="37">
                  <c:v>1211.0</c:v>
                </c:pt>
                <c:pt idx="38">
                  <c:v>1212.0</c:v>
                </c:pt>
                <c:pt idx="39">
                  <c:v>1301.0</c:v>
                </c:pt>
                <c:pt idx="40">
                  <c:v>1302.0</c:v>
                </c:pt>
                <c:pt idx="41">
                  <c:v>1303.0</c:v>
                </c:pt>
                <c:pt idx="42">
                  <c:v>1304.0</c:v>
                </c:pt>
                <c:pt idx="43">
                  <c:v>1305.0</c:v>
                </c:pt>
                <c:pt idx="44">
                  <c:v>1306.0</c:v>
                </c:pt>
                <c:pt idx="45">
                  <c:v>1307.0</c:v>
                </c:pt>
                <c:pt idx="46">
                  <c:v>1308.0</c:v>
                </c:pt>
                <c:pt idx="47">
                  <c:v>1309.0</c:v>
                </c:pt>
                <c:pt idx="48">
                  <c:v>1310.0</c:v>
                </c:pt>
                <c:pt idx="49">
                  <c:v>1311.0</c:v>
                </c:pt>
                <c:pt idx="50">
                  <c:v>1312.0</c:v>
                </c:pt>
                <c:pt idx="51">
                  <c:v>1401.0</c:v>
                </c:pt>
                <c:pt idx="52">
                  <c:v>1402.0</c:v>
                </c:pt>
                <c:pt idx="53">
                  <c:v>1403.0</c:v>
                </c:pt>
                <c:pt idx="54">
                  <c:v>1404.0</c:v>
                </c:pt>
                <c:pt idx="55">
                  <c:v>1405.0</c:v>
                </c:pt>
                <c:pt idx="56">
                  <c:v>1406.0</c:v>
                </c:pt>
                <c:pt idx="57">
                  <c:v>1407.0</c:v>
                </c:pt>
                <c:pt idx="58">
                  <c:v>1408.0</c:v>
                </c:pt>
                <c:pt idx="59">
                  <c:v>1409.0</c:v>
                </c:pt>
                <c:pt idx="60">
                  <c:v>1410.0</c:v>
                </c:pt>
                <c:pt idx="61">
                  <c:v>1411.0</c:v>
                </c:pt>
                <c:pt idx="62">
                  <c:v>1412.0</c:v>
                </c:pt>
                <c:pt idx="63">
                  <c:v>1501.0</c:v>
                </c:pt>
                <c:pt idx="64">
                  <c:v>1502.0</c:v>
                </c:pt>
                <c:pt idx="65">
                  <c:v>1503.0</c:v>
                </c:pt>
              </c:numCache>
            </c:numRef>
          </c:cat>
          <c:val>
            <c:numRef>
              <c:f>Sheet1!$K$9:$K$75</c:f>
              <c:numCache>
                <c:formatCode>General</c:formatCode>
                <c:ptCount val="67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886.0</c:v>
                </c:pt>
                <c:pt idx="30">
                  <c:v>911.0</c:v>
                </c:pt>
                <c:pt idx="31">
                  <c:v>963.0</c:v>
                </c:pt>
                <c:pt idx="32">
                  <c:v>979.0</c:v>
                </c:pt>
                <c:pt idx="33">
                  <c:v>1005.0</c:v>
                </c:pt>
                <c:pt idx="34">
                  <c:v>1019.0</c:v>
                </c:pt>
                <c:pt idx="35">
                  <c:v>1091.0</c:v>
                </c:pt>
                <c:pt idx="36">
                  <c:v>1050.0</c:v>
                </c:pt>
                <c:pt idx="37">
                  <c:v>1085.0</c:v>
                </c:pt>
                <c:pt idx="38">
                  <c:v>859.0</c:v>
                </c:pt>
                <c:pt idx="39">
                  <c:v>1155.0</c:v>
                </c:pt>
                <c:pt idx="40">
                  <c:v>1169.0</c:v>
                </c:pt>
                <c:pt idx="41">
                  <c:v>1193.0</c:v>
                </c:pt>
                <c:pt idx="42">
                  <c:v>1183.0</c:v>
                </c:pt>
                <c:pt idx="43">
                  <c:v>1197.0</c:v>
                </c:pt>
                <c:pt idx="44">
                  <c:v>1215.0</c:v>
                </c:pt>
                <c:pt idx="45">
                  <c:v>1230.0</c:v>
                </c:pt>
                <c:pt idx="46">
                  <c:v>1241.0</c:v>
                </c:pt>
                <c:pt idx="47">
                  <c:v>1248.0</c:v>
                </c:pt>
                <c:pt idx="48">
                  <c:v>1270.0</c:v>
                </c:pt>
                <c:pt idx="49">
                  <c:v>1290.0</c:v>
                </c:pt>
                <c:pt idx="50">
                  <c:v>1327.0</c:v>
                </c:pt>
                <c:pt idx="51">
                  <c:v>1356.0</c:v>
                </c:pt>
                <c:pt idx="52">
                  <c:v>1368.0</c:v>
                </c:pt>
                <c:pt idx="53">
                  <c:v>1402.0</c:v>
                </c:pt>
                <c:pt idx="54">
                  <c:v>1377.0</c:v>
                </c:pt>
                <c:pt idx="55">
                  <c:v>1394.0</c:v>
                </c:pt>
                <c:pt idx="56">
                  <c:v>1453.0</c:v>
                </c:pt>
                <c:pt idx="57">
                  <c:v>1457.0</c:v>
                </c:pt>
                <c:pt idx="58">
                  <c:v>1457.0</c:v>
                </c:pt>
                <c:pt idx="59">
                  <c:v>1473.0</c:v>
                </c:pt>
                <c:pt idx="60">
                  <c:v>1481.0</c:v>
                </c:pt>
                <c:pt idx="61">
                  <c:v>1488.0</c:v>
                </c:pt>
                <c:pt idx="62">
                  <c:v>1473.0</c:v>
                </c:pt>
                <c:pt idx="63">
                  <c:v>1491.0</c:v>
                </c:pt>
                <c:pt idx="64">
                  <c:v>1499.0</c:v>
                </c:pt>
                <c:pt idx="65">
                  <c:v>1512.0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00468424"/>
        <c:axId val="2097302312"/>
      </c:barChart>
      <c:catAx>
        <c:axId val="2100468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spcBef>
                    <a:spcPts val="3000"/>
                  </a:spcBef>
                  <a:defRPr sz="1600">
                    <a:solidFill>
                      <a:srgbClr val="FFFF00"/>
                    </a:solidFill>
                    <a:latin typeface="Trebuchet MS"/>
                  </a:defRPr>
                </a:pPr>
                <a:r>
                  <a:rPr lang="en-US" sz="1600">
                    <a:solidFill>
                      <a:srgbClr val="FFFF00"/>
                    </a:solidFill>
                    <a:latin typeface="Trebuchet MS"/>
                  </a:rPr>
                  <a:t/>
                </a:r>
                <a:br>
                  <a:rPr lang="en-US" sz="1600">
                    <a:solidFill>
                      <a:srgbClr val="FFFF00"/>
                    </a:solidFill>
                    <a:latin typeface="Trebuchet MS"/>
                  </a:rPr>
                </a:br>
                <a:r>
                  <a:rPr lang="en-US" sz="1600">
                    <a:solidFill>
                      <a:srgbClr val="FFFF00"/>
                    </a:solidFill>
                    <a:latin typeface="Trebuchet MS"/>
                  </a:rPr>
                  <a:t>Run</a:t>
                </a:r>
                <a:r>
                  <a:rPr lang="en-US" sz="1600" baseline="0">
                    <a:solidFill>
                      <a:srgbClr val="FFFF00"/>
                    </a:solidFill>
                    <a:latin typeface="Trebuchet MS"/>
                  </a:rPr>
                  <a:t> Date</a:t>
                </a:r>
                <a:endParaRPr lang="en-US" sz="1600">
                  <a:solidFill>
                    <a:srgbClr val="FFFF00"/>
                  </a:solidFill>
                  <a:latin typeface="Trebuchet MS"/>
                </a:endParaRPr>
              </a:p>
            </c:rich>
          </c:tx>
          <c:layout>
            <c:manualLayout>
              <c:xMode val="edge"/>
              <c:yMode val="edge"/>
              <c:x val="0.465753957378093"/>
              <c:y val="0.92566549472626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FFFFFF"/>
            </a:solidFill>
          </a:ln>
        </c:spPr>
        <c:txPr>
          <a:bodyPr rot="-2700000"/>
          <a:lstStyle/>
          <a:p>
            <a:pPr>
              <a:defRPr sz="800" baseline="0"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097302312"/>
        <c:crosses val="autoZero"/>
        <c:auto val="1"/>
        <c:lblAlgn val="ctr"/>
        <c:lblOffset val="100"/>
        <c:noMultiLvlLbl val="0"/>
      </c:catAx>
      <c:valAx>
        <c:axId val="20973023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rgbClr val="FFFF00"/>
                    </a:solidFill>
                    <a:latin typeface="Trebuchet MS"/>
                  </a:defRPr>
                </a:pPr>
                <a:r>
                  <a:rPr lang="en-US" sz="1600">
                    <a:solidFill>
                      <a:srgbClr val="FFFF00"/>
                    </a:solidFill>
                    <a:latin typeface="Trebuchet MS"/>
                  </a:rPr>
                  <a:t>Number</a:t>
                </a:r>
                <a:r>
                  <a:rPr lang="en-US" sz="1600" baseline="0">
                    <a:solidFill>
                      <a:srgbClr val="FFFF00"/>
                    </a:solidFill>
                    <a:latin typeface="Trebuchet MS"/>
                  </a:rPr>
                  <a:t> of Genotypes</a:t>
                </a:r>
                <a:endParaRPr lang="en-US" sz="1600">
                  <a:solidFill>
                    <a:srgbClr val="FFFF00"/>
                  </a:solidFill>
                  <a:latin typeface="Trebuchet MS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FFFFFF"/>
            </a:solidFill>
          </a:ln>
        </c:spPr>
        <c:txPr>
          <a:bodyPr/>
          <a:lstStyle/>
          <a:p>
            <a:pPr>
              <a:defRPr sz="800" baseline="0"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100468424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147876234357473"/>
          <c:y val="0.0217757413674598"/>
          <c:w val="0.273660773768409"/>
          <c:h val="0.354224301986042"/>
        </c:manualLayout>
      </c:layout>
      <c:overlay val="1"/>
      <c:spPr>
        <a:ln>
          <a:noFill/>
        </a:ln>
      </c:spPr>
      <c:txPr>
        <a:bodyPr/>
        <a:lstStyle/>
        <a:p>
          <a:pPr>
            <a:defRPr sz="1000" baseline="0">
              <a:ln>
                <a:noFill/>
              </a:ln>
              <a:solidFill>
                <a:srgbClr val="FFFFFF"/>
              </a:solidFill>
              <a:latin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040723656984"/>
          <c:y val="0.0303743451138324"/>
          <c:w val="0.848729238697221"/>
          <c:h val="0.844397851634188"/>
        </c:manualLayout>
      </c:layout>
      <c:lineChart>
        <c:grouping val="standar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  Holstein male</c:v>
                </c:pt>
              </c:strCache>
            </c:strRef>
          </c:tx>
          <c:spPr>
            <a:ln w="34925" cap="rnd">
              <a:solidFill>
                <a:srgbClr val="99CC66"/>
              </a:solidFill>
            </a:ln>
          </c:spPr>
          <c:marker>
            <c:symbol val="circle"/>
            <c:size val="9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 w="19050" cap="rnd">
                <a:solidFill>
                  <a:srgbClr val="99CC66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Sheet1!$C$2:$AE$2</c:f>
              <c:strCache>
                <c:ptCount val="28"/>
                <c:pt idx="0">
                  <c:v> 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24-
35</c:v>
                </c:pt>
                <c:pt idx="25">
                  <c:v>36-
47</c:v>
                </c:pt>
                <c:pt idx="26">
                  <c:v>48-
59</c:v>
                </c:pt>
                <c:pt idx="27">
                  <c:v>  60</c:v>
                </c:pt>
              </c:strCache>
            </c:strRef>
          </c:cat>
          <c:val>
            <c:numRef>
              <c:f>Sheet1!$C$3:$AD$3</c:f>
              <c:numCache>
                <c:formatCode>General</c:formatCode>
                <c:ptCount val="28"/>
                <c:pt idx="0">
                  <c:v>258.0</c:v>
                </c:pt>
                <c:pt idx="1">
                  <c:v>8551.0</c:v>
                </c:pt>
                <c:pt idx="2">
                  <c:v>8472.0</c:v>
                </c:pt>
                <c:pt idx="3">
                  <c:v>3594.0</c:v>
                </c:pt>
                <c:pt idx="4">
                  <c:v>1865.0</c:v>
                </c:pt>
                <c:pt idx="5">
                  <c:v>1103.0</c:v>
                </c:pt>
                <c:pt idx="6">
                  <c:v>738.0</c:v>
                </c:pt>
                <c:pt idx="7">
                  <c:v>514.0</c:v>
                </c:pt>
                <c:pt idx="8">
                  <c:v>376.0</c:v>
                </c:pt>
                <c:pt idx="9">
                  <c:v>421.0</c:v>
                </c:pt>
                <c:pt idx="10">
                  <c:v>287.0</c:v>
                </c:pt>
                <c:pt idx="11">
                  <c:v>247.0</c:v>
                </c:pt>
                <c:pt idx="12">
                  <c:v>216.0</c:v>
                </c:pt>
                <c:pt idx="13">
                  <c:v>153.0</c:v>
                </c:pt>
                <c:pt idx="14">
                  <c:v>113.0</c:v>
                </c:pt>
                <c:pt idx="15">
                  <c:v>76.0</c:v>
                </c:pt>
                <c:pt idx="16">
                  <c:v>75.0</c:v>
                </c:pt>
                <c:pt idx="17">
                  <c:v>52.0</c:v>
                </c:pt>
                <c:pt idx="18">
                  <c:v>60.0</c:v>
                </c:pt>
                <c:pt idx="19">
                  <c:v>72.0</c:v>
                </c:pt>
                <c:pt idx="20">
                  <c:v>50.0</c:v>
                </c:pt>
                <c:pt idx="21">
                  <c:v>56.0</c:v>
                </c:pt>
                <c:pt idx="22">
                  <c:v>32.0</c:v>
                </c:pt>
                <c:pt idx="23">
                  <c:v>42.0</c:v>
                </c:pt>
                <c:pt idx="24">
                  <c:v>242.0</c:v>
                </c:pt>
                <c:pt idx="25">
                  <c:v>157.0</c:v>
                </c:pt>
                <c:pt idx="26">
                  <c:v>174.0</c:v>
                </c:pt>
                <c:pt idx="27">
                  <c:v>1836.0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  Holstein female</c:v>
                </c:pt>
              </c:strCache>
            </c:strRef>
          </c:tx>
          <c:spPr>
            <a:ln w="34925" cap="rnd">
              <a:solidFill>
                <a:srgbClr val="77ACD1"/>
              </a:solidFill>
            </a:ln>
          </c:spPr>
          <c:marker>
            <c:symbol val="circle"/>
            <c:size val="9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 w="19050">
                <a:solidFill>
                  <a:srgbClr val="77ACD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Sheet1!$C$2:$AE$2</c:f>
              <c:strCache>
                <c:ptCount val="28"/>
                <c:pt idx="0">
                  <c:v> 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24-
35</c:v>
                </c:pt>
                <c:pt idx="25">
                  <c:v>36-
47</c:v>
                </c:pt>
                <c:pt idx="26">
                  <c:v>48-
59</c:v>
                </c:pt>
                <c:pt idx="27">
                  <c:v>  60</c:v>
                </c:pt>
              </c:strCache>
            </c:strRef>
          </c:cat>
          <c:val>
            <c:numRef>
              <c:f>Sheet1!$C$4:$AD$4</c:f>
              <c:numCache>
                <c:formatCode>General</c:formatCode>
                <c:ptCount val="28"/>
                <c:pt idx="0">
                  <c:v>255.0</c:v>
                </c:pt>
                <c:pt idx="1">
                  <c:v>27166.0</c:v>
                </c:pt>
                <c:pt idx="2">
                  <c:v>31572.0</c:v>
                </c:pt>
                <c:pt idx="3">
                  <c:v>16601.0</c:v>
                </c:pt>
                <c:pt idx="4">
                  <c:v>9020.0</c:v>
                </c:pt>
                <c:pt idx="5">
                  <c:v>7910.0</c:v>
                </c:pt>
                <c:pt idx="6">
                  <c:v>10070.0</c:v>
                </c:pt>
                <c:pt idx="7">
                  <c:v>7401.0</c:v>
                </c:pt>
                <c:pt idx="8">
                  <c:v>5421.0</c:v>
                </c:pt>
                <c:pt idx="9">
                  <c:v>6004.0</c:v>
                </c:pt>
                <c:pt idx="10">
                  <c:v>5212.0</c:v>
                </c:pt>
                <c:pt idx="11">
                  <c:v>5080.0</c:v>
                </c:pt>
                <c:pt idx="12">
                  <c:v>3333.0</c:v>
                </c:pt>
                <c:pt idx="13">
                  <c:v>2637.0</c:v>
                </c:pt>
                <c:pt idx="14">
                  <c:v>2362.0</c:v>
                </c:pt>
                <c:pt idx="15">
                  <c:v>1752.0</c:v>
                </c:pt>
                <c:pt idx="16">
                  <c:v>1273.0</c:v>
                </c:pt>
                <c:pt idx="17">
                  <c:v>881.0</c:v>
                </c:pt>
                <c:pt idx="18">
                  <c:v>937.0</c:v>
                </c:pt>
                <c:pt idx="19">
                  <c:v>1383.0</c:v>
                </c:pt>
                <c:pt idx="20">
                  <c:v>1477.0</c:v>
                </c:pt>
                <c:pt idx="21">
                  <c:v>1238.0</c:v>
                </c:pt>
                <c:pt idx="22">
                  <c:v>936.0</c:v>
                </c:pt>
                <c:pt idx="23">
                  <c:v>818.0</c:v>
                </c:pt>
                <c:pt idx="24">
                  <c:v>4257.0</c:v>
                </c:pt>
                <c:pt idx="25">
                  <c:v>1719.0</c:v>
                </c:pt>
                <c:pt idx="26">
                  <c:v>1415.0</c:v>
                </c:pt>
                <c:pt idx="27">
                  <c:v>4810.0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Sheet1!$A$5</c:f>
              <c:strCache>
                <c:ptCount val="1"/>
                <c:pt idx="0">
                  <c:v>  Jersey male</c:v>
                </c:pt>
              </c:strCache>
            </c:strRef>
          </c:tx>
          <c:spPr>
            <a:ln w="34925">
              <a:solidFill>
                <a:srgbClr val="FFFCBE"/>
              </a:solidFill>
            </a:ln>
          </c:spPr>
          <c:marker>
            <c:symbol val="circle"/>
            <c:size val="9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ln w="19050">
                <a:solidFill>
                  <a:srgbClr val="FFFCBE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val>
            <c:numRef>
              <c:f>Sheet1!$C$5:$AD$5</c:f>
              <c:numCache>
                <c:formatCode>General</c:formatCode>
                <c:ptCount val="28"/>
                <c:pt idx="0">
                  <c:v>23.0</c:v>
                </c:pt>
                <c:pt idx="1">
                  <c:v>1061.0</c:v>
                </c:pt>
                <c:pt idx="2">
                  <c:v>942.0</c:v>
                </c:pt>
                <c:pt idx="3">
                  <c:v>441.0</c:v>
                </c:pt>
                <c:pt idx="4">
                  <c:v>224.0</c:v>
                </c:pt>
                <c:pt idx="5">
                  <c:v>124.0</c:v>
                </c:pt>
                <c:pt idx="6">
                  <c:v>100.0</c:v>
                </c:pt>
                <c:pt idx="7">
                  <c:v>83.0</c:v>
                </c:pt>
                <c:pt idx="8">
                  <c:v>77.0</c:v>
                </c:pt>
                <c:pt idx="9">
                  <c:v>56.0</c:v>
                </c:pt>
                <c:pt idx="10">
                  <c:v>27.0</c:v>
                </c:pt>
                <c:pt idx="11">
                  <c:v>33.0</c:v>
                </c:pt>
                <c:pt idx="12">
                  <c:v>24.0</c:v>
                </c:pt>
                <c:pt idx="13">
                  <c:v>22.0</c:v>
                </c:pt>
                <c:pt idx="14">
                  <c:v>21.0</c:v>
                </c:pt>
                <c:pt idx="15">
                  <c:v>20.0</c:v>
                </c:pt>
                <c:pt idx="16">
                  <c:v>9.0</c:v>
                </c:pt>
                <c:pt idx="17">
                  <c:v>12.0</c:v>
                </c:pt>
                <c:pt idx="18">
                  <c:v>9.0</c:v>
                </c:pt>
                <c:pt idx="19">
                  <c:v>10.0</c:v>
                </c:pt>
                <c:pt idx="20">
                  <c:v>16.0</c:v>
                </c:pt>
                <c:pt idx="21">
                  <c:v>7.0</c:v>
                </c:pt>
                <c:pt idx="22">
                  <c:v>6.0</c:v>
                </c:pt>
                <c:pt idx="23">
                  <c:v>4.0</c:v>
                </c:pt>
                <c:pt idx="24">
                  <c:v>34.0</c:v>
                </c:pt>
                <c:pt idx="25">
                  <c:v>13.0</c:v>
                </c:pt>
                <c:pt idx="26">
                  <c:v>14.0</c:v>
                </c:pt>
                <c:pt idx="27">
                  <c:v>1188.0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  Jersey female</c:v>
                </c:pt>
              </c:strCache>
            </c:strRef>
          </c:tx>
          <c:spPr>
            <a:ln w="34925">
              <a:solidFill>
                <a:srgbClr val="E6865E"/>
              </a:solidFill>
            </a:ln>
          </c:spPr>
          <c:marker>
            <c:symbol val="circle"/>
            <c:size val="9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ln w="19050" cap="rnd">
                <a:solidFill>
                  <a:srgbClr val="E6865E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val>
            <c:numRef>
              <c:f>Sheet1!$C$6:$AD$6</c:f>
              <c:numCache>
                <c:formatCode>General</c:formatCode>
                <c:ptCount val="28"/>
                <c:pt idx="0">
                  <c:v>17.0</c:v>
                </c:pt>
                <c:pt idx="1">
                  <c:v>1711.0</c:v>
                </c:pt>
                <c:pt idx="2">
                  <c:v>2738.0</c:v>
                </c:pt>
                <c:pt idx="3">
                  <c:v>3039.0</c:v>
                </c:pt>
                <c:pt idx="4">
                  <c:v>1877.0</c:v>
                </c:pt>
                <c:pt idx="5">
                  <c:v>1627.0</c:v>
                </c:pt>
                <c:pt idx="6">
                  <c:v>1789.0</c:v>
                </c:pt>
                <c:pt idx="7">
                  <c:v>1001.0</c:v>
                </c:pt>
                <c:pt idx="8">
                  <c:v>958.0</c:v>
                </c:pt>
                <c:pt idx="9">
                  <c:v>1100.0</c:v>
                </c:pt>
                <c:pt idx="10">
                  <c:v>1269.0</c:v>
                </c:pt>
                <c:pt idx="11">
                  <c:v>1193.0</c:v>
                </c:pt>
                <c:pt idx="12">
                  <c:v>230.0</c:v>
                </c:pt>
                <c:pt idx="13">
                  <c:v>138.0</c:v>
                </c:pt>
                <c:pt idx="14">
                  <c:v>166.0</c:v>
                </c:pt>
                <c:pt idx="15">
                  <c:v>181.0</c:v>
                </c:pt>
                <c:pt idx="16">
                  <c:v>184.0</c:v>
                </c:pt>
                <c:pt idx="17">
                  <c:v>179.0</c:v>
                </c:pt>
                <c:pt idx="18">
                  <c:v>77.0</c:v>
                </c:pt>
                <c:pt idx="19">
                  <c:v>70.0</c:v>
                </c:pt>
                <c:pt idx="20">
                  <c:v>55.0</c:v>
                </c:pt>
                <c:pt idx="21">
                  <c:v>66.0</c:v>
                </c:pt>
                <c:pt idx="22">
                  <c:v>67.0</c:v>
                </c:pt>
                <c:pt idx="23">
                  <c:v>99.0</c:v>
                </c:pt>
                <c:pt idx="24">
                  <c:v>1314.0</c:v>
                </c:pt>
                <c:pt idx="25">
                  <c:v>460.0</c:v>
                </c:pt>
                <c:pt idx="26">
                  <c:v>261.0</c:v>
                </c:pt>
                <c:pt idx="27">
                  <c:v>484.0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0168680"/>
        <c:axId val="2080176664"/>
      </c:lineChart>
      <c:catAx>
        <c:axId val="2080168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>
                    <a:solidFill>
                      <a:srgbClr val="FFFF00"/>
                    </a:solidFill>
                    <a:latin typeface="Trebuchet MS"/>
                  </a:defRPr>
                </a:pPr>
                <a:r>
                  <a:rPr lang="en-US" sz="1800" dirty="0" smtClean="0">
                    <a:solidFill>
                      <a:srgbClr val="FFFF00"/>
                    </a:solidFill>
                    <a:latin typeface="Trebuchet MS"/>
                  </a:rPr>
                  <a:t>Age (mo)</a:t>
                </a:r>
                <a:endParaRPr lang="en-US" sz="1800" dirty="0">
                  <a:solidFill>
                    <a:srgbClr val="FFFF00"/>
                  </a:solidFill>
                  <a:latin typeface="Trebuchet MS"/>
                </a:endParaRPr>
              </a:p>
            </c:rich>
          </c:tx>
          <c:layout>
            <c:manualLayout>
              <c:xMode val="edge"/>
              <c:yMode val="edge"/>
              <c:x val="0.419658070591799"/>
              <c:y val="0.93420244192751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4925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 sz="1400" baseline="0"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080176664"/>
        <c:crossesAt val="-500.0"/>
        <c:auto val="1"/>
        <c:lblAlgn val="ctr"/>
        <c:lblOffset val="20"/>
        <c:noMultiLvlLbl val="0"/>
      </c:catAx>
      <c:valAx>
        <c:axId val="20801766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>
                    <a:solidFill>
                      <a:srgbClr val="FFFF00"/>
                    </a:solidFill>
                    <a:latin typeface="Trebuchet MS"/>
                  </a:defRPr>
                </a:pPr>
                <a:r>
                  <a:rPr lang="en-US" sz="1800" dirty="0" smtClean="0">
                    <a:solidFill>
                      <a:srgbClr val="FFFF00"/>
                    </a:solidFill>
                    <a:latin typeface="Trebuchet MS"/>
                  </a:rPr>
                  <a:t>Frequency (no)</a:t>
                </a:r>
                <a:endParaRPr lang="en-US" sz="1800" dirty="0">
                  <a:solidFill>
                    <a:srgbClr val="FFFF00"/>
                  </a:solidFill>
                  <a:latin typeface="Trebuchet MS"/>
                </a:endParaRPr>
              </a:p>
            </c:rich>
          </c:tx>
          <c:layout>
            <c:manualLayout>
              <c:xMode val="edge"/>
              <c:yMode val="edge"/>
              <c:x val="0.00116705813355576"/>
              <c:y val="0.23961086116567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34925" cap="sq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1600" baseline="0">
                <a:solidFill>
                  <a:schemeClr val="tx1"/>
                </a:solidFill>
                <a:latin typeface="Trebuchet MS"/>
              </a:defRPr>
            </a:pPr>
            <a:endParaRPr lang="en-US"/>
          </a:p>
        </c:txPr>
        <c:crossAx val="2080168680"/>
        <c:crossesAt val="1.0"/>
        <c:crossBetween val="midCat"/>
      </c:valAx>
    </c:plotArea>
    <c:legend>
      <c:legendPos val="r"/>
      <c:layout>
        <c:manualLayout>
          <c:xMode val="edge"/>
          <c:yMode val="edge"/>
          <c:x val="0.684099236575065"/>
          <c:y val="0.0208790738622172"/>
          <c:w val="0.296124022189078"/>
          <c:h val="0.295387967054496"/>
        </c:manualLayout>
      </c:layout>
      <c:overlay val="1"/>
      <c:spPr>
        <a:noFill/>
        <a:ln>
          <a:noFill/>
        </a:ln>
      </c:spPr>
      <c:txPr>
        <a:bodyPr/>
        <a:lstStyle/>
        <a:p>
          <a:pPr>
            <a:defRPr sz="2000">
              <a:solidFill>
                <a:schemeClr val="tx1">
                  <a:lumMod val="95000"/>
                </a:schemeClr>
              </a:solidFill>
              <a:latin typeface="Trebuchet MS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400" b="1">
          <a:solidFill>
            <a:srgbClr val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844075259607"/>
          <c:y val="0.115756129600536"/>
          <c:w val="0.76383493850099"/>
          <c:h val="0.6783040334149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Sire</c:v>
                </c:pt>
              </c:strCache>
            </c:strRef>
          </c:tx>
          <c:spPr>
            <a:solidFill>
              <a:srgbClr val="738FBC"/>
            </a:solidFill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  <c:pt idx="7">
                  <c:v>2013.0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1">
                  <c:v>85.0</c:v>
                </c:pt>
                <c:pt idx="2">
                  <c:v>89.0</c:v>
                </c:pt>
                <c:pt idx="3">
                  <c:v>83.0</c:v>
                </c:pt>
                <c:pt idx="4">
                  <c:v>64.0</c:v>
                </c:pt>
                <c:pt idx="5">
                  <c:v>53.0</c:v>
                </c:pt>
                <c:pt idx="6">
                  <c:v>36.0</c:v>
                </c:pt>
                <c:pt idx="7">
                  <c:v>35.0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Dam</c:v>
                </c:pt>
              </c:strCache>
            </c:strRef>
          </c:tx>
          <c:spPr>
            <a:solidFill>
              <a:srgbClr val="E78664"/>
            </a:solidFill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  <c:pt idx="7">
                  <c:v>2013.0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1">
                  <c:v>129.0</c:v>
                </c:pt>
                <c:pt idx="2">
                  <c:v>136.0</c:v>
                </c:pt>
                <c:pt idx="3">
                  <c:v>135.0</c:v>
                </c:pt>
                <c:pt idx="4">
                  <c:v>108.0</c:v>
                </c:pt>
                <c:pt idx="5">
                  <c:v>95.0</c:v>
                </c:pt>
                <c:pt idx="6">
                  <c:v>78.0</c:v>
                </c:pt>
                <c:pt idx="7">
                  <c:v>74.0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10"/>
        <c:axId val="2040088136"/>
        <c:axId val="2040105064"/>
      </c:barChart>
      <c:catAx>
        <c:axId val="2040088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800" b="1">
                    <a:solidFill>
                      <a:srgbClr val="FFFFFF"/>
                    </a:solidFill>
                    <a:latin typeface="Trebuchet MS"/>
                    <a:cs typeface="Trebuchet MS"/>
                  </a:defRPr>
                </a:pPr>
                <a:r>
                  <a:rPr lang="en-US" sz="2800" b="1" dirty="0" smtClean="0">
                    <a:solidFill>
                      <a:srgbClr val="FFFFFF"/>
                    </a:solidFill>
                    <a:latin typeface="Trebuchet MS"/>
                    <a:cs typeface="Trebuchet MS"/>
                  </a:rPr>
                  <a:t>Bull birth</a:t>
                </a:r>
                <a:r>
                  <a:rPr lang="en-US" sz="2800" b="1" baseline="0" dirty="0" smtClean="0">
                    <a:solidFill>
                      <a:srgbClr val="FFFFFF"/>
                    </a:solidFill>
                    <a:latin typeface="Trebuchet MS"/>
                    <a:cs typeface="Trebuchet MS"/>
                  </a:rPr>
                  <a:t> year</a:t>
                </a:r>
                <a:endParaRPr lang="en-US" sz="2800" b="1" dirty="0">
                  <a:solidFill>
                    <a:srgbClr val="FFFFFF"/>
                  </a:solidFill>
                  <a:latin typeface="Trebuchet MS"/>
                  <a:cs typeface="Trebuchet MS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44450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 sz="2400" b="1" baseline="0"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040105064"/>
        <c:crosses val="autoZero"/>
        <c:auto val="1"/>
        <c:lblAlgn val="ctr"/>
        <c:lblOffset val="100"/>
        <c:noMultiLvlLbl val="0"/>
      </c:catAx>
      <c:valAx>
        <c:axId val="2040105064"/>
        <c:scaling>
          <c:orientation val="minMax"/>
          <c:max val="14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800" b="1">
                    <a:solidFill>
                      <a:srgbClr val="FFFFFF"/>
                    </a:solidFill>
                    <a:latin typeface="Trebuchet MS"/>
                  </a:defRPr>
                </a:pPr>
                <a:r>
                  <a:rPr lang="en-US" sz="2800" b="1" dirty="0" smtClean="0">
                    <a:solidFill>
                      <a:srgbClr val="FFFFFF"/>
                    </a:solidFill>
                    <a:latin typeface="Trebuchet MS"/>
                  </a:rPr>
                  <a:t>Parent age (mo)</a:t>
                </a:r>
                <a:endParaRPr lang="en-US" sz="2800" b="1" dirty="0">
                  <a:solidFill>
                    <a:srgbClr val="FFFFFF"/>
                  </a:solidFill>
                  <a:latin typeface="Trebuchet MS"/>
                </a:endParaRPr>
              </a:p>
            </c:rich>
          </c:tx>
          <c:layout>
            <c:manualLayout>
              <c:xMode val="edge"/>
              <c:yMode val="edge"/>
              <c:x val="0.0180720288608998"/>
              <c:y val="0.250624406137933"/>
            </c:manualLayout>
          </c:layout>
          <c:overlay val="0"/>
          <c:spPr>
            <a:ln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4450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 sz="2400" b="1" baseline="0"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0400881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2725359091805"/>
          <c:y val="0.132931609963921"/>
          <c:w val="0.133530993742076"/>
          <c:h val="0.158336834025787"/>
        </c:manualLayout>
      </c:layout>
      <c:overlay val="0"/>
      <c:txPr>
        <a:bodyPr/>
        <a:lstStyle/>
        <a:p>
          <a:pPr>
            <a:defRPr sz="2800" b="1">
              <a:solidFill>
                <a:srgbClr val="FFFFFF"/>
              </a:solidFill>
              <a:latin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930051542472"/>
          <c:y val="0.0441761150004124"/>
          <c:w val="0.824862822853665"/>
          <c:h val="0.75807596023694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20000"/>
                <a:lumOff val="80000"/>
              </a:schemeClr>
            </a:solidFill>
          </c:spPr>
          <c:invertIfNegative val="0"/>
          <c:cat>
            <c:strRef>
              <c:f>'%G'!$A$5:$A$12</c:f>
              <c:strCache>
                <c:ptCount val="7"/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2208</c:v>
                </c:pt>
                <c:pt idx="5">
                  <c:v>2009</c:v>
                </c:pt>
                <c:pt idx="6">
                  <c:v>2010</c:v>
                </c:pt>
              </c:strCache>
            </c:strRef>
          </c:cat>
          <c:val>
            <c:numRef>
              <c:f>'%G'!$B$5:$B$12</c:f>
              <c:numCache>
                <c:formatCode>General</c:formatCode>
                <c:ptCount val="8"/>
                <c:pt idx="1">
                  <c:v>34.29000000000001</c:v>
                </c:pt>
                <c:pt idx="2">
                  <c:v>29.27</c:v>
                </c:pt>
                <c:pt idx="3">
                  <c:v>46.77</c:v>
                </c:pt>
                <c:pt idx="4">
                  <c:v>61.26000000000001</c:v>
                </c:pt>
                <c:pt idx="5">
                  <c:v>69.67999999999998</c:v>
                </c:pt>
                <c:pt idx="6">
                  <c:v>75.45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02846648"/>
        <c:axId val="2102852472"/>
      </c:barChart>
      <c:catAx>
        <c:axId val="2102846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rgbClr val="FFFF00"/>
                    </a:solidFill>
                    <a:latin typeface="Trebuchet MS"/>
                  </a:defRPr>
                </a:pPr>
                <a:r>
                  <a:rPr lang="en-US">
                    <a:solidFill>
                      <a:srgbClr val="FFFF00"/>
                    </a:solidFill>
                    <a:latin typeface="Trebuchet MS"/>
                  </a:rPr>
                  <a:t>Bull birth year</a:t>
                </a:r>
              </a:p>
            </c:rich>
          </c:tx>
          <c:layout>
            <c:manualLayout>
              <c:xMode val="edge"/>
              <c:yMode val="edge"/>
              <c:x val="0.442595762486211"/>
              <c:y val="0.91934935466708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4925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102852472"/>
        <c:crossesAt val="-100.0"/>
        <c:auto val="1"/>
        <c:lblAlgn val="ctr"/>
        <c:lblOffset val="100"/>
        <c:noMultiLvlLbl val="0"/>
      </c:catAx>
      <c:valAx>
        <c:axId val="210285247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rgbClr val="FFFF00"/>
                    </a:solidFill>
                    <a:latin typeface="Trebuchet MS"/>
                  </a:defRPr>
                </a:pPr>
                <a:r>
                  <a:rPr lang="en-US">
                    <a:solidFill>
                      <a:srgbClr val="FFFF00"/>
                    </a:solidFill>
                    <a:latin typeface="Trebuchet MS"/>
                  </a:rPr>
                  <a:t>Percentage with G status</a:t>
                </a:r>
              </a:p>
            </c:rich>
          </c:tx>
          <c:layout>
            <c:manualLayout>
              <c:xMode val="edge"/>
              <c:yMode val="edge"/>
              <c:x val="0.0015096618357488"/>
              <c:y val="0.14881873592048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4925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10284664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2000" b="1">
          <a:solidFill>
            <a:srgbClr val="000000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228513282849"/>
          <c:y val="0.0307985431723227"/>
          <c:w val="0.824993742497686"/>
          <c:h val="0.8094346203917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'Genetic merit'!$C$5</c:f>
              <c:strCache>
                <c:ptCount val="1"/>
              </c:strCache>
            </c:strRef>
          </c:tx>
          <c:spPr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E6865E"/>
              </a:solidFill>
              <a:ln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rgbClr val="E6865E"/>
              </a:solidFill>
              <a:ln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rgbClr val="E6865E"/>
              </a:solidFill>
              <a:ln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rgbClr val="E6865E"/>
              </a:solidFill>
              <a:ln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rgbClr val="E6865E"/>
              </a:solidFill>
              <a:ln>
                <a:noFill/>
              </a:ln>
            </c:spPr>
          </c:dPt>
          <c:dPt>
            <c:idx val="6"/>
            <c:invertIfNegative val="0"/>
            <c:bubble3D val="0"/>
            <c:spPr>
              <a:solidFill>
                <a:srgbClr val="FFFCBE"/>
              </a:solidFill>
              <a:ln>
                <a:noFill/>
              </a:ln>
            </c:spPr>
          </c:dPt>
          <c:dPt>
            <c:idx val="7"/>
            <c:invertIfNegative val="0"/>
            <c:bubble3D val="0"/>
            <c:spPr>
              <a:solidFill>
                <a:srgbClr val="FFFCBE"/>
              </a:solidFill>
              <a:ln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rgbClr val="FFFCBE"/>
              </a:solidFill>
              <a:ln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rgbClr val="FFFCBE"/>
              </a:solidFill>
              <a:ln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rgbClr val="FFFCBE"/>
              </a:solidFill>
              <a:ln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rgbClr val="77ACD1"/>
              </a:solidFill>
              <a:ln>
                <a:noFill/>
              </a:ln>
            </c:spPr>
          </c:dPt>
          <c:dPt>
            <c:idx val="12"/>
            <c:invertIfNegative val="0"/>
            <c:bubble3D val="0"/>
            <c:spPr>
              <a:solidFill>
                <a:srgbClr val="77ACD1"/>
              </a:solidFill>
              <a:ln w="12700"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rgbClr val="77ACD1"/>
              </a:solidFill>
              <a:ln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rgbClr val="77ACD1"/>
              </a:solidFill>
              <a:ln>
                <a:noFill/>
              </a:ln>
            </c:spPr>
          </c:dPt>
          <c:dPt>
            <c:idx val="15"/>
            <c:invertIfNegative val="0"/>
            <c:bubble3D val="0"/>
            <c:spPr>
              <a:solidFill>
                <a:srgbClr val="77ACD1"/>
              </a:solidFill>
              <a:ln>
                <a:noFill/>
              </a:ln>
            </c:spPr>
          </c:dPt>
          <c:cat>
            <c:strRef>
              <c:f>'Genetic merit'!$A$5:$A$21</c:f>
              <c:strCache>
                <c:ptCount val="16"/>
                <c:pt idx="1">
                  <c:v>00</c:v>
                </c:pt>
                <c:pt idx="2">
                  <c:v>01</c:v>
                </c:pt>
                <c:pt idx="3">
                  <c:v>02</c:v>
                </c:pt>
                <c:pt idx="4">
                  <c:v>03</c:v>
                </c:pt>
                <c:pt idx="5">
                  <c:v>04</c:v>
                </c:pt>
                <c:pt idx="6">
                  <c:v>05</c:v>
                </c:pt>
                <c:pt idx="7">
                  <c:v>06</c:v>
                </c:pt>
                <c:pt idx="8">
                  <c:v>07</c:v>
                </c:pt>
                <c:pt idx="9">
                  <c:v>08</c:v>
                </c:pt>
                <c:pt idx="10">
                  <c:v>09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13</c:v>
                </c:pt>
                <c:pt idx="15">
                  <c:v>14</c:v>
                </c:pt>
              </c:strCache>
            </c:strRef>
          </c:cat>
          <c:val>
            <c:numRef>
              <c:f>'Genetic merit'!$C$5:$C$21</c:f>
              <c:numCache>
                <c:formatCode>0</c:formatCode>
                <c:ptCount val="17"/>
                <c:pt idx="1">
                  <c:v>-59.094898</c:v>
                </c:pt>
                <c:pt idx="2">
                  <c:v>-48.2418525</c:v>
                </c:pt>
                <c:pt idx="3">
                  <c:v>-12.0</c:v>
                </c:pt>
                <c:pt idx="4">
                  <c:v>7.644610499999985</c:v>
                </c:pt>
                <c:pt idx="5">
                  <c:v>20.0</c:v>
                </c:pt>
                <c:pt idx="6">
                  <c:v>74.0</c:v>
                </c:pt>
                <c:pt idx="7">
                  <c:v>132.0</c:v>
                </c:pt>
                <c:pt idx="8">
                  <c:v>161.0</c:v>
                </c:pt>
                <c:pt idx="9">
                  <c:v>193.0</c:v>
                </c:pt>
                <c:pt idx="10">
                  <c:v>280.0</c:v>
                </c:pt>
                <c:pt idx="11">
                  <c:v>333.0</c:v>
                </c:pt>
                <c:pt idx="12">
                  <c:v>422.0</c:v>
                </c:pt>
                <c:pt idx="13">
                  <c:v>502.0</c:v>
                </c:pt>
                <c:pt idx="14">
                  <c:v>611.0</c:v>
                </c:pt>
                <c:pt idx="15">
                  <c:v>708.0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02927032"/>
        <c:axId val="2102933320"/>
      </c:barChart>
      <c:catAx>
        <c:axId val="2102927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rgbClr val="FFFFFF"/>
                    </a:solidFill>
                    <a:latin typeface="Trebuchet MS"/>
                  </a:defRPr>
                </a:pPr>
                <a:r>
                  <a:rPr lang="en-US" dirty="0">
                    <a:solidFill>
                      <a:srgbClr val="FFFFFF"/>
                    </a:solidFill>
                    <a:latin typeface="Trebuchet MS"/>
                  </a:rPr>
                  <a:t>Year </a:t>
                </a:r>
                <a:r>
                  <a:rPr lang="en-US" dirty="0" smtClean="0">
                    <a:solidFill>
                      <a:srgbClr val="FFFFFF"/>
                    </a:solidFill>
                    <a:latin typeface="Trebuchet MS"/>
                  </a:rPr>
                  <a:t>entered </a:t>
                </a:r>
                <a:r>
                  <a:rPr lang="en-US" dirty="0">
                    <a:solidFill>
                      <a:srgbClr val="FFFFFF"/>
                    </a:solidFill>
                    <a:latin typeface="Trebuchet MS"/>
                  </a:rPr>
                  <a:t>AI</a:t>
                </a:r>
              </a:p>
            </c:rich>
          </c:tx>
          <c:layout>
            <c:manualLayout>
              <c:xMode val="edge"/>
              <c:yMode val="edge"/>
              <c:x val="0.437917550792785"/>
              <c:y val="0.921930745312619"/>
            </c:manualLayout>
          </c:layout>
          <c:overlay val="0"/>
        </c:title>
        <c:numFmt formatCode="@" sourceLinked="1"/>
        <c:majorTickMark val="out"/>
        <c:minorTickMark val="none"/>
        <c:tickLblPos val="nextTo"/>
        <c:spPr>
          <a:ln w="34925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102933320"/>
        <c:crossesAt val="-100.0"/>
        <c:auto val="1"/>
        <c:lblAlgn val="ctr"/>
        <c:lblOffset val="20"/>
        <c:tickLblSkip val="1"/>
        <c:noMultiLvlLbl val="0"/>
      </c:catAx>
      <c:valAx>
        <c:axId val="21029333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>
                    <a:solidFill>
                      <a:srgbClr val="FFFFFF"/>
                    </a:solidFill>
                    <a:latin typeface="Trebuchet MS"/>
                    <a:cs typeface="Trebuchet MS"/>
                  </a:rPr>
                  <a:t>Average </a:t>
                </a:r>
                <a:r>
                  <a:rPr lang="en-US" dirty="0" smtClean="0">
                    <a:solidFill>
                      <a:srgbClr val="FFFFFF"/>
                    </a:solidFill>
                    <a:latin typeface="Trebuchet MS"/>
                    <a:cs typeface="Trebuchet MS"/>
                  </a:rPr>
                  <a:t>net merit </a:t>
                </a:r>
                <a:r>
                  <a:rPr lang="en-US" dirty="0">
                    <a:solidFill>
                      <a:srgbClr val="FFFFFF"/>
                    </a:solidFill>
                    <a:latin typeface="Trebuchet MS"/>
                    <a:cs typeface="Trebuchet MS"/>
                  </a:rPr>
                  <a:t>($)</a:t>
                </a:r>
              </a:p>
            </c:rich>
          </c:tx>
          <c:layout>
            <c:manualLayout>
              <c:xMode val="edge"/>
              <c:yMode val="edge"/>
              <c:x val="0.0103950103950104"/>
              <c:y val="0.219101430580567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spPr>
          <a:ln w="34925" cap="sq">
            <a:solidFill>
              <a:srgbClr val="FFFFFF"/>
            </a:solidFill>
            <a:miter lim="800000"/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  <a:latin typeface="Trebuchet MS"/>
              </a:defRPr>
            </a:pPr>
            <a:endParaRPr lang="en-US"/>
          </a:p>
        </c:txPr>
        <c:crossAx val="2102927032"/>
        <c:crosses val="autoZero"/>
        <c:crossBetween val="midCat"/>
      </c:valAx>
    </c:plotArea>
    <c:plotVisOnly val="1"/>
    <c:dispBlanksAs val="gap"/>
    <c:showDLblsOverMax val="0"/>
  </c:chart>
  <c:spPr>
    <a:noFill/>
    <a:ln w="12700" cap="sq">
      <a:noFill/>
      <a:miter lim="800000"/>
    </a:ln>
  </c:spPr>
  <c:txPr>
    <a:bodyPr/>
    <a:lstStyle/>
    <a:p>
      <a:pPr>
        <a:defRPr sz="2000" b="1">
          <a:solidFill>
            <a:srgbClr val="000000"/>
          </a:solidFill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773485457174995"/>
          <c:y val="0.032748538011696"/>
          <c:w val="0.889488245614256"/>
          <c:h val="0.857909762929246"/>
        </c:manualLayout>
      </c:layout>
      <c:scatterChart>
        <c:scatterStyle val="lineMarker"/>
        <c:varyColors val="0"/>
        <c:ser>
          <c:idx val="6"/>
          <c:order val="0"/>
          <c:spPr>
            <a:ln w="28575">
              <a:noFill/>
            </a:ln>
          </c:spPr>
          <c:marker>
            <c:symbol val="square"/>
            <c:size val="4"/>
            <c:spPr>
              <a:solidFill>
                <a:srgbClr val="FFFF00"/>
              </a:solidFill>
              <a:ln>
                <a:solidFill>
                  <a:srgbClr val="FFFFFF"/>
                </a:solidFill>
              </a:ln>
            </c:spPr>
          </c:marker>
          <c:xVal>
            <c:numRef>
              <c:f>'1308_data'!$H$6:$H$55</c:f>
              <c:numCache>
                <c:formatCode>General</c:formatCode>
                <c:ptCount val="50"/>
                <c:pt idx="0">
                  <c:v>906.0</c:v>
                </c:pt>
                <c:pt idx="1">
                  <c:v>855.0</c:v>
                </c:pt>
                <c:pt idx="2">
                  <c:v>836.0</c:v>
                </c:pt>
                <c:pt idx="3">
                  <c:v>810.0</c:v>
                </c:pt>
                <c:pt idx="4">
                  <c:v>798.0</c:v>
                </c:pt>
                <c:pt idx="5">
                  <c:v>798.0</c:v>
                </c:pt>
                <c:pt idx="6">
                  <c:v>796.0</c:v>
                </c:pt>
                <c:pt idx="7">
                  <c:v>791.0</c:v>
                </c:pt>
                <c:pt idx="8">
                  <c:v>791.0</c:v>
                </c:pt>
                <c:pt idx="9">
                  <c:v>782.0</c:v>
                </c:pt>
                <c:pt idx="10">
                  <c:v>782.0</c:v>
                </c:pt>
                <c:pt idx="11">
                  <c:v>780.0</c:v>
                </c:pt>
                <c:pt idx="12">
                  <c:v>779.0</c:v>
                </c:pt>
                <c:pt idx="13">
                  <c:v>777.0</c:v>
                </c:pt>
                <c:pt idx="14">
                  <c:v>773.0</c:v>
                </c:pt>
                <c:pt idx="15">
                  <c:v>771.0</c:v>
                </c:pt>
                <c:pt idx="16">
                  <c:v>769.0</c:v>
                </c:pt>
                <c:pt idx="17">
                  <c:v>769.0</c:v>
                </c:pt>
                <c:pt idx="18">
                  <c:v>765.0</c:v>
                </c:pt>
                <c:pt idx="19">
                  <c:v>765.0</c:v>
                </c:pt>
                <c:pt idx="20">
                  <c:v>765.0</c:v>
                </c:pt>
                <c:pt idx="21">
                  <c:v>764.0</c:v>
                </c:pt>
                <c:pt idx="22">
                  <c:v>757.0</c:v>
                </c:pt>
                <c:pt idx="23">
                  <c:v>757.0</c:v>
                </c:pt>
                <c:pt idx="24">
                  <c:v>757.0</c:v>
                </c:pt>
                <c:pt idx="25">
                  <c:v>756.0</c:v>
                </c:pt>
                <c:pt idx="26">
                  <c:v>753.0</c:v>
                </c:pt>
                <c:pt idx="27">
                  <c:v>753.0</c:v>
                </c:pt>
                <c:pt idx="28">
                  <c:v>752.0</c:v>
                </c:pt>
                <c:pt idx="29">
                  <c:v>750.0</c:v>
                </c:pt>
                <c:pt idx="30">
                  <c:v>749.0</c:v>
                </c:pt>
                <c:pt idx="31">
                  <c:v>748.0</c:v>
                </c:pt>
                <c:pt idx="32">
                  <c:v>742.0</c:v>
                </c:pt>
                <c:pt idx="33">
                  <c:v>742.0</c:v>
                </c:pt>
                <c:pt idx="34">
                  <c:v>741.0</c:v>
                </c:pt>
                <c:pt idx="35">
                  <c:v>738.0</c:v>
                </c:pt>
                <c:pt idx="36">
                  <c:v>737.0</c:v>
                </c:pt>
                <c:pt idx="37">
                  <c:v>736.0</c:v>
                </c:pt>
                <c:pt idx="38">
                  <c:v>735.0</c:v>
                </c:pt>
                <c:pt idx="39">
                  <c:v>735.0</c:v>
                </c:pt>
                <c:pt idx="40">
                  <c:v>735.0</c:v>
                </c:pt>
                <c:pt idx="41">
                  <c:v>734.0</c:v>
                </c:pt>
                <c:pt idx="42">
                  <c:v>732.0</c:v>
                </c:pt>
                <c:pt idx="43">
                  <c:v>732.0</c:v>
                </c:pt>
                <c:pt idx="44">
                  <c:v>731.0</c:v>
                </c:pt>
                <c:pt idx="45">
                  <c:v>730.0</c:v>
                </c:pt>
                <c:pt idx="46">
                  <c:v>729.0</c:v>
                </c:pt>
                <c:pt idx="47">
                  <c:v>728.0</c:v>
                </c:pt>
                <c:pt idx="48">
                  <c:v>727.0</c:v>
                </c:pt>
                <c:pt idx="49">
                  <c:v>726.0</c:v>
                </c:pt>
              </c:numCache>
            </c:numRef>
          </c:xVal>
          <c:yVal>
            <c:numRef>
              <c:f>'1308_data'!$G$6:$G$55</c:f>
              <c:numCache>
                <c:formatCode>General</c:formatCode>
                <c:ptCount val="50"/>
                <c:pt idx="0">
                  <c:v>69.0</c:v>
                </c:pt>
                <c:pt idx="1">
                  <c:v>0.0</c:v>
                </c:pt>
                <c:pt idx="2">
                  <c:v>92.0</c:v>
                </c:pt>
                <c:pt idx="3">
                  <c:v>35.0</c:v>
                </c:pt>
                <c:pt idx="4">
                  <c:v>15.0</c:v>
                </c:pt>
                <c:pt idx="5">
                  <c:v>44.0</c:v>
                </c:pt>
                <c:pt idx="6">
                  <c:v>9.0</c:v>
                </c:pt>
                <c:pt idx="7">
                  <c:v>2.0</c:v>
                </c:pt>
                <c:pt idx="8">
                  <c:v>100.0</c:v>
                </c:pt>
                <c:pt idx="9">
                  <c:v>8.0</c:v>
                </c:pt>
                <c:pt idx="10">
                  <c:v>12.0</c:v>
                </c:pt>
                <c:pt idx="11">
                  <c:v>8.0</c:v>
                </c:pt>
                <c:pt idx="12">
                  <c:v>13.0</c:v>
                </c:pt>
                <c:pt idx="13">
                  <c:v>0.0</c:v>
                </c:pt>
                <c:pt idx="14">
                  <c:v>29.0</c:v>
                </c:pt>
                <c:pt idx="15">
                  <c:v>2.0</c:v>
                </c:pt>
                <c:pt idx="16">
                  <c:v>26.0</c:v>
                </c:pt>
                <c:pt idx="17">
                  <c:v>30.0</c:v>
                </c:pt>
                <c:pt idx="18">
                  <c:v>6.0</c:v>
                </c:pt>
                <c:pt idx="19">
                  <c:v>7.0</c:v>
                </c:pt>
                <c:pt idx="20">
                  <c:v>1.0</c:v>
                </c:pt>
                <c:pt idx="21">
                  <c:v>15.0</c:v>
                </c:pt>
                <c:pt idx="22">
                  <c:v>9.0</c:v>
                </c:pt>
                <c:pt idx="23">
                  <c:v>0.0</c:v>
                </c:pt>
                <c:pt idx="24">
                  <c:v>5.0</c:v>
                </c:pt>
                <c:pt idx="25">
                  <c:v>5.0</c:v>
                </c:pt>
                <c:pt idx="26">
                  <c:v>0.0</c:v>
                </c:pt>
                <c:pt idx="27">
                  <c:v>100.0</c:v>
                </c:pt>
                <c:pt idx="28">
                  <c:v>3.0</c:v>
                </c:pt>
                <c:pt idx="29">
                  <c:v>18.0</c:v>
                </c:pt>
                <c:pt idx="30">
                  <c:v>14.0</c:v>
                </c:pt>
                <c:pt idx="31">
                  <c:v>22.0</c:v>
                </c:pt>
                <c:pt idx="32">
                  <c:v>0.0</c:v>
                </c:pt>
                <c:pt idx="33">
                  <c:v>23.0</c:v>
                </c:pt>
                <c:pt idx="34">
                  <c:v>0.0</c:v>
                </c:pt>
                <c:pt idx="35">
                  <c:v>86.0</c:v>
                </c:pt>
                <c:pt idx="36">
                  <c:v>0.0</c:v>
                </c:pt>
                <c:pt idx="37">
                  <c:v>8.0</c:v>
                </c:pt>
                <c:pt idx="38">
                  <c:v>100.0</c:v>
                </c:pt>
                <c:pt idx="39">
                  <c:v>0.0</c:v>
                </c:pt>
                <c:pt idx="40">
                  <c:v>1.0</c:v>
                </c:pt>
                <c:pt idx="41">
                  <c:v>1.0</c:v>
                </c:pt>
                <c:pt idx="42">
                  <c:v>5.0</c:v>
                </c:pt>
                <c:pt idx="43">
                  <c:v>28.0</c:v>
                </c:pt>
                <c:pt idx="44">
                  <c:v>6.0</c:v>
                </c:pt>
                <c:pt idx="45">
                  <c:v>6.0</c:v>
                </c:pt>
                <c:pt idx="46">
                  <c:v>0.0</c:v>
                </c:pt>
                <c:pt idx="47">
                  <c:v>0.0</c:v>
                </c:pt>
                <c:pt idx="48">
                  <c:v>0.0</c:v>
                </c:pt>
                <c:pt idx="49">
                  <c:v>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3918728"/>
        <c:axId val="2103924904"/>
      </c:scatterChart>
      <c:valAx>
        <c:axId val="2103918728"/>
        <c:scaling>
          <c:orientation val="minMax"/>
          <c:max val="925.0"/>
          <c:min val="700.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 anchor="b" anchorCtr="0"/>
          <a:lstStyle/>
          <a:p>
            <a:pPr>
              <a:defRPr sz="1800" b="1">
                <a:latin typeface="Trebuchet MS"/>
                <a:ea typeface="Verdana" pitchFamily="34" charset="0"/>
                <a:cs typeface="Times New Roman" pitchFamily="18" charset="0"/>
              </a:defRPr>
            </a:pPr>
            <a:endParaRPr lang="en-US"/>
          </a:p>
        </c:txPr>
        <c:crossAx val="2103924904"/>
        <c:crossesAt val="-5.0"/>
        <c:crossBetween val="midCat"/>
        <c:majorUnit val="25.0"/>
      </c:valAx>
      <c:valAx>
        <c:axId val="2103924904"/>
        <c:scaling>
          <c:orientation val="minMax"/>
          <c:max val="100.0"/>
          <c:min val="0.0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38100">
            <a:solidFill>
              <a:schemeClr val="tx1"/>
            </a:solidFill>
          </a:ln>
        </c:spPr>
        <c:txPr>
          <a:bodyPr rot="0" vert="horz" anchor="t" anchorCtr="1"/>
          <a:lstStyle/>
          <a:p>
            <a:pPr>
              <a:defRPr sz="1600" b="1">
                <a:latin typeface="Trebuchet MS"/>
                <a:ea typeface="Verdana" pitchFamily="34" charset="0"/>
                <a:cs typeface="Times New Roman" pitchFamily="18" charset="0"/>
              </a:defRPr>
            </a:pPr>
            <a:endParaRPr lang="en-US"/>
          </a:p>
        </c:txPr>
        <c:crossAx val="2103918728"/>
        <c:crosses val="autoZero"/>
        <c:crossBetween val="midCat"/>
        <c:majorUnit val="10.0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5517090710482"/>
          <c:y val="0.0380400019442014"/>
          <c:w val="0.787731464202813"/>
          <c:h val="0.773146458129108"/>
        </c:manualLayout>
      </c:layout>
      <c:lineChart>
        <c:grouping val="standard"/>
        <c:varyColors val="0"/>
        <c:ser>
          <c:idx val="0"/>
          <c:order val="0"/>
          <c:tx>
            <c:strRef>
              <c:f>Data!$W$1</c:f>
              <c:strCache>
                <c:ptCount val="1"/>
                <c:pt idx="0">
                  <c:v>Cow BVDPR (%)</c:v>
                </c:pt>
              </c:strCache>
            </c:strRef>
          </c:tx>
          <c:spPr>
            <a:ln w="38100" cap="rnd">
              <a:solidFill>
                <a:srgbClr val="FFFF00"/>
              </a:solidFill>
              <a:prstDash val="solid"/>
              <a:round/>
            </a:ln>
          </c:spPr>
          <c:marker>
            <c:symbol val="none"/>
          </c:marker>
          <c:cat>
            <c:numRef>
              <c:f>Data!$A$2:$A$52</c:f>
              <c:numCache>
                <c:formatCode>General</c:formatCode>
                <c:ptCount val="51"/>
                <c:pt idx="0">
                  <c:v>1960.0</c:v>
                </c:pt>
                <c:pt idx="1">
                  <c:v>1961.0</c:v>
                </c:pt>
                <c:pt idx="2">
                  <c:v>1962.0</c:v>
                </c:pt>
                <c:pt idx="3">
                  <c:v>1963.0</c:v>
                </c:pt>
                <c:pt idx="4">
                  <c:v>1964.0</c:v>
                </c:pt>
                <c:pt idx="5">
                  <c:v>1965.0</c:v>
                </c:pt>
                <c:pt idx="6">
                  <c:v>1966.0</c:v>
                </c:pt>
                <c:pt idx="7">
                  <c:v>1967.0</c:v>
                </c:pt>
                <c:pt idx="8">
                  <c:v>1968.0</c:v>
                </c:pt>
                <c:pt idx="9">
                  <c:v>1969.0</c:v>
                </c:pt>
                <c:pt idx="10">
                  <c:v>1970.0</c:v>
                </c:pt>
                <c:pt idx="11">
                  <c:v>1971.0</c:v>
                </c:pt>
                <c:pt idx="12">
                  <c:v>1972.0</c:v>
                </c:pt>
                <c:pt idx="13">
                  <c:v>1973.0</c:v>
                </c:pt>
                <c:pt idx="14">
                  <c:v>1974.0</c:v>
                </c:pt>
                <c:pt idx="15">
                  <c:v>1975.0</c:v>
                </c:pt>
                <c:pt idx="16">
                  <c:v>1976.0</c:v>
                </c:pt>
                <c:pt idx="17">
                  <c:v>1977.0</c:v>
                </c:pt>
                <c:pt idx="18">
                  <c:v>1978.0</c:v>
                </c:pt>
                <c:pt idx="19">
                  <c:v>1979.0</c:v>
                </c:pt>
                <c:pt idx="20">
                  <c:v>1980.0</c:v>
                </c:pt>
                <c:pt idx="21">
                  <c:v>1981.0</c:v>
                </c:pt>
                <c:pt idx="22">
                  <c:v>1982.0</c:v>
                </c:pt>
                <c:pt idx="23">
                  <c:v>1983.0</c:v>
                </c:pt>
                <c:pt idx="24">
                  <c:v>1984.0</c:v>
                </c:pt>
                <c:pt idx="25">
                  <c:v>1985.0</c:v>
                </c:pt>
                <c:pt idx="26">
                  <c:v>1986.0</c:v>
                </c:pt>
                <c:pt idx="27">
                  <c:v>1987.0</c:v>
                </c:pt>
                <c:pt idx="28">
                  <c:v>1988.0</c:v>
                </c:pt>
                <c:pt idx="29">
                  <c:v>1989.0</c:v>
                </c:pt>
                <c:pt idx="30">
                  <c:v>1990.0</c:v>
                </c:pt>
                <c:pt idx="31">
                  <c:v>1991.0</c:v>
                </c:pt>
                <c:pt idx="32">
                  <c:v>1992.0</c:v>
                </c:pt>
                <c:pt idx="33">
                  <c:v>1993.0</c:v>
                </c:pt>
                <c:pt idx="34">
                  <c:v>1994.0</c:v>
                </c:pt>
                <c:pt idx="35">
                  <c:v>1995.0</c:v>
                </c:pt>
                <c:pt idx="36">
                  <c:v>1996.0</c:v>
                </c:pt>
                <c:pt idx="37">
                  <c:v>1997.0</c:v>
                </c:pt>
                <c:pt idx="38">
                  <c:v>1998.0</c:v>
                </c:pt>
                <c:pt idx="39">
                  <c:v>1999.0</c:v>
                </c:pt>
                <c:pt idx="40">
                  <c:v>2000.0</c:v>
                </c:pt>
                <c:pt idx="41">
                  <c:v>2001.0</c:v>
                </c:pt>
                <c:pt idx="42">
                  <c:v>2002.0</c:v>
                </c:pt>
                <c:pt idx="43">
                  <c:v>2003.0</c:v>
                </c:pt>
                <c:pt idx="44">
                  <c:v>2004.0</c:v>
                </c:pt>
                <c:pt idx="45">
                  <c:v>2005.0</c:v>
                </c:pt>
                <c:pt idx="46">
                  <c:v>2006.0</c:v>
                </c:pt>
                <c:pt idx="47">
                  <c:v>2007.0</c:v>
                </c:pt>
                <c:pt idx="48">
                  <c:v>2008.0</c:v>
                </c:pt>
                <c:pt idx="49">
                  <c:v>2009.0</c:v>
                </c:pt>
                <c:pt idx="50">
                  <c:v>2010.0</c:v>
                </c:pt>
              </c:numCache>
            </c:numRef>
          </c:cat>
          <c:val>
            <c:numRef>
              <c:f>Data!$W$2:$W$52</c:f>
              <c:numCache>
                <c:formatCode>#,##0.00</c:formatCode>
                <c:ptCount val="51"/>
                <c:pt idx="0">
                  <c:v>7.09</c:v>
                </c:pt>
                <c:pt idx="1">
                  <c:v>6.98</c:v>
                </c:pt>
                <c:pt idx="2">
                  <c:v>6.84</c:v>
                </c:pt>
                <c:pt idx="3">
                  <c:v>6.78</c:v>
                </c:pt>
                <c:pt idx="4">
                  <c:v>6.76</c:v>
                </c:pt>
                <c:pt idx="5">
                  <c:v>6.64</c:v>
                </c:pt>
                <c:pt idx="6">
                  <c:v>6.470000000000002</c:v>
                </c:pt>
                <c:pt idx="7">
                  <c:v>6.31</c:v>
                </c:pt>
                <c:pt idx="8">
                  <c:v>6.23</c:v>
                </c:pt>
                <c:pt idx="9">
                  <c:v>6.05</c:v>
                </c:pt>
                <c:pt idx="10">
                  <c:v>5.930000000000002</c:v>
                </c:pt>
                <c:pt idx="11">
                  <c:v>5.8</c:v>
                </c:pt>
                <c:pt idx="12">
                  <c:v>5.6</c:v>
                </c:pt>
                <c:pt idx="13">
                  <c:v>5.48</c:v>
                </c:pt>
                <c:pt idx="14">
                  <c:v>5.39</c:v>
                </c:pt>
                <c:pt idx="15">
                  <c:v>5.29</c:v>
                </c:pt>
                <c:pt idx="16">
                  <c:v>5.01</c:v>
                </c:pt>
                <c:pt idx="17">
                  <c:v>4.859999999999998</c:v>
                </c:pt>
                <c:pt idx="18">
                  <c:v>4.68</c:v>
                </c:pt>
                <c:pt idx="19">
                  <c:v>4.430000000000002</c:v>
                </c:pt>
                <c:pt idx="20">
                  <c:v>4.18</c:v>
                </c:pt>
                <c:pt idx="21">
                  <c:v>3.92</c:v>
                </c:pt>
                <c:pt idx="22">
                  <c:v>3.7</c:v>
                </c:pt>
                <c:pt idx="23">
                  <c:v>3.51</c:v>
                </c:pt>
                <c:pt idx="24">
                  <c:v>3.25</c:v>
                </c:pt>
                <c:pt idx="25">
                  <c:v>2.97</c:v>
                </c:pt>
                <c:pt idx="26">
                  <c:v>2.72</c:v>
                </c:pt>
                <c:pt idx="27">
                  <c:v>2.49</c:v>
                </c:pt>
                <c:pt idx="28">
                  <c:v>2.23</c:v>
                </c:pt>
                <c:pt idx="29">
                  <c:v>1.89</c:v>
                </c:pt>
                <c:pt idx="30">
                  <c:v>1.64</c:v>
                </c:pt>
                <c:pt idx="31">
                  <c:v>1.45</c:v>
                </c:pt>
                <c:pt idx="32">
                  <c:v>1.23</c:v>
                </c:pt>
                <c:pt idx="33">
                  <c:v>0.91</c:v>
                </c:pt>
                <c:pt idx="34">
                  <c:v>0.630000000000001</c:v>
                </c:pt>
                <c:pt idx="35">
                  <c:v>0.5</c:v>
                </c:pt>
                <c:pt idx="36">
                  <c:v>0.41</c:v>
                </c:pt>
                <c:pt idx="37">
                  <c:v>0.37</c:v>
                </c:pt>
                <c:pt idx="38">
                  <c:v>0.22</c:v>
                </c:pt>
                <c:pt idx="39">
                  <c:v>0.15</c:v>
                </c:pt>
                <c:pt idx="40">
                  <c:v>-0.03</c:v>
                </c:pt>
                <c:pt idx="41">
                  <c:v>-0.18</c:v>
                </c:pt>
                <c:pt idx="42">
                  <c:v>-0.33</c:v>
                </c:pt>
                <c:pt idx="43">
                  <c:v>-0.21</c:v>
                </c:pt>
                <c:pt idx="44">
                  <c:v>-0.08</c:v>
                </c:pt>
                <c:pt idx="45">
                  <c:v>0.0</c:v>
                </c:pt>
                <c:pt idx="46">
                  <c:v>-0.08</c:v>
                </c:pt>
                <c:pt idx="47">
                  <c:v>-0.05</c:v>
                </c:pt>
                <c:pt idx="48">
                  <c:v>0.02</c:v>
                </c:pt>
                <c:pt idx="49">
                  <c:v>0.36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Data!$X$1</c:f>
              <c:strCache>
                <c:ptCount val="1"/>
                <c:pt idx="0">
                  <c:v>Sire BVDPR (%)</c:v>
                </c:pt>
              </c:strCache>
            </c:strRef>
          </c:tx>
          <c:spPr>
            <a:ln w="38100" cap="rnd">
              <a:solidFill>
                <a:srgbClr val="00FFFF"/>
              </a:solidFill>
              <a:prstDash val="solid"/>
              <a:round/>
            </a:ln>
          </c:spPr>
          <c:marker>
            <c:symbol val="none"/>
          </c:marker>
          <c:cat>
            <c:numRef>
              <c:f>Data!$A$2:$A$52</c:f>
              <c:numCache>
                <c:formatCode>General</c:formatCode>
                <c:ptCount val="51"/>
                <c:pt idx="0">
                  <c:v>1960.0</c:v>
                </c:pt>
                <c:pt idx="1">
                  <c:v>1961.0</c:v>
                </c:pt>
                <c:pt idx="2">
                  <c:v>1962.0</c:v>
                </c:pt>
                <c:pt idx="3">
                  <c:v>1963.0</c:v>
                </c:pt>
                <c:pt idx="4">
                  <c:v>1964.0</c:v>
                </c:pt>
                <c:pt idx="5">
                  <c:v>1965.0</c:v>
                </c:pt>
                <c:pt idx="6">
                  <c:v>1966.0</c:v>
                </c:pt>
                <c:pt idx="7">
                  <c:v>1967.0</c:v>
                </c:pt>
                <c:pt idx="8">
                  <c:v>1968.0</c:v>
                </c:pt>
                <c:pt idx="9">
                  <c:v>1969.0</c:v>
                </c:pt>
                <c:pt idx="10">
                  <c:v>1970.0</c:v>
                </c:pt>
                <c:pt idx="11">
                  <c:v>1971.0</c:v>
                </c:pt>
                <c:pt idx="12">
                  <c:v>1972.0</c:v>
                </c:pt>
                <c:pt idx="13">
                  <c:v>1973.0</c:v>
                </c:pt>
                <c:pt idx="14">
                  <c:v>1974.0</c:v>
                </c:pt>
                <c:pt idx="15">
                  <c:v>1975.0</c:v>
                </c:pt>
                <c:pt idx="16">
                  <c:v>1976.0</c:v>
                </c:pt>
                <c:pt idx="17">
                  <c:v>1977.0</c:v>
                </c:pt>
                <c:pt idx="18">
                  <c:v>1978.0</c:v>
                </c:pt>
                <c:pt idx="19">
                  <c:v>1979.0</c:v>
                </c:pt>
                <c:pt idx="20">
                  <c:v>1980.0</c:v>
                </c:pt>
                <c:pt idx="21">
                  <c:v>1981.0</c:v>
                </c:pt>
                <c:pt idx="22">
                  <c:v>1982.0</c:v>
                </c:pt>
                <c:pt idx="23">
                  <c:v>1983.0</c:v>
                </c:pt>
                <c:pt idx="24">
                  <c:v>1984.0</c:v>
                </c:pt>
                <c:pt idx="25">
                  <c:v>1985.0</c:v>
                </c:pt>
                <c:pt idx="26">
                  <c:v>1986.0</c:v>
                </c:pt>
                <c:pt idx="27">
                  <c:v>1987.0</c:v>
                </c:pt>
                <c:pt idx="28">
                  <c:v>1988.0</c:v>
                </c:pt>
                <c:pt idx="29">
                  <c:v>1989.0</c:v>
                </c:pt>
                <c:pt idx="30">
                  <c:v>1990.0</c:v>
                </c:pt>
                <c:pt idx="31">
                  <c:v>1991.0</c:v>
                </c:pt>
                <c:pt idx="32">
                  <c:v>1992.0</c:v>
                </c:pt>
                <c:pt idx="33">
                  <c:v>1993.0</c:v>
                </c:pt>
                <c:pt idx="34">
                  <c:v>1994.0</c:v>
                </c:pt>
                <c:pt idx="35">
                  <c:v>1995.0</c:v>
                </c:pt>
                <c:pt idx="36">
                  <c:v>1996.0</c:v>
                </c:pt>
                <c:pt idx="37">
                  <c:v>1997.0</c:v>
                </c:pt>
                <c:pt idx="38">
                  <c:v>1998.0</c:v>
                </c:pt>
                <c:pt idx="39">
                  <c:v>1999.0</c:v>
                </c:pt>
                <c:pt idx="40">
                  <c:v>2000.0</c:v>
                </c:pt>
                <c:pt idx="41">
                  <c:v>2001.0</c:v>
                </c:pt>
                <c:pt idx="42">
                  <c:v>2002.0</c:v>
                </c:pt>
                <c:pt idx="43">
                  <c:v>2003.0</c:v>
                </c:pt>
                <c:pt idx="44">
                  <c:v>2004.0</c:v>
                </c:pt>
                <c:pt idx="45">
                  <c:v>2005.0</c:v>
                </c:pt>
                <c:pt idx="46">
                  <c:v>2006.0</c:v>
                </c:pt>
                <c:pt idx="47">
                  <c:v>2007.0</c:v>
                </c:pt>
                <c:pt idx="48">
                  <c:v>2008.0</c:v>
                </c:pt>
                <c:pt idx="49">
                  <c:v>2009.0</c:v>
                </c:pt>
                <c:pt idx="50">
                  <c:v>2010.0</c:v>
                </c:pt>
              </c:numCache>
            </c:numRef>
          </c:cat>
          <c:val>
            <c:numRef>
              <c:f>Data!$X$2:$X$52</c:f>
              <c:numCache>
                <c:formatCode>#,##0.00</c:formatCode>
                <c:ptCount val="51"/>
                <c:pt idx="0">
                  <c:v>6.659999999999996</c:v>
                </c:pt>
                <c:pt idx="1">
                  <c:v>6.470000000000002</c:v>
                </c:pt>
                <c:pt idx="2">
                  <c:v>6.33</c:v>
                </c:pt>
                <c:pt idx="3">
                  <c:v>6.21</c:v>
                </c:pt>
                <c:pt idx="4">
                  <c:v>6.23</c:v>
                </c:pt>
                <c:pt idx="5">
                  <c:v>6.01</c:v>
                </c:pt>
                <c:pt idx="6">
                  <c:v>5.75</c:v>
                </c:pt>
                <c:pt idx="7">
                  <c:v>5.52</c:v>
                </c:pt>
                <c:pt idx="8">
                  <c:v>5.45</c:v>
                </c:pt>
                <c:pt idx="9">
                  <c:v>5.159999999999997</c:v>
                </c:pt>
                <c:pt idx="10">
                  <c:v>4.99</c:v>
                </c:pt>
                <c:pt idx="11">
                  <c:v>4.85</c:v>
                </c:pt>
                <c:pt idx="12">
                  <c:v>4.63</c:v>
                </c:pt>
                <c:pt idx="13">
                  <c:v>4.5</c:v>
                </c:pt>
                <c:pt idx="14">
                  <c:v>4.46</c:v>
                </c:pt>
                <c:pt idx="15">
                  <c:v>4.41</c:v>
                </c:pt>
                <c:pt idx="16">
                  <c:v>4.06</c:v>
                </c:pt>
                <c:pt idx="17">
                  <c:v>3.77</c:v>
                </c:pt>
                <c:pt idx="18">
                  <c:v>3.57</c:v>
                </c:pt>
                <c:pt idx="19">
                  <c:v>3.28</c:v>
                </c:pt>
                <c:pt idx="20">
                  <c:v>2.98</c:v>
                </c:pt>
                <c:pt idx="21">
                  <c:v>2.68</c:v>
                </c:pt>
                <c:pt idx="22">
                  <c:v>2.48</c:v>
                </c:pt>
                <c:pt idx="23">
                  <c:v>2.329999999999999</c:v>
                </c:pt>
                <c:pt idx="24">
                  <c:v>2.07</c:v>
                </c:pt>
                <c:pt idx="25">
                  <c:v>1.72</c:v>
                </c:pt>
                <c:pt idx="26">
                  <c:v>1.51</c:v>
                </c:pt>
                <c:pt idx="27">
                  <c:v>1.3</c:v>
                </c:pt>
                <c:pt idx="28">
                  <c:v>1.02</c:v>
                </c:pt>
                <c:pt idx="29">
                  <c:v>0.600000000000001</c:v>
                </c:pt>
                <c:pt idx="30">
                  <c:v>0.32</c:v>
                </c:pt>
                <c:pt idx="31">
                  <c:v>0.19</c:v>
                </c:pt>
                <c:pt idx="32">
                  <c:v>-0.01</c:v>
                </c:pt>
                <c:pt idx="33">
                  <c:v>-0.37</c:v>
                </c:pt>
                <c:pt idx="34">
                  <c:v>-0.720000000000001</c:v>
                </c:pt>
                <c:pt idx="35">
                  <c:v>-0.820000000000001</c:v>
                </c:pt>
                <c:pt idx="36">
                  <c:v>-0.710000000000001</c:v>
                </c:pt>
                <c:pt idx="37">
                  <c:v>-0.57</c:v>
                </c:pt>
                <c:pt idx="38">
                  <c:v>-0.650000000000001</c:v>
                </c:pt>
                <c:pt idx="39">
                  <c:v>-0.660000000000001</c:v>
                </c:pt>
                <c:pt idx="40">
                  <c:v>-0.960000000000001</c:v>
                </c:pt>
                <c:pt idx="41">
                  <c:v>-1.180000000000001</c:v>
                </c:pt>
                <c:pt idx="42">
                  <c:v>-1.37</c:v>
                </c:pt>
                <c:pt idx="43">
                  <c:v>-1.05</c:v>
                </c:pt>
                <c:pt idx="44">
                  <c:v>-0.700000000000001</c:v>
                </c:pt>
                <c:pt idx="45">
                  <c:v>-0.46</c:v>
                </c:pt>
                <c:pt idx="46">
                  <c:v>-0.55</c:v>
                </c:pt>
                <c:pt idx="47">
                  <c:v>-0.53</c:v>
                </c:pt>
                <c:pt idx="48">
                  <c:v>-0.34</c:v>
                </c:pt>
                <c:pt idx="49">
                  <c:v>0.05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Data!$Y$1</c:f>
              <c:strCache>
                <c:ptCount val="1"/>
                <c:pt idx="0">
                  <c:v>22.57</c:v>
                </c:pt>
              </c:strCache>
            </c:strRef>
          </c:tx>
          <c:spPr>
            <a:ln w="38100">
              <a:solidFill>
                <a:schemeClr val="tx1"/>
              </a:solidFill>
              <a:prstDash val="sysDot"/>
            </a:ln>
          </c:spPr>
          <c:marker>
            <c:symbol val="none"/>
          </c:marker>
          <c:cat>
            <c:numRef>
              <c:f>Data!$A$2:$A$52</c:f>
              <c:numCache>
                <c:formatCode>General</c:formatCode>
                <c:ptCount val="51"/>
                <c:pt idx="0">
                  <c:v>1960.0</c:v>
                </c:pt>
                <c:pt idx="1">
                  <c:v>1961.0</c:v>
                </c:pt>
                <c:pt idx="2">
                  <c:v>1962.0</c:v>
                </c:pt>
                <c:pt idx="3">
                  <c:v>1963.0</c:v>
                </c:pt>
                <c:pt idx="4">
                  <c:v>1964.0</c:v>
                </c:pt>
                <c:pt idx="5">
                  <c:v>1965.0</c:v>
                </c:pt>
                <c:pt idx="6">
                  <c:v>1966.0</c:v>
                </c:pt>
                <c:pt idx="7">
                  <c:v>1967.0</c:v>
                </c:pt>
                <c:pt idx="8">
                  <c:v>1968.0</c:v>
                </c:pt>
                <c:pt idx="9">
                  <c:v>1969.0</c:v>
                </c:pt>
                <c:pt idx="10">
                  <c:v>1970.0</c:v>
                </c:pt>
                <c:pt idx="11">
                  <c:v>1971.0</c:v>
                </c:pt>
                <c:pt idx="12">
                  <c:v>1972.0</c:v>
                </c:pt>
                <c:pt idx="13">
                  <c:v>1973.0</c:v>
                </c:pt>
                <c:pt idx="14">
                  <c:v>1974.0</c:v>
                </c:pt>
                <c:pt idx="15">
                  <c:v>1975.0</c:v>
                </c:pt>
                <c:pt idx="16">
                  <c:v>1976.0</c:v>
                </c:pt>
                <c:pt idx="17">
                  <c:v>1977.0</c:v>
                </c:pt>
                <c:pt idx="18">
                  <c:v>1978.0</c:v>
                </c:pt>
                <c:pt idx="19">
                  <c:v>1979.0</c:v>
                </c:pt>
                <c:pt idx="20">
                  <c:v>1980.0</c:v>
                </c:pt>
                <c:pt idx="21">
                  <c:v>1981.0</c:v>
                </c:pt>
                <c:pt idx="22">
                  <c:v>1982.0</c:v>
                </c:pt>
                <c:pt idx="23">
                  <c:v>1983.0</c:v>
                </c:pt>
                <c:pt idx="24">
                  <c:v>1984.0</c:v>
                </c:pt>
                <c:pt idx="25">
                  <c:v>1985.0</c:v>
                </c:pt>
                <c:pt idx="26">
                  <c:v>1986.0</c:v>
                </c:pt>
                <c:pt idx="27">
                  <c:v>1987.0</c:v>
                </c:pt>
                <c:pt idx="28">
                  <c:v>1988.0</c:v>
                </c:pt>
                <c:pt idx="29">
                  <c:v>1989.0</c:v>
                </c:pt>
                <c:pt idx="30">
                  <c:v>1990.0</c:v>
                </c:pt>
                <c:pt idx="31">
                  <c:v>1991.0</c:v>
                </c:pt>
                <c:pt idx="32">
                  <c:v>1992.0</c:v>
                </c:pt>
                <c:pt idx="33">
                  <c:v>1993.0</c:v>
                </c:pt>
                <c:pt idx="34">
                  <c:v>1994.0</c:v>
                </c:pt>
                <c:pt idx="35">
                  <c:v>1995.0</c:v>
                </c:pt>
                <c:pt idx="36">
                  <c:v>1996.0</c:v>
                </c:pt>
                <c:pt idx="37">
                  <c:v>1997.0</c:v>
                </c:pt>
                <c:pt idx="38">
                  <c:v>1998.0</c:v>
                </c:pt>
                <c:pt idx="39">
                  <c:v>1999.0</c:v>
                </c:pt>
                <c:pt idx="40">
                  <c:v>2000.0</c:v>
                </c:pt>
                <c:pt idx="41">
                  <c:v>2001.0</c:v>
                </c:pt>
                <c:pt idx="42">
                  <c:v>2002.0</c:v>
                </c:pt>
                <c:pt idx="43">
                  <c:v>2003.0</c:v>
                </c:pt>
                <c:pt idx="44">
                  <c:v>2004.0</c:v>
                </c:pt>
                <c:pt idx="45">
                  <c:v>2005.0</c:v>
                </c:pt>
                <c:pt idx="46">
                  <c:v>2006.0</c:v>
                </c:pt>
                <c:pt idx="47">
                  <c:v>2007.0</c:v>
                </c:pt>
                <c:pt idx="48">
                  <c:v>2008.0</c:v>
                </c:pt>
                <c:pt idx="49">
                  <c:v>2009.0</c:v>
                </c:pt>
                <c:pt idx="50">
                  <c:v>2010.0</c:v>
                </c:pt>
              </c:numCache>
            </c:numRef>
          </c:cat>
          <c:val>
            <c:numRef>
              <c:f>Data!$Y$2:$Y$52</c:f>
              <c:numCache>
                <c:formatCode>#,##0.00</c:formatCode>
                <c:ptCount val="51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0.0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0.0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0.0</c:v>
                </c:pt>
                <c:pt idx="49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3888408"/>
        <c:axId val="-2143873192"/>
      </c:lineChart>
      <c:catAx>
        <c:axId val="-2143888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 baseline="0">
                    <a:latin typeface="Calibri" pitchFamily="34" charset="0"/>
                  </a:defRPr>
                </a:pPr>
                <a:r>
                  <a:rPr lang="en-US" sz="2400" baseline="0">
                    <a:latin typeface="Calibri" pitchFamily="34" charset="0"/>
                  </a:rPr>
                  <a:t>Birth year</a:t>
                </a:r>
              </a:p>
            </c:rich>
          </c:tx>
          <c:layout>
            <c:manualLayout>
              <c:xMode val="edge"/>
              <c:yMode val="edge"/>
              <c:x val="0.477884923958975"/>
              <c:y val="0.93935185185185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8100" cap="sq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2400" b="1" i="0" baseline="0">
                <a:latin typeface="Calibri" pitchFamily="34" charset="0"/>
              </a:defRPr>
            </a:pPr>
            <a:endParaRPr lang="en-US"/>
          </a:p>
        </c:txPr>
        <c:crossAx val="-2143873192"/>
        <c:crossesAt val="-2.0"/>
        <c:auto val="0"/>
        <c:lblAlgn val="ctr"/>
        <c:lblOffset val="0"/>
        <c:tickLblSkip val="10"/>
        <c:tickMarkSkip val="10"/>
        <c:noMultiLvlLbl val="0"/>
      </c:catAx>
      <c:valAx>
        <c:axId val="-2143873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400" b="1" baseline="0">
                    <a:latin typeface="Calibri" pitchFamily="34" charset="0"/>
                  </a:defRPr>
                </a:pPr>
                <a:r>
                  <a:rPr lang="en-US" sz="2400" b="1" baseline="0">
                    <a:latin typeface="Calibri" pitchFamily="34" charset="0"/>
                  </a:rPr>
                  <a:t>Breeding value (%)</a:t>
                </a:r>
              </a:p>
            </c:rich>
          </c:tx>
          <c:layout>
            <c:manualLayout>
              <c:xMode val="edge"/>
              <c:yMode val="edge"/>
              <c:x val="0.00190602764249845"/>
              <c:y val="0.163185405947076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 w="38100" cap="sq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2400" b="1" i="0" baseline="0">
                <a:latin typeface="Calibri" pitchFamily="34" charset="0"/>
              </a:defRPr>
            </a:pPr>
            <a:endParaRPr lang="en-US"/>
          </a:p>
        </c:txPr>
        <c:crossAx val="-2143888408"/>
        <c:crossesAt val="1.0"/>
        <c:crossBetween val="midCat"/>
        <c:majorUnit val="2.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6384142733603"/>
          <c:y val="0.0380400019442014"/>
          <c:w val="0.736864412179693"/>
          <c:h val="0.773146458129108"/>
        </c:manualLayout>
      </c:layout>
      <c:lineChart>
        <c:grouping val="standard"/>
        <c:varyColors val="0"/>
        <c:ser>
          <c:idx val="3"/>
          <c:order val="0"/>
          <c:tx>
            <c:strRef>
              <c:f>Data!$Z$1</c:f>
              <c:strCache>
                <c:ptCount val="1"/>
                <c:pt idx="0">
                  <c:v>PTASCE (%)</c:v>
                </c:pt>
              </c:strCache>
            </c:strRef>
          </c:tx>
          <c:spPr>
            <a:ln w="38100" cap="rnd">
              <a:solidFill>
                <a:srgbClr val="00FFFF"/>
              </a:solidFill>
              <a:prstDash val="solid"/>
              <a:round/>
            </a:ln>
          </c:spPr>
          <c:marker>
            <c:symbol val="none"/>
          </c:marker>
          <c:cat>
            <c:numRef>
              <c:f>Data!$A$22:$A$52</c:f>
              <c:numCache>
                <c:formatCode>General</c:formatCode>
                <c:ptCount val="31"/>
                <c:pt idx="0">
                  <c:v>1980.0</c:v>
                </c:pt>
                <c:pt idx="1">
                  <c:v>1981.0</c:v>
                </c:pt>
                <c:pt idx="2">
                  <c:v>1982.0</c:v>
                </c:pt>
                <c:pt idx="3">
                  <c:v>1983.0</c:v>
                </c:pt>
                <c:pt idx="4">
                  <c:v>1984.0</c:v>
                </c:pt>
                <c:pt idx="5">
                  <c:v>1985.0</c:v>
                </c:pt>
                <c:pt idx="6">
                  <c:v>1986.0</c:v>
                </c:pt>
                <c:pt idx="7">
                  <c:v>1987.0</c:v>
                </c:pt>
                <c:pt idx="8">
                  <c:v>1988.0</c:v>
                </c:pt>
                <c:pt idx="9">
                  <c:v>1989.0</c:v>
                </c:pt>
                <c:pt idx="10">
                  <c:v>1990.0</c:v>
                </c:pt>
                <c:pt idx="11">
                  <c:v>1991.0</c:v>
                </c:pt>
                <c:pt idx="12">
                  <c:v>1992.0</c:v>
                </c:pt>
                <c:pt idx="13">
                  <c:v>1993.0</c:v>
                </c:pt>
                <c:pt idx="14">
                  <c:v>1994.0</c:v>
                </c:pt>
                <c:pt idx="15">
                  <c:v>1995.0</c:v>
                </c:pt>
                <c:pt idx="16">
                  <c:v>1996.0</c:v>
                </c:pt>
                <c:pt idx="17">
                  <c:v>1997.0</c:v>
                </c:pt>
                <c:pt idx="18">
                  <c:v>1998.0</c:v>
                </c:pt>
                <c:pt idx="19">
                  <c:v>1999.0</c:v>
                </c:pt>
                <c:pt idx="20">
                  <c:v>2000.0</c:v>
                </c:pt>
                <c:pt idx="21">
                  <c:v>2001.0</c:v>
                </c:pt>
                <c:pt idx="22">
                  <c:v>2002.0</c:v>
                </c:pt>
                <c:pt idx="23">
                  <c:v>2003.0</c:v>
                </c:pt>
                <c:pt idx="24">
                  <c:v>2004.0</c:v>
                </c:pt>
                <c:pt idx="25">
                  <c:v>2005.0</c:v>
                </c:pt>
                <c:pt idx="26">
                  <c:v>2006.0</c:v>
                </c:pt>
                <c:pt idx="27">
                  <c:v>2007.0</c:v>
                </c:pt>
                <c:pt idx="28">
                  <c:v>2008.0</c:v>
                </c:pt>
                <c:pt idx="29">
                  <c:v>2009.0</c:v>
                </c:pt>
                <c:pt idx="30">
                  <c:v>2010.0</c:v>
                </c:pt>
              </c:numCache>
            </c:numRef>
          </c:cat>
          <c:val>
            <c:numRef>
              <c:f>Data!$Z$22:$Z$52</c:f>
              <c:numCache>
                <c:formatCode>#,##0.00</c:formatCode>
                <c:ptCount val="31"/>
                <c:pt idx="0">
                  <c:v>7.8</c:v>
                </c:pt>
                <c:pt idx="1">
                  <c:v>7.3</c:v>
                </c:pt>
                <c:pt idx="2">
                  <c:v>7.4</c:v>
                </c:pt>
                <c:pt idx="3">
                  <c:v>7.6</c:v>
                </c:pt>
                <c:pt idx="4">
                  <c:v>7.7</c:v>
                </c:pt>
                <c:pt idx="5">
                  <c:v>7.8</c:v>
                </c:pt>
                <c:pt idx="6">
                  <c:v>7.5</c:v>
                </c:pt>
                <c:pt idx="7">
                  <c:v>7.3</c:v>
                </c:pt>
                <c:pt idx="8">
                  <c:v>7.6</c:v>
                </c:pt>
                <c:pt idx="9">
                  <c:v>7.4</c:v>
                </c:pt>
                <c:pt idx="10">
                  <c:v>7.6</c:v>
                </c:pt>
                <c:pt idx="11">
                  <c:v>7.4</c:v>
                </c:pt>
                <c:pt idx="12">
                  <c:v>7.6</c:v>
                </c:pt>
                <c:pt idx="13">
                  <c:v>7.6</c:v>
                </c:pt>
                <c:pt idx="14">
                  <c:v>8.1</c:v>
                </c:pt>
                <c:pt idx="15">
                  <c:v>8.0</c:v>
                </c:pt>
                <c:pt idx="16">
                  <c:v>8.200000000000001</c:v>
                </c:pt>
                <c:pt idx="17">
                  <c:v>7.8</c:v>
                </c:pt>
                <c:pt idx="18">
                  <c:v>7.8</c:v>
                </c:pt>
                <c:pt idx="19">
                  <c:v>8.1</c:v>
                </c:pt>
                <c:pt idx="20">
                  <c:v>8.0</c:v>
                </c:pt>
                <c:pt idx="21">
                  <c:v>8.3</c:v>
                </c:pt>
                <c:pt idx="22">
                  <c:v>8.3</c:v>
                </c:pt>
                <c:pt idx="23">
                  <c:v>8.200000000000001</c:v>
                </c:pt>
                <c:pt idx="24">
                  <c:v>7.8</c:v>
                </c:pt>
                <c:pt idx="25">
                  <c:v>7.9</c:v>
                </c:pt>
                <c:pt idx="26">
                  <c:v>8.200000000000001</c:v>
                </c:pt>
                <c:pt idx="28" formatCode="General">
                  <c:v>0.0127272727272728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Data!$AA$1</c:f>
              <c:strCache>
                <c:ptCount val="1"/>
                <c:pt idx="0">
                  <c:v>Mean SCE (%)</c:v>
                </c:pt>
              </c:strCache>
            </c:strRef>
          </c:tx>
          <c:spPr>
            <a:ln w="38100" cap="rnd">
              <a:solidFill>
                <a:srgbClr val="00FFFF"/>
              </a:solidFill>
              <a:prstDash val="sysDot"/>
              <a:round/>
            </a:ln>
          </c:spPr>
          <c:marker>
            <c:symbol val="none"/>
          </c:marker>
          <c:cat>
            <c:numRef>
              <c:f>Data!$A$22:$A$52</c:f>
              <c:numCache>
                <c:formatCode>General</c:formatCode>
                <c:ptCount val="31"/>
                <c:pt idx="0">
                  <c:v>1980.0</c:v>
                </c:pt>
                <c:pt idx="1">
                  <c:v>1981.0</c:v>
                </c:pt>
                <c:pt idx="2">
                  <c:v>1982.0</c:v>
                </c:pt>
                <c:pt idx="3">
                  <c:v>1983.0</c:v>
                </c:pt>
                <c:pt idx="4">
                  <c:v>1984.0</c:v>
                </c:pt>
                <c:pt idx="5">
                  <c:v>1985.0</c:v>
                </c:pt>
                <c:pt idx="6">
                  <c:v>1986.0</c:v>
                </c:pt>
                <c:pt idx="7">
                  <c:v>1987.0</c:v>
                </c:pt>
                <c:pt idx="8">
                  <c:v>1988.0</c:v>
                </c:pt>
                <c:pt idx="9">
                  <c:v>1989.0</c:v>
                </c:pt>
                <c:pt idx="10">
                  <c:v>1990.0</c:v>
                </c:pt>
                <c:pt idx="11">
                  <c:v>1991.0</c:v>
                </c:pt>
                <c:pt idx="12">
                  <c:v>1992.0</c:v>
                </c:pt>
                <c:pt idx="13">
                  <c:v>1993.0</c:v>
                </c:pt>
                <c:pt idx="14">
                  <c:v>1994.0</c:v>
                </c:pt>
                <c:pt idx="15">
                  <c:v>1995.0</c:v>
                </c:pt>
                <c:pt idx="16">
                  <c:v>1996.0</c:v>
                </c:pt>
                <c:pt idx="17">
                  <c:v>1997.0</c:v>
                </c:pt>
                <c:pt idx="18">
                  <c:v>1998.0</c:v>
                </c:pt>
                <c:pt idx="19">
                  <c:v>1999.0</c:v>
                </c:pt>
                <c:pt idx="20">
                  <c:v>2000.0</c:v>
                </c:pt>
                <c:pt idx="21">
                  <c:v>2001.0</c:v>
                </c:pt>
                <c:pt idx="22">
                  <c:v>2002.0</c:v>
                </c:pt>
                <c:pt idx="23">
                  <c:v>2003.0</c:v>
                </c:pt>
                <c:pt idx="24">
                  <c:v>2004.0</c:v>
                </c:pt>
                <c:pt idx="25">
                  <c:v>2005.0</c:v>
                </c:pt>
                <c:pt idx="26">
                  <c:v>2006.0</c:v>
                </c:pt>
                <c:pt idx="27">
                  <c:v>2007.0</c:v>
                </c:pt>
                <c:pt idx="28">
                  <c:v>2008.0</c:v>
                </c:pt>
                <c:pt idx="29">
                  <c:v>2009.0</c:v>
                </c:pt>
                <c:pt idx="30">
                  <c:v>2010.0</c:v>
                </c:pt>
              </c:numCache>
            </c:numRef>
          </c:cat>
          <c:val>
            <c:numRef>
              <c:f>Data!$AA$22:$AA$52</c:f>
              <c:numCache>
                <c:formatCode>#,##0.00</c:formatCode>
                <c:ptCount val="31"/>
                <c:pt idx="0">
                  <c:v>7.9</c:v>
                </c:pt>
                <c:pt idx="1">
                  <c:v>7.9</c:v>
                </c:pt>
                <c:pt idx="2">
                  <c:v>7.9</c:v>
                </c:pt>
                <c:pt idx="3">
                  <c:v>7.9</c:v>
                </c:pt>
                <c:pt idx="4">
                  <c:v>7.9</c:v>
                </c:pt>
                <c:pt idx="5">
                  <c:v>7.9</c:v>
                </c:pt>
                <c:pt idx="6">
                  <c:v>7.9</c:v>
                </c:pt>
                <c:pt idx="7">
                  <c:v>7.9</c:v>
                </c:pt>
                <c:pt idx="8">
                  <c:v>7.9</c:v>
                </c:pt>
                <c:pt idx="9">
                  <c:v>7.9</c:v>
                </c:pt>
                <c:pt idx="10">
                  <c:v>7.9</c:v>
                </c:pt>
                <c:pt idx="11">
                  <c:v>7.9</c:v>
                </c:pt>
                <c:pt idx="12">
                  <c:v>7.9</c:v>
                </c:pt>
                <c:pt idx="13">
                  <c:v>7.9</c:v>
                </c:pt>
                <c:pt idx="14">
                  <c:v>7.9</c:v>
                </c:pt>
                <c:pt idx="15">
                  <c:v>7.9</c:v>
                </c:pt>
                <c:pt idx="16">
                  <c:v>7.9</c:v>
                </c:pt>
                <c:pt idx="17">
                  <c:v>7.9</c:v>
                </c:pt>
                <c:pt idx="18">
                  <c:v>7.9</c:v>
                </c:pt>
                <c:pt idx="19">
                  <c:v>7.9</c:v>
                </c:pt>
                <c:pt idx="20">
                  <c:v>7.9</c:v>
                </c:pt>
                <c:pt idx="21">
                  <c:v>7.9</c:v>
                </c:pt>
                <c:pt idx="22">
                  <c:v>7.9</c:v>
                </c:pt>
                <c:pt idx="23">
                  <c:v>7.9</c:v>
                </c:pt>
                <c:pt idx="24">
                  <c:v>7.9</c:v>
                </c:pt>
                <c:pt idx="25">
                  <c:v>7.9</c:v>
                </c:pt>
                <c:pt idx="26">
                  <c:v>7.9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Data!$AB$1</c:f>
              <c:strCache>
                <c:ptCount val="1"/>
                <c:pt idx="0">
                  <c:v>PTADCE (%)</c:v>
                </c:pt>
              </c:strCache>
            </c:strRef>
          </c:tx>
          <c:spPr>
            <a:ln w="38100" cap="rnd">
              <a:solidFill>
                <a:srgbClr val="FFFF00"/>
              </a:solidFill>
              <a:prstDash val="solid"/>
              <a:round/>
            </a:ln>
          </c:spPr>
          <c:marker>
            <c:symbol val="none"/>
          </c:marker>
          <c:cat>
            <c:numRef>
              <c:f>Data!$A$22:$A$52</c:f>
              <c:numCache>
                <c:formatCode>General</c:formatCode>
                <c:ptCount val="31"/>
                <c:pt idx="0">
                  <c:v>1980.0</c:v>
                </c:pt>
                <c:pt idx="1">
                  <c:v>1981.0</c:v>
                </c:pt>
                <c:pt idx="2">
                  <c:v>1982.0</c:v>
                </c:pt>
                <c:pt idx="3">
                  <c:v>1983.0</c:v>
                </c:pt>
                <c:pt idx="4">
                  <c:v>1984.0</c:v>
                </c:pt>
                <c:pt idx="5">
                  <c:v>1985.0</c:v>
                </c:pt>
                <c:pt idx="6">
                  <c:v>1986.0</c:v>
                </c:pt>
                <c:pt idx="7">
                  <c:v>1987.0</c:v>
                </c:pt>
                <c:pt idx="8">
                  <c:v>1988.0</c:v>
                </c:pt>
                <c:pt idx="9">
                  <c:v>1989.0</c:v>
                </c:pt>
                <c:pt idx="10">
                  <c:v>1990.0</c:v>
                </c:pt>
                <c:pt idx="11">
                  <c:v>1991.0</c:v>
                </c:pt>
                <c:pt idx="12">
                  <c:v>1992.0</c:v>
                </c:pt>
                <c:pt idx="13">
                  <c:v>1993.0</c:v>
                </c:pt>
                <c:pt idx="14">
                  <c:v>1994.0</c:v>
                </c:pt>
                <c:pt idx="15">
                  <c:v>1995.0</c:v>
                </c:pt>
                <c:pt idx="16">
                  <c:v>1996.0</c:v>
                </c:pt>
                <c:pt idx="17">
                  <c:v>1997.0</c:v>
                </c:pt>
                <c:pt idx="18">
                  <c:v>1998.0</c:v>
                </c:pt>
                <c:pt idx="19">
                  <c:v>1999.0</c:v>
                </c:pt>
                <c:pt idx="20">
                  <c:v>2000.0</c:v>
                </c:pt>
                <c:pt idx="21">
                  <c:v>2001.0</c:v>
                </c:pt>
                <c:pt idx="22">
                  <c:v>2002.0</c:v>
                </c:pt>
                <c:pt idx="23">
                  <c:v>2003.0</c:v>
                </c:pt>
                <c:pt idx="24">
                  <c:v>2004.0</c:v>
                </c:pt>
                <c:pt idx="25">
                  <c:v>2005.0</c:v>
                </c:pt>
                <c:pt idx="26">
                  <c:v>2006.0</c:v>
                </c:pt>
                <c:pt idx="27">
                  <c:v>2007.0</c:v>
                </c:pt>
                <c:pt idx="28">
                  <c:v>2008.0</c:v>
                </c:pt>
                <c:pt idx="29">
                  <c:v>2009.0</c:v>
                </c:pt>
                <c:pt idx="30">
                  <c:v>2010.0</c:v>
                </c:pt>
              </c:numCache>
            </c:numRef>
          </c:cat>
          <c:val>
            <c:numRef>
              <c:f>Data!$AB$22:$AB$52</c:f>
              <c:numCache>
                <c:formatCode>#,##0.00</c:formatCode>
                <c:ptCount val="31"/>
                <c:pt idx="0">
                  <c:v>9.6</c:v>
                </c:pt>
                <c:pt idx="1">
                  <c:v>9.6</c:v>
                </c:pt>
                <c:pt idx="2">
                  <c:v>9.5</c:v>
                </c:pt>
                <c:pt idx="3">
                  <c:v>9.4</c:v>
                </c:pt>
                <c:pt idx="4">
                  <c:v>9.8</c:v>
                </c:pt>
                <c:pt idx="5">
                  <c:v>9.9</c:v>
                </c:pt>
                <c:pt idx="6">
                  <c:v>9.5</c:v>
                </c:pt>
                <c:pt idx="7">
                  <c:v>10.0</c:v>
                </c:pt>
                <c:pt idx="8">
                  <c:v>10.1</c:v>
                </c:pt>
                <c:pt idx="9">
                  <c:v>9.700000000000001</c:v>
                </c:pt>
                <c:pt idx="10">
                  <c:v>9.700000000000001</c:v>
                </c:pt>
                <c:pt idx="11">
                  <c:v>9.8</c:v>
                </c:pt>
                <c:pt idx="12">
                  <c:v>9.6</c:v>
                </c:pt>
                <c:pt idx="13">
                  <c:v>9.700000000000001</c:v>
                </c:pt>
                <c:pt idx="14">
                  <c:v>9.700000000000001</c:v>
                </c:pt>
                <c:pt idx="15">
                  <c:v>9.6</c:v>
                </c:pt>
                <c:pt idx="16">
                  <c:v>9.6</c:v>
                </c:pt>
                <c:pt idx="17">
                  <c:v>9.200000000000001</c:v>
                </c:pt>
                <c:pt idx="18">
                  <c:v>9.1</c:v>
                </c:pt>
                <c:pt idx="19">
                  <c:v>9.1</c:v>
                </c:pt>
                <c:pt idx="20">
                  <c:v>8.5</c:v>
                </c:pt>
                <c:pt idx="21">
                  <c:v>8.700000000000001</c:v>
                </c:pt>
                <c:pt idx="22">
                  <c:v>8.3</c:v>
                </c:pt>
                <c:pt idx="23">
                  <c:v>8.200000000000001</c:v>
                </c:pt>
                <c:pt idx="24">
                  <c:v>8.0</c:v>
                </c:pt>
                <c:pt idx="25">
                  <c:v>7.5</c:v>
                </c:pt>
                <c:pt idx="26">
                  <c:v>7.2</c:v>
                </c:pt>
                <c:pt idx="28" formatCode="General">
                  <c:v>-0.184848484848485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Data!$AC$1</c:f>
              <c:strCache>
                <c:ptCount val="1"/>
                <c:pt idx="0">
                  <c:v>Mean DCE (%)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ysDot"/>
            </a:ln>
          </c:spPr>
          <c:marker>
            <c:symbol val="none"/>
          </c:marker>
          <c:cat>
            <c:numRef>
              <c:f>Data!$A$22:$A$52</c:f>
              <c:numCache>
                <c:formatCode>General</c:formatCode>
                <c:ptCount val="31"/>
                <c:pt idx="0">
                  <c:v>1980.0</c:v>
                </c:pt>
                <c:pt idx="1">
                  <c:v>1981.0</c:v>
                </c:pt>
                <c:pt idx="2">
                  <c:v>1982.0</c:v>
                </c:pt>
                <c:pt idx="3">
                  <c:v>1983.0</c:v>
                </c:pt>
                <c:pt idx="4">
                  <c:v>1984.0</c:v>
                </c:pt>
                <c:pt idx="5">
                  <c:v>1985.0</c:v>
                </c:pt>
                <c:pt idx="6">
                  <c:v>1986.0</c:v>
                </c:pt>
                <c:pt idx="7">
                  <c:v>1987.0</c:v>
                </c:pt>
                <c:pt idx="8">
                  <c:v>1988.0</c:v>
                </c:pt>
                <c:pt idx="9">
                  <c:v>1989.0</c:v>
                </c:pt>
                <c:pt idx="10">
                  <c:v>1990.0</c:v>
                </c:pt>
                <c:pt idx="11">
                  <c:v>1991.0</c:v>
                </c:pt>
                <c:pt idx="12">
                  <c:v>1992.0</c:v>
                </c:pt>
                <c:pt idx="13">
                  <c:v>1993.0</c:v>
                </c:pt>
                <c:pt idx="14">
                  <c:v>1994.0</c:v>
                </c:pt>
                <c:pt idx="15">
                  <c:v>1995.0</c:v>
                </c:pt>
                <c:pt idx="16">
                  <c:v>1996.0</c:v>
                </c:pt>
                <c:pt idx="17">
                  <c:v>1997.0</c:v>
                </c:pt>
                <c:pt idx="18">
                  <c:v>1998.0</c:v>
                </c:pt>
                <c:pt idx="19">
                  <c:v>1999.0</c:v>
                </c:pt>
                <c:pt idx="20">
                  <c:v>2000.0</c:v>
                </c:pt>
                <c:pt idx="21">
                  <c:v>2001.0</c:v>
                </c:pt>
                <c:pt idx="22">
                  <c:v>2002.0</c:v>
                </c:pt>
                <c:pt idx="23">
                  <c:v>2003.0</c:v>
                </c:pt>
                <c:pt idx="24">
                  <c:v>2004.0</c:v>
                </c:pt>
                <c:pt idx="25">
                  <c:v>2005.0</c:v>
                </c:pt>
                <c:pt idx="26">
                  <c:v>2006.0</c:v>
                </c:pt>
                <c:pt idx="27">
                  <c:v>2007.0</c:v>
                </c:pt>
                <c:pt idx="28">
                  <c:v>2008.0</c:v>
                </c:pt>
                <c:pt idx="29">
                  <c:v>2009.0</c:v>
                </c:pt>
                <c:pt idx="30">
                  <c:v>2010.0</c:v>
                </c:pt>
              </c:numCache>
            </c:numRef>
          </c:cat>
          <c:val>
            <c:numRef>
              <c:f>Data!$AC$22:$AC$52</c:f>
              <c:numCache>
                <c:formatCode>#,##0.00</c:formatCode>
                <c:ptCount val="31"/>
                <c:pt idx="0">
                  <c:v>7.5</c:v>
                </c:pt>
                <c:pt idx="1">
                  <c:v>7.5</c:v>
                </c:pt>
                <c:pt idx="2">
                  <c:v>7.5</c:v>
                </c:pt>
                <c:pt idx="3">
                  <c:v>7.5</c:v>
                </c:pt>
                <c:pt idx="4">
                  <c:v>7.5</c:v>
                </c:pt>
                <c:pt idx="5">
                  <c:v>7.5</c:v>
                </c:pt>
                <c:pt idx="6">
                  <c:v>7.5</c:v>
                </c:pt>
                <c:pt idx="7">
                  <c:v>7.5</c:v>
                </c:pt>
                <c:pt idx="8">
                  <c:v>7.5</c:v>
                </c:pt>
                <c:pt idx="9">
                  <c:v>7.5</c:v>
                </c:pt>
                <c:pt idx="10">
                  <c:v>7.5</c:v>
                </c:pt>
                <c:pt idx="11">
                  <c:v>7.5</c:v>
                </c:pt>
                <c:pt idx="12">
                  <c:v>7.5</c:v>
                </c:pt>
                <c:pt idx="13">
                  <c:v>7.5</c:v>
                </c:pt>
                <c:pt idx="14">
                  <c:v>7.5</c:v>
                </c:pt>
                <c:pt idx="15">
                  <c:v>7.5</c:v>
                </c:pt>
                <c:pt idx="16">
                  <c:v>7.5</c:v>
                </c:pt>
                <c:pt idx="17">
                  <c:v>7.5</c:v>
                </c:pt>
                <c:pt idx="18">
                  <c:v>7.5</c:v>
                </c:pt>
                <c:pt idx="19">
                  <c:v>7.5</c:v>
                </c:pt>
                <c:pt idx="20">
                  <c:v>7.5</c:v>
                </c:pt>
                <c:pt idx="21">
                  <c:v>7.5</c:v>
                </c:pt>
                <c:pt idx="22">
                  <c:v>7.5</c:v>
                </c:pt>
                <c:pt idx="23">
                  <c:v>7.5</c:v>
                </c:pt>
                <c:pt idx="24">
                  <c:v>7.5</c:v>
                </c:pt>
                <c:pt idx="25">
                  <c:v>7.5</c:v>
                </c:pt>
                <c:pt idx="26">
                  <c:v>7.5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6660248"/>
        <c:axId val="-2145036968"/>
      </c:lineChart>
      <c:catAx>
        <c:axId val="-2146660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aseline="0">
                    <a:latin typeface="Trebuchet MS"/>
                    <a:cs typeface="Trebuchet MS"/>
                  </a:defRPr>
                </a:pPr>
                <a:r>
                  <a:rPr lang="en-US" sz="2000" baseline="0">
                    <a:latin typeface="Trebuchet MS"/>
                    <a:cs typeface="Trebuchet MS"/>
                  </a:rPr>
                  <a:t>Birth year</a:t>
                </a:r>
              </a:p>
            </c:rich>
          </c:tx>
          <c:layout>
            <c:manualLayout>
              <c:xMode val="edge"/>
              <c:yMode val="edge"/>
              <c:x val="0.477884923958976"/>
              <c:y val="0.93935185185185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38100" cap="sq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1800" b="1" i="0" baseline="0">
                <a:latin typeface="Trebuchet MS"/>
              </a:defRPr>
            </a:pPr>
            <a:endParaRPr lang="en-US"/>
          </a:p>
        </c:txPr>
        <c:crossAx val="-2145036968"/>
        <c:crossesAt val="6.0"/>
        <c:auto val="0"/>
        <c:lblAlgn val="ctr"/>
        <c:lblOffset val="0"/>
        <c:tickLblSkip val="5"/>
        <c:tickMarkSkip val="5"/>
        <c:noMultiLvlLbl val="0"/>
      </c:catAx>
      <c:valAx>
        <c:axId val="-2145036968"/>
        <c:scaling>
          <c:orientation val="minMax"/>
          <c:max val="11.0"/>
          <c:min val="6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400" b="1" baseline="0">
                    <a:latin typeface="Calibri" pitchFamily="34" charset="0"/>
                  </a:defRPr>
                </a:pPr>
                <a:r>
                  <a:rPr lang="en-US" sz="2000" b="1" baseline="0" dirty="0">
                    <a:latin typeface="Trebuchet MS"/>
                    <a:cs typeface="Trebuchet MS"/>
                  </a:rPr>
                  <a:t>PTA</a:t>
                </a:r>
              </a:p>
              <a:p>
                <a:pPr>
                  <a:defRPr sz="2400" b="1" baseline="0">
                    <a:latin typeface="Calibri" pitchFamily="34" charset="0"/>
                  </a:defRPr>
                </a:pPr>
                <a:r>
                  <a:rPr lang="en-US" sz="2000" b="1" baseline="0" dirty="0">
                    <a:latin typeface="Trebuchet MS"/>
                    <a:cs typeface="Trebuchet MS"/>
                  </a:rPr>
                  <a:t>(% difficult births in heifers)</a:t>
                </a:r>
              </a:p>
            </c:rich>
          </c:tx>
          <c:layout>
            <c:manualLayout>
              <c:xMode val="edge"/>
              <c:yMode val="edge"/>
              <c:x val="0.00190602764249845"/>
              <c:y val="0.0578121056620759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 w="38100" cap="sq">
            <a:solidFill>
              <a:schemeClr val="tx1"/>
            </a:solidFill>
            <a:miter lim="800000"/>
          </a:ln>
        </c:spPr>
        <c:txPr>
          <a:bodyPr/>
          <a:lstStyle/>
          <a:p>
            <a:pPr>
              <a:defRPr sz="1800" b="1" i="0" baseline="0">
                <a:latin typeface="Trebuchet MS"/>
              </a:defRPr>
            </a:pPr>
            <a:endParaRPr lang="en-US"/>
          </a:p>
        </c:txPr>
        <c:crossAx val="-2146660248"/>
        <c:crossesAt val="1.0"/>
        <c:crossBetween val="midCat"/>
        <c:majorUnit val="1.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0.52041</cdr:x>
      <cdr:y>0.5614</cdr:y>
    </cdr:from>
    <cdr:to>
      <cdr:x>0.62245</cdr:x>
      <cdr:y>0.61404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86200" y="2438400"/>
          <a:ext cx="762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>
              <a:solidFill>
                <a:schemeClr val="tx1"/>
              </a:solidFill>
            </a:rPr>
            <a:t>Maurice</a:t>
          </a:r>
          <a:endParaRPr lang="en-US" sz="12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0.41837</cdr:x>
      <cdr:y>0.05263</cdr:y>
    </cdr:from>
    <cdr:to>
      <cdr:x>0.54082</cdr:x>
      <cdr:y>0.10526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24200" y="228600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>
              <a:solidFill>
                <a:schemeClr val="tx1"/>
              </a:solidFill>
            </a:rPr>
            <a:t>Elvis ISY</a:t>
          </a:r>
          <a:endParaRPr lang="en-US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0.27551</cdr:x>
      <cdr:y>0.03509</cdr:y>
    </cdr:from>
    <cdr:to>
      <cdr:x>0.37755</cdr:x>
      <cdr:y>0.10526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57400" y="152400"/>
          <a:ext cx="762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err="1" smtClean="0">
              <a:solidFill>
                <a:schemeClr val="tx1"/>
              </a:solidFill>
            </a:rPr>
            <a:t>Altatrust</a:t>
          </a:r>
          <a:endParaRPr lang="en-US" sz="12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0.23469</cdr:x>
      <cdr:y>0.14035</cdr:y>
    </cdr:from>
    <cdr:to>
      <cdr:x>0.37755</cdr:x>
      <cdr:y>0.21053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752600" y="609600"/>
          <a:ext cx="1066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err="1" smtClean="0">
              <a:solidFill>
                <a:schemeClr val="tx1"/>
              </a:solidFill>
            </a:rPr>
            <a:t>Fernand</a:t>
          </a:r>
          <a:endParaRPr lang="en-US" sz="12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8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 noProof="0" smtClean="0">
                <a:sym typeface="Noteworthy Bold" charset="0"/>
              </a:rPr>
              <a:t>Second level</a:t>
            </a:r>
          </a:p>
          <a:p>
            <a:pPr lvl="2"/>
            <a:r>
              <a:rPr lang="en-US" noProof="0" smtClean="0">
                <a:sym typeface="Noteworthy Bold" charset="0"/>
              </a:rPr>
              <a:t>Third level</a:t>
            </a:r>
          </a:p>
          <a:p>
            <a:pPr lvl="3"/>
            <a:r>
              <a:rPr lang="en-US" noProof="0" smtClean="0">
                <a:sym typeface="Noteworthy Bold" charset="0"/>
              </a:rPr>
              <a:t>Fourth level</a:t>
            </a:r>
          </a:p>
          <a:p>
            <a:pPr lvl="4"/>
            <a:r>
              <a:rPr lang="en-US" noProof="0" smtClean="0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9871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ＭＳ Ｐゴシック" charset="0"/>
        <a:cs typeface="Noteworthy Bold" charset="0"/>
        <a:sym typeface="Noteworthy Bold" charset="0"/>
      </a:defRPr>
    </a:lvl1pPr>
    <a:lvl2pPr marL="2286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4572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6858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9144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AB230DF6-1430-DE46-91A5-29155AACA161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64866" name="Rectangle 7"/>
          <p:cNvSpPr txBox="1">
            <a:spLocks noGrp="1" noChangeArrowheads="1"/>
          </p:cNvSpPr>
          <p:nvPr/>
        </p:nvSpPr>
        <p:spPr bwMode="auto">
          <a:xfrm>
            <a:off x="3884960" y="8686957"/>
            <a:ext cx="2973040" cy="457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55" tIns="45528" rIns="91055" bIns="45528" anchor="b"/>
          <a:lstStyle>
            <a:lvl1pPr defTabSz="930275"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 marL="744538" indent="-287338" defTabSz="930275"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44588" defTabSz="930275"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marL="1601788" defTabSz="930275"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marL="2058988" defTabSz="930275"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6188" indent="-228600" defTabSz="930275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3388" indent="-228600" defTabSz="930275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30588" indent="-228600" defTabSz="930275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7788" indent="-228600" defTabSz="930275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buClrTx/>
              <a:buSzTx/>
              <a:buFontTx/>
              <a:buNone/>
            </a:pPr>
            <a:fld id="{109D4EBC-9CD2-F948-9DCF-5DD0E7F7D958}" type="slidenum">
              <a:rPr lang="en-US" sz="1200">
                <a:solidFill>
                  <a:srgbClr val="FFFF00"/>
                </a:solidFill>
              </a:rPr>
              <a:pPr algn="r">
                <a:buClrTx/>
                <a:buSzTx/>
                <a:buFontTx/>
                <a:buNone/>
              </a:pPr>
              <a:t>3</a:t>
            </a:fld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0412" cy="3429000"/>
          </a:xfrm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21" y="4344259"/>
            <a:ext cx="5027959" cy="4114956"/>
          </a:xfrm>
        </p:spPr>
        <p:txBody>
          <a:bodyPr lIns="91055" tIns="45528" rIns="91055" bIns="45528"/>
          <a:lstStyle/>
          <a:p>
            <a:pPr defTabSz="896203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xfrm>
            <a:off x="3884960" y="8685396"/>
            <a:ext cx="2971490" cy="457045"/>
          </a:xfrm>
          <a:prstGeom prst="rect">
            <a:avLst/>
          </a:prstGeom>
          <a:ln/>
        </p:spPr>
        <p:txBody>
          <a:bodyPr lIns="89620" tIns="44810" rIns="89620" bIns="44810"/>
          <a:lstStyle/>
          <a:p>
            <a:fld id="{A6B82D78-72CA-4280-BF88-9B494D290322}" type="slidenum">
              <a:rPr lang="en-US"/>
              <a:pPr/>
              <a:t>32</a:t>
            </a:fld>
            <a:endParaRPr lang="en-US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297494" y="9388901"/>
            <a:ext cx="3292522" cy="4913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6018535E-751A-41F6-88D1-9C22E6D1F4CD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32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297495" y="9388902"/>
            <a:ext cx="3294073" cy="492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9E55A56F-54AE-4FBD-A708-A85679E2043A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32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9933" y="4693671"/>
            <a:ext cx="6071703" cy="444409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322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29057" indent="-280406" defTabSz="911322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911322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911322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911322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defTabSz="91132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defTabSz="91132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defTabSz="91132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defTabSz="91132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EA9B2BE-27F6-BB42-AEAF-A5755E08765A}" type="slidenum">
              <a:rPr lang="en-US">
                <a:solidFill>
                  <a:srgbClr val="FFFF00"/>
                </a:solidFill>
              </a:rPr>
              <a:pPr eaLnBrk="1" hangingPunct="1"/>
              <a:t>33</a:t>
            </a:fld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A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00286C6C-8002-4023-9132-182A4FB91B4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67" tIns="45533" rIns="91067" bIns="45533" anchor="b"/>
          <a:lstStyle>
            <a:lvl1pPr defTabSz="928688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8688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8688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8688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8688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71B7ABA9-6B4D-0145-AE8F-4136903E06A6}" type="slidenum">
              <a:rPr lang="en-US">
                <a:solidFill>
                  <a:srgbClr val="FFFF00"/>
                </a:solidFill>
              </a:rPr>
              <a:pPr algn="r" eaLnBrk="1" hangingPunct="1"/>
              <a:t>18</a:t>
            </a:fld>
            <a:endParaRPr lang="en-US">
              <a:solidFill>
                <a:srgbClr val="FFFF00"/>
              </a:solidFill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00286C6C-8002-4023-9132-182A4FB91B4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00286C6C-8002-4023-9132-182A4FB91B4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5A7321C0-3F05-4FB4-BEEC-E95EC40C68CC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A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xfrm>
            <a:off x="3884960" y="8685396"/>
            <a:ext cx="2971490" cy="457045"/>
          </a:xfrm>
          <a:prstGeom prst="rect">
            <a:avLst/>
          </a:prstGeom>
          <a:ln/>
        </p:spPr>
        <p:txBody>
          <a:bodyPr lIns="89620" tIns="44810" rIns="89620" bIns="44810"/>
          <a:lstStyle/>
          <a:p>
            <a:fld id="{A6B82D78-72CA-4280-BF88-9B494D290322}" type="slidenum">
              <a:rPr lang="en-US"/>
              <a:pPr/>
              <a:t>29</a:t>
            </a:fld>
            <a:endParaRPr lang="en-US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297494" y="9388901"/>
            <a:ext cx="3292522" cy="4913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6018535E-751A-41F6-88D1-9C22E6D1F4CD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29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297495" y="9388902"/>
            <a:ext cx="3294073" cy="492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9E55A56F-54AE-4FBD-A708-A85679E2043A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29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6959" y="694146"/>
            <a:ext cx="4545635" cy="34286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9933" y="4693671"/>
            <a:ext cx="6071703" cy="444409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xfrm>
            <a:off x="3884960" y="8685396"/>
            <a:ext cx="2971490" cy="457045"/>
          </a:xfrm>
          <a:prstGeom prst="rect">
            <a:avLst/>
          </a:prstGeom>
          <a:ln/>
        </p:spPr>
        <p:txBody>
          <a:bodyPr lIns="89620" tIns="44810" rIns="89620" bIns="44810"/>
          <a:lstStyle/>
          <a:p>
            <a:fld id="{A6B82D78-72CA-4280-BF88-9B494D290322}" type="slidenum">
              <a:rPr lang="en-US"/>
              <a:pPr/>
              <a:t>30</a:t>
            </a:fld>
            <a:endParaRPr lang="en-US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297494" y="9388901"/>
            <a:ext cx="3292522" cy="4913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6018535E-751A-41F6-88D1-9C22E6D1F4CD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30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297495" y="9388902"/>
            <a:ext cx="3294073" cy="492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9E55A56F-54AE-4FBD-A708-A85679E2043A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30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6959" y="694146"/>
            <a:ext cx="4545635" cy="34286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9933" y="4693671"/>
            <a:ext cx="6071703" cy="444409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xfrm>
            <a:off x="3884960" y="8685396"/>
            <a:ext cx="2971490" cy="457045"/>
          </a:xfrm>
          <a:prstGeom prst="rect">
            <a:avLst/>
          </a:prstGeom>
          <a:ln/>
        </p:spPr>
        <p:txBody>
          <a:bodyPr lIns="89620" tIns="44810" rIns="89620" bIns="44810"/>
          <a:lstStyle/>
          <a:p>
            <a:fld id="{A6B82D78-72CA-4280-BF88-9B494D290322}" type="slidenum">
              <a:rPr lang="en-US"/>
              <a:pPr/>
              <a:t>31</a:t>
            </a:fld>
            <a:endParaRPr lang="en-US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297494" y="9388901"/>
            <a:ext cx="3292522" cy="4913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6018535E-751A-41F6-88D1-9C22E6D1F4CD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31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297495" y="9388902"/>
            <a:ext cx="3294073" cy="492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tabLst>
                <a:tab pos="0" algn="l"/>
                <a:tab pos="448056" algn="l"/>
                <a:tab pos="896113" algn="l"/>
                <a:tab pos="1344169" algn="l"/>
                <a:tab pos="1792225" algn="l"/>
                <a:tab pos="2240282" algn="l"/>
                <a:tab pos="2688338" algn="l"/>
                <a:tab pos="3136394" algn="l"/>
                <a:tab pos="3584451" algn="l"/>
                <a:tab pos="4032507" algn="l"/>
                <a:tab pos="4480563" algn="l"/>
                <a:tab pos="4928619" algn="l"/>
                <a:tab pos="5376676" algn="l"/>
                <a:tab pos="5824732" algn="l"/>
                <a:tab pos="6272788" algn="l"/>
                <a:tab pos="6720845" algn="l"/>
                <a:tab pos="7168901" algn="l"/>
                <a:tab pos="7616957" algn="l"/>
                <a:tab pos="8065014" algn="l"/>
                <a:tab pos="8513070" algn="l"/>
                <a:tab pos="8961126" algn="l"/>
              </a:tabLst>
            </a:pPr>
            <a:fld id="{9E55A56F-54AE-4FBD-A708-A85679E2043A}" type="slidenum">
              <a:rPr lang="en-US" sz="1400">
                <a:latin typeface="Times New Roman" pitchFamily="16" charset="0"/>
              </a:rPr>
              <a:pPr algn="r">
                <a:tabLst>
                  <a:tab pos="0" algn="l"/>
                  <a:tab pos="448056" algn="l"/>
                  <a:tab pos="896113" algn="l"/>
                  <a:tab pos="1344169" algn="l"/>
                  <a:tab pos="1792225" algn="l"/>
                  <a:tab pos="2240282" algn="l"/>
                  <a:tab pos="2688338" algn="l"/>
                  <a:tab pos="3136394" algn="l"/>
                  <a:tab pos="3584451" algn="l"/>
                  <a:tab pos="4032507" algn="l"/>
                  <a:tab pos="4480563" algn="l"/>
                  <a:tab pos="4928619" algn="l"/>
                  <a:tab pos="5376676" algn="l"/>
                  <a:tab pos="5824732" algn="l"/>
                  <a:tab pos="6272788" algn="l"/>
                  <a:tab pos="6720845" algn="l"/>
                  <a:tab pos="7168901" algn="l"/>
                  <a:tab pos="7616957" algn="l"/>
                  <a:tab pos="8065014" algn="l"/>
                  <a:tab pos="8513070" algn="l"/>
                  <a:tab pos="8961126" algn="l"/>
                </a:tabLst>
              </a:pPr>
              <a:t>31</a:t>
            </a:fld>
            <a:endParaRPr lang="en-US" sz="1400">
              <a:latin typeface="Times New Roman" pitchFamily="16" charset="0"/>
            </a:endParaRPr>
          </a:p>
        </p:txBody>
      </p:sp>
      <p:sp>
        <p:nvSpPr>
          <p:cNvPr id="2355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6959" y="694146"/>
            <a:ext cx="4545635" cy="34286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9933" y="4693671"/>
            <a:ext cx="6071703" cy="444409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 descr="usda-ar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425" y="6169025"/>
            <a:ext cx="8128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1"/>
          <p:cNvSpPr txBox="1">
            <a:spLocks noChangeArrowheads="1"/>
          </p:cNvSpPr>
          <p:nvPr userDrawn="1"/>
        </p:nvSpPr>
        <p:spPr bwMode="ltGray">
          <a:xfrm>
            <a:off x="8289925" y="6556375"/>
            <a:ext cx="558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cs typeface="ＭＳ Ｐゴシック" charset="0"/>
                <a:sym typeface="Helvetica" charset="0"/>
              </a:defRPr>
            </a:lvl1pPr>
            <a:lvl2pPr marL="742950" indent="-28575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2pPr>
            <a:lvl3pPr marL="11430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3pPr>
            <a:lvl4pPr marL="16002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4pPr>
            <a:lvl5pPr marL="20574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kumimoji="1" lang="en-US" sz="1000" b="1" dirty="0" smtClean="0">
                <a:solidFill>
                  <a:srgbClr val="FFFFFF"/>
                </a:solidFill>
                <a:latin typeface="Humnst777 BT" charset="0"/>
              </a:rPr>
              <a:t>2015</a:t>
            </a:r>
            <a:endParaRPr kumimoji="1" lang="en-US" sz="1000" b="1" dirty="0" smtClean="0">
              <a:solidFill>
                <a:srgbClr val="FFFFFF"/>
              </a:solidFill>
              <a:latin typeface="Humnst777 BT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 userDrawn="1"/>
        </p:nvSpPr>
        <p:spPr bwMode="auto">
          <a:xfrm>
            <a:off x="381000" y="3200400"/>
            <a:ext cx="8382000" cy="23720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John B</a:t>
            </a: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. </a:t>
            </a:r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Cole</a:t>
            </a: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/>
            </a:r>
            <a:b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</a:b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000" b="1" dirty="0" smtClean="0">
                <a:solidFill>
                  <a:srgbClr val="66CCFF"/>
                </a:solidFill>
                <a:latin typeface="Trebuchet MS" pitchFamily="34" charset="0"/>
              </a:rPr>
              <a:t>Animal </a:t>
            </a:r>
            <a:r>
              <a:rPr lang="en-US" sz="2000" b="1" dirty="0">
                <a:solidFill>
                  <a:srgbClr val="66CCFF"/>
                </a:solidFill>
                <a:latin typeface="Trebuchet MS" pitchFamily="34" charset="0"/>
              </a:rPr>
              <a:t>Genomics </a:t>
            </a:r>
            <a:r>
              <a:rPr lang="en-US" sz="2000" b="1" dirty="0" smtClean="0">
                <a:solidFill>
                  <a:srgbClr val="66CCFF"/>
                </a:solidFill>
                <a:latin typeface="Trebuchet MS" pitchFamily="34" charset="0"/>
              </a:rPr>
              <a:t>and </a:t>
            </a:r>
            <a:r>
              <a:rPr lang="en-US" sz="2000" b="1" dirty="0">
                <a:solidFill>
                  <a:srgbClr val="66CCFF"/>
                </a:solidFill>
                <a:latin typeface="Trebuchet MS" pitchFamily="34" charset="0"/>
              </a:rPr>
              <a:t>Improvement </a:t>
            </a:r>
            <a:r>
              <a:rPr lang="en-US" sz="2000" b="1" dirty="0" smtClean="0">
                <a:solidFill>
                  <a:srgbClr val="66CCFF"/>
                </a:solidFill>
                <a:latin typeface="Trebuchet MS" pitchFamily="34" charset="0"/>
              </a:rPr>
              <a:t>Laboratory</a:t>
            </a:r>
            <a:endParaRPr lang="en-US" sz="2000" b="1" dirty="0">
              <a:solidFill>
                <a:srgbClr val="66CCFF"/>
              </a:solidFill>
              <a:latin typeface="Trebuchet MS" pitchFamily="34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000" b="1" dirty="0">
                <a:solidFill>
                  <a:srgbClr val="66CCFF"/>
                </a:solidFill>
                <a:latin typeface="Trebuchet MS" pitchFamily="34" charset="0"/>
              </a:rPr>
              <a:t>Agricultural Research Service, USDA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000" b="1" dirty="0" smtClean="0">
                <a:solidFill>
                  <a:srgbClr val="66CCFF"/>
                </a:solidFill>
                <a:latin typeface="Trebuchet MS" pitchFamily="34" charset="0"/>
              </a:rPr>
              <a:t>Beltsville</a:t>
            </a:r>
            <a:r>
              <a:rPr lang="en-US" sz="2000" b="1" dirty="0">
                <a:solidFill>
                  <a:srgbClr val="66CCFF"/>
                </a:solidFill>
                <a:latin typeface="Trebuchet MS" pitchFamily="34" charset="0"/>
              </a:rPr>
              <a:t>, </a:t>
            </a:r>
            <a:r>
              <a:rPr lang="en-US" sz="2000" b="1" dirty="0" smtClean="0">
                <a:solidFill>
                  <a:srgbClr val="66CCFF"/>
                </a:solidFill>
                <a:latin typeface="Trebuchet MS" pitchFamily="34" charset="0"/>
              </a:rPr>
              <a:t>MD</a:t>
            </a:r>
            <a:endParaRPr lang="en-US" sz="2000" b="1" dirty="0">
              <a:solidFill>
                <a:srgbClr val="66CCFF"/>
              </a:solidFill>
              <a:latin typeface="Trebuchet MS" pitchFamily="34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000" b="1" dirty="0">
              <a:solidFill>
                <a:srgbClr val="66CCFF"/>
              </a:solidFill>
              <a:latin typeface="Trebuchet MS" pitchFamily="34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000" b="1" dirty="0" err="1">
                <a:solidFill>
                  <a:srgbClr val="00FF00"/>
                </a:solidFill>
                <a:latin typeface="Trebuchet MS" pitchFamily="34" charset="0"/>
              </a:rPr>
              <a:t>john.cole@ars.usda.gov</a:t>
            </a:r>
            <a:endParaRPr lang="en-US" sz="2000" b="1" dirty="0">
              <a:solidFill>
                <a:srgbClr val="00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75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05" y="143487"/>
            <a:ext cx="8226425" cy="584775"/>
          </a:xfrm>
        </p:spPr>
        <p:txBody>
          <a:bodyPr/>
          <a:lstStyle>
            <a:lvl1pPr>
              <a:defRPr sz="38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50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Helvetica" charset="0"/>
              </a:defRPr>
            </a:lvl1pPr>
          </a:lstStyle>
          <a:p>
            <a:pPr>
              <a:defRPr/>
            </a:pPr>
            <a:fld id="{24DBB0CE-6156-A043-8A75-B0978E25C862}" type="datetimeFigureOut">
              <a:rPr lang="en-US"/>
              <a:pPr>
                <a:defRPr/>
              </a:pPr>
              <a:t>4/9/15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Helvetic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Helvetica" charset="0"/>
              </a:defRPr>
            </a:lvl1pPr>
          </a:lstStyle>
          <a:p>
            <a:pPr>
              <a:defRPr/>
            </a:pPr>
            <a:fld id="{5B9A0FE3-60DE-E740-AA72-EEF4C186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5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44463" y="141288"/>
            <a:ext cx="8226425" cy="584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1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4463" y="141288"/>
            <a:ext cx="8226425" cy="584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80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233488"/>
            <a:ext cx="8226425" cy="192405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670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35756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178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00"/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463" y="141288"/>
            <a:ext cx="8226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71600"/>
            <a:ext cx="8226425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388" name="Text Box 51"/>
          <p:cNvSpPr txBox="1">
            <a:spLocks noChangeArrowheads="1"/>
          </p:cNvSpPr>
          <p:nvPr userDrawn="1"/>
        </p:nvSpPr>
        <p:spPr bwMode="ltGray">
          <a:xfrm>
            <a:off x="76200" y="6597650"/>
            <a:ext cx="77724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cs typeface="ＭＳ Ｐゴシック" charset="0"/>
                <a:sym typeface="Helvetica" charset="0"/>
              </a:defRPr>
            </a:lvl1pPr>
            <a:lvl2pPr marL="742950" indent="-28575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2pPr>
            <a:lvl3pPr marL="11430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3pPr>
            <a:lvl4pPr marL="16002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4pPr>
            <a:lvl5pPr marL="20574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dirty="0" smtClean="0">
                <a:solidFill>
                  <a:srgbClr val="B8E2FF"/>
                </a:solidFill>
                <a:latin typeface="Calibri" charset="0"/>
                <a:cs typeface="Calibri" charset="0"/>
              </a:rPr>
              <a:t>CRV, Arnhem, The Netherlands, 14</a:t>
            </a:r>
            <a:r>
              <a:rPr lang="en-US" dirty="0" smtClean="0">
                <a:solidFill>
                  <a:srgbClr val="B8E2FF"/>
                </a:solidFill>
                <a:latin typeface="Calibri" charset="0"/>
                <a:cs typeface="Calibri" charset="0"/>
              </a:rPr>
              <a:t> April 2015 </a:t>
            </a:r>
            <a:r>
              <a:rPr kumimoji="1" lang="en-US" dirty="0" smtClean="0">
                <a:solidFill>
                  <a:srgbClr val="B8E2FF"/>
                </a:solidFill>
                <a:latin typeface="Calibri" charset="0"/>
                <a:cs typeface="Calibri" charset="0"/>
              </a:rPr>
              <a:t>(</a:t>
            </a:r>
            <a:fld id="{8BCCC0D4-35D2-3A4C-B256-846234EDB608}" type="slidenum">
              <a:rPr kumimoji="1" lang="en-US" smtClean="0">
                <a:solidFill>
                  <a:srgbClr val="B8E2FF"/>
                </a:solidFill>
                <a:latin typeface="Calibri" charset="0"/>
                <a:cs typeface="Calibri" charset="0"/>
              </a:rPr>
              <a:pPr>
                <a:spcBef>
                  <a:spcPct val="50000"/>
                </a:spcBef>
                <a:defRPr/>
              </a:pPr>
              <a:t>‹#›</a:t>
            </a:fld>
            <a:r>
              <a:rPr kumimoji="1" lang="en-US" dirty="0" smtClean="0">
                <a:solidFill>
                  <a:srgbClr val="B8E2FF"/>
                </a:solidFill>
                <a:latin typeface="Calibri" charset="0"/>
                <a:cs typeface="Calibri" charset="0"/>
              </a:rPr>
              <a:t>)</a:t>
            </a:r>
          </a:p>
        </p:txBody>
      </p:sp>
      <p:sp>
        <p:nvSpPr>
          <p:cNvPr id="16390" name="Text Box 51"/>
          <p:cNvSpPr txBox="1">
            <a:spLocks noChangeArrowheads="1"/>
          </p:cNvSpPr>
          <p:nvPr userDrawn="1"/>
        </p:nvSpPr>
        <p:spPr bwMode="ltGray">
          <a:xfrm>
            <a:off x="8016875" y="6592888"/>
            <a:ext cx="1028700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cs typeface="ＭＳ Ｐゴシック" charset="0"/>
                <a:sym typeface="Helvetica" charset="0"/>
              </a:defRPr>
            </a:lvl1pPr>
            <a:lvl2pPr marL="742950" indent="-28575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2pPr>
            <a:lvl3pPr marL="11430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3pPr>
            <a:lvl4pPr marL="16002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4pPr>
            <a:lvl5pPr marL="2057400" indent="-228600" eaLnBrk="0"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ＭＳ Ｐゴシック" charset="0"/>
                <a:sym typeface="Helvetica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kumimoji="1" lang="en-US" dirty="0" smtClean="0">
                <a:solidFill>
                  <a:srgbClr val="B8E2FF"/>
                </a:solidFill>
                <a:latin typeface="Calibri" charset="0"/>
                <a:cs typeface="Calibri" charset="0"/>
              </a:rPr>
              <a:t>Cole</a:t>
            </a:r>
          </a:p>
        </p:txBody>
      </p:sp>
      <p:grpSp>
        <p:nvGrpSpPr>
          <p:cNvPr id="1030" name="Group 5"/>
          <p:cNvGrpSpPr>
            <a:grpSpLocks/>
          </p:cNvGrpSpPr>
          <p:nvPr userDrawn="1"/>
        </p:nvGrpSpPr>
        <p:grpSpPr bwMode="auto">
          <a:xfrm>
            <a:off x="0" y="833438"/>
            <a:ext cx="9142413" cy="79375"/>
            <a:chOff x="0" y="525"/>
            <a:chExt cx="5759" cy="50"/>
          </a:xfrm>
        </p:grpSpPr>
        <p:sp>
          <p:nvSpPr>
            <p:cNvPr id="1031" name="Rectangle 6"/>
            <p:cNvSpPr>
              <a:spLocks noChangeArrowheads="1"/>
            </p:cNvSpPr>
            <p:nvPr/>
          </p:nvSpPr>
          <p:spPr bwMode="auto">
            <a:xfrm>
              <a:off x="0" y="525"/>
              <a:ext cx="5760" cy="17"/>
            </a:xfrm>
            <a:prstGeom prst="rect">
              <a:avLst/>
            </a:prstGeom>
            <a:solidFill>
              <a:srgbClr val="2A7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7"/>
            <p:cNvSpPr>
              <a:spLocks noChangeArrowheads="1"/>
            </p:cNvSpPr>
            <p:nvPr/>
          </p:nvSpPr>
          <p:spPr bwMode="auto">
            <a:xfrm>
              <a:off x="0" y="559"/>
              <a:ext cx="5760" cy="1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542"/>
              <a:ext cx="5760" cy="23"/>
            </a:xfrm>
            <a:prstGeom prst="rect">
              <a:avLst/>
            </a:prstGeom>
            <a:solidFill>
              <a:srgbClr val="0017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48" r:id="rId2"/>
    <p:sldLayoutId id="2147483752" r:id="rId3"/>
    <p:sldLayoutId id="2147483749" r:id="rId4"/>
    <p:sldLayoutId id="2147483750" r:id="rId5"/>
    <p:sldLayoutId id="2147483753" r:id="rId6"/>
    <p:sldLayoutId id="2147483754" r:id="rId7"/>
    <p:sldLayoutId id="2147483755" r:id="rId8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latin typeface="Trebuchet MS"/>
          <a:ea typeface="ＭＳ Ｐゴシック" charset="0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latin typeface="Trebuchet MS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latin typeface="Trebuchet MS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latin typeface="Trebuchet MS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FFFF00"/>
          </a:solidFill>
          <a:latin typeface="Trebuchet MS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9pPr>
    </p:titleStyle>
    <p:bodyStyle>
      <a:lvl1pPr marL="339725" indent="-339725" algn="l" rtl="0" eaLnBrk="0" fontAlgn="base" hangingPunct="0">
        <a:spcBef>
          <a:spcPct val="0"/>
        </a:spcBef>
        <a:spcAft>
          <a:spcPct val="50000"/>
        </a:spcAft>
        <a:buClr>
          <a:srgbClr val="A3F8FF"/>
        </a:buClr>
        <a:buSzPct val="55000"/>
        <a:buFont typeface="Monotype Sorts" charset="0"/>
        <a:buChar char="l"/>
        <a:defRPr sz="3200" b="1">
          <a:solidFill>
            <a:schemeClr val="tx1"/>
          </a:solidFill>
          <a:latin typeface="Trebuchet MS"/>
          <a:ea typeface="ＭＳ Ｐゴシック" charset="0"/>
          <a:cs typeface="Calibri" pitchFamily="34" charset="0"/>
        </a:defRPr>
      </a:lvl1pPr>
      <a:lvl2pPr marL="690563" indent="-284163" algn="l" rtl="0" eaLnBrk="0" fontAlgn="base" hangingPunct="0">
        <a:spcBef>
          <a:spcPct val="0"/>
        </a:spcBef>
        <a:spcAft>
          <a:spcPct val="50000"/>
        </a:spcAft>
        <a:buClr>
          <a:srgbClr val="A3F8FF"/>
        </a:buClr>
        <a:buSzPct val="55000"/>
        <a:buFont typeface="Monotype Sorts" charset="0"/>
        <a:buChar char="w"/>
        <a:defRPr sz="3200" b="1">
          <a:solidFill>
            <a:schemeClr val="tx1"/>
          </a:solidFill>
          <a:latin typeface="Trebuchet MS"/>
          <a:ea typeface="ＭＳ Ｐゴシック" charset="0"/>
          <a:cs typeface="Calibri" pitchFamily="34" charset="0"/>
        </a:defRPr>
      </a:lvl2pPr>
      <a:lvl3pPr marL="1206500" indent="-515938" algn="l" rtl="0" eaLnBrk="0" fontAlgn="base" hangingPunct="0">
        <a:spcBef>
          <a:spcPct val="0"/>
        </a:spcBef>
        <a:spcAft>
          <a:spcPct val="50000"/>
        </a:spcAft>
        <a:buClr>
          <a:srgbClr val="A3F8FF"/>
        </a:buClr>
        <a:buSzPct val="120000"/>
        <a:buFont typeface="Humnst777 BT" charset="0"/>
        <a:buChar char="−"/>
        <a:defRPr sz="3200" b="1">
          <a:solidFill>
            <a:schemeClr val="tx1"/>
          </a:solidFill>
          <a:latin typeface="Trebuchet MS"/>
          <a:ea typeface="ＭＳ Ｐゴシック" charset="0"/>
          <a:cs typeface="Calibri" pitchFamily="34" charset="0"/>
        </a:defRPr>
      </a:lvl3pPr>
      <a:lvl4pPr marL="1663700" indent="-228600" algn="l" rtl="0" eaLnBrk="0" fontAlgn="base" hangingPunct="0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357188"/>
            <a:ext cx="8382000" cy="2492990"/>
          </a:xfrm>
        </p:spPr>
        <p:txBody>
          <a:bodyPr/>
          <a:lstStyle/>
          <a:p>
            <a:r>
              <a:rPr lang="en-US" sz="5400" dirty="0" smtClean="0">
                <a:latin typeface="Trebuchet MS" charset="0"/>
              </a:rPr>
              <a:t>Genomic improvement programs for US dairy cattle</a:t>
            </a:r>
            <a:endParaRPr lang="en-US" sz="5400" dirty="0">
              <a:latin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170" y="126759"/>
            <a:ext cx="8226425" cy="584775"/>
          </a:xfrm>
        </p:spPr>
        <p:txBody>
          <a:bodyPr/>
          <a:lstStyle/>
          <a:p>
            <a:r>
              <a:rPr lang="en-US" dirty="0" smtClean="0"/>
              <a:t>Growth in bull predictor population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211100"/>
              </p:ext>
            </p:extLst>
          </p:nvPr>
        </p:nvGraphicFramePr>
        <p:xfrm>
          <a:off x="478364" y="2148840"/>
          <a:ext cx="8132236" cy="2423160"/>
        </p:xfrm>
        <a:graphic>
          <a:graphicData uri="http://schemas.openxmlformats.org/drawingml/2006/table">
            <a:tbl>
              <a:tblPr/>
              <a:tblGrid>
                <a:gridCol w="2645836"/>
                <a:gridCol w="2819400"/>
                <a:gridCol w="2667000"/>
              </a:tblGrid>
              <a:tr h="140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Breed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Jan. 2015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12-mo gain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Ayrshire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9144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711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0972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29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5720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Brown Swiss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6,112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0972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336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5720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Holstein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26,759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0972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2,174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5720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Jersey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4,448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0972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245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572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205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853" y="126666"/>
            <a:ext cx="8226425" cy="584775"/>
          </a:xfrm>
        </p:spPr>
        <p:txBody>
          <a:bodyPr/>
          <a:lstStyle/>
          <a:p>
            <a:r>
              <a:rPr lang="en-US" dirty="0" smtClean="0"/>
              <a:t>Growth in US predictor population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51323"/>
              </p:ext>
            </p:extLst>
          </p:nvPr>
        </p:nvGraphicFramePr>
        <p:xfrm>
          <a:off x="355772" y="1711218"/>
          <a:ext cx="8458198" cy="3368039"/>
        </p:xfrm>
        <a:graphic>
          <a:graphicData uri="http://schemas.openxmlformats.org/drawingml/2006/table">
            <a:tbl>
              <a:tblPr/>
              <a:tblGrid>
                <a:gridCol w="1531224"/>
                <a:gridCol w="1901512"/>
                <a:gridCol w="1520262"/>
                <a:gridCol w="1830046"/>
                <a:gridCol w="1675154"/>
              </a:tblGrid>
              <a:tr h="140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Bulls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Cows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1,2</a:t>
                      </a:r>
                      <a:endParaRPr kumimoji="0" lang="en-US" sz="2800" b="1" i="0" u="none" strike="noStrike" cap="none" normalizeH="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Breed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Jan. 2015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12-mo gain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Jan. 2015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12-mo gain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Ayrshire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9144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711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29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69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40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Brown Swiss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6,112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1,138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350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Holstein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26,759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2,174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109,714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51,950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Jersey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4,448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245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26,012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10,601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7980" y="5054024"/>
            <a:ext cx="81166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baseline="30000" dirty="0" smtClean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lang="en-US" sz="1600" b="1" dirty="0" smtClean="0">
                <a:solidFill>
                  <a:srgbClr val="FFFFFF"/>
                </a:solidFill>
                <a:latin typeface="Trebuchet MS"/>
                <a:cs typeface="Trebuchet MS"/>
              </a:rPr>
              <a:t>Predictor cows must have domestic records.</a:t>
            </a:r>
          </a:p>
          <a:p>
            <a:r>
              <a:rPr lang="en-US" sz="1600" b="1" baseline="30000" dirty="0" smtClean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lang="en-US" sz="1600" b="1" dirty="0" smtClean="0">
                <a:solidFill>
                  <a:srgbClr val="FFFFFF"/>
                </a:solidFill>
                <a:latin typeface="Trebuchet MS"/>
                <a:cs typeface="Trebuchet MS"/>
              </a:rPr>
              <a:t>Counts include 3k genotypes, which are not included in the predictor population.</a:t>
            </a:r>
            <a:endParaRPr lang="en-US" sz="1600" b="1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418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7548066"/>
              </p:ext>
            </p:extLst>
          </p:nvPr>
        </p:nvGraphicFramePr>
        <p:xfrm>
          <a:off x="455612" y="1233488"/>
          <a:ext cx="8380043" cy="4998720"/>
        </p:xfrm>
        <a:graphic>
          <a:graphicData uri="http://schemas.openxmlformats.org/drawingml/2006/table">
            <a:tbl>
              <a:tblPr/>
              <a:tblGrid>
                <a:gridCol w="3233886"/>
                <a:gridCol w="1541721"/>
                <a:gridCol w="1701209"/>
                <a:gridCol w="190322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Trait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Bias*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Reliability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(%)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Reliability gain (% points)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Milk (kg)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−80.3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69.2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30.3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Fat (kg)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−1.4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68.4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29.5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Protein (kg)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−0.9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60.9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22.6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Fat 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93.7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54.8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Protein 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86.3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48.0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Productive life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mo)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−0.7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73.7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41.6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Somatic cell score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64.9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29.3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Daughter pregnancy rate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53.5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20.9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Sire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calving ease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45.8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19.6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Daughter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calving ease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−1.8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44.2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22.4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Sire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stillbirth rate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28.2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5.9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Daughter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stillbirth rate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0.1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37.6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17.9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Holstein prediction accuracy</a:t>
            </a:r>
            <a:endParaRPr lang="en-US" dirty="0"/>
          </a:p>
        </p:txBody>
      </p:sp>
      <p:sp>
        <p:nvSpPr>
          <p:cNvPr id="35911" name="Rectangle 106"/>
          <p:cNvSpPr>
            <a:spLocks noChangeArrowheads="1"/>
          </p:cNvSpPr>
          <p:nvPr/>
        </p:nvSpPr>
        <p:spPr bwMode="auto">
          <a:xfrm>
            <a:off x="372590" y="6200001"/>
            <a:ext cx="3974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*2013 </a:t>
            </a:r>
            <a:r>
              <a:rPr lang="en-US" b="1" dirty="0">
                <a:solidFill>
                  <a:schemeClr val="tx1"/>
                </a:solidFill>
              </a:rPr>
              <a:t>deregressed value – </a:t>
            </a:r>
            <a:r>
              <a:rPr lang="en-US" b="1" dirty="0" smtClean="0">
                <a:solidFill>
                  <a:schemeClr val="tx1"/>
                </a:solidFill>
              </a:rPr>
              <a:t>2009 </a:t>
            </a:r>
            <a:r>
              <a:rPr lang="en-US" b="1" dirty="0">
                <a:solidFill>
                  <a:schemeClr val="tx1"/>
                </a:solidFill>
              </a:rPr>
              <a:t>genomic </a:t>
            </a:r>
            <a:r>
              <a:rPr lang="en-US" b="1" dirty="0" smtClean="0">
                <a:solidFill>
                  <a:schemeClr val="tx1"/>
                </a:solidFill>
              </a:rPr>
              <a:t>evaluation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005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84775"/>
          </a:xfrm>
        </p:spPr>
        <p:txBody>
          <a:bodyPr/>
          <a:lstStyle/>
          <a:p>
            <a:r>
              <a:rPr lang="en-US" dirty="0" smtClean="0"/>
              <a:t>Reliability gains</a:t>
            </a:r>
            <a:endParaRPr lang="en-US" dirty="0">
              <a:solidFill>
                <a:srgbClr val="99FF33"/>
              </a:solidFill>
            </a:endParaRP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83140210"/>
              </p:ext>
            </p:extLst>
          </p:nvPr>
        </p:nvGraphicFramePr>
        <p:xfrm>
          <a:off x="485109" y="1388468"/>
          <a:ext cx="8226425" cy="4155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0543"/>
                <a:gridCol w="1255363"/>
                <a:gridCol w="1394847"/>
                <a:gridCol w="1596326"/>
                <a:gridCol w="1289346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Reliability (%)</a:t>
                      </a:r>
                      <a:endParaRPr lang="en-US" sz="25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Ayrshire</a:t>
                      </a:r>
                      <a:endParaRPr lang="en-US" sz="25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Brown</a:t>
                      </a:r>
                      <a:r>
                        <a:rPr lang="en-US" sz="2500" b="1" baseline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 Swiss</a:t>
                      </a:r>
                      <a:endParaRPr lang="en-US" sz="25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Jersey</a:t>
                      </a:r>
                      <a:endParaRPr lang="en-US" sz="25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Holstein</a:t>
                      </a:r>
                      <a:endParaRPr lang="en-US" sz="25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2800"/>
                        </a:lnSpc>
                        <a:spcBef>
                          <a:spcPts val="0"/>
                        </a:spcBef>
                      </a:pPr>
                      <a:r>
                        <a:rPr lang="en-US" sz="25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Genomic</a:t>
                      </a:r>
                      <a:endParaRPr lang="en-US" sz="25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Bef>
                          <a:spcPts val="0"/>
                        </a:spcBef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37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Bef>
                          <a:spcPts val="0"/>
                        </a:spcBef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54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Bef>
                          <a:spcPts val="0"/>
                        </a:spcBef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61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Bef>
                          <a:spcPts val="0"/>
                        </a:spcBef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70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Parent average</a:t>
                      </a:r>
                      <a:endParaRPr lang="en-US" sz="25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Gain</a:t>
                      </a:r>
                      <a:endParaRPr lang="en-US" sz="25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  9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40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en-US" sz="2500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en-US" sz="2500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en-US" sz="2500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en-US" sz="2500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en-US" sz="2500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Reference bulls</a:t>
                      </a:r>
                      <a:endParaRPr lang="en-US" sz="2500" b="1" baseline="30000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   680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5,767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  4,207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  24,547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Animals genotyped</a:t>
                      </a:r>
                      <a:endParaRPr lang="en-US" sz="25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1,788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9,016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59,923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5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469,960</a:t>
                      </a: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B="0" anchorCtr="1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en-US" sz="25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endParaRPr lang="en-US" sz="25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Exchange partners</a:t>
                      </a:r>
                      <a:endParaRPr lang="en-US" sz="25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Canada</a:t>
                      </a:r>
                      <a:endParaRPr lang="en-US" sz="25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Canada, Interbull</a:t>
                      </a:r>
                      <a:endParaRPr lang="en-US" sz="25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Canada, Denmark </a:t>
                      </a:r>
                      <a:endParaRPr lang="en-US" sz="25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5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Canada, Italy, UK</a:t>
                      </a:r>
                      <a:endParaRPr lang="en-US" sz="25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Ctr="1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24936" y="5750562"/>
            <a:ext cx="822960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i="1" dirty="0" smtClean="0">
                <a:solidFill>
                  <a:srgbClr val="FFFFFF"/>
                </a:solidFill>
                <a:latin typeface="Trebuchet MS"/>
                <a:cs typeface="Trebuchet MS"/>
              </a:rPr>
              <a:t>Source: VanRaden, Advancing Dairy Cattle Genetics: Genomics and Beyond presentation, Feb. 2014</a:t>
            </a:r>
            <a:endParaRPr lang="en-US" sz="1500" b="1" i="1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21575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9" name="Chart 498"/>
          <p:cNvGraphicFramePr/>
          <p:nvPr>
            <p:extLst>
              <p:ext uri="{D42A27DB-BD31-4B8C-83A1-F6EECF244321}">
                <p14:modId xmlns:p14="http://schemas.microsoft.com/office/powerpoint/2010/main" val="2197780868"/>
              </p:ext>
            </p:extLst>
          </p:nvPr>
        </p:nvGraphicFramePr>
        <p:xfrm>
          <a:off x="312144" y="793214"/>
          <a:ext cx="8655586" cy="5508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5238"/>
            <a:ext cx="8839200" cy="600164"/>
          </a:xfrm>
        </p:spPr>
        <p:txBody>
          <a:bodyPr/>
          <a:lstStyle/>
          <a:p>
            <a:r>
              <a:rPr lang="en-CA" dirty="0" smtClean="0"/>
              <a:t>Parent ages of marketed Holstein bulls</a:t>
            </a:r>
          </a:p>
        </p:txBody>
      </p:sp>
    </p:spTree>
    <p:extLst>
      <p:ext uri="{BB962C8B-B14F-4D97-AF65-F5344CB8AC3E}">
        <p14:creationId xmlns:p14="http://schemas.microsoft.com/office/powerpoint/2010/main" val="610512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5578"/>
            <a:ext cx="8839200" cy="584775"/>
          </a:xfrm>
        </p:spPr>
        <p:txBody>
          <a:bodyPr/>
          <a:lstStyle/>
          <a:p>
            <a:r>
              <a:rPr lang="en-CA" dirty="0" smtClean="0"/>
              <a:t>Active AI bulls that were genomic bulls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849322064"/>
              </p:ext>
            </p:extLst>
          </p:nvPr>
        </p:nvGraphicFramePr>
        <p:xfrm>
          <a:off x="356616" y="1225296"/>
          <a:ext cx="8412480" cy="4946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9089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2097"/>
            <a:ext cx="8226425" cy="584775"/>
          </a:xfrm>
        </p:spPr>
        <p:txBody>
          <a:bodyPr/>
          <a:lstStyle/>
          <a:p>
            <a:r>
              <a:rPr lang="en-CA" dirty="0" smtClean="0"/>
              <a:t>Marketed Holstein bulls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536090"/>
              </p:ext>
            </p:extLst>
          </p:nvPr>
        </p:nvGraphicFramePr>
        <p:xfrm>
          <a:off x="555818" y="1422400"/>
          <a:ext cx="7978582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126"/>
                <a:gridCol w="2500131"/>
                <a:gridCol w="2569676"/>
                <a:gridCol w="1122649"/>
              </a:tblGrid>
              <a:tr h="4059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Year entered AI</a:t>
                      </a:r>
                      <a:endParaRPr lang="en-CA" sz="28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  <a:spcAft>
                          <a:spcPts val="600"/>
                        </a:spcAft>
                      </a:pPr>
                      <a:r>
                        <a:rPr lang="en-CA" sz="28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Traditional progeny-</a:t>
                      </a:r>
                    </a:p>
                    <a:p>
                      <a:pPr algn="ctr">
                        <a:lnSpc>
                          <a:spcPts val="3000"/>
                        </a:lnSpc>
                        <a:spcAft>
                          <a:spcPts val="600"/>
                        </a:spcAft>
                      </a:pPr>
                      <a:r>
                        <a:rPr lang="en-CA" sz="28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tested</a:t>
                      </a:r>
                      <a:endParaRPr lang="en-CA" sz="28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  <a:spcAft>
                          <a:spcPts val="600"/>
                        </a:spcAft>
                      </a:pPr>
                      <a:r>
                        <a:rPr lang="en-CA" sz="28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Genomic marketed</a:t>
                      </a:r>
                      <a:endParaRPr lang="en-CA" sz="28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  <a:spcAft>
                          <a:spcPts val="600"/>
                        </a:spcAft>
                      </a:pPr>
                      <a:r>
                        <a:rPr lang="en-CA" sz="2800" b="1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All bulls</a:t>
                      </a:r>
                      <a:endParaRPr lang="en-CA" sz="2800" b="1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 anchor="b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2008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1,768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/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170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1,938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2009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1,474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/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346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1,820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2010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1,388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/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393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1,781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2011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1,254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/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648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1,902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2012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1,239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/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706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1,945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2013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   907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>
                          <a:tab pos="1196975" algn="r"/>
                        </a:tabLst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747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1,654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  <a:tr h="22826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2014</a:t>
                      </a:r>
                      <a:endParaRPr lang="en-CA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baseline="0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   </a:t>
                      </a: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661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  <a:tabLst>
                          <a:tab pos="1196975" algn="r"/>
                        </a:tabLst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792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en-CA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1,453</a:t>
                      </a:r>
                      <a:endParaRPr lang="en-CA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093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3487"/>
            <a:ext cx="8991600" cy="553998"/>
          </a:xfrm>
        </p:spPr>
        <p:txBody>
          <a:bodyPr/>
          <a:lstStyle/>
          <a:p>
            <a:r>
              <a:rPr lang="en-CA" sz="3600" dirty="0" smtClean="0"/>
              <a:t>Genetic merit of marketed Holstein bulls 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431547836"/>
              </p:ext>
            </p:extLst>
          </p:nvPr>
        </p:nvGraphicFramePr>
        <p:xfrm>
          <a:off x="360607" y="1226372"/>
          <a:ext cx="8409905" cy="4948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3693" y="4024667"/>
            <a:ext cx="1919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dirty="0" smtClean="0">
                <a:solidFill>
                  <a:srgbClr val="E6865E"/>
                </a:solidFill>
                <a:latin typeface="Calibri" pitchFamily="34" charset="0"/>
              </a:rPr>
              <a:t>Average gain:</a:t>
            </a:r>
          </a:p>
          <a:p>
            <a:pPr algn="ctr"/>
            <a:r>
              <a:rPr lang="en-US" sz="2400" b="1" i="0" dirty="0" smtClean="0">
                <a:solidFill>
                  <a:srgbClr val="E6865E"/>
                </a:solidFill>
                <a:latin typeface="Calibri" pitchFamily="34" charset="0"/>
              </a:rPr>
              <a:t>$19.77/year</a:t>
            </a:r>
            <a:endParaRPr lang="en-US" sz="2400" b="1" i="0" dirty="0">
              <a:solidFill>
                <a:srgbClr val="E6865E"/>
              </a:solidFill>
              <a:latin typeface="Calibri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835730" y="3202280"/>
            <a:ext cx="2068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i="0" dirty="0" smtClean="0">
                <a:solidFill>
                  <a:srgbClr val="FFFCBE"/>
                </a:solidFill>
                <a:latin typeface="Calibri" pitchFamily="34" charset="0"/>
              </a:rPr>
              <a:t>Average gain:</a:t>
            </a:r>
          </a:p>
          <a:p>
            <a:pPr algn="ctr"/>
            <a:r>
              <a:rPr lang="en-US" sz="2400" b="1" i="0" dirty="0" smtClean="0">
                <a:solidFill>
                  <a:srgbClr val="FFFCBE"/>
                </a:solidFill>
                <a:latin typeface="Calibri" pitchFamily="34" charset="0"/>
              </a:rPr>
              <a:t>$52.00/year</a:t>
            </a:r>
            <a:endParaRPr lang="en-US" sz="2400" b="1" i="0" dirty="0">
              <a:solidFill>
                <a:srgbClr val="FFFCBE"/>
              </a:solidFill>
              <a:latin typeface="Calibri" pitchFamily="34" charset="0"/>
            </a:endParaRPr>
          </a:p>
        </p:txBody>
      </p:sp>
      <p:sp>
        <p:nvSpPr>
          <p:cNvPr id="8" name="TextBox 6"/>
          <p:cNvSpPr txBox="1"/>
          <p:nvPr/>
        </p:nvSpPr>
        <p:spPr>
          <a:xfrm>
            <a:off x="6016679" y="1348753"/>
            <a:ext cx="2023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i="0" dirty="0" smtClean="0">
                <a:solidFill>
                  <a:srgbClr val="77ACD1"/>
                </a:solidFill>
                <a:latin typeface="Calibri" pitchFamily="34" charset="0"/>
              </a:rPr>
              <a:t>Average gain:</a:t>
            </a:r>
          </a:p>
          <a:p>
            <a:pPr algn="ctr"/>
            <a:r>
              <a:rPr lang="en-US" sz="2400" b="1" i="0" dirty="0" smtClean="0">
                <a:solidFill>
                  <a:srgbClr val="77ACD1"/>
                </a:solidFill>
                <a:latin typeface="Calibri" pitchFamily="34" charset="0"/>
              </a:rPr>
              <a:t>$85.60/year</a:t>
            </a:r>
            <a:endParaRPr lang="en-US" sz="2400" b="1" i="0" dirty="0">
              <a:solidFill>
                <a:srgbClr val="77ACD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4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819" y="135238"/>
            <a:ext cx="8226425" cy="584775"/>
          </a:xfrm>
        </p:spPr>
        <p:txBody>
          <a:bodyPr/>
          <a:lstStyle/>
          <a:p>
            <a:r>
              <a:rPr lang="en-US" dirty="0" smtClean="0"/>
              <a:t>Stability of genomic evaluations</a:t>
            </a:r>
            <a:endParaRPr lang="en-US" dirty="0"/>
          </a:p>
        </p:txBody>
      </p:sp>
      <p:sp>
        <p:nvSpPr>
          <p:cNvPr id="117145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371600"/>
            <a:ext cx="8226425" cy="4847481"/>
          </a:xfrm>
        </p:spPr>
        <p:txBody>
          <a:bodyPr/>
          <a:lstStyle/>
          <a:p>
            <a:pPr marL="282575" indent="-282575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>
                <a:solidFill>
                  <a:srgbClr val="00FF00"/>
                </a:solidFill>
              </a:rPr>
              <a:t>642</a:t>
            </a:r>
            <a:r>
              <a:rPr lang="en-US" sz="2500" dirty="0" smtClean="0"/>
              <a:t> Holstein bulls</a:t>
            </a:r>
          </a:p>
          <a:p>
            <a:pPr marL="576263" lvl="1" indent="-228600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Dec. 2012 NM$ compared with Dec. 2014 NM$ </a:t>
            </a:r>
          </a:p>
          <a:p>
            <a:pPr marL="576263" lvl="1" indent="-228600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First traditional evaluation in Aug. 2014</a:t>
            </a:r>
          </a:p>
          <a:p>
            <a:pPr marL="576263" lvl="1" indent="-228600">
              <a:lnSpc>
                <a:spcPts val="3000"/>
              </a:lnSpc>
              <a:spcAft>
                <a:spcPts val="2100"/>
              </a:spcAft>
            </a:pPr>
            <a:r>
              <a:rPr lang="en-US" sz="2500" dirty="0" smtClean="0">
                <a:sym typeface="Symbol"/>
              </a:rPr>
              <a:t></a:t>
            </a:r>
            <a:r>
              <a:rPr lang="en-US" sz="2500" dirty="0" smtClean="0"/>
              <a:t>50 daughters by Dec. 2014</a:t>
            </a:r>
          </a:p>
          <a:p>
            <a:pPr marL="282575" indent="-282575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Top 100 bulls in 2012</a:t>
            </a:r>
            <a:endParaRPr lang="en-US" sz="2500" dirty="0"/>
          </a:p>
          <a:p>
            <a:pPr marL="576263" lvl="1" indent="-223838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Average rank change of 9.6</a:t>
            </a:r>
          </a:p>
          <a:p>
            <a:pPr marL="576263" lvl="1" indent="-223838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Maximum drop of 119</a:t>
            </a:r>
          </a:p>
          <a:p>
            <a:pPr marL="576263" lvl="1" indent="-223838">
              <a:lnSpc>
                <a:spcPts val="3000"/>
              </a:lnSpc>
              <a:spcAft>
                <a:spcPts val="2100"/>
              </a:spcAft>
            </a:pPr>
            <a:r>
              <a:rPr lang="en-US" sz="2500" dirty="0" smtClean="0"/>
              <a:t>Maximum rise of 56</a:t>
            </a:r>
          </a:p>
          <a:p>
            <a:pPr marL="282575" indent="-282575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All 642 bulls</a:t>
            </a:r>
          </a:p>
          <a:p>
            <a:pPr marL="576263" lvl="1" indent="-223838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Correlation of </a:t>
            </a:r>
            <a:r>
              <a:rPr lang="en-US" sz="2500" dirty="0" smtClean="0">
                <a:solidFill>
                  <a:srgbClr val="00FF00"/>
                </a:solidFill>
              </a:rPr>
              <a:t>0.94</a:t>
            </a:r>
            <a:r>
              <a:rPr lang="en-US" sz="2500" dirty="0" smtClean="0"/>
              <a:t> between 2012 and 2014</a:t>
            </a:r>
          </a:p>
          <a:p>
            <a:pPr marL="576263" lvl="1" indent="-223838">
              <a:lnSpc>
                <a:spcPts val="3000"/>
              </a:lnSpc>
              <a:spcAft>
                <a:spcPts val="0"/>
              </a:spcAft>
            </a:pPr>
            <a:r>
              <a:rPr lang="en-US" sz="2500" dirty="0" smtClean="0"/>
              <a:t>Regression of 0.92</a:t>
            </a:r>
          </a:p>
        </p:txBody>
      </p:sp>
    </p:spTree>
    <p:extLst>
      <p:ext uri="{BB962C8B-B14F-4D97-AF65-F5344CB8AC3E}">
        <p14:creationId xmlns:p14="http://schemas.microsoft.com/office/powerpoint/2010/main" val="365742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53998"/>
          </a:xfrm>
        </p:spPr>
        <p:txBody>
          <a:bodyPr/>
          <a:lstStyle/>
          <a:p>
            <a:r>
              <a:rPr lang="en-US" sz="3600" dirty="0" smtClean="0"/>
              <a:t>% genotyped mates of top young bulls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580172"/>
              </p:ext>
            </p:extLst>
          </p:nvPr>
        </p:nvGraphicFramePr>
        <p:xfrm>
          <a:off x="914400" y="1524000"/>
          <a:ext cx="7467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57600" y="5943600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Net Merit (Aug 2013</a:t>
            </a:r>
            <a:r>
              <a:rPr lang="en-US" dirty="0" smtClean="0">
                <a:solidFill>
                  <a:srgbClr val="FFFF00"/>
                </a:solidFill>
                <a:latin typeface="Trebuchet MS"/>
                <a:cs typeface="Trebuchet MS"/>
              </a:rPr>
              <a:t>)</a:t>
            </a:r>
            <a:endParaRPr lang="en-US" dirty="0">
              <a:solidFill>
                <a:srgbClr val="FFFF00"/>
              </a:solidFill>
              <a:latin typeface="Trebuchet MS"/>
              <a:cs typeface="Trebuchet MS"/>
            </a:endParaRPr>
          </a:p>
        </p:txBody>
      </p:sp>
      <p:sp>
        <p:nvSpPr>
          <p:cNvPr id="10" name="TextBox 9"/>
          <p:cNvSpPr txBox="1"/>
          <p:nvPr/>
        </p:nvSpPr>
        <p:spPr>
          <a:xfrm rot="-5400000">
            <a:off x="-1159878" y="3183523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Percentage of mates genotyped</a:t>
            </a:r>
            <a:endParaRPr lang="en-US" sz="1600" b="1" dirty="0">
              <a:solidFill>
                <a:srgbClr val="FFFF00"/>
              </a:solidFill>
              <a:latin typeface="Trebuchet MS"/>
              <a:cs typeface="Trebuchet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1400" y="289560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Supersire</a:t>
            </a:r>
            <a:endParaRPr lang="en-US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57800" y="19812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Numero</a:t>
            </a:r>
            <a:r>
              <a:rPr lang="en-US" dirty="0" smtClean="0">
                <a:solidFill>
                  <a:srgbClr val="FFFFFF"/>
                </a:solidFill>
                <a:latin typeface="Trebuchet MS"/>
                <a:cs typeface="Trebuchet MS"/>
              </a:rPr>
              <a:t> Uno</a:t>
            </a:r>
            <a:endParaRPr lang="en-US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50292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  <a:latin typeface="Trebuchet MS"/>
                <a:cs typeface="Trebuchet MS"/>
              </a:rPr>
              <a:t>S </a:t>
            </a:r>
            <a:r>
              <a:rPr lang="en-US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lang="en-US" dirty="0" smtClean="0">
                <a:solidFill>
                  <a:srgbClr val="FFFFFF"/>
                </a:solidFill>
                <a:latin typeface="Trebuchet MS"/>
                <a:cs typeface="Trebuchet MS"/>
              </a:rPr>
              <a:t> I Robust Topaz</a:t>
            </a:r>
            <a:endParaRPr lang="en-US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1676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Garrold</a:t>
            </a:r>
            <a:endParaRPr lang="en-US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5800" y="35814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  <a:latin typeface="Trebuchet MS"/>
                <a:cs typeface="Trebuchet MS"/>
              </a:rPr>
              <a:t>Mogul</a:t>
            </a:r>
            <a:endParaRPr lang="en-US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288904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DHI dairy statistics (2011)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383587" cy="5086008"/>
          </a:xfrm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9.1 million U.S. cows</a:t>
            </a:r>
          </a:p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~75% bred AI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47% milk recorded through Dairy Herd Information </a:t>
            </a:r>
            <a:r>
              <a:rPr lang="en-US" sz="2400" dirty="0" smtClean="0">
                <a:solidFill>
                  <a:srgbClr val="FFFF00"/>
                </a:solidFill>
              </a:rPr>
              <a:t>(DHI)</a:t>
            </a:r>
          </a:p>
          <a:p>
            <a:pPr marL="509588" lvl="1" indent="-222250">
              <a:spcAft>
                <a:spcPts val="300"/>
              </a:spcAft>
            </a:pPr>
            <a:r>
              <a:rPr lang="en-US" sz="2400" dirty="0" smtClean="0"/>
              <a:t>4.4 million cows</a:t>
            </a:r>
          </a:p>
          <a:p>
            <a:pPr marL="862013" lvl="2" indent="-352425">
              <a:spcAft>
                <a:spcPts val="0"/>
              </a:spcAft>
            </a:pPr>
            <a:r>
              <a:rPr lang="en-US" sz="2400" dirty="0" smtClean="0"/>
              <a:t>86% Holstein</a:t>
            </a:r>
          </a:p>
          <a:p>
            <a:pPr marL="862013" lvl="2" indent="-352425">
              <a:spcAft>
                <a:spcPts val="0"/>
              </a:spcAft>
            </a:pPr>
            <a:r>
              <a:rPr lang="en-US" sz="2400" dirty="0" smtClean="0"/>
              <a:t>8% crossbred</a:t>
            </a:r>
          </a:p>
          <a:p>
            <a:pPr marL="862013" lvl="2" indent="-352425">
              <a:spcAft>
                <a:spcPts val="0"/>
              </a:spcAft>
            </a:pPr>
            <a:r>
              <a:rPr lang="en-US" sz="2400" dirty="0" smtClean="0"/>
              <a:t>5% Jersey</a:t>
            </a:r>
          </a:p>
          <a:p>
            <a:pPr marL="862013" lvl="2" indent="-352425">
              <a:spcAft>
                <a:spcPts val="600"/>
              </a:spcAft>
            </a:pPr>
            <a:r>
              <a:rPr lang="en-US" sz="2400" dirty="0" smtClean="0"/>
              <a:t>&lt;1% </a:t>
            </a:r>
            <a:r>
              <a:rPr lang="en-US" sz="2400" dirty="0" err="1" smtClean="0"/>
              <a:t>Ayrshire</a:t>
            </a:r>
            <a:r>
              <a:rPr lang="en-US" sz="2400" dirty="0" smtClean="0"/>
              <a:t>, Brown Swiss, Guernsey, Milking Shorthorn, Red &amp; White</a:t>
            </a:r>
          </a:p>
          <a:p>
            <a:pPr marL="509588" lvl="1" indent="-222250">
              <a:spcAft>
                <a:spcPts val="600"/>
              </a:spcAft>
            </a:pPr>
            <a:r>
              <a:rPr lang="en-US" sz="2400" dirty="0" smtClean="0"/>
              <a:t>20,000 herds</a:t>
            </a:r>
          </a:p>
          <a:p>
            <a:pPr marL="509588" lvl="1" indent="-222250">
              <a:spcAft>
                <a:spcPts val="600"/>
              </a:spcAft>
            </a:pPr>
            <a:r>
              <a:rPr lang="en-US" sz="2400" dirty="0" smtClean="0"/>
              <a:t>220 cows/herd</a:t>
            </a:r>
          </a:p>
          <a:p>
            <a:pPr marL="509588" lvl="1" indent="-222250">
              <a:spcAft>
                <a:spcPts val="0"/>
              </a:spcAft>
            </a:pPr>
            <a:r>
              <a:rPr lang="en-US" sz="2400" dirty="0" smtClean="0"/>
              <a:t>10,300 kg/cow</a:t>
            </a:r>
          </a:p>
        </p:txBody>
      </p:sp>
    </p:spTree>
    <p:extLst>
      <p:ext uri="{BB962C8B-B14F-4D97-AF65-F5344CB8AC3E}">
        <p14:creationId xmlns:p14="http://schemas.microsoft.com/office/powerpoint/2010/main" val="1638554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19" y="134320"/>
            <a:ext cx="8226425" cy="584775"/>
          </a:xfrm>
        </p:spPr>
        <p:txBody>
          <a:bodyPr/>
          <a:lstStyle/>
          <a:p>
            <a:r>
              <a:rPr lang="en-US" dirty="0" err="1" smtClean="0"/>
              <a:t>Haplotypes</a:t>
            </a:r>
            <a:r>
              <a:rPr lang="en-US" dirty="0" smtClean="0"/>
              <a:t> affecting fertility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667945"/>
          </a:xfrm>
        </p:spPr>
        <p:txBody>
          <a:bodyPr/>
          <a:lstStyle/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sz="3000" dirty="0" smtClean="0"/>
              <a:t>Rapid discovery of new recessive defects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3000" dirty="0" smtClean="0"/>
              <a:t>Large numbers of genotyped animals</a:t>
            </a:r>
          </a:p>
          <a:p>
            <a:pPr lvl="1">
              <a:lnSpc>
                <a:spcPts val="3200"/>
              </a:lnSpc>
              <a:spcAft>
                <a:spcPts val="4800"/>
              </a:spcAft>
            </a:pPr>
            <a:r>
              <a:rPr lang="en-US" sz="3000" dirty="0" smtClean="0"/>
              <a:t>Affordable DNA sequencing</a:t>
            </a:r>
          </a:p>
          <a:p>
            <a:pPr>
              <a:lnSpc>
                <a:spcPts val="3200"/>
              </a:lnSpc>
              <a:spcAft>
                <a:spcPts val="1200"/>
              </a:spcAft>
            </a:pPr>
            <a:r>
              <a:rPr lang="en-US" sz="3000" dirty="0" smtClean="0"/>
              <a:t>Determination of haplotype location</a:t>
            </a:r>
          </a:p>
          <a:p>
            <a:pPr lvl="1">
              <a:lnSpc>
                <a:spcPts val="3200"/>
              </a:lnSpc>
              <a:spcAft>
                <a:spcPts val="1200"/>
              </a:spcAft>
            </a:pPr>
            <a:r>
              <a:rPr lang="en-US" sz="3000" dirty="0" smtClean="0"/>
              <a:t>Significant number of homozygous animals expected, but none observed</a:t>
            </a:r>
          </a:p>
          <a:p>
            <a:pPr lvl="1">
              <a:lnSpc>
                <a:spcPts val="3200"/>
              </a:lnSpc>
              <a:spcAft>
                <a:spcPts val="1200"/>
              </a:spcAft>
            </a:pPr>
            <a:r>
              <a:rPr lang="en-US" sz="3000" dirty="0" smtClean="0"/>
              <a:t>Narrow suspect region with fine mapping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3000" dirty="0" smtClean="0"/>
              <a:t>Use sequence data to find causative mutation </a:t>
            </a:r>
          </a:p>
        </p:txBody>
      </p:sp>
    </p:spTree>
    <p:extLst>
      <p:ext uri="{BB962C8B-B14F-4D97-AF65-F5344CB8AC3E}">
        <p14:creationId xmlns:p14="http://schemas.microsoft.com/office/powerpoint/2010/main" val="2712956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220770"/>
              </p:ext>
            </p:extLst>
          </p:nvPr>
        </p:nvGraphicFramePr>
        <p:xfrm>
          <a:off x="152400" y="1143000"/>
          <a:ext cx="8839200" cy="5024119"/>
        </p:xfrm>
        <a:graphic>
          <a:graphicData uri="http://schemas.openxmlformats.org/drawingml/2006/table">
            <a:tbl>
              <a:tblPr/>
              <a:tblGrid>
                <a:gridCol w="865819"/>
                <a:gridCol w="1471892"/>
                <a:gridCol w="1489208"/>
                <a:gridCol w="1575789"/>
                <a:gridCol w="3436492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Name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0"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BTA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chromo-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some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0"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Location*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Mbp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0"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Carrier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frequency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(%)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0"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Earliest known ancestor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0"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8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5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63.2*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3.8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Pawnee Farm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Arlinda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Chief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94.9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–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96.6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3.3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Willowholme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Mark Anthony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8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95.4*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5.9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Glendell</a:t>
                      </a:r>
                      <a:r>
                        <a:rPr lang="en-US" sz="2000" b="1" baseline="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Arlinda</a:t>
                      </a:r>
                      <a:r>
                        <a:rPr lang="en-US" sz="2000" b="1" baseline="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 Chief,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Gray View </a:t>
                      </a:r>
                      <a:r>
                        <a:rPr lang="en-US" sz="2000" b="1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Skyliner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1.3*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0.7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Besne</a:t>
                      </a:r>
                      <a:r>
                        <a:rPr lang="en-US" sz="2000" b="1" kern="12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 Buck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HH5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92.4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–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93.9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4.4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Thornlea</a:t>
                      </a:r>
                      <a:r>
                        <a:rPr lang="en-US" sz="2000" b="1" kern="12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Texal</a:t>
                      </a:r>
                      <a:r>
                        <a:rPr lang="en-US" sz="2000" b="1" kern="12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 Supreme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JH1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15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15.7*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24.2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Observer Chocolate Soldier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JH2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8.8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–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9.4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Liberators </a:t>
                      </a:r>
                      <a:r>
                        <a:rPr lang="en-US" sz="2000" b="1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Basilius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BH1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42.8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–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47.0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13.3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West Lawn Stretch Improver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BH2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10.6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–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11.7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15.6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ea typeface="+mn-ea"/>
                          <a:cs typeface="Trebuchet MS"/>
                        </a:rPr>
                        <a:t>Rancho Rustic My Design</a:t>
                      </a:r>
                      <a:endParaRPr lang="en-US" sz="2000" b="1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AH1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44538" algn="r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17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65.9*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26.0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54864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Selwood</a:t>
                      </a:r>
                      <a:r>
                        <a:rPr lang="en-US" sz="20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latin typeface="Trebuchet MS"/>
                          <a:cs typeface="Trebuchet MS"/>
                        </a:rPr>
                        <a:t> Betty’s Commander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182563"/>
            <a:ext cx="8226425" cy="584775"/>
          </a:xfrm>
        </p:spPr>
        <p:txBody>
          <a:bodyPr/>
          <a:lstStyle/>
          <a:p>
            <a:r>
              <a:rPr lang="en-US" dirty="0" smtClean="0"/>
              <a:t>Haplotypes affecting fertility</a:t>
            </a:r>
            <a:endParaRPr lang="en-US" dirty="0"/>
          </a:p>
        </p:txBody>
      </p:sp>
      <p:sp>
        <p:nvSpPr>
          <p:cNvPr id="35911" name="Rectangle 106"/>
          <p:cNvSpPr>
            <a:spLocks noChangeArrowheads="1"/>
          </p:cNvSpPr>
          <p:nvPr/>
        </p:nvSpPr>
        <p:spPr bwMode="auto">
          <a:xfrm>
            <a:off x="245420" y="5943600"/>
            <a:ext cx="21940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*Causative mutation known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654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8682148"/>
              </p:ext>
            </p:extLst>
          </p:nvPr>
        </p:nvGraphicFramePr>
        <p:xfrm>
          <a:off x="152401" y="1295400"/>
          <a:ext cx="8762998" cy="4643120"/>
        </p:xfrm>
        <a:graphic>
          <a:graphicData uri="http://schemas.openxmlformats.org/drawingml/2006/table">
            <a:tbl>
              <a:tblPr/>
              <a:tblGrid>
                <a:gridCol w="1903832"/>
                <a:gridCol w="1126839"/>
                <a:gridCol w="1382508"/>
                <a:gridCol w="1378020"/>
                <a:gridCol w="1600200"/>
                <a:gridCol w="1371599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Recessive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Haplo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-type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BTA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chromo-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some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Tested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animals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(no.)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Concord-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ance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(%)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New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carriers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(no.)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anchor="b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Brachyspina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HH0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  <a:defRPr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21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?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?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?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BLAD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HHB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 	1*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11,782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99.9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41148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314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22860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CVM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HHC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 	3*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13,226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—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2,716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22860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DUMPS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HHD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  	1*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3,242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100.0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41148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3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22860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Mule foot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HHM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  <a:defRPr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15*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87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97.7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41148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120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22860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Polled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HHP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345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—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2,050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22860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Red coat color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HHR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18*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4,137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—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5,927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22860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SDM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BHD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11*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108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94.4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41148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108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22860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SMA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BHM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  <a:defRPr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24*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568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98.1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41148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 smtClean="0">
                          <a:solidFill>
                            <a:srgbClr val="00FF00"/>
                          </a:solidFill>
                          <a:latin typeface="Trebuchet MS"/>
                          <a:ea typeface="+mn-ea"/>
                          <a:cs typeface="Trebuchet MS"/>
                        </a:rPr>
                        <a:t>111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22860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Weaver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ACD1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BHW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77ACD1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90563" algn="dec"/>
                        </a:tabLst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	4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ＭＳ Ｐゴシック" charset="0"/>
                          <a:cs typeface="Trebuchet MS"/>
                        </a:rPr>
                        <a:t>163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ＭＳ Ｐゴシック" charset="0"/>
                        <a:cs typeface="Trebuchet MS"/>
                      </a:endParaRPr>
                    </a:p>
                  </a:txBody>
                  <a:tcPr marR="320040" marT="64008" marB="0" horzOverflow="overflow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96.3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41148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 smtClean="0">
                          <a:solidFill>
                            <a:srgbClr val="00FF00"/>
                          </a:solidFill>
                          <a:latin typeface="Trebuchet MS"/>
                          <a:ea typeface="+mn-ea"/>
                          <a:cs typeface="Trebuchet MS"/>
                        </a:rPr>
                        <a:t>32</a:t>
                      </a:r>
                      <a:endParaRPr lang="en-US" sz="22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R="228600" marT="64008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" y="135578"/>
            <a:ext cx="8836025" cy="584775"/>
          </a:xfrm>
        </p:spPr>
        <p:txBody>
          <a:bodyPr/>
          <a:lstStyle/>
          <a:p>
            <a:r>
              <a:rPr lang="en-US" dirty="0" smtClean="0"/>
              <a:t>Haplotypes tracking known recessives</a:t>
            </a:r>
            <a:endParaRPr lang="en-US" dirty="0"/>
          </a:p>
        </p:txBody>
      </p:sp>
      <p:sp>
        <p:nvSpPr>
          <p:cNvPr id="35911" name="Rectangle 106"/>
          <p:cNvSpPr>
            <a:spLocks noChangeArrowheads="1"/>
          </p:cNvSpPr>
          <p:nvPr/>
        </p:nvSpPr>
        <p:spPr bwMode="auto">
          <a:xfrm>
            <a:off x="134480" y="5971401"/>
            <a:ext cx="21940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*Causative mutation known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041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131077"/>
            <a:ext cx="8226425" cy="584775"/>
          </a:xfrm>
        </p:spPr>
        <p:txBody>
          <a:bodyPr/>
          <a:lstStyle/>
          <a:p>
            <a:r>
              <a:rPr lang="en-US" dirty="0" smtClean="0"/>
              <a:t>Weekly evaluations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462760"/>
          </a:xfrm>
        </p:spPr>
        <p:txBody>
          <a:bodyPr/>
          <a:lstStyle/>
          <a:p>
            <a:pPr marL="338328" indent="-338328">
              <a:lnSpc>
                <a:spcPts val="3600"/>
              </a:lnSpc>
              <a:spcAft>
                <a:spcPts val="4800"/>
              </a:spcAft>
            </a:pPr>
            <a:r>
              <a:rPr lang="en-US" dirty="0" smtClean="0"/>
              <a:t>Released to nominators, breed associations, and dairy records processing centers at 8 am each Tuesday</a:t>
            </a:r>
          </a:p>
          <a:p>
            <a:pPr marL="338328" indent="-338328">
              <a:lnSpc>
                <a:spcPts val="3600"/>
              </a:lnSpc>
              <a:spcAft>
                <a:spcPts val="4800"/>
              </a:spcAft>
            </a:pPr>
            <a:r>
              <a:rPr lang="en-US" dirty="0" smtClean="0"/>
              <a:t>Calculations restricted to genotypes that first became usable during the previous week</a:t>
            </a:r>
          </a:p>
          <a:p>
            <a:pPr marL="338328" indent="-338328">
              <a:lnSpc>
                <a:spcPts val="3600"/>
              </a:lnSpc>
              <a:spcAft>
                <a:spcPts val="4800"/>
              </a:spcAft>
            </a:pPr>
            <a:r>
              <a:rPr lang="en-US" dirty="0" smtClean="0"/>
              <a:t>Computing time minimized by not calculating reliability or inbreeding</a:t>
            </a:r>
          </a:p>
        </p:txBody>
      </p:sp>
    </p:spTree>
    <p:extLst>
      <p:ext uri="{BB962C8B-B14F-4D97-AF65-F5344CB8AC3E}">
        <p14:creationId xmlns:p14="http://schemas.microsoft.com/office/powerpoint/2010/main" val="3145352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35578"/>
            <a:ext cx="8839200" cy="584775"/>
          </a:xfrm>
        </p:spPr>
        <p:txBody>
          <a:bodyPr/>
          <a:lstStyle/>
          <a:p>
            <a:pPr eaLnBrk="1" hangingPunct="1"/>
            <a:r>
              <a:rPr lang="en-US" dirty="0" smtClean="0"/>
              <a:t>SNP used for genomic evaluations</a:t>
            </a:r>
          </a:p>
        </p:txBody>
      </p:sp>
      <p:sp>
        <p:nvSpPr>
          <p:cNvPr id="13316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5613" y="1219200"/>
            <a:ext cx="8226425" cy="5083870"/>
          </a:xfrm>
        </p:spPr>
        <p:txBody>
          <a:bodyPr/>
          <a:lstStyle/>
          <a:p>
            <a:pPr eaLnBrk="1" hangingPunct="1">
              <a:lnSpc>
                <a:spcPts val="3100"/>
              </a:lnSpc>
              <a:spcAft>
                <a:spcPts val="500"/>
              </a:spcAft>
            </a:pPr>
            <a:r>
              <a:rPr lang="en-US" sz="2800" dirty="0" smtClean="0">
                <a:solidFill>
                  <a:srgbClr val="00FF00"/>
                </a:solidFill>
              </a:rPr>
              <a:t>60,671</a:t>
            </a:r>
            <a:r>
              <a:rPr lang="en-US" sz="2800" dirty="0" smtClean="0"/>
              <a:t> SNP used after culling on</a:t>
            </a:r>
          </a:p>
          <a:p>
            <a:pPr marL="633413" lvl="1" indent="-227013" eaLnBrk="1" hangingPunct="1">
              <a:lnSpc>
                <a:spcPts val="3100"/>
              </a:lnSpc>
              <a:spcAft>
                <a:spcPts val="500"/>
              </a:spcAft>
            </a:pPr>
            <a:r>
              <a:rPr lang="en-US" sz="2800" dirty="0" smtClean="0"/>
              <a:t>MAF</a:t>
            </a:r>
          </a:p>
          <a:p>
            <a:pPr marL="633413" lvl="1" indent="-227013" eaLnBrk="1" hangingPunct="1">
              <a:lnSpc>
                <a:spcPts val="3100"/>
              </a:lnSpc>
              <a:spcAft>
                <a:spcPts val="500"/>
              </a:spcAft>
            </a:pPr>
            <a:r>
              <a:rPr lang="en-US" sz="2800" dirty="0" smtClean="0"/>
              <a:t>Parent-progeny conflicts</a:t>
            </a:r>
          </a:p>
          <a:p>
            <a:pPr marL="633413" lvl="1" indent="-227013" eaLnBrk="1" hangingPunct="1">
              <a:lnSpc>
                <a:spcPts val="3100"/>
              </a:lnSpc>
              <a:spcAft>
                <a:spcPts val="3300"/>
              </a:spcAft>
            </a:pPr>
            <a:r>
              <a:rPr lang="en-US" sz="2800" dirty="0" smtClean="0"/>
              <a:t>Percentage heterozygous (departure from HWE)</a:t>
            </a:r>
          </a:p>
          <a:p>
            <a:pPr marL="338138" indent="-338138">
              <a:lnSpc>
                <a:spcPts val="3100"/>
              </a:lnSpc>
              <a:spcAft>
                <a:spcPts val="500"/>
              </a:spcAft>
            </a:pPr>
            <a:r>
              <a:rPr lang="en-US" sz="2800" dirty="0" smtClean="0"/>
              <a:t>SNP for HH1, BLAD, DUMPS, CVM, polled, red, and </a:t>
            </a:r>
            <a:r>
              <a:rPr lang="en-US" sz="2800" dirty="0" err="1" smtClean="0"/>
              <a:t>mulefoot</a:t>
            </a:r>
            <a:r>
              <a:rPr lang="en-US" sz="2800" dirty="0" smtClean="0"/>
              <a:t> included</a:t>
            </a:r>
          </a:p>
          <a:p>
            <a:pPr marL="688976" lvl="1" indent="-338138">
              <a:lnSpc>
                <a:spcPts val="3100"/>
              </a:lnSpc>
              <a:spcAft>
                <a:spcPts val="3300"/>
              </a:spcAft>
              <a:buClr>
                <a:srgbClr val="00563F"/>
              </a:buClr>
            </a:pPr>
            <a:r>
              <a:rPr lang="en-US" sz="2800" dirty="0" smtClean="0">
                <a:solidFill>
                  <a:srgbClr val="FFFF00"/>
                </a:solidFill>
              </a:rPr>
              <a:t>JH1 included for Jerseys</a:t>
            </a:r>
          </a:p>
          <a:p>
            <a:pPr eaLnBrk="1" hangingPunct="1">
              <a:lnSpc>
                <a:spcPts val="3100"/>
              </a:lnSpc>
              <a:spcAft>
                <a:spcPts val="1800"/>
              </a:spcAft>
            </a:pPr>
            <a:r>
              <a:rPr lang="en-US" sz="2800" dirty="0" smtClean="0"/>
              <a:t>Some SNP eliminated because incorrect location </a:t>
            </a:r>
            <a:r>
              <a:rPr lang="en-US" sz="2800" dirty="0" smtClean="0">
                <a:sym typeface="Monotype Sorts"/>
              </a:rPr>
              <a:t></a:t>
            </a:r>
            <a:r>
              <a:rPr lang="en-US" sz="2800" dirty="0" smtClean="0"/>
              <a:t> haplotype non-inheritance</a:t>
            </a:r>
          </a:p>
        </p:txBody>
      </p:sp>
    </p:spTree>
    <p:extLst>
      <p:ext uri="{BB962C8B-B14F-4D97-AF65-F5344CB8AC3E}">
        <p14:creationId xmlns:p14="http://schemas.microsoft.com/office/powerpoint/2010/main" val="1849546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>
            <a:off x="152400" y="95639"/>
            <a:ext cx="8836025" cy="648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 anchor="ctr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>
                <a:solidFill>
                  <a:srgbClr val="FFFF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Some n</a:t>
            </a:r>
            <a:r>
              <a:rPr sz="3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ovel </a:t>
            </a:r>
            <a:r>
              <a:rPr sz="3600" b="1" dirty="0">
                <a:solidFill>
                  <a:srgbClr val="FFFF00"/>
                </a:solidFill>
                <a:latin typeface="Trebuchet MS"/>
                <a:cs typeface="Trebuchet MS"/>
              </a:rPr>
              <a:t>phenotypes studied recently</a:t>
            </a:r>
          </a:p>
        </p:txBody>
      </p:sp>
      <p:sp>
        <p:nvSpPr>
          <p:cNvPr id="114" name="Shape 114"/>
          <p:cNvSpPr/>
          <p:nvPr/>
        </p:nvSpPr>
        <p:spPr>
          <a:xfrm>
            <a:off x="194733" y="914400"/>
            <a:ext cx="8873067" cy="56550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Claw health</a:t>
            </a:r>
            <a:r>
              <a:rPr sz="2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(Van der Linde et al., 2010)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Dairy cattle health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(Parker Gaddis et al., 2013)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Embryonic development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(Cochran et al., 2013)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Immune response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(Thompson-Crispi et al., 2013)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Methane production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(de Haas et al., 2011)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Milk fatty acid composition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(Soyeurt et al., 2011)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Persistency of lactation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(Cole et al., 2009)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Rectal temperature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(Dikmen et al., 2013)</a:t>
            </a:r>
            <a:endParaRPr sz="2400" dirty="0">
              <a:solidFill>
                <a:srgbClr val="FFFFFF"/>
              </a:solidFill>
              <a:latin typeface="Trebuchet MS"/>
              <a:ea typeface="Arial"/>
              <a:cs typeface="Trebuchet MS"/>
              <a:sym typeface="Arial"/>
            </a:endParaRPr>
          </a:p>
          <a:p>
            <a:pPr marL="364066" lvl="0" indent="-364066">
              <a:spcBef>
                <a:spcPts val="1100"/>
              </a:spcBef>
              <a:buClr>
                <a:srgbClr val="00FF00"/>
              </a:buClr>
              <a:buSzPct val="45000"/>
              <a:buFont typeface="Helvetica"/>
              <a:buChar char="●"/>
              <a:tabLst>
                <a:tab pos="266700" algn="l"/>
                <a:tab pos="723900" algn="l"/>
                <a:tab pos="1181100" algn="l"/>
                <a:tab pos="1638300" algn="l"/>
                <a:tab pos="2095500" algn="l"/>
                <a:tab pos="2552700" algn="l"/>
                <a:tab pos="3009900" algn="l"/>
                <a:tab pos="3467100" algn="l"/>
                <a:tab pos="3924300" algn="l"/>
                <a:tab pos="4381500" algn="l"/>
                <a:tab pos="4838700" algn="l"/>
                <a:tab pos="5295900" algn="l"/>
                <a:tab pos="5753100" algn="l"/>
                <a:tab pos="6210300" algn="l"/>
                <a:tab pos="6667500" algn="l"/>
                <a:tab pos="7124700" algn="l"/>
                <a:tab pos="7581900" algn="l"/>
                <a:tab pos="8039100" algn="l"/>
                <a:tab pos="8496300" algn="l"/>
                <a:tab pos="8953500" algn="l"/>
                <a:tab pos="9410700" algn="l"/>
              </a:tabLst>
              <a:defRPr sz="1800"/>
            </a:pPr>
            <a:r>
              <a:rPr sz="3200" dirty="0">
                <a:solidFill>
                  <a:srgbClr val="FFFFFF"/>
                </a:solidFill>
                <a:latin typeface="Trebuchet MS"/>
                <a:cs typeface="Trebuchet MS"/>
              </a:rPr>
              <a:t>Residual feed intake </a:t>
            </a:r>
            <a:r>
              <a:rPr sz="2400" dirty="0">
                <a:solidFill>
                  <a:srgbClr val="A9C9FF"/>
                </a:solidFill>
                <a:latin typeface="Trebuchet MS"/>
                <a:cs typeface="Trebuchet MS"/>
              </a:rPr>
              <a:t>(Connor et al., 2013)</a:t>
            </a:r>
            <a:endParaRPr sz="2400" dirty="0">
              <a:solidFill>
                <a:srgbClr val="A9C9FF"/>
              </a:solidFill>
              <a:latin typeface="Trebuchet MS"/>
              <a:ea typeface="Arial"/>
              <a:cs typeface="Trebuchet M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2705269"/>
      </p:ext>
    </p:extLst>
  </p:cSld>
  <p:clrMapOvr>
    <a:masterClrMapping/>
  </p:clrMapOvr>
  <p:transition xmlns:p14="http://schemas.microsoft.com/office/powerpoint/2010/main"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methods for traits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990600"/>
            <a:ext cx="8226425" cy="5655394"/>
          </a:xfrm>
        </p:spPr>
        <p:txBody>
          <a:bodyPr/>
          <a:lstStyle/>
          <a:p>
            <a:pPr marL="287338" indent="-287338">
              <a:spcAft>
                <a:spcPts val="1200"/>
              </a:spcAft>
            </a:pPr>
            <a:r>
              <a:rPr lang="en-US" sz="2800" dirty="0" smtClean="0"/>
              <a:t>Animal model (linear)</a:t>
            </a:r>
          </a:p>
          <a:p>
            <a:pPr marL="574675" lvl="1" indent="-287338">
              <a:spcBef>
                <a:spcPts val="300"/>
              </a:spcBef>
              <a:spcAft>
                <a:spcPts val="0"/>
              </a:spcAft>
            </a:pPr>
            <a:r>
              <a:rPr lang="en-US" sz="2400" dirty="0" smtClean="0"/>
              <a:t>Yield (milk, fat, protein)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 smtClean="0"/>
              <a:t>Type (AY, BS, GU, JE)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 smtClean="0"/>
              <a:t>Productive life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 smtClean="0"/>
              <a:t>Somatic cell score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 smtClean="0"/>
              <a:t>Daughter pregnancy rate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 smtClean="0"/>
              <a:t>Heifer conception rate</a:t>
            </a:r>
          </a:p>
          <a:p>
            <a:pPr marL="574675" lvl="1" indent="-287338">
              <a:spcAft>
                <a:spcPts val="1200"/>
              </a:spcAft>
            </a:pPr>
            <a:r>
              <a:rPr lang="en-US" sz="2400" dirty="0" smtClean="0"/>
              <a:t>Cow conception rate</a:t>
            </a:r>
          </a:p>
          <a:p>
            <a:pPr marL="223837" indent="-287338">
              <a:spcAft>
                <a:spcPts val="1800"/>
              </a:spcAft>
            </a:pPr>
            <a:r>
              <a:rPr lang="en-US" sz="2800" dirty="0" smtClean="0"/>
              <a:t>Sire–maternal </a:t>
            </a:r>
            <a:r>
              <a:rPr lang="en-US" sz="2800" dirty="0"/>
              <a:t>grandsire model (threshold)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/>
              <a:t>Service sire calving ease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/>
              <a:t>Daughter calving ease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/>
              <a:t>Service sire stillbirth rate</a:t>
            </a:r>
          </a:p>
          <a:p>
            <a:pPr marL="574675" lvl="1" indent="-287338">
              <a:spcAft>
                <a:spcPts val="0"/>
              </a:spcAft>
            </a:pPr>
            <a:r>
              <a:rPr lang="en-US" sz="2400" dirty="0"/>
              <a:t>Daughter stillbirth </a:t>
            </a:r>
            <a:r>
              <a:rPr lang="en-US" sz="2400" dirty="0" smtClean="0"/>
              <a:t>rate</a:t>
            </a:r>
            <a:endParaRPr lang="en-US" sz="2400" dirty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7276214" y="990600"/>
            <a:ext cx="179158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290513" indent="-290513" algn="ct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800" b="1" dirty="0" smtClean="0">
                <a:solidFill>
                  <a:srgbClr val="00FFFF"/>
                </a:solidFill>
                <a:latin typeface="Calibri" pitchFamily="34" charset="0"/>
                <a:cs typeface="Calibri" pitchFamily="34" charset="0"/>
              </a:rPr>
              <a:t>Heritability</a:t>
            </a:r>
            <a:endParaRPr lang="en-US" sz="2800" b="1" dirty="0">
              <a:solidFill>
                <a:srgbClr val="00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8072401" y="4931998"/>
            <a:ext cx="919199" cy="1569660"/>
          </a:xfrm>
          <a:prstGeom prst="rect">
            <a:avLst/>
          </a:prstGeom>
          <a:noFill/>
          <a:ln w="4763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8.6%</a:t>
            </a:r>
          </a:p>
          <a:p>
            <a:pPr algn="r" eaLnBrk="0" hangingPunct="0"/>
            <a:r>
              <a:rPr lang="en-US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3.6%</a:t>
            </a:r>
          </a:p>
          <a:p>
            <a:pPr algn="r" eaLnBrk="0" hangingPunct="0"/>
            <a:r>
              <a:rPr lang="en-US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3.0%</a:t>
            </a:r>
          </a:p>
          <a:p>
            <a:pPr algn="r" eaLnBrk="0" hangingPunct="0"/>
            <a:r>
              <a:rPr lang="en-US" sz="2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6.5</a:t>
            </a: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%</a:t>
            </a:r>
            <a:endParaRPr lang="en-US" sz="2400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7237228" y="1600200"/>
            <a:ext cx="175437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290513" indent="-290513" algn="r"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25 – 40%</a:t>
            </a:r>
          </a:p>
          <a:p>
            <a:pPr marL="290513" indent="-290513" algn="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7 – 54%</a:t>
            </a:r>
          </a:p>
          <a:p>
            <a:pPr marL="290513" indent="-290513" algn="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8.5%</a:t>
            </a:r>
          </a:p>
          <a:p>
            <a:pPr marL="290513" indent="-290513" algn="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12%</a:t>
            </a:r>
          </a:p>
          <a:p>
            <a:pPr marL="290513" indent="-290513" algn="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4%</a:t>
            </a:r>
          </a:p>
          <a:p>
            <a:pPr marL="290513" indent="-290513" algn="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1%</a:t>
            </a:r>
          </a:p>
          <a:p>
            <a:pPr marL="290513" indent="-290513" algn="r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67000"/>
              <a:buFont typeface="Monotype Sort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1.6%</a:t>
            </a:r>
            <a:endParaRPr lang="en-US" sz="2400" b="1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404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ul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877" y="3266301"/>
            <a:ext cx="871728" cy="646176"/>
          </a:xfrm>
          <a:prstGeom prst="rect">
            <a:avLst/>
          </a:prstGeom>
        </p:spPr>
      </p:pic>
      <p:pic>
        <p:nvPicPr>
          <p:cNvPr id="2" name="Picture 1" descr="co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728" y="1802523"/>
            <a:ext cx="810768" cy="597408"/>
          </a:xfrm>
          <a:prstGeom prst="rect">
            <a:avLst/>
          </a:prstGeom>
        </p:spPr>
      </p:pic>
      <p:graphicFrame>
        <p:nvGraphicFramePr>
          <p:cNvPr id="20" name="Chart 19"/>
          <p:cNvGraphicFramePr/>
          <p:nvPr/>
        </p:nvGraphicFramePr>
        <p:xfrm>
          <a:off x="475488" y="1188720"/>
          <a:ext cx="8239125" cy="490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2400" y="152400"/>
            <a:ext cx="8474075" cy="584775"/>
          </a:xfrm>
        </p:spPr>
        <p:txBody>
          <a:bodyPr/>
          <a:lstStyle/>
          <a:p>
            <a:r>
              <a:rPr lang="en-US" dirty="0" smtClean="0"/>
              <a:t>Holstein daughter pregnancy rate (%)</a:t>
            </a:r>
            <a:endParaRPr lang="en-US" dirty="0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261996" y="4431745"/>
            <a:ext cx="4294187" cy="369332"/>
          </a:xfrm>
          <a:prstGeom prst="rect">
            <a:avLst/>
          </a:prstGeom>
          <a:noFill/>
          <a:ln w="4826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Phenotypic base = </a:t>
            </a:r>
            <a:r>
              <a:rPr lang="en-US" sz="24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22.6%</a:t>
            </a:r>
            <a:endParaRPr lang="en-US" sz="24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4238851" y="3374207"/>
            <a:ext cx="457200" cy="182562"/>
          </a:xfrm>
          <a:prstGeom prst="rect">
            <a:avLst/>
          </a:prstGeom>
          <a:noFill/>
          <a:ln w="4826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 dirty="0" smtClean="0">
                <a:solidFill>
                  <a:srgbClr val="003366"/>
                </a:solidFill>
                <a:latin typeface="Calibri" pitchFamily="34" charset="0"/>
                <a:cs typeface="Calibri" pitchFamily="34" charset="0"/>
              </a:rPr>
              <a:t>Sires</a:t>
            </a:r>
            <a:endParaRPr lang="en-US" sz="1600" b="1" dirty="0">
              <a:solidFill>
                <a:srgbClr val="003366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ext Box 45"/>
          <p:cNvSpPr txBox="1">
            <a:spLocks noChangeArrowheads="1"/>
          </p:cNvSpPr>
          <p:nvPr/>
        </p:nvSpPr>
        <p:spPr bwMode="auto">
          <a:xfrm>
            <a:off x="3401892" y="1901497"/>
            <a:ext cx="457200" cy="193675"/>
          </a:xfrm>
          <a:prstGeom prst="rect">
            <a:avLst/>
          </a:prstGeom>
          <a:noFill/>
          <a:ln w="4826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 dirty="0" smtClean="0">
                <a:solidFill>
                  <a:srgbClr val="663300"/>
                </a:solidFill>
                <a:latin typeface="Calibri" pitchFamily="34" charset="0"/>
                <a:cs typeface="Calibri" pitchFamily="34" charset="0"/>
              </a:rPr>
              <a:t>Cows</a:t>
            </a:r>
            <a:endParaRPr lang="en-US" sz="1600" b="1" dirty="0">
              <a:solidFill>
                <a:srgbClr val="663300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067231" y="3523447"/>
            <a:ext cx="1310261" cy="975405"/>
            <a:chOff x="6618074" y="2333626"/>
            <a:chExt cx="1310261" cy="975405"/>
          </a:xfrm>
        </p:grpSpPr>
        <p:grpSp>
          <p:nvGrpSpPr>
            <p:cNvPr id="24" name="Group 23"/>
            <p:cNvGrpSpPr/>
            <p:nvPr/>
          </p:nvGrpSpPr>
          <p:grpSpPr>
            <a:xfrm flipV="1">
              <a:off x="6665174" y="2376267"/>
              <a:ext cx="1165953" cy="932764"/>
              <a:chOff x="6665174" y="1957625"/>
              <a:chExt cx="1165953" cy="932764"/>
            </a:xfrm>
          </p:grpSpPr>
          <p:cxnSp>
            <p:nvCxnSpPr>
              <p:cNvPr id="21" name="Straight Arrow Connector 20"/>
              <p:cNvCxnSpPr/>
              <p:nvPr/>
            </p:nvCxnSpPr>
            <p:spPr bwMode="auto">
              <a:xfrm flipV="1">
                <a:off x="6665174" y="2433189"/>
                <a:ext cx="0" cy="4572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D7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22" name="Straight Arrow Connector 21"/>
              <p:cNvCxnSpPr/>
              <p:nvPr/>
            </p:nvCxnSpPr>
            <p:spPr bwMode="auto">
              <a:xfrm flipV="1">
                <a:off x="7831127" y="1957625"/>
                <a:ext cx="0" cy="4572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D7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</p:grpSp>
        <p:sp>
          <p:nvSpPr>
            <p:cNvPr id="23" name="Text Box 5"/>
            <p:cNvSpPr txBox="1">
              <a:spLocks noChangeArrowheads="1"/>
            </p:cNvSpPr>
            <p:nvPr/>
          </p:nvSpPr>
          <p:spPr bwMode="auto">
            <a:xfrm rot="1260000">
              <a:off x="6618074" y="2333626"/>
              <a:ext cx="1310261" cy="338554"/>
            </a:xfrm>
            <a:prstGeom prst="rect">
              <a:avLst/>
            </a:prstGeom>
            <a:noFill/>
            <a:ln w="4826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0" hangingPunct="0">
                <a:spcBef>
                  <a:spcPct val="50000"/>
                </a:spcBef>
              </a:pPr>
              <a:r>
                <a:rPr lang="en-US" sz="2200" b="1" dirty="0" smtClean="0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  <a:sym typeface="SymbolProp BT"/>
                </a:rPr>
                <a:t></a:t>
              </a:r>
              <a:r>
                <a:rPr lang="en-US" sz="2200" b="1" dirty="0" smtClean="0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0.1%/yr</a:t>
              </a:r>
              <a:endParaRPr lang="en-US" sz="22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6137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ul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436" y="3063764"/>
            <a:ext cx="871728" cy="646176"/>
          </a:xfrm>
          <a:prstGeom prst="rect">
            <a:avLst/>
          </a:prstGeom>
        </p:spPr>
      </p:pic>
      <p:graphicFrame>
        <p:nvGraphicFramePr>
          <p:cNvPr id="41" name="Chart 40"/>
          <p:cNvGraphicFramePr/>
          <p:nvPr>
            <p:extLst>
              <p:ext uri="{D42A27DB-BD31-4B8C-83A1-F6EECF244321}">
                <p14:modId xmlns:p14="http://schemas.microsoft.com/office/powerpoint/2010/main" val="274177530"/>
              </p:ext>
            </p:extLst>
          </p:nvPr>
        </p:nvGraphicFramePr>
        <p:xfrm>
          <a:off x="475488" y="1188720"/>
          <a:ext cx="8239125" cy="490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6425" cy="584775"/>
          </a:xfrm>
        </p:spPr>
        <p:txBody>
          <a:bodyPr/>
          <a:lstStyle/>
          <a:p>
            <a:r>
              <a:rPr lang="en-US" dirty="0" smtClean="0"/>
              <a:t>Holstein calving ease (%)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2599136" y="1800751"/>
            <a:ext cx="868680" cy="640830"/>
            <a:chOff x="3851275" y="3030008"/>
            <a:chExt cx="868680" cy="640830"/>
          </a:xfrm>
        </p:grpSpPr>
        <p:pic>
          <p:nvPicPr>
            <p:cNvPr id="17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1275" y="3030008"/>
              <a:ext cx="868680" cy="640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45"/>
            <p:cNvSpPr txBox="1">
              <a:spLocks noChangeArrowheads="1"/>
            </p:cNvSpPr>
            <p:nvPr/>
          </p:nvSpPr>
          <p:spPr bwMode="auto">
            <a:xfrm>
              <a:off x="3911599" y="3129064"/>
              <a:ext cx="643467" cy="215268"/>
            </a:xfrm>
            <a:prstGeom prst="rect">
              <a:avLst/>
            </a:prstGeom>
            <a:noFill/>
            <a:ln w="4826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dirty="0" smtClean="0">
                  <a:solidFill>
                    <a:srgbClr val="663300"/>
                  </a:solidFill>
                  <a:latin typeface="Trebuchet MS"/>
                  <a:cs typeface="Trebuchet MS"/>
                </a:rPr>
                <a:t>Daughter</a:t>
              </a:r>
              <a:endParaRPr lang="en-US" b="1" dirty="0">
                <a:solidFill>
                  <a:srgbClr val="663300"/>
                </a:solidFill>
                <a:latin typeface="Trebuchet MS"/>
                <a:cs typeface="Trebuchet MS"/>
              </a:endParaRPr>
            </a:p>
          </p:txBody>
        </p:sp>
      </p:grp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398697" y="3156437"/>
            <a:ext cx="2504736" cy="534762"/>
          </a:xfrm>
          <a:prstGeom prst="rect">
            <a:avLst/>
          </a:prstGeom>
          <a:noFill/>
          <a:ln w="4826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lnSpc>
                <a:spcPts val="21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0FFFF"/>
                </a:solidFill>
                <a:latin typeface="Trebuchet MS"/>
                <a:cs typeface="Trebuchet MS"/>
              </a:rPr>
              <a:t>Service-sire</a:t>
            </a:r>
          </a:p>
          <a:p>
            <a:pPr eaLnBrk="0" hangingPunct="0">
              <a:lnSpc>
                <a:spcPts val="21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0FFFF"/>
                </a:solidFill>
                <a:latin typeface="Trebuchet MS"/>
                <a:cs typeface="Trebuchet MS"/>
              </a:rPr>
              <a:t>phenotypic base </a:t>
            </a:r>
            <a:r>
              <a:rPr lang="en-US" sz="1600" b="1" dirty="0">
                <a:solidFill>
                  <a:srgbClr val="00FFFF"/>
                </a:solidFill>
                <a:latin typeface="Trebuchet MS"/>
                <a:cs typeface="Trebuchet MS"/>
              </a:rPr>
              <a:t>= </a:t>
            </a:r>
            <a:r>
              <a:rPr lang="en-US" sz="1600" b="1" dirty="0" smtClean="0">
                <a:solidFill>
                  <a:srgbClr val="00FFFF"/>
                </a:solidFill>
                <a:latin typeface="Trebuchet MS"/>
                <a:cs typeface="Trebuchet MS"/>
              </a:rPr>
              <a:t>7.9%</a:t>
            </a:r>
            <a:endParaRPr lang="en-US" sz="1600" b="1" dirty="0">
              <a:solidFill>
                <a:srgbClr val="00FFFF"/>
              </a:solidFill>
              <a:latin typeface="Trebuchet MS"/>
              <a:cs typeface="Trebuchet MS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620973" y="4168971"/>
            <a:ext cx="2552873" cy="539891"/>
          </a:xfrm>
          <a:prstGeom prst="rect">
            <a:avLst/>
          </a:prstGeom>
          <a:noFill/>
          <a:ln w="4826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lnSpc>
                <a:spcPts val="21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Daughter </a:t>
            </a:r>
          </a:p>
          <a:p>
            <a:pPr eaLnBrk="0" hangingPunct="0">
              <a:lnSpc>
                <a:spcPts val="21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phenotypic base </a:t>
            </a:r>
            <a:r>
              <a:rPr lang="en-US" sz="1600" b="1" dirty="0">
                <a:solidFill>
                  <a:srgbClr val="FFFF00"/>
                </a:solidFill>
                <a:latin typeface="Trebuchet MS"/>
                <a:cs typeface="Trebuchet MS"/>
              </a:rPr>
              <a:t>= </a:t>
            </a:r>
            <a:r>
              <a:rPr lang="en-US" sz="1600" b="1" dirty="0" smtClean="0">
                <a:solidFill>
                  <a:srgbClr val="FFFF00"/>
                </a:solidFill>
                <a:latin typeface="Trebuchet MS"/>
                <a:cs typeface="Trebuchet MS"/>
              </a:rPr>
              <a:t>7.5%</a:t>
            </a:r>
            <a:endParaRPr lang="en-US" sz="1600" b="1" dirty="0">
              <a:solidFill>
                <a:srgbClr val="FFFF00"/>
              </a:solidFill>
              <a:latin typeface="Trebuchet MS"/>
              <a:cs typeface="Trebuchet MS"/>
            </a:endParaRPr>
          </a:p>
        </p:txBody>
      </p:sp>
      <p:sp>
        <p:nvSpPr>
          <p:cNvPr id="27" name="Text Box 43"/>
          <p:cNvSpPr txBox="1">
            <a:spLocks noChangeArrowheads="1"/>
          </p:cNvSpPr>
          <p:nvPr/>
        </p:nvSpPr>
        <p:spPr bwMode="auto">
          <a:xfrm>
            <a:off x="5381736" y="3186608"/>
            <a:ext cx="575520" cy="371529"/>
          </a:xfrm>
          <a:prstGeom prst="rect">
            <a:avLst/>
          </a:prstGeom>
          <a:noFill/>
          <a:ln w="4826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hangingPunct="0">
              <a:lnSpc>
                <a:spcPts val="11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3366"/>
                </a:solidFill>
                <a:latin typeface="Trebuchet MS"/>
                <a:cs typeface="Trebuchet MS"/>
              </a:rPr>
              <a:t>Service </a:t>
            </a:r>
          </a:p>
          <a:p>
            <a:pPr algn="ctr" eaLnBrk="0" hangingPunct="0">
              <a:lnSpc>
                <a:spcPts val="11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3366"/>
                </a:solidFill>
                <a:latin typeface="Trebuchet MS"/>
                <a:cs typeface="Trebuchet MS"/>
              </a:rPr>
              <a:t>sire</a:t>
            </a:r>
            <a:endParaRPr lang="en-US" b="1" dirty="0">
              <a:solidFill>
                <a:srgbClr val="003366"/>
              </a:solidFill>
              <a:latin typeface="Trebuchet MS"/>
              <a:cs typeface="Trebuchet M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286470" y="1952384"/>
            <a:ext cx="2000649" cy="1657772"/>
            <a:chOff x="6660317" y="1621889"/>
            <a:chExt cx="2000649" cy="1657772"/>
          </a:xfrm>
        </p:grpSpPr>
        <p:grpSp>
          <p:nvGrpSpPr>
            <p:cNvPr id="31" name="Group 23"/>
            <p:cNvGrpSpPr/>
            <p:nvPr/>
          </p:nvGrpSpPr>
          <p:grpSpPr>
            <a:xfrm flipV="1">
              <a:off x="6668223" y="1621889"/>
              <a:ext cx="1810512" cy="1657772"/>
              <a:chOff x="6668223" y="1986995"/>
              <a:chExt cx="1810512" cy="1657772"/>
            </a:xfrm>
          </p:grpSpPr>
          <p:cxnSp>
            <p:nvCxnSpPr>
              <p:cNvPr id="33" name="Straight Arrow Connector 32"/>
              <p:cNvCxnSpPr/>
              <p:nvPr/>
            </p:nvCxnSpPr>
            <p:spPr bwMode="auto">
              <a:xfrm flipV="1">
                <a:off x="6668223" y="3187567"/>
                <a:ext cx="0" cy="4572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D7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34" name="Straight Arrow Connector 33"/>
              <p:cNvCxnSpPr/>
              <p:nvPr/>
            </p:nvCxnSpPr>
            <p:spPr bwMode="auto">
              <a:xfrm flipV="1">
                <a:off x="8478735" y="1986995"/>
                <a:ext cx="0" cy="4572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D7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</p:grp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 rot="2100000">
              <a:off x="6660317" y="2124622"/>
              <a:ext cx="2000649" cy="307777"/>
            </a:xfrm>
            <a:prstGeom prst="rect">
              <a:avLst/>
            </a:prstGeom>
            <a:noFill/>
            <a:ln w="4826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0" hangingPunct="0">
                <a:spcBef>
                  <a:spcPct val="50000"/>
                </a:spcBef>
              </a:pPr>
              <a:r>
                <a:rPr lang="en-US" sz="2000" b="1" dirty="0" smtClean="0">
                  <a:solidFill>
                    <a:srgbClr val="FFFF00"/>
                  </a:solidFill>
                  <a:latin typeface="Trebuchet MS"/>
                  <a:cs typeface="Trebuchet MS"/>
                </a:rPr>
                <a:t>0.18%/yr</a:t>
              </a:r>
              <a:endParaRPr lang="en-US" sz="2000" b="1" dirty="0">
                <a:solidFill>
                  <a:srgbClr val="FFFF00"/>
                </a:solidFill>
                <a:latin typeface="Trebuchet MS"/>
                <a:cs typeface="Trebuchet MS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205879" y="3669795"/>
            <a:ext cx="2000649" cy="720222"/>
            <a:chOff x="6581564" y="2966560"/>
            <a:chExt cx="2000649" cy="720222"/>
          </a:xfrm>
        </p:grpSpPr>
        <p:grpSp>
          <p:nvGrpSpPr>
            <p:cNvPr id="36" name="Group 23"/>
            <p:cNvGrpSpPr/>
            <p:nvPr/>
          </p:nvGrpSpPr>
          <p:grpSpPr>
            <a:xfrm flipV="1">
              <a:off x="6670061" y="2966560"/>
              <a:ext cx="1810512" cy="609751"/>
              <a:chOff x="6670061" y="1690345"/>
              <a:chExt cx="1810512" cy="609751"/>
            </a:xfrm>
          </p:grpSpPr>
          <p:cxnSp>
            <p:nvCxnSpPr>
              <p:cNvPr id="38" name="Straight Arrow Connector 37"/>
              <p:cNvCxnSpPr/>
              <p:nvPr/>
            </p:nvCxnSpPr>
            <p:spPr bwMode="auto">
              <a:xfrm>
                <a:off x="6670061" y="1842896"/>
                <a:ext cx="0" cy="4572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CED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8480573" y="1690345"/>
                <a:ext cx="0" cy="4572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CED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</p:grp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6581564" y="3379005"/>
              <a:ext cx="2000649" cy="307777"/>
            </a:xfrm>
            <a:prstGeom prst="rect">
              <a:avLst/>
            </a:prstGeom>
            <a:noFill/>
            <a:ln w="4826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0" hangingPunct="0">
                <a:spcBef>
                  <a:spcPct val="50000"/>
                </a:spcBef>
              </a:pPr>
              <a:r>
                <a:rPr lang="en-US" sz="2000" b="1" dirty="0" smtClean="0">
                  <a:solidFill>
                    <a:srgbClr val="00FFFF"/>
                  </a:solidFill>
                  <a:latin typeface="Trebuchet MS"/>
                  <a:cs typeface="Trebuchet MS"/>
                </a:rPr>
                <a:t>0.01%/yr</a:t>
              </a:r>
              <a:endParaRPr lang="en-US" sz="2000" b="1" dirty="0">
                <a:solidFill>
                  <a:srgbClr val="00FFFF"/>
                </a:solidFill>
                <a:latin typeface="Trebuchet MS"/>
                <a:cs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9520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DCG_screenshot.png"/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44000" cy="4268932"/>
          </a:xfrm>
          <a:prstGeom prst="rect">
            <a:avLst/>
          </a:prstGeom>
        </p:spPr>
      </p:pic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35467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 dirty="0" smtClean="0">
                <a:solidFill>
                  <a:srgbClr val="FFFF00"/>
                </a:solidFill>
                <a:latin typeface="Trebuchet MS" charset="0"/>
              </a:rPr>
              <a:t>What do US dairy farmers want?</a:t>
            </a:r>
            <a:endParaRPr lang="en-GB" sz="3600" b="1" dirty="0">
              <a:solidFill>
                <a:srgbClr val="FFFF00"/>
              </a:solidFill>
              <a:latin typeface="Trebuchet MS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200" y="990600"/>
            <a:ext cx="8153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National workshop in Tempe, AZ in February</a:t>
            </a:r>
          </a:p>
          <a:p>
            <a:pPr marL="1016000" lvl="1" indent="-273050">
              <a:spcBef>
                <a:spcPts val="0"/>
              </a:spcBef>
              <a:spcAft>
                <a:spcPts val="18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Producers, industry, academia, and government</a:t>
            </a:r>
          </a:p>
          <a:p>
            <a:pPr marL="273050" indent="-273050">
              <a:spcBef>
                <a:spcPts val="0"/>
              </a:spcBef>
              <a:spcAft>
                <a:spcPts val="18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Farmers want new tools</a:t>
            </a:r>
          </a:p>
          <a:p>
            <a:pPr marL="1016000" lvl="1" indent="-273050">
              <a:spcBef>
                <a:spcPts val="0"/>
              </a:spcBef>
              <a:spcAft>
                <a:spcPts val="18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Additional traits (</a:t>
            </a:r>
            <a:r>
              <a:rPr lang="en-GB" sz="2800" b="1" dirty="0" smtClean="0">
                <a:solidFill>
                  <a:srgbClr val="FFFF00"/>
                </a:solidFill>
                <a:latin typeface="Trebuchet MS" charset="0"/>
              </a:rPr>
              <a:t>novel phenotypes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)</a:t>
            </a:r>
          </a:p>
          <a:p>
            <a:pPr marL="1016000" lvl="1" indent="-273050">
              <a:spcBef>
                <a:spcPts val="0"/>
              </a:spcBef>
              <a:spcAft>
                <a:spcPts val="18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Better management tools</a:t>
            </a:r>
            <a:endParaRPr lang="en-GB" sz="2800" b="1" dirty="0">
              <a:solidFill>
                <a:srgbClr val="FFFFFF"/>
              </a:solidFill>
              <a:latin typeface="Trebuchet MS" charset="0"/>
            </a:endParaRPr>
          </a:p>
          <a:p>
            <a:pPr marL="273050" indent="-273050">
              <a:spcBef>
                <a:spcPts val="0"/>
              </a:spcBef>
              <a:spcAft>
                <a:spcPts val="18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Foot health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and </a:t>
            </a: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feed efficiency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were of greatest interest</a:t>
            </a:r>
            <a:endParaRPr lang="en-GB" sz="3200" b="1" dirty="0">
              <a:solidFill>
                <a:srgbClr val="FFFFFF"/>
              </a:solidFill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9603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005" y="135076"/>
            <a:ext cx="8226425" cy="584775"/>
          </a:xfrm>
        </p:spPr>
        <p:txBody>
          <a:bodyPr lIns="0" tIns="0" rIns="0" bIns="0" anchor="t">
            <a:spAutoFit/>
          </a:bodyPr>
          <a:lstStyle/>
          <a:p>
            <a:r>
              <a:rPr lang="en-US" dirty="0"/>
              <a:t>Genomic data flow</a:t>
            </a:r>
            <a:endParaRPr lang="en-US" i="1" dirty="0"/>
          </a:p>
        </p:txBody>
      </p:sp>
      <p:grpSp>
        <p:nvGrpSpPr>
          <p:cNvPr id="87" name="Group 86"/>
          <p:cNvGrpSpPr/>
          <p:nvPr/>
        </p:nvGrpSpPr>
        <p:grpSpPr>
          <a:xfrm>
            <a:off x="482070" y="1219200"/>
            <a:ext cx="8170334" cy="4894653"/>
            <a:chOff x="482070" y="1219200"/>
            <a:chExt cx="8170334" cy="4894653"/>
          </a:xfrm>
        </p:grpSpPr>
        <p:sp>
          <p:nvSpPr>
            <p:cNvPr id="163853" name="Rectangle 59"/>
            <p:cNvSpPr>
              <a:spLocks noChangeArrowheads="1"/>
            </p:cNvSpPr>
            <p:nvPr/>
          </p:nvSpPr>
          <p:spPr bwMode="auto">
            <a:xfrm>
              <a:off x="3992180" y="3281714"/>
              <a:ext cx="111677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spcAft>
                  <a:spcPts val="600"/>
                </a:spcAft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00563F"/>
                  </a:solidFill>
                  <a:latin typeface="Trebuchet MS"/>
                  <a:cs typeface="Trebuchet MS"/>
                </a:rPr>
                <a:t>DNA samples</a:t>
              </a:r>
              <a:endParaRPr lang="en-US" i="1" dirty="0">
                <a:solidFill>
                  <a:srgbClr val="00563F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54" name="Rectangle 60"/>
            <p:cNvSpPr>
              <a:spLocks noChangeArrowheads="1"/>
            </p:cNvSpPr>
            <p:nvPr/>
          </p:nvSpPr>
          <p:spPr bwMode="auto">
            <a:xfrm>
              <a:off x="4073794" y="3883554"/>
              <a:ext cx="953549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00563F"/>
                  </a:solidFill>
                  <a:latin typeface="Trebuchet MS"/>
                  <a:cs typeface="Trebuchet MS"/>
                </a:rPr>
                <a:t>genotypes</a:t>
              </a:r>
              <a:endParaRPr lang="en-US" i="1" dirty="0">
                <a:solidFill>
                  <a:srgbClr val="00563F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55" name="Rectangle 61"/>
            <p:cNvSpPr>
              <a:spLocks noChangeArrowheads="1"/>
            </p:cNvSpPr>
            <p:nvPr/>
          </p:nvSpPr>
          <p:spPr bwMode="auto">
            <a:xfrm rot="2940000">
              <a:off x="5659901" y="2532640"/>
              <a:ext cx="1030593" cy="393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genomic</a:t>
              </a:r>
            </a:p>
            <a:p>
              <a:pPr algn="ctr"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evaluations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56" name="Rectangle 62"/>
            <p:cNvSpPr>
              <a:spLocks noChangeArrowheads="1"/>
            </p:cNvSpPr>
            <p:nvPr/>
          </p:nvSpPr>
          <p:spPr bwMode="auto">
            <a:xfrm rot="18660000">
              <a:off x="5471856" y="4476447"/>
              <a:ext cx="1203492" cy="393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nominations,</a:t>
              </a:r>
            </a:p>
            <a:p>
              <a:pPr algn="ctr" defTabSz="914400">
                <a:lnSpc>
                  <a:spcPct val="80000"/>
                </a:lnSpc>
                <a:spcAft>
                  <a:spcPts val="600"/>
                </a:spcAft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pedigree data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57" name="Rectangle 63"/>
            <p:cNvSpPr>
              <a:spLocks noChangeArrowheads="1"/>
            </p:cNvSpPr>
            <p:nvPr/>
          </p:nvSpPr>
          <p:spPr bwMode="auto">
            <a:xfrm rot="2940000">
              <a:off x="1579703" y="4910715"/>
              <a:ext cx="1277130" cy="393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genotype</a:t>
              </a:r>
            </a:p>
            <a:p>
              <a:pPr algn="ctr" defTabSz="914400">
                <a:lnSpc>
                  <a:spcPct val="80000"/>
                </a:lnSpc>
                <a:spcAft>
                  <a:spcPts val="600"/>
                </a:spcAft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quality reports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58" name="Rectangle 64"/>
            <p:cNvSpPr>
              <a:spLocks noChangeArrowheads="1"/>
            </p:cNvSpPr>
            <p:nvPr/>
          </p:nvSpPr>
          <p:spPr bwMode="auto">
            <a:xfrm rot="18660000">
              <a:off x="6429137" y="4936114"/>
              <a:ext cx="1030593" cy="393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genomic</a:t>
              </a:r>
            </a:p>
            <a:p>
              <a:pPr algn="ctr" defTabSz="914400">
                <a:lnSpc>
                  <a:spcPct val="80000"/>
                </a:lnSpc>
                <a:spcAft>
                  <a:spcPts val="600"/>
                </a:spcAft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evaluations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59" name="Rectangle 65"/>
            <p:cNvSpPr>
              <a:spLocks noChangeArrowheads="1"/>
            </p:cNvSpPr>
            <p:nvPr/>
          </p:nvSpPr>
          <p:spPr bwMode="auto">
            <a:xfrm rot="18660000">
              <a:off x="1918635" y="2300163"/>
              <a:ext cx="111677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spcAft>
                  <a:spcPts val="600"/>
                </a:spcAft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DNA samples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163860" name="Rectangle 66"/>
            <p:cNvSpPr>
              <a:spLocks noChangeArrowheads="1"/>
            </p:cNvSpPr>
            <p:nvPr/>
          </p:nvSpPr>
          <p:spPr bwMode="auto">
            <a:xfrm rot="2940000">
              <a:off x="2279477" y="4479825"/>
              <a:ext cx="953549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genotypes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70" name="Straight Arrow Connector 69"/>
            <p:cNvCxnSpPr>
              <a:cxnSpLocks noChangeAspect="1"/>
            </p:cNvCxnSpPr>
            <p:nvPr/>
          </p:nvCxnSpPr>
          <p:spPr bwMode="auto">
            <a:xfrm rot="900000" flipV="1">
              <a:off x="2201829" y="1936495"/>
              <a:ext cx="704088" cy="1422815"/>
            </a:xfrm>
            <a:prstGeom prst="straightConnector1">
              <a:avLst/>
            </a:prstGeom>
            <a:noFill/>
            <a:ln w="57150" cap="sq">
              <a:solidFill>
                <a:srgbClr val="FFFFFF"/>
              </a:solidFill>
              <a:miter lim="800000"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" name="Group 75"/>
            <p:cNvGrpSpPr>
              <a:grpSpLocks/>
            </p:cNvGrpSpPr>
            <p:nvPr/>
          </p:nvGrpSpPr>
          <p:grpSpPr bwMode="auto">
            <a:xfrm>
              <a:off x="3578578" y="3658817"/>
              <a:ext cx="1952986" cy="213268"/>
              <a:chOff x="2031041" y="3369391"/>
              <a:chExt cx="5055559" cy="128012"/>
            </a:xfrm>
          </p:grpSpPr>
          <p:cxnSp>
            <p:nvCxnSpPr>
              <p:cNvPr id="76" name="Straight Arrow Connector 75"/>
              <p:cNvCxnSpPr>
                <a:cxnSpLocks noChangeShapeType="1"/>
              </p:cNvCxnSpPr>
              <p:nvPr/>
            </p:nvCxnSpPr>
            <p:spPr bwMode="auto">
              <a:xfrm flipH="1">
                <a:off x="2031041" y="3369391"/>
                <a:ext cx="5029199" cy="887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none" w="lg" len="med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7" name="Straight Arrow Connector 76"/>
              <p:cNvCxnSpPr>
                <a:cxnSpLocks noChangeShapeType="1"/>
              </p:cNvCxnSpPr>
              <p:nvPr/>
            </p:nvCxnSpPr>
            <p:spPr bwMode="auto">
              <a:xfrm flipH="1">
                <a:off x="2057401" y="3496516"/>
                <a:ext cx="5029199" cy="887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3874" name="Rectangle 72"/>
            <p:cNvSpPr>
              <a:spLocks noChangeArrowheads="1"/>
            </p:cNvSpPr>
            <p:nvPr/>
          </p:nvSpPr>
          <p:spPr bwMode="auto">
            <a:xfrm rot="2940000">
              <a:off x="6252601" y="2200264"/>
              <a:ext cx="1116779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en-US" b="1" dirty="0">
                  <a:solidFill>
                    <a:srgbClr val="F9FF3A"/>
                  </a:solidFill>
                  <a:latin typeface="Trebuchet MS"/>
                  <a:cs typeface="Trebuchet MS"/>
                </a:rPr>
                <a:t>DNA samples</a:t>
              </a:r>
              <a:endParaRPr lang="en-US" i="1" dirty="0">
                <a:solidFill>
                  <a:srgbClr val="F9FF3A"/>
                </a:solidFill>
                <a:latin typeface="Trebuchet MS"/>
                <a:cs typeface="Trebuchet MS"/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988528" y="1219200"/>
              <a:ext cx="3259872" cy="4894653"/>
              <a:chOff x="2988528" y="1219200"/>
              <a:chExt cx="3259872" cy="4894653"/>
            </a:xfrm>
          </p:grpSpPr>
          <p:sp>
            <p:nvSpPr>
              <p:cNvPr id="57" name="Rounded Rectangle 56"/>
              <p:cNvSpPr/>
              <p:nvPr/>
            </p:nvSpPr>
            <p:spPr bwMode="auto">
              <a:xfrm>
                <a:off x="3048000" y="1219200"/>
                <a:ext cx="3200400" cy="731520"/>
              </a:xfrm>
              <a:prstGeom prst="roundRect">
                <a:avLst/>
              </a:prstGeom>
              <a:solidFill>
                <a:srgbClr val="00337F"/>
              </a:solidFill>
              <a:ln>
                <a:solidFill>
                  <a:srgbClr val="00563F"/>
                </a:solidFill>
              </a:ln>
              <a:effectLst>
                <a:outerShdw blurRad="44450" dist="27940" dir="5400000" algn="ctr">
                  <a:srgbClr val="00563F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tIns="91440" bIns="91440" anchor="ctr"/>
              <a:lstStyle>
                <a:lvl1pPr>
                  <a:defRPr sz="2400">
                    <a:solidFill>
                      <a:srgbClr val="FFFFFF"/>
                    </a:solidFill>
                    <a:latin typeface="Arial" charset="0"/>
                    <a:ea typeface="ＭＳ Ｐゴシック" charset="0"/>
                    <a:cs typeface="DejaVu Sans" charset="0"/>
                  </a:defRPr>
                </a:lvl1pPr>
                <a:lvl2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2pPr>
                <a:lvl3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3pPr>
                <a:lvl4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4pPr>
                <a:lvl5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9pPr>
              </a:lstStyle>
              <a:p>
                <a:pPr algn="ctr" defTabSz="914400">
                  <a:spcAft>
                    <a:spcPts val="600"/>
                  </a:spcAft>
                  <a:buClrTx/>
                  <a:buSzTx/>
                  <a:buFontTx/>
                  <a:buNone/>
                </a:pPr>
                <a:r>
                  <a:rPr lang="en-US" sz="2000" b="1" dirty="0" smtClean="0">
                    <a:solidFill>
                      <a:schemeClr val="tx1"/>
                    </a:solidFill>
                    <a:latin typeface="Trebuchet MS"/>
                    <a:cs typeface="Trebuchet MS"/>
                  </a:rPr>
                  <a:t>Dairy Herd Improvement </a:t>
                </a:r>
                <a:r>
                  <a:rPr lang="en-US" sz="2000" b="1" dirty="0" smtClean="0">
                    <a:solidFill>
                      <a:srgbClr val="FFFF00"/>
                    </a:solidFill>
                    <a:latin typeface="Trebuchet MS"/>
                    <a:cs typeface="Trebuchet MS"/>
                  </a:rPr>
                  <a:t>(DHI)</a:t>
                </a:r>
                <a:r>
                  <a:rPr lang="en-US" sz="2000" b="1" dirty="0" smtClean="0">
                    <a:solidFill>
                      <a:schemeClr val="tx1"/>
                    </a:solidFill>
                    <a:latin typeface="Trebuchet MS"/>
                    <a:cs typeface="Trebuchet MS"/>
                  </a:rPr>
                  <a:t> producer</a:t>
                </a:r>
                <a:endParaRPr lang="en-US" sz="2000" i="1" dirty="0">
                  <a:solidFill>
                    <a:schemeClr val="tx1"/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 bwMode="auto">
              <a:xfrm>
                <a:off x="2988528" y="5382333"/>
                <a:ext cx="3137780" cy="731520"/>
              </a:xfrm>
              <a:prstGeom prst="roundRect">
                <a:avLst/>
              </a:prstGeom>
              <a:solidFill>
                <a:srgbClr val="00337F"/>
              </a:solidFill>
              <a:ln>
                <a:solidFill>
                  <a:srgbClr val="00563F"/>
                </a:solidFill>
              </a:ln>
              <a:effectLst>
                <a:outerShdw blurRad="44450" dist="27940" dir="5400000" algn="ctr">
                  <a:srgbClr val="00563F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tIns="91440" bIns="91440" anchor="ctr"/>
              <a:lstStyle>
                <a:lvl1pPr>
                  <a:defRPr sz="2400">
                    <a:solidFill>
                      <a:srgbClr val="FFFFFF"/>
                    </a:solidFill>
                    <a:latin typeface="Arial" charset="0"/>
                    <a:ea typeface="ＭＳ Ｐゴシック" charset="0"/>
                    <a:cs typeface="DejaVu Sans" charset="0"/>
                  </a:defRPr>
                </a:lvl1pPr>
                <a:lvl2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2pPr>
                <a:lvl3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3pPr>
                <a:lvl4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4pPr>
                <a:lvl5pPr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defRPr sz="2400">
                    <a:solidFill>
                      <a:srgbClr val="FFFFFF"/>
                    </a:solidFill>
                    <a:latin typeface="Arial" charset="0"/>
                    <a:ea typeface="DejaVu Sans" charset="0"/>
                    <a:cs typeface="DejaVu Sans" charset="0"/>
                  </a:defRPr>
                </a:lvl9pPr>
              </a:lstStyle>
              <a:p>
                <a:pPr algn="ctr" defTabSz="914400">
                  <a:buClrTx/>
                  <a:buSzTx/>
                  <a:buFontTx/>
                  <a:buNone/>
                </a:pPr>
                <a:r>
                  <a:rPr lang="en-US" sz="2000" b="1" dirty="0" smtClean="0">
                    <a:solidFill>
                      <a:schemeClr val="tx1"/>
                    </a:solidFill>
                    <a:latin typeface="Trebuchet MS"/>
                    <a:cs typeface="Trebuchet MS"/>
                  </a:rPr>
                  <a:t>Council on Dairy Cattle Breeding </a:t>
                </a:r>
                <a:r>
                  <a:rPr lang="en-US" sz="2000" b="1" dirty="0" smtClean="0">
                    <a:solidFill>
                      <a:srgbClr val="FFFF00"/>
                    </a:solidFill>
                    <a:latin typeface="Trebuchet MS"/>
                    <a:cs typeface="Trebuchet MS"/>
                  </a:rPr>
                  <a:t>(CDCB)</a:t>
                </a:r>
                <a:endParaRPr lang="en-US" sz="2000" i="1" dirty="0">
                  <a:solidFill>
                    <a:srgbClr val="FFFF00"/>
                  </a:solidFill>
                  <a:latin typeface="Trebuchet MS"/>
                  <a:cs typeface="Trebuchet MS"/>
                </a:endParaRPr>
              </a:p>
            </p:txBody>
          </p:sp>
        </p:grpSp>
        <p:sp>
          <p:nvSpPr>
            <p:cNvPr id="36" name="Rounded Rectangle 35"/>
            <p:cNvSpPr/>
            <p:nvPr/>
          </p:nvSpPr>
          <p:spPr bwMode="auto">
            <a:xfrm>
              <a:off x="482070" y="3321667"/>
              <a:ext cx="2971800" cy="731520"/>
            </a:xfrm>
            <a:prstGeom prst="roundRect">
              <a:avLst/>
            </a:prstGeom>
            <a:solidFill>
              <a:srgbClr val="00337F"/>
            </a:solidFill>
            <a:ln>
              <a:solidFill>
                <a:srgbClr val="00563F"/>
              </a:solidFill>
            </a:ln>
            <a:effectLst>
              <a:outerShdw blurRad="44450" dist="27940" dir="5400000" algn="ctr">
                <a:srgbClr val="00563F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tIns="91440" bIns="91440" anchor="ctr"/>
            <a:lstStyle>
              <a:lvl1pPr>
                <a:defRPr sz="2400">
                  <a:solidFill>
                    <a:srgbClr val="FFFFFF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ctr" defTabSz="914400">
                <a:buClrTx/>
                <a:buSzTx/>
                <a:buFontTx/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rebuchet MS"/>
                  <a:cs typeface="Trebuchet MS"/>
                </a:rPr>
                <a:t>DNA laboratory</a:t>
              </a:r>
              <a:endParaRPr lang="en-US" sz="2000" i="1" dirty="0">
                <a:solidFill>
                  <a:srgbClr val="FFFF00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7" name="Rounded Rectangle 36"/>
            <p:cNvSpPr/>
            <p:nvPr/>
          </p:nvSpPr>
          <p:spPr bwMode="auto">
            <a:xfrm>
              <a:off x="5680604" y="3321667"/>
              <a:ext cx="2971800" cy="731520"/>
            </a:xfrm>
            <a:prstGeom prst="roundRect">
              <a:avLst/>
            </a:prstGeom>
            <a:solidFill>
              <a:srgbClr val="00337F"/>
            </a:solidFill>
            <a:ln>
              <a:solidFill>
                <a:srgbClr val="00563F"/>
              </a:solidFill>
            </a:ln>
            <a:effectLst>
              <a:outerShdw blurRad="44450" dist="27940" dir="5400000" algn="ctr">
                <a:srgbClr val="00563F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tIns="91440" bIns="91440" anchor="ctr"/>
            <a:lstStyle>
              <a:lvl1pPr>
                <a:defRPr sz="2400">
                  <a:solidFill>
                    <a:srgbClr val="FFFFFF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sz="2400">
                  <a:solidFill>
                    <a:srgbClr val="FFFFFF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ctr" defTabSz="914400">
                <a:buClrTx/>
                <a:buSzTx/>
                <a:buFontTx/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rebuchet MS"/>
                  <a:cs typeface="Trebuchet MS"/>
                </a:rPr>
                <a:t>AI organization,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en-US" sz="2000" b="1" dirty="0" smtClean="0">
                  <a:solidFill>
                    <a:schemeClr val="tx1"/>
                  </a:solidFill>
                  <a:latin typeface="Trebuchet MS"/>
                  <a:cs typeface="Trebuchet MS"/>
                </a:rPr>
                <a:t>breed association</a:t>
              </a:r>
              <a:endParaRPr lang="en-US" sz="2000" i="1" dirty="0">
                <a:solidFill>
                  <a:srgbClr val="FFFF00"/>
                </a:solidFill>
                <a:latin typeface="Trebuchet MS"/>
                <a:cs typeface="Trebuchet MS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6181162" y="4041873"/>
              <a:ext cx="901644" cy="1530059"/>
              <a:chOff x="6181162" y="4041873"/>
              <a:chExt cx="901644" cy="1530059"/>
            </a:xfrm>
          </p:grpSpPr>
          <p:cxnSp>
            <p:nvCxnSpPr>
              <p:cNvPr id="65" name="Straight Arrow Connector 64"/>
              <p:cNvCxnSpPr>
                <a:cxnSpLocks noChangeAspect="1"/>
              </p:cNvCxnSpPr>
              <p:nvPr/>
            </p:nvCxnSpPr>
            <p:spPr bwMode="auto">
              <a:xfrm rot="900000" flipV="1">
                <a:off x="6181162" y="4041873"/>
                <a:ext cx="704088" cy="1422815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Straight Arrow Connector 65"/>
              <p:cNvCxnSpPr>
                <a:cxnSpLocks noChangeAspect="1"/>
              </p:cNvCxnSpPr>
              <p:nvPr/>
            </p:nvCxnSpPr>
            <p:spPr bwMode="auto">
              <a:xfrm rot="900000" flipH="1">
                <a:off x="6378718" y="4149117"/>
                <a:ext cx="704088" cy="1422815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72" name="Group 71"/>
            <p:cNvGrpSpPr/>
            <p:nvPr/>
          </p:nvGrpSpPr>
          <p:grpSpPr>
            <a:xfrm flipH="1">
              <a:off x="2055070" y="4024939"/>
              <a:ext cx="901644" cy="1530059"/>
              <a:chOff x="6181162" y="4041873"/>
              <a:chExt cx="901644" cy="1530059"/>
            </a:xfrm>
          </p:grpSpPr>
          <p:cxnSp>
            <p:nvCxnSpPr>
              <p:cNvPr id="73" name="Straight Arrow Connector 72"/>
              <p:cNvCxnSpPr>
                <a:cxnSpLocks noChangeAspect="1"/>
              </p:cNvCxnSpPr>
              <p:nvPr/>
            </p:nvCxnSpPr>
            <p:spPr bwMode="auto">
              <a:xfrm rot="900000" flipV="1">
                <a:off x="6181162" y="4041873"/>
                <a:ext cx="704088" cy="1422815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2" name="Straight Arrow Connector 81"/>
              <p:cNvCxnSpPr>
                <a:cxnSpLocks noChangeAspect="1"/>
              </p:cNvCxnSpPr>
              <p:nvPr/>
            </p:nvCxnSpPr>
            <p:spPr bwMode="auto">
              <a:xfrm rot="900000" flipH="1">
                <a:off x="6378718" y="4149117"/>
                <a:ext cx="704088" cy="1422815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83" name="Group 82"/>
            <p:cNvGrpSpPr/>
            <p:nvPr/>
          </p:nvGrpSpPr>
          <p:grpSpPr>
            <a:xfrm flipH="1">
              <a:off x="6181162" y="1919563"/>
              <a:ext cx="1038107" cy="1442561"/>
              <a:chOff x="6044699" y="4149117"/>
              <a:chExt cx="1038107" cy="1442561"/>
            </a:xfrm>
          </p:grpSpPr>
          <p:cxnSp>
            <p:nvCxnSpPr>
              <p:cNvPr id="84" name="Straight Arrow Connector 83"/>
              <p:cNvCxnSpPr>
                <a:cxnSpLocks noChangeAspect="1"/>
              </p:cNvCxnSpPr>
              <p:nvPr/>
            </p:nvCxnSpPr>
            <p:spPr bwMode="auto">
              <a:xfrm rot="900000" flipV="1">
                <a:off x="6044699" y="4168863"/>
                <a:ext cx="704088" cy="1422815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5" name="Straight Arrow Connector 84"/>
              <p:cNvCxnSpPr>
                <a:cxnSpLocks noChangeAspect="1"/>
              </p:cNvCxnSpPr>
              <p:nvPr/>
            </p:nvCxnSpPr>
            <p:spPr bwMode="auto">
              <a:xfrm rot="900000" flipH="1">
                <a:off x="6378718" y="4149117"/>
                <a:ext cx="704088" cy="1422815"/>
              </a:xfrm>
              <a:prstGeom prst="straightConnector1">
                <a:avLst/>
              </a:prstGeom>
              <a:noFill/>
              <a:ln w="57150" cap="sq">
                <a:solidFill>
                  <a:srgbClr val="FFFFFF"/>
                </a:solidFill>
                <a:miter lim="800000"/>
                <a:headEnd type="triangle" w="lg" len="med"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849796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 dirty="0" smtClean="0">
                <a:solidFill>
                  <a:srgbClr val="FFFF00"/>
                </a:solidFill>
                <a:latin typeface="Trebuchet MS" charset="0"/>
              </a:rPr>
              <a:t>What can farmers do with novel traits?</a:t>
            </a:r>
            <a:endParaRPr lang="en-GB" sz="3600" b="1" dirty="0">
              <a:solidFill>
                <a:srgbClr val="FFFF00"/>
              </a:solidFill>
              <a:latin typeface="Trebuchet MS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64010" y="1219200"/>
            <a:ext cx="8187266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Put 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them into a </a:t>
            </a:r>
            <a:r>
              <a:rPr lang="en-GB" sz="3200" b="1" dirty="0">
                <a:solidFill>
                  <a:srgbClr val="FFFF00"/>
                </a:solidFill>
                <a:latin typeface="Trebuchet MS" charset="0"/>
              </a:rPr>
              <a:t>selection index</a:t>
            </a:r>
          </a:p>
          <a:p>
            <a:pPr marL="1016000" lvl="1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Correlated traits are helpful</a:t>
            </a:r>
          </a:p>
          <a:p>
            <a:pPr marL="273050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Apply selection for a </a:t>
            </a:r>
            <a:r>
              <a:rPr lang="en-GB" sz="3200" b="1" dirty="0">
                <a:solidFill>
                  <a:srgbClr val="FFFF00"/>
                </a:solidFill>
                <a:latin typeface="Trebuchet MS" charset="0"/>
              </a:rPr>
              <a:t>long time</a:t>
            </a:r>
          </a:p>
          <a:p>
            <a:pPr marL="1016000" lvl="1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There are no shortcuts</a:t>
            </a:r>
          </a:p>
          <a:p>
            <a:pPr marL="273050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Collect phenotypes on </a:t>
            </a:r>
            <a:r>
              <a:rPr lang="en-GB" sz="3200" b="1" dirty="0">
                <a:solidFill>
                  <a:srgbClr val="FFFF00"/>
                </a:solidFill>
                <a:latin typeface="Trebuchet MS" charset="0"/>
              </a:rPr>
              <a:t>many daughters</a:t>
            </a:r>
          </a:p>
          <a:p>
            <a:pPr marL="1016000" lvl="1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Repeated records of limited value</a:t>
            </a:r>
          </a:p>
          <a:p>
            <a:pPr marL="1016000" lvl="1" indent="-273050"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Genomics can increase 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accuracy</a:t>
            </a:r>
            <a:endParaRPr lang="en-GB" sz="2800" b="1" dirty="0">
              <a:solidFill>
                <a:srgbClr val="FFFFFF"/>
              </a:solidFill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37190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 dirty="0">
                <a:solidFill>
                  <a:srgbClr val="FFFF00"/>
                </a:solidFill>
                <a:latin typeface="Trebuchet MS" charset="0"/>
              </a:rPr>
              <a:t>What can </a:t>
            </a:r>
            <a:r>
              <a:rPr lang="en-GB" sz="3600" b="1" dirty="0" smtClean="0">
                <a:solidFill>
                  <a:srgbClr val="FFFF00"/>
                </a:solidFill>
                <a:latin typeface="Trebuchet MS" charset="0"/>
              </a:rPr>
              <a:t>DRPCs do </a:t>
            </a:r>
            <a:r>
              <a:rPr lang="en-GB" sz="3600" b="1" dirty="0">
                <a:solidFill>
                  <a:srgbClr val="FFFF00"/>
                </a:solidFill>
                <a:latin typeface="Trebuchet MS" charset="0"/>
              </a:rPr>
              <a:t>with novel traits?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51685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Short-term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– Benchmarking tools for herd management</a:t>
            </a:r>
          </a:p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Medium-term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– Custom indices for herd management</a:t>
            </a:r>
          </a:p>
          <a:p>
            <a:pPr marL="1016000" lvl="1" indent="-273050"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Additional types of data will be helpful</a:t>
            </a:r>
          </a:p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Long-term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– Genetic evaluations</a:t>
            </a:r>
          </a:p>
          <a:p>
            <a:pPr marL="1016000" lvl="1" indent="-273050"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Lots of data needed, which will take time</a:t>
            </a:r>
          </a:p>
        </p:txBody>
      </p:sp>
    </p:spTree>
    <p:extLst>
      <p:ext uri="{BB962C8B-B14F-4D97-AF65-F5344CB8AC3E}">
        <p14:creationId xmlns:p14="http://schemas.microsoft.com/office/powerpoint/2010/main" val="20223239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 dirty="0" smtClean="0">
                <a:solidFill>
                  <a:srgbClr val="FFFF00"/>
                </a:solidFill>
                <a:latin typeface="Trebuchet MS" charset="0"/>
              </a:rPr>
              <a:t>International challenges</a:t>
            </a:r>
            <a:endParaRPr lang="en-GB" sz="3600" b="1" dirty="0">
              <a:solidFill>
                <a:srgbClr val="FFFF00"/>
              </a:solidFill>
              <a:latin typeface="Trebuchet MS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153400" cy="51685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National datasets are </a:t>
            </a:r>
            <a:r>
              <a:rPr lang="en-GB" sz="3200" b="1" dirty="0" err="1" smtClean="0">
                <a:solidFill>
                  <a:srgbClr val="FFFF00"/>
                </a:solidFill>
                <a:latin typeface="Trebuchet MS" charset="0"/>
              </a:rPr>
              <a:t>siloed</a:t>
            </a:r>
            <a:endParaRPr lang="en-GB" sz="3200" b="1" dirty="0" smtClean="0">
              <a:solidFill>
                <a:srgbClr val="FFFF00"/>
              </a:solidFill>
              <a:latin typeface="Trebuchet MS" charset="0"/>
            </a:endParaRPr>
          </a:p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Recording standards </a:t>
            </a: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differ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between countries</a:t>
            </a:r>
          </a:p>
          <a:p>
            <a:pPr marL="1016000" lvl="1" indent="-273050"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ICAR standards help here</a:t>
            </a:r>
          </a:p>
          <a:p>
            <a:pPr marL="273050" indent="-273050"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Farmers are concerned about the </a:t>
            </a: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security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 of their data</a:t>
            </a:r>
          </a:p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Many populations are </a:t>
            </a:r>
            <a:r>
              <a:rPr lang="en-GB" sz="3200" b="1" dirty="0" smtClean="0">
                <a:solidFill>
                  <a:srgbClr val="FFFF00"/>
                </a:solidFill>
                <a:latin typeface="Trebuchet MS" charset="0"/>
              </a:rPr>
              <a:t>small</a:t>
            </a:r>
          </a:p>
          <a:p>
            <a:pPr marL="730250" lvl="1" indent="-273050"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Low accuracies</a:t>
            </a:r>
          </a:p>
          <a:p>
            <a:pPr marL="730250" lvl="1" indent="-273050">
              <a:spcBef>
                <a:spcPts val="0"/>
              </a:spcBef>
              <a:spcAft>
                <a:spcPts val="1200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Small markets</a:t>
            </a:r>
          </a:p>
        </p:txBody>
      </p:sp>
    </p:spTree>
    <p:extLst>
      <p:ext uri="{BB962C8B-B14F-4D97-AF65-F5344CB8AC3E}">
        <p14:creationId xmlns:p14="http://schemas.microsoft.com/office/powerpoint/2010/main" val="32066515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990" y="135170"/>
            <a:ext cx="8226425" cy="584775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09465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371600"/>
            <a:ext cx="8226425" cy="4568772"/>
          </a:xfrm>
        </p:spPr>
        <p:txBody>
          <a:bodyPr/>
          <a:lstStyle/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Genomic research is ongoing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Detect causative genetic variants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Find more </a:t>
            </a:r>
            <a:r>
              <a:rPr lang="en-US" sz="2800" dirty="0" err="1" smtClean="0"/>
              <a:t>haplotypes</a:t>
            </a:r>
            <a:r>
              <a:rPr lang="en-US" sz="2800" dirty="0" smtClean="0"/>
              <a:t> affecting fertility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Improve accuracy through more SNPs, more predictor animals, and more traits</a:t>
            </a: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Genetic trend is favorable for some important, low-heritability traits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More traits are desirable</a:t>
            </a:r>
          </a:p>
          <a:p>
            <a:pPr lvl="1">
              <a:lnSpc>
                <a:spcPts val="3200"/>
              </a:lnSpc>
              <a:spcAft>
                <a:spcPts val="600"/>
              </a:spcAft>
            </a:pPr>
            <a:r>
              <a:rPr lang="en-US" sz="2800" dirty="0" smtClean="0"/>
              <a:t>Data availability remains a challenge for new phenotypes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3169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142875"/>
            <a:ext cx="8226425" cy="585788"/>
          </a:xfrm>
        </p:spPr>
        <p:txBody>
          <a:bodyPr/>
          <a:lstStyle/>
          <a:p>
            <a:r>
              <a:rPr lang="en-US">
                <a:latin typeface="Trebuchet MS" charset="0"/>
                <a:sym typeface="Trebuchet MS" charset="0"/>
              </a:rPr>
              <a:t>Questions?</a:t>
            </a:r>
            <a:endParaRPr lang="en-US">
              <a:latin typeface="Trebuchet MS" charset="0"/>
            </a:endParaRPr>
          </a:p>
        </p:txBody>
      </p:sp>
      <p:pic>
        <p:nvPicPr>
          <p:cNvPr id="6" name="Picture 4" descr="Spanish_Inquisition_(Monty_Python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" y="984250"/>
            <a:ext cx="7543800" cy="55626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 idx="4294967295"/>
          </p:nvPr>
        </p:nvSpPr>
        <p:spPr>
          <a:xfrm>
            <a:off x="152400" y="98425"/>
            <a:ext cx="8836025" cy="64135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600" dirty="0" smtClean="0">
                <a:solidFill>
                  <a:srgbClr val="FFFF00"/>
                </a:solidFill>
              </a:rPr>
              <a:t>Genotypes are abundant</a:t>
            </a:r>
            <a:endParaRPr sz="3600" dirty="0">
              <a:solidFill>
                <a:srgbClr val="FFFF00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98863831"/>
              </p:ext>
            </p:extLst>
          </p:nvPr>
        </p:nvGraphicFramePr>
        <p:xfrm>
          <a:off x="152399" y="1077186"/>
          <a:ext cx="8728529" cy="5535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8375494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30" y="126666"/>
            <a:ext cx="8226425" cy="584775"/>
          </a:xfrm>
        </p:spPr>
        <p:txBody>
          <a:bodyPr/>
          <a:lstStyle/>
          <a:p>
            <a:r>
              <a:rPr lang="en-US" dirty="0" smtClean="0"/>
              <a:t>Sources of DNA for genotyping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899073"/>
              </p:ext>
            </p:extLst>
          </p:nvPr>
        </p:nvGraphicFramePr>
        <p:xfrm>
          <a:off x="740229" y="2316480"/>
          <a:ext cx="7717971" cy="2712720"/>
        </p:xfrm>
        <a:graphic>
          <a:graphicData uri="http://schemas.openxmlformats.org/drawingml/2006/table">
            <a:tbl>
              <a:tblPr/>
              <a:tblGrid>
                <a:gridCol w="2116999"/>
                <a:gridCol w="2975894"/>
                <a:gridCol w="2625078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Source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Samples (no.)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Samples (%)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Blood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73152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10,727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9601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11887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Hair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113,455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9601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39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11887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Nasal swab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2,954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9601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11887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Semen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3,432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9601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11887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Tissue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149,301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9601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51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11887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Unknown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12,301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9601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11887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033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005" y="126665"/>
            <a:ext cx="8226425" cy="584775"/>
          </a:xfrm>
        </p:spPr>
        <p:txBody>
          <a:bodyPr/>
          <a:lstStyle/>
          <a:p>
            <a:r>
              <a:rPr lang="en-US" dirty="0" smtClean="0"/>
              <a:t>SNP count for different chips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498304"/>
              </p:ext>
            </p:extLst>
          </p:nvPr>
        </p:nvGraphicFramePr>
        <p:xfrm>
          <a:off x="461640" y="1752601"/>
          <a:ext cx="8229601" cy="38861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02166"/>
                <a:gridCol w="1589103"/>
                <a:gridCol w="1464815"/>
                <a:gridCol w="1340528"/>
                <a:gridCol w="2032989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u="none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Chip</a:t>
                      </a:r>
                      <a:endParaRPr lang="en-US" sz="2800" b="1" u="none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u="none" baseline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SNP (no.)</a:t>
                      </a:r>
                      <a:endParaRPr lang="en-US" sz="2800" b="1" u="none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00" b="1" u="none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u="none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Chip</a:t>
                      </a:r>
                      <a:endParaRPr lang="en-US" sz="2800" b="1" u="none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u="none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SNP (no.)</a:t>
                      </a:r>
                      <a:endParaRPr lang="en-US" sz="2800" b="1" u="none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50K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54,001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GP2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19,809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50K v2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54,609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ZLD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11,410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3K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2,900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ZMD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56,955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HD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777,962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ELD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9,072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Affy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648,875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LD2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6,912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LD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6,909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GP3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26,151</a:t>
                      </a:r>
                    </a:p>
                  </a:txBody>
                  <a:tcPr marL="0" marR="68580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GGP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8,762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rebuchet MS"/>
                          <a:ea typeface="+mn-ea"/>
                          <a:cs typeface="Trebuchet MS"/>
                        </a:rPr>
                        <a:t>ZL2</a:t>
                      </a:r>
                      <a:endParaRPr lang="en-US" sz="2800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uLnTx/>
                          <a:uFillTx/>
                          <a:latin typeface="Trebuchet MS"/>
                          <a:ea typeface="+mn-ea"/>
                          <a:cs typeface="Trebuchet MS"/>
                        </a:rPr>
                        <a:t>17,557</a:t>
                      </a:r>
                      <a:endParaRPr lang="en-US" sz="2800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GHD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77,068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137160" marT="0" marB="0" anchor="b"/>
                </a:tc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00337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ZM2</a:t>
                      </a:r>
                      <a:endParaRPr lang="en-US" sz="2800" b="1" dirty="0">
                        <a:solidFill>
                          <a:srgbClr val="FFFFFF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rgbClr val="00FF00"/>
                          </a:solidFill>
                          <a:latin typeface="Trebuchet MS"/>
                          <a:cs typeface="Trebuchet MS"/>
                        </a:rPr>
                        <a:t>60,914</a:t>
                      </a:r>
                      <a:endParaRPr lang="en-US" sz="2800" b="1" dirty="0">
                        <a:solidFill>
                          <a:srgbClr val="00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68580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16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38755" y="127167"/>
            <a:ext cx="8226425" cy="584775"/>
          </a:xfrm>
        </p:spPr>
        <p:txBody>
          <a:bodyPr/>
          <a:lstStyle/>
          <a:p>
            <a:r>
              <a:rPr lang="en-US" dirty="0" smtClean="0"/>
              <a:t>2014 genotypes by chip SNP density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11328"/>
              </p:ext>
            </p:extLst>
          </p:nvPr>
        </p:nvGraphicFramePr>
        <p:xfrm>
          <a:off x="304798" y="1649046"/>
          <a:ext cx="8458201" cy="2946400"/>
        </p:xfrm>
        <a:graphic>
          <a:graphicData uri="http://schemas.openxmlformats.org/drawingml/2006/table">
            <a:tbl>
              <a:tblPr/>
              <a:tblGrid>
                <a:gridCol w="2231757"/>
                <a:gridCol w="1752720"/>
                <a:gridCol w="2148867"/>
                <a:gridCol w="2324857"/>
              </a:tblGrid>
              <a:tr h="140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Chip SNP density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Female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Male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27432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All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animals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Low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73152" marT="9144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239,071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29,631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2743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268,702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114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Medium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9,098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14,202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2743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23,300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114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High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140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28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27432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168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114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All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73152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248,309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43,861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27432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292,170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4114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823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84775"/>
          </a:xfrm>
        </p:spPr>
        <p:txBody>
          <a:bodyPr/>
          <a:lstStyle/>
          <a:p>
            <a:r>
              <a:rPr lang="en-US" dirty="0" smtClean="0"/>
              <a:t>2014 genotypes by breed and sex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892590"/>
              </p:ext>
            </p:extLst>
          </p:nvPr>
        </p:nvGraphicFramePr>
        <p:xfrm>
          <a:off x="152398" y="1341120"/>
          <a:ext cx="8839201" cy="4754880"/>
        </p:xfrm>
        <a:graphic>
          <a:graphicData uri="http://schemas.openxmlformats.org/drawingml/2006/table">
            <a:tbl>
              <a:tblPr/>
              <a:tblGrid>
                <a:gridCol w="2362202"/>
                <a:gridCol w="1447800"/>
                <a:gridCol w="1524000"/>
                <a:gridCol w="1905000"/>
                <a:gridCol w="1600199"/>
              </a:tblGrid>
              <a:tr h="140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Breed</a:t>
                      </a: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Female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Male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22860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All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animals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Female: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male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Ayrshire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73152" marT="9144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1,485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209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1,694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88:12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Brown Swiss</a:t>
                      </a: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944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8,641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9,585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10:90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Guernsey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1,777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333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2,110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84:16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Holstein</a:t>
                      </a: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212,765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30,883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243,648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87:13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Jersey</a:t>
                      </a: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31,323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3,793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35,116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89:11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Milking Shorthorn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67:33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Normande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0:100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Crossbred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13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100:0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All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73152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248,309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0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43,861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137160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292,170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0" marR="365760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/>
                          <a:ea typeface="Calibri" charset="0"/>
                          <a:cs typeface="Trebuchet MS"/>
                        </a:rPr>
                        <a:t>85:15</a:t>
                      </a: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/>
                        <a:ea typeface="Calibri" charset="0"/>
                        <a:cs typeface="Trebuchet MS"/>
                      </a:endParaRPr>
                    </a:p>
                  </a:txBody>
                  <a:tcPr marL="73152" marR="73152" marT="9144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286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8836025" cy="569387"/>
          </a:xfrm>
        </p:spPr>
        <p:txBody>
          <a:bodyPr/>
          <a:lstStyle/>
          <a:p>
            <a:r>
              <a:rPr lang="en-CA" sz="3700" dirty="0" smtClean="0"/>
              <a:t>Genotypes by age </a:t>
            </a:r>
            <a:r>
              <a:rPr lang="en-CA" sz="3700" dirty="0" smtClean="0">
                <a:solidFill>
                  <a:srgbClr val="FFFF00"/>
                </a:solidFill>
              </a:rPr>
              <a:t>(last 12 months)</a:t>
            </a:r>
            <a:endParaRPr lang="en-CA" sz="3700" dirty="0">
              <a:solidFill>
                <a:srgbClr val="FFFF00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569414020"/>
              </p:ext>
            </p:extLst>
          </p:nvPr>
        </p:nvGraphicFramePr>
        <p:xfrm>
          <a:off x="154235" y="1116420"/>
          <a:ext cx="8769428" cy="5188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94006" y="572877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0000"/>
                </a:solidFill>
                <a:cs typeface="Aharoni" pitchFamily="2" charset="-79"/>
                <a:sym typeface="Symbol"/>
              </a:rPr>
              <a:t></a:t>
            </a:r>
            <a:endParaRPr lang="en-US" sz="1000" b="1" dirty="0">
              <a:solidFill>
                <a:srgbClr val="000000"/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05950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smh08">
  <a:themeElements>
    <a:clrScheme name="smh08 9">
      <a:dk1>
        <a:srgbClr val="6871B2"/>
      </a:dk1>
      <a:lt1>
        <a:srgbClr val="FFFFFF"/>
      </a:lt1>
      <a:dk2>
        <a:srgbClr val="000099"/>
      </a:dk2>
      <a:lt2>
        <a:srgbClr val="FFFFFF"/>
      </a:lt2>
      <a:accent1>
        <a:srgbClr val="66CCFF"/>
      </a:accent1>
      <a:accent2>
        <a:srgbClr val="0000CC"/>
      </a:accent2>
      <a:accent3>
        <a:srgbClr val="AAAACA"/>
      </a:accent3>
      <a:accent4>
        <a:srgbClr val="DADADA"/>
      </a:accent4>
      <a:accent5>
        <a:srgbClr val="B8E2FF"/>
      </a:accent5>
      <a:accent6>
        <a:srgbClr val="0000B9"/>
      </a:accent6>
      <a:hlink>
        <a:srgbClr val="00FF00"/>
      </a:hlink>
      <a:folHlink>
        <a:srgbClr val="99FFCC"/>
      </a:folHlink>
    </a:clrScheme>
    <a:fontScheme name="smh08">
      <a:majorFont>
        <a:latin typeface="Humnst777 BT"/>
        <a:ea typeface=""/>
        <a:cs typeface=""/>
      </a:majorFont>
      <a:minorFont>
        <a:latin typeface="Humnst777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mh0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8">
        <a:dk1>
          <a:srgbClr val="FFFFFF"/>
        </a:dk1>
        <a:lt1>
          <a:srgbClr val="FFFFFF"/>
        </a:lt1>
        <a:dk2>
          <a:srgbClr val="FFFFFF"/>
        </a:dk2>
        <a:lt2>
          <a:srgbClr val="6871B2"/>
        </a:lt2>
        <a:accent1>
          <a:srgbClr val="66CCFF"/>
        </a:accent1>
        <a:accent2>
          <a:srgbClr val="0000CC"/>
        </a:accent2>
        <a:accent3>
          <a:srgbClr val="FFFFFF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9">
        <a:dk1>
          <a:srgbClr val="6871B2"/>
        </a:dk1>
        <a:lt1>
          <a:srgbClr val="FFFFFF"/>
        </a:lt1>
        <a:dk2>
          <a:srgbClr val="000099"/>
        </a:dk2>
        <a:lt2>
          <a:srgbClr val="FFFFFF"/>
        </a:lt2>
        <a:accent1>
          <a:srgbClr val="66CCFF"/>
        </a:accent1>
        <a:accent2>
          <a:srgbClr val="0000CC"/>
        </a:accent2>
        <a:accent3>
          <a:srgbClr val="AAAACA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10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1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4D4D4D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000000"/>
        </a:accent6>
        <a:hlink>
          <a:srgbClr val="000000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572E2D"/>
      </a:dk1>
      <a:lt1>
        <a:srgbClr val="2A5657"/>
      </a:lt1>
      <a:dk2>
        <a:srgbClr val="A7A7A7"/>
      </a:dk2>
      <a:lt2>
        <a:srgbClr val="535353"/>
      </a:lt2>
      <a:accent1>
        <a:srgbClr val="66CCFF"/>
      </a:accent1>
      <a:accent2>
        <a:srgbClr val="0000CC"/>
      </a:accent2>
      <a:accent3>
        <a:srgbClr val="ACB4B4"/>
      </a:accent3>
      <a:accent4>
        <a:srgbClr val="492625"/>
      </a:accent4>
      <a:accent5>
        <a:srgbClr val="B8E2FF"/>
      </a:accent5>
      <a:accent6>
        <a:srgbClr val="0000B9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15727</TotalTime>
  <Words>1638</Words>
  <Application>Microsoft Macintosh PowerPoint</Application>
  <PresentationFormat>On-screen Show (4:3)</PresentationFormat>
  <Paragraphs>655</Paragraphs>
  <Slides>34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smh08</vt:lpstr>
      <vt:lpstr>Genomic improvement programs for US dairy cattle</vt:lpstr>
      <vt:lpstr>U.S. DHI dairy statistics (2011)</vt:lpstr>
      <vt:lpstr>Genomic data flow</vt:lpstr>
      <vt:lpstr>Genotypes are abundant</vt:lpstr>
      <vt:lpstr>Sources of DNA for genotyping</vt:lpstr>
      <vt:lpstr>SNP count for different chips</vt:lpstr>
      <vt:lpstr>2014 genotypes by chip SNP density</vt:lpstr>
      <vt:lpstr>2014 genotypes by breed and sex</vt:lpstr>
      <vt:lpstr>Genotypes by age (last 12 months)</vt:lpstr>
      <vt:lpstr>Growth in bull predictor population</vt:lpstr>
      <vt:lpstr>Growth in US predictor population</vt:lpstr>
      <vt:lpstr>Holstein prediction accuracy</vt:lpstr>
      <vt:lpstr>Reliability gains</vt:lpstr>
      <vt:lpstr>Parent ages of marketed Holstein bulls</vt:lpstr>
      <vt:lpstr>Active AI bulls that were genomic bulls</vt:lpstr>
      <vt:lpstr>Marketed Holstein bulls</vt:lpstr>
      <vt:lpstr>Genetic merit of marketed Holstein bulls </vt:lpstr>
      <vt:lpstr>Stability of genomic evaluations</vt:lpstr>
      <vt:lpstr>% genotyped mates of top young bulls</vt:lpstr>
      <vt:lpstr>Haplotypes affecting fertility</vt:lpstr>
      <vt:lpstr>Haplotypes affecting fertility</vt:lpstr>
      <vt:lpstr>Haplotypes tracking known recessives</vt:lpstr>
      <vt:lpstr>Weekly evaluations</vt:lpstr>
      <vt:lpstr>SNP used for genomic evaluations</vt:lpstr>
      <vt:lpstr>PowerPoint Presentation</vt:lpstr>
      <vt:lpstr>Evaluation methods for traits</vt:lpstr>
      <vt:lpstr>Holstein daughter pregnancy rate (%)</vt:lpstr>
      <vt:lpstr>Holstein calving ease (%)</vt:lpstr>
      <vt:lpstr>PowerPoint Presentation</vt:lpstr>
      <vt:lpstr>PowerPoint Presentation</vt:lpstr>
      <vt:lpstr>PowerPoint Presentation</vt:lpstr>
      <vt:lpstr>PowerPoint Presentation</vt:lpstr>
      <vt:lpstr>Conclusions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Genomic selection and systems biology – lessons from dairy cattle breeding</dc:title>
  <cp:lastModifiedBy>John Cole</cp:lastModifiedBy>
  <cp:revision>326</cp:revision>
  <cp:lastPrinted>2013-05-23T13:16:25Z</cp:lastPrinted>
  <dcterms:modified xsi:type="dcterms:W3CDTF">2015-04-09T18:04:51Z</dcterms:modified>
</cp:coreProperties>
</file>