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2"/>
  </p:notesMasterIdLst>
  <p:sldIdLst>
    <p:sldId id="256" r:id="rId3"/>
    <p:sldId id="855" r:id="rId4"/>
    <p:sldId id="856" r:id="rId5"/>
    <p:sldId id="857" r:id="rId6"/>
    <p:sldId id="858" r:id="rId7"/>
    <p:sldId id="859" r:id="rId8"/>
    <p:sldId id="305" r:id="rId9"/>
    <p:sldId id="274" r:id="rId10"/>
    <p:sldId id="312" r:id="rId11"/>
    <p:sldId id="872" r:id="rId12"/>
    <p:sldId id="324" r:id="rId13"/>
    <p:sldId id="327" r:id="rId14"/>
    <p:sldId id="329" r:id="rId15"/>
    <p:sldId id="824" r:id="rId16"/>
    <p:sldId id="860" r:id="rId17"/>
    <p:sldId id="830" r:id="rId18"/>
    <p:sldId id="870" r:id="rId19"/>
    <p:sldId id="861" r:id="rId20"/>
    <p:sldId id="873" r:id="rId21"/>
    <p:sldId id="862" r:id="rId22"/>
    <p:sldId id="874" r:id="rId23"/>
    <p:sldId id="863" r:id="rId24"/>
    <p:sldId id="871" r:id="rId25"/>
    <p:sldId id="864" r:id="rId26"/>
    <p:sldId id="268" r:id="rId27"/>
    <p:sldId id="373" r:id="rId28"/>
    <p:sldId id="311" r:id="rId29"/>
    <p:sldId id="371" r:id="rId30"/>
    <p:sldId id="377" r:id="rId31"/>
    <p:sldId id="319" r:id="rId32"/>
    <p:sldId id="865" r:id="rId33"/>
    <p:sldId id="842" r:id="rId34"/>
    <p:sldId id="308" r:id="rId35"/>
    <p:sldId id="866" r:id="rId36"/>
    <p:sldId id="867" r:id="rId37"/>
    <p:sldId id="868" r:id="rId38"/>
    <p:sldId id="869" r:id="rId39"/>
    <p:sldId id="368" r:id="rId40"/>
    <p:sldId id="264" r:id="rId4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000"/>
    <a:srgbClr val="00337F"/>
    <a:srgbClr val="00523C"/>
    <a:srgbClr val="000000"/>
    <a:srgbClr val="00563F"/>
    <a:srgbClr val="244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46" autoAdjust="0"/>
    <p:restoredTop sz="94124" autoAdjust="0"/>
  </p:normalViewPr>
  <p:slideViewPr>
    <p:cSldViewPr snapToGrid="0">
      <p:cViewPr varScale="1">
        <p:scale>
          <a:sx n="82" d="100"/>
          <a:sy n="82" d="100"/>
        </p:scale>
        <p:origin x="160" y="432"/>
      </p:cViewPr>
      <p:guideLst>
        <p:guide orient="horz" pos="1620"/>
        <p:guide pos="2880"/>
      </p:guideLst>
    </p:cSldViewPr>
  </p:slideViewPr>
  <p:outlineViewPr>
    <p:cViewPr>
      <p:scale>
        <a:sx n="33" d="100"/>
        <a:sy n="33" d="100"/>
      </p:scale>
      <p:origin x="0" y="-18672"/>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oleObject" Target="file:////Users/jcole/Documents/AIPL/Misc/Holstein%20Trends%20January%2020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38115415693429"/>
          <c:y val="0.26738373108046193"/>
          <c:w val="0.54111369705197754"/>
          <c:h val="0.48677090893837305"/>
        </c:manualLayout>
      </c:layout>
      <c:lineChart>
        <c:grouping val="standard"/>
        <c:varyColors val="0"/>
        <c:ser>
          <c:idx val="0"/>
          <c:order val="0"/>
          <c:tx>
            <c:strRef>
              <c:f>'Bull Inbreeding'!$C$4</c:f>
              <c:strCache>
                <c:ptCount val="1"/>
                <c:pt idx="0">
                  <c:v>PB Pedigree</c:v>
                </c:pt>
              </c:strCache>
            </c:strRef>
          </c:tx>
          <c:spPr>
            <a:ln w="28575" cap="rnd">
              <a:solidFill>
                <a:schemeClr val="accent1"/>
              </a:solidFill>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Inbreeding'!$C$5:$C$43</c:f>
              <c:numCache>
                <c:formatCode>General</c:formatCode>
                <c:ptCount val="39"/>
                <c:pt idx="0">
                  <c:v>2.11</c:v>
                </c:pt>
                <c:pt idx="1">
                  <c:v>1.45</c:v>
                </c:pt>
                <c:pt idx="2">
                  <c:v>1.49</c:v>
                </c:pt>
                <c:pt idx="3">
                  <c:v>2.2999999999999998</c:v>
                </c:pt>
                <c:pt idx="4">
                  <c:v>2.2400000000000002</c:v>
                </c:pt>
                <c:pt idx="5">
                  <c:v>2.63</c:v>
                </c:pt>
                <c:pt idx="6">
                  <c:v>3.13</c:v>
                </c:pt>
                <c:pt idx="7">
                  <c:v>3.19</c:v>
                </c:pt>
                <c:pt idx="8">
                  <c:v>2.91</c:v>
                </c:pt>
                <c:pt idx="9">
                  <c:v>3.24</c:v>
                </c:pt>
                <c:pt idx="10">
                  <c:v>3.33</c:v>
                </c:pt>
                <c:pt idx="11">
                  <c:v>3.43</c:v>
                </c:pt>
                <c:pt idx="12">
                  <c:v>3.96</c:v>
                </c:pt>
                <c:pt idx="13">
                  <c:v>4.25</c:v>
                </c:pt>
                <c:pt idx="14">
                  <c:v>5.04</c:v>
                </c:pt>
                <c:pt idx="15">
                  <c:v>4.99</c:v>
                </c:pt>
                <c:pt idx="16">
                  <c:v>5.0999999999999996</c:v>
                </c:pt>
                <c:pt idx="17">
                  <c:v>5.1100000000000003</c:v>
                </c:pt>
                <c:pt idx="18">
                  <c:v>5.37</c:v>
                </c:pt>
                <c:pt idx="19">
                  <c:v>5.46</c:v>
                </c:pt>
                <c:pt idx="20">
                  <c:v>5.61</c:v>
                </c:pt>
                <c:pt idx="21">
                  <c:v>5.41</c:v>
                </c:pt>
                <c:pt idx="22">
                  <c:v>5.58</c:v>
                </c:pt>
                <c:pt idx="23">
                  <c:v>6.09</c:v>
                </c:pt>
                <c:pt idx="24">
                  <c:v>5.82</c:v>
                </c:pt>
                <c:pt idx="25">
                  <c:v>5.86</c:v>
                </c:pt>
                <c:pt idx="26">
                  <c:v>5.98</c:v>
                </c:pt>
                <c:pt idx="27">
                  <c:v>5.81</c:v>
                </c:pt>
                <c:pt idx="28">
                  <c:v>6.01</c:v>
                </c:pt>
                <c:pt idx="29">
                  <c:v>6.26</c:v>
                </c:pt>
                <c:pt idx="30">
                  <c:v>6.18</c:v>
                </c:pt>
                <c:pt idx="31">
                  <c:v>6.47</c:v>
                </c:pt>
                <c:pt idx="32">
                  <c:v>7.24</c:v>
                </c:pt>
                <c:pt idx="33">
                  <c:v>7.96</c:v>
                </c:pt>
                <c:pt idx="34">
                  <c:v>8.17</c:v>
                </c:pt>
              </c:numCache>
            </c:numRef>
          </c:val>
          <c:smooth val="0"/>
          <c:extLst>
            <c:ext xmlns:c16="http://schemas.microsoft.com/office/drawing/2014/chart" uri="{C3380CC4-5D6E-409C-BE32-E72D297353CC}">
              <c16:uniqueId val="{00000000-A4C9-7543-B757-658892906791}"/>
            </c:ext>
          </c:extLst>
        </c:ser>
        <c:ser>
          <c:idx val="1"/>
          <c:order val="1"/>
          <c:tx>
            <c:strRef>
              <c:f>'Bull Inbreeding'!$D$4</c:f>
              <c:strCache>
                <c:ptCount val="1"/>
                <c:pt idx="0">
                  <c:v>PB Genomic</c:v>
                </c:pt>
              </c:strCache>
            </c:strRef>
          </c:tx>
          <c:spPr>
            <a:ln w="28575" cap="rnd">
              <a:solidFill>
                <a:srgbClr val="0070C0"/>
              </a:solidFill>
              <a:prstDash val="dash"/>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Inbreeding'!$D$5:$D$43</c:f>
              <c:numCache>
                <c:formatCode>General</c:formatCode>
                <c:ptCount val="39"/>
                <c:pt idx="0">
                  <c:v>3.87</c:v>
                </c:pt>
                <c:pt idx="1">
                  <c:v>2.73</c:v>
                </c:pt>
                <c:pt idx="2">
                  <c:v>3.05</c:v>
                </c:pt>
                <c:pt idx="3">
                  <c:v>3.05</c:v>
                </c:pt>
                <c:pt idx="4">
                  <c:v>2.64</c:v>
                </c:pt>
                <c:pt idx="5">
                  <c:v>3.63</c:v>
                </c:pt>
                <c:pt idx="6">
                  <c:v>3.75</c:v>
                </c:pt>
                <c:pt idx="7">
                  <c:v>4.2300000000000004</c:v>
                </c:pt>
                <c:pt idx="8">
                  <c:v>3.92</c:v>
                </c:pt>
                <c:pt idx="9">
                  <c:v>4.1500000000000004</c:v>
                </c:pt>
                <c:pt idx="10">
                  <c:v>4.1399999999999997</c:v>
                </c:pt>
                <c:pt idx="11">
                  <c:v>4.58</c:v>
                </c:pt>
                <c:pt idx="12">
                  <c:v>5.29</c:v>
                </c:pt>
                <c:pt idx="13">
                  <c:v>5.18</c:v>
                </c:pt>
                <c:pt idx="14">
                  <c:v>5.85</c:v>
                </c:pt>
                <c:pt idx="15">
                  <c:v>5.63</c:v>
                </c:pt>
                <c:pt idx="16">
                  <c:v>5.86</c:v>
                </c:pt>
                <c:pt idx="17">
                  <c:v>5.79</c:v>
                </c:pt>
                <c:pt idx="18">
                  <c:v>6.27</c:v>
                </c:pt>
                <c:pt idx="19">
                  <c:v>6.01</c:v>
                </c:pt>
                <c:pt idx="20">
                  <c:v>6.25</c:v>
                </c:pt>
                <c:pt idx="21">
                  <c:v>6.24</c:v>
                </c:pt>
                <c:pt idx="22">
                  <c:v>6.52</c:v>
                </c:pt>
                <c:pt idx="23">
                  <c:v>6.9</c:v>
                </c:pt>
                <c:pt idx="24">
                  <c:v>6.33</c:v>
                </c:pt>
                <c:pt idx="25">
                  <c:v>6.56</c:v>
                </c:pt>
                <c:pt idx="26">
                  <c:v>6.68</c:v>
                </c:pt>
                <c:pt idx="27">
                  <c:v>6.64</c:v>
                </c:pt>
                <c:pt idx="28">
                  <c:v>6.75</c:v>
                </c:pt>
                <c:pt idx="29">
                  <c:v>6.95</c:v>
                </c:pt>
                <c:pt idx="30">
                  <c:v>6.91</c:v>
                </c:pt>
                <c:pt idx="31">
                  <c:v>7.47</c:v>
                </c:pt>
                <c:pt idx="32">
                  <c:v>8.44</c:v>
                </c:pt>
                <c:pt idx="33">
                  <c:v>9.51</c:v>
                </c:pt>
                <c:pt idx="34">
                  <c:v>10.130000000000001</c:v>
                </c:pt>
              </c:numCache>
            </c:numRef>
          </c:val>
          <c:smooth val="0"/>
          <c:extLst>
            <c:ext xmlns:c16="http://schemas.microsoft.com/office/drawing/2014/chart" uri="{C3380CC4-5D6E-409C-BE32-E72D297353CC}">
              <c16:uniqueId val="{00000001-A4C9-7543-B757-658892906791}"/>
            </c:ext>
          </c:extLst>
        </c:ser>
        <c:ser>
          <c:idx val="2"/>
          <c:order val="2"/>
          <c:tx>
            <c:strRef>
              <c:f>'Bull Inbreeding'!$E$4</c:f>
              <c:strCache>
                <c:ptCount val="1"/>
                <c:pt idx="0">
                  <c:v>PB GFI</c:v>
                </c:pt>
              </c:strCache>
            </c:strRef>
          </c:tx>
          <c:spPr>
            <a:ln w="28575" cap="rnd">
              <a:solidFill>
                <a:srgbClr val="0070C0"/>
              </a:solidFill>
              <a:prstDash val="sysDot"/>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Inbreeding'!$E$5:$E$43</c:f>
              <c:numCache>
                <c:formatCode>General</c:formatCode>
                <c:ptCount val="39"/>
                <c:pt idx="0">
                  <c:v>3.64</c:v>
                </c:pt>
                <c:pt idx="1">
                  <c:v>4.03</c:v>
                </c:pt>
                <c:pt idx="2">
                  <c:v>3.64</c:v>
                </c:pt>
                <c:pt idx="3">
                  <c:v>4.34</c:v>
                </c:pt>
                <c:pt idx="4">
                  <c:v>4.0199999999999996</c:v>
                </c:pt>
                <c:pt idx="5">
                  <c:v>4.4000000000000004</c:v>
                </c:pt>
                <c:pt idx="6">
                  <c:v>4.7699999999999996</c:v>
                </c:pt>
                <c:pt idx="7">
                  <c:v>4.3899999999999997</c:v>
                </c:pt>
                <c:pt idx="8">
                  <c:v>4.08</c:v>
                </c:pt>
                <c:pt idx="9">
                  <c:v>4.37</c:v>
                </c:pt>
                <c:pt idx="10">
                  <c:v>4.5999999999999996</c:v>
                </c:pt>
                <c:pt idx="11">
                  <c:v>5.12</c:v>
                </c:pt>
                <c:pt idx="12">
                  <c:v>5.09</c:v>
                </c:pt>
                <c:pt idx="13">
                  <c:v>5.35</c:v>
                </c:pt>
                <c:pt idx="14">
                  <c:v>5.21</c:v>
                </c:pt>
                <c:pt idx="15">
                  <c:v>5.28</c:v>
                </c:pt>
                <c:pt idx="16">
                  <c:v>5.39</c:v>
                </c:pt>
                <c:pt idx="17">
                  <c:v>5.65</c:v>
                </c:pt>
                <c:pt idx="18">
                  <c:v>5.68</c:v>
                </c:pt>
                <c:pt idx="19">
                  <c:v>5.74</c:v>
                </c:pt>
                <c:pt idx="20">
                  <c:v>5.71</c:v>
                </c:pt>
                <c:pt idx="21">
                  <c:v>5.93</c:v>
                </c:pt>
                <c:pt idx="22">
                  <c:v>5.94</c:v>
                </c:pt>
                <c:pt idx="23">
                  <c:v>6.24</c:v>
                </c:pt>
                <c:pt idx="24">
                  <c:v>6.42</c:v>
                </c:pt>
                <c:pt idx="25">
                  <c:v>6.73</c:v>
                </c:pt>
                <c:pt idx="26">
                  <c:v>6.96</c:v>
                </c:pt>
                <c:pt idx="27">
                  <c:v>6.89</c:v>
                </c:pt>
                <c:pt idx="28">
                  <c:v>7.24</c:v>
                </c:pt>
                <c:pt idx="29">
                  <c:v>7.68</c:v>
                </c:pt>
                <c:pt idx="30">
                  <c:v>8.1199999999999992</c:v>
                </c:pt>
                <c:pt idx="31">
                  <c:v>8.2899999999999991</c:v>
                </c:pt>
                <c:pt idx="32">
                  <c:v>8.44</c:v>
                </c:pt>
                <c:pt idx="33">
                  <c:v>8.6300000000000008</c:v>
                </c:pt>
                <c:pt idx="34">
                  <c:v>8.73</c:v>
                </c:pt>
              </c:numCache>
            </c:numRef>
          </c:val>
          <c:smooth val="0"/>
          <c:extLst>
            <c:ext xmlns:c16="http://schemas.microsoft.com/office/drawing/2014/chart" uri="{C3380CC4-5D6E-409C-BE32-E72D297353CC}">
              <c16:uniqueId val="{00000002-A4C9-7543-B757-658892906791}"/>
            </c:ext>
          </c:extLst>
        </c:ser>
        <c:ser>
          <c:idx val="3"/>
          <c:order val="3"/>
          <c:tx>
            <c:strRef>
              <c:f>'Bull Inbreeding'!$F$4</c:f>
              <c:strCache>
                <c:ptCount val="1"/>
                <c:pt idx="0">
                  <c:v>YB Pedigree</c:v>
                </c:pt>
              </c:strCache>
            </c:strRef>
          </c:tx>
          <c:spPr>
            <a:ln w="28575" cap="rnd">
              <a:solidFill>
                <a:srgbClr val="FF0000"/>
              </a:solidFill>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Inbreeding'!$F$5:$F$43</c:f>
              <c:numCache>
                <c:formatCode>General</c:formatCode>
                <c:ptCount val="39"/>
                <c:pt idx="31">
                  <c:v>6.48</c:v>
                </c:pt>
                <c:pt idx="32">
                  <c:v>7.06</c:v>
                </c:pt>
                <c:pt idx="33">
                  <c:v>7.4</c:v>
                </c:pt>
                <c:pt idx="34">
                  <c:v>7.61</c:v>
                </c:pt>
                <c:pt idx="35">
                  <c:v>7.98</c:v>
                </c:pt>
                <c:pt idx="36">
                  <c:v>7.56</c:v>
                </c:pt>
                <c:pt idx="37">
                  <c:v>8.65</c:v>
                </c:pt>
                <c:pt idx="38">
                  <c:v>11.17</c:v>
                </c:pt>
              </c:numCache>
            </c:numRef>
          </c:val>
          <c:smooth val="0"/>
          <c:extLst>
            <c:ext xmlns:c16="http://schemas.microsoft.com/office/drawing/2014/chart" uri="{C3380CC4-5D6E-409C-BE32-E72D297353CC}">
              <c16:uniqueId val="{00000003-A4C9-7543-B757-658892906791}"/>
            </c:ext>
          </c:extLst>
        </c:ser>
        <c:ser>
          <c:idx val="4"/>
          <c:order val="4"/>
          <c:tx>
            <c:strRef>
              <c:f>'Bull Inbreeding'!$G$4</c:f>
              <c:strCache>
                <c:ptCount val="1"/>
                <c:pt idx="0">
                  <c:v>YB Genomic</c:v>
                </c:pt>
              </c:strCache>
            </c:strRef>
          </c:tx>
          <c:spPr>
            <a:ln w="28575" cap="rnd">
              <a:solidFill>
                <a:srgbClr val="FF0000"/>
              </a:solidFill>
              <a:prstDash val="dash"/>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Inbreeding'!$G$5:$G$43</c:f>
              <c:numCache>
                <c:formatCode>General</c:formatCode>
                <c:ptCount val="39"/>
                <c:pt idx="31">
                  <c:v>7.31</c:v>
                </c:pt>
                <c:pt idx="32">
                  <c:v>7.93</c:v>
                </c:pt>
                <c:pt idx="33">
                  <c:v>8.69</c:v>
                </c:pt>
                <c:pt idx="34">
                  <c:v>9.2200000000000006</c:v>
                </c:pt>
                <c:pt idx="35">
                  <c:v>10.029999999999999</c:v>
                </c:pt>
                <c:pt idx="36">
                  <c:v>10.210000000000001</c:v>
                </c:pt>
                <c:pt idx="37">
                  <c:v>11.52</c:v>
                </c:pt>
                <c:pt idx="38">
                  <c:v>13.66</c:v>
                </c:pt>
              </c:numCache>
            </c:numRef>
          </c:val>
          <c:smooth val="0"/>
          <c:extLst>
            <c:ext xmlns:c16="http://schemas.microsoft.com/office/drawing/2014/chart" uri="{C3380CC4-5D6E-409C-BE32-E72D297353CC}">
              <c16:uniqueId val="{00000004-A4C9-7543-B757-658892906791}"/>
            </c:ext>
          </c:extLst>
        </c:ser>
        <c:ser>
          <c:idx val="5"/>
          <c:order val="5"/>
          <c:tx>
            <c:strRef>
              <c:f>'Bull Inbreeding'!$H$4</c:f>
              <c:strCache>
                <c:ptCount val="1"/>
                <c:pt idx="0">
                  <c:v>YB GFI</c:v>
                </c:pt>
              </c:strCache>
            </c:strRef>
          </c:tx>
          <c:spPr>
            <a:ln w="28575" cap="rnd">
              <a:solidFill>
                <a:srgbClr val="FF0000"/>
              </a:solidFill>
              <a:prstDash val="sysDot"/>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Inbreeding'!$H$5:$H$43</c:f>
              <c:numCache>
                <c:formatCode>General</c:formatCode>
                <c:ptCount val="39"/>
                <c:pt idx="31">
                  <c:v>7.92</c:v>
                </c:pt>
                <c:pt idx="32">
                  <c:v>8.1</c:v>
                </c:pt>
                <c:pt idx="33">
                  <c:v>8.26</c:v>
                </c:pt>
                <c:pt idx="34">
                  <c:v>8.36</c:v>
                </c:pt>
                <c:pt idx="35">
                  <c:v>8.59</c:v>
                </c:pt>
                <c:pt idx="36">
                  <c:v>8.3699999999999992</c:v>
                </c:pt>
                <c:pt idx="37">
                  <c:v>8.48</c:v>
                </c:pt>
                <c:pt idx="38">
                  <c:v>8.9</c:v>
                </c:pt>
              </c:numCache>
            </c:numRef>
          </c:val>
          <c:smooth val="0"/>
          <c:extLst>
            <c:ext xmlns:c16="http://schemas.microsoft.com/office/drawing/2014/chart" uri="{C3380CC4-5D6E-409C-BE32-E72D297353CC}">
              <c16:uniqueId val="{00000005-A4C9-7543-B757-658892906791}"/>
            </c:ext>
          </c:extLst>
        </c:ser>
        <c:dLbls>
          <c:showLegendKey val="0"/>
          <c:showVal val="0"/>
          <c:showCatName val="0"/>
          <c:showSerName val="0"/>
          <c:showPercent val="0"/>
          <c:showBubbleSize val="0"/>
        </c:dLbls>
        <c:smooth val="0"/>
        <c:axId val="188254752"/>
        <c:axId val="188256432"/>
      </c:lineChart>
      <c:catAx>
        <c:axId val="18825475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Birth</a:t>
                </a:r>
                <a:r>
                  <a:rPr lang="en-US" sz="1600" b="1" baseline="0"/>
                  <a:t> Year</a:t>
                </a:r>
                <a:endParaRPr lang="en-US" sz="1600" b="1"/>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cap="flat" cmpd="sng" algn="ctr">
            <a:solidFill>
              <a:schemeClr val="tx1"/>
            </a:solidFill>
            <a:round/>
          </a:ln>
          <a:effectLst/>
        </c:spPr>
        <c:txPr>
          <a:bodyPr rot="-27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6432"/>
        <c:crosses val="autoZero"/>
        <c:auto val="1"/>
        <c:lblAlgn val="ctr"/>
        <c:lblOffset val="100"/>
        <c:noMultiLvlLbl val="0"/>
      </c:catAx>
      <c:valAx>
        <c:axId val="188256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a:t>Inbreeding</a:t>
                </a:r>
                <a:r>
                  <a:rPr lang="en-US" sz="1600" b="1" baseline="0"/>
                  <a:t> (%)</a:t>
                </a:r>
                <a:endParaRPr lang="en-US" sz="16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4752"/>
        <c:crosses val="autoZero"/>
        <c:crossBetween val="between"/>
      </c:valAx>
      <c:spPr>
        <a:noFill/>
        <a:ln>
          <a:noFill/>
        </a:ln>
        <a:effectLst/>
      </c:spPr>
    </c:plotArea>
    <c:legend>
      <c:legendPos val="r"/>
      <c:layout>
        <c:manualLayout>
          <c:xMode val="edge"/>
          <c:yMode val="edge"/>
          <c:x val="0.25484229844414652"/>
          <c:y val="0.27538490442636765"/>
          <c:w val="9.2891897873920007E-2"/>
          <c:h val="0.2578968217746059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83C757-BDB4-4525-A393-160674D9AC4F}" type="datetimeFigureOut">
              <a:rPr lang="en-US" smtClean="0"/>
              <a:pPr/>
              <a:t>11/12/20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3BBEE1-9E7D-436C-9E26-870F3846246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8</a:t>
            </a:fld>
            <a:endParaRPr lang="en-US"/>
          </a:p>
        </p:txBody>
      </p:sp>
    </p:spTree>
    <p:extLst>
      <p:ext uri="{BB962C8B-B14F-4D97-AF65-F5344CB8AC3E}">
        <p14:creationId xmlns:p14="http://schemas.microsoft.com/office/powerpoint/2010/main" val="412189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F50B4000-4962-4023-BAF8-0D13BE114890}" type="slidenum">
              <a:rPr lang="en-US"/>
              <a:pPr/>
              <a:t>12</a:t>
            </a:fld>
            <a:endParaRPr lang="en-US"/>
          </a:p>
        </p:txBody>
      </p:sp>
      <p:sp>
        <p:nvSpPr>
          <p:cNvPr id="294914" name="Slide Image Placeholder 1"/>
          <p:cNvSpPr>
            <a:spLocks noGrp="1" noRot="1" noChangeAspect="1" noTextEdit="1"/>
          </p:cNvSpPr>
          <p:nvPr>
            <p:ph type="sldImg"/>
          </p:nvPr>
        </p:nvSpPr>
        <p:spPr>
          <a:xfrm>
            <a:off x="409575" y="698500"/>
            <a:ext cx="6202363" cy="3489325"/>
          </a:xfrm>
          <a:ln/>
        </p:spPr>
      </p:sp>
      <p:sp>
        <p:nvSpPr>
          <p:cNvPr id="294915" name="Notes Placeholder 2"/>
          <p:cNvSpPr>
            <a:spLocks noGrp="1"/>
          </p:cNvSpPr>
          <p:nvPr>
            <p:ph type="body" idx="1"/>
          </p:nvPr>
        </p:nvSpPr>
        <p:spPr>
          <a:xfrm>
            <a:off x="701675" y="4419600"/>
            <a:ext cx="5616575" cy="4187825"/>
          </a:xfrm>
        </p:spPr>
        <p:txBody>
          <a:bodyPr lIns="93287" tIns="46644" rIns="93287" bIns="46644"/>
          <a:lstStyle/>
          <a:p>
            <a:pPr defTabSz="914400">
              <a:spcBef>
                <a:spcPct val="0"/>
              </a:spcBef>
            </a:pPr>
            <a:endParaRPr lang="en-US"/>
          </a:p>
        </p:txBody>
      </p:sp>
      <p:sp>
        <p:nvSpPr>
          <p:cNvPr id="294916"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defTabSz="933450">
              <a:buClrTx/>
              <a:buSzTx/>
              <a:buFontTx/>
              <a:buNone/>
            </a:pPr>
            <a:fld id="{37F1C5EE-D386-468F-BE34-FA9E6E0CBF2B}" type="slidenum">
              <a:rPr lang="en-US" sz="1200">
                <a:solidFill>
                  <a:schemeClr val="tx1"/>
                </a:solidFill>
                <a:latin typeface="Calibri" pitchFamily="34" charset="0"/>
              </a:rPr>
              <a:pPr algn="r" defTabSz="933450">
                <a:buClrTx/>
                <a:buSzTx/>
                <a:buFontTx/>
                <a:buNone/>
              </a:pPr>
              <a:t>12</a:t>
            </a:fld>
            <a:endParaRPr lang="en-US" sz="1200">
              <a:solidFill>
                <a:schemeClr val="tx1"/>
              </a:solidFill>
              <a:latin typeface="Calibri" pitchFamily="34" charset="0"/>
            </a:endParaRPr>
          </a:p>
        </p:txBody>
      </p:sp>
    </p:spTree>
    <p:extLst>
      <p:ext uri="{BB962C8B-B14F-4D97-AF65-F5344CB8AC3E}">
        <p14:creationId xmlns:p14="http://schemas.microsoft.com/office/powerpoint/2010/main" val="423945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69D4BFA4-61D9-4A37-9CA0-1D337CDD64AD}" type="slidenum">
              <a:rPr lang="en-US"/>
              <a:pPr/>
              <a:t>13</a:t>
            </a:fld>
            <a:endParaRPr lang="en-US"/>
          </a:p>
        </p:txBody>
      </p:sp>
      <p:sp>
        <p:nvSpPr>
          <p:cNvPr id="296962" name="Slide Image Placeholder 1"/>
          <p:cNvSpPr>
            <a:spLocks noGrp="1" noRot="1" noChangeAspect="1" noTextEdit="1"/>
          </p:cNvSpPr>
          <p:nvPr>
            <p:ph type="sldImg"/>
          </p:nvPr>
        </p:nvSpPr>
        <p:spPr>
          <a:xfrm>
            <a:off x="409575" y="698500"/>
            <a:ext cx="6202363" cy="3489325"/>
          </a:xfrm>
          <a:ln/>
        </p:spPr>
      </p:sp>
      <p:sp>
        <p:nvSpPr>
          <p:cNvPr id="296963" name="Notes Placeholder 2"/>
          <p:cNvSpPr>
            <a:spLocks noGrp="1"/>
          </p:cNvSpPr>
          <p:nvPr>
            <p:ph type="body" idx="1"/>
          </p:nvPr>
        </p:nvSpPr>
        <p:spPr>
          <a:xfrm>
            <a:off x="701675" y="4419600"/>
            <a:ext cx="5616575" cy="4187825"/>
          </a:xfrm>
        </p:spPr>
        <p:txBody>
          <a:bodyPr lIns="93287" tIns="46644" rIns="93287" bIns="46644"/>
          <a:lstStyle/>
          <a:p>
            <a:pPr defTabSz="914400">
              <a:spcBef>
                <a:spcPct val="0"/>
              </a:spcBef>
            </a:pPr>
            <a:endParaRPr lang="en-US"/>
          </a:p>
        </p:txBody>
      </p:sp>
      <p:sp>
        <p:nvSpPr>
          <p:cNvPr id="296964"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defTabSz="933450">
              <a:buClrTx/>
              <a:buSzTx/>
              <a:buFontTx/>
              <a:buNone/>
            </a:pPr>
            <a:fld id="{B9BFE799-64B1-43A6-9EB9-C0ABB5D03DDE}" type="slidenum">
              <a:rPr lang="en-US" sz="1200">
                <a:solidFill>
                  <a:schemeClr val="tx1"/>
                </a:solidFill>
                <a:latin typeface="Calibri" pitchFamily="34" charset="0"/>
              </a:rPr>
              <a:pPr algn="r" defTabSz="933450">
                <a:buClrTx/>
                <a:buSzTx/>
                <a:buFontTx/>
                <a:buNone/>
              </a:pPr>
              <a:t>13</a:t>
            </a:fld>
            <a:endParaRPr lang="en-US" sz="1200">
              <a:solidFill>
                <a:schemeClr val="tx1"/>
              </a:solidFill>
              <a:latin typeface="Calibri" pitchFamily="34" charset="0"/>
            </a:endParaRPr>
          </a:p>
        </p:txBody>
      </p:sp>
    </p:spTree>
    <p:extLst>
      <p:ext uri="{BB962C8B-B14F-4D97-AF65-F5344CB8AC3E}">
        <p14:creationId xmlns:p14="http://schemas.microsoft.com/office/powerpoint/2010/main" val="4063446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BBEE1-9E7D-436C-9E26-870F3846246C}" type="slidenum">
              <a:rPr lang="en-US" smtClean="0"/>
              <a:pPr/>
              <a:t>24</a:t>
            </a:fld>
            <a:endParaRPr lang="en-US"/>
          </a:p>
        </p:txBody>
      </p:sp>
    </p:spTree>
    <p:extLst>
      <p:ext uri="{BB962C8B-B14F-4D97-AF65-F5344CB8AC3E}">
        <p14:creationId xmlns:p14="http://schemas.microsoft.com/office/powerpoint/2010/main" val="411199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25</a:t>
            </a:fld>
            <a:endParaRPr lang="en-US"/>
          </a:p>
        </p:txBody>
      </p:sp>
    </p:spTree>
    <p:extLst>
      <p:ext uri="{BB962C8B-B14F-4D97-AF65-F5344CB8AC3E}">
        <p14:creationId xmlns:p14="http://schemas.microsoft.com/office/powerpoint/2010/main" val="122355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27</a:t>
            </a:fld>
            <a:endParaRPr lang="en-US"/>
          </a:p>
        </p:txBody>
      </p:sp>
    </p:spTree>
    <p:extLst>
      <p:ext uri="{BB962C8B-B14F-4D97-AF65-F5344CB8AC3E}">
        <p14:creationId xmlns:p14="http://schemas.microsoft.com/office/powerpoint/2010/main" val="859069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BBEE1-9E7D-436C-9E26-870F3846246C}" type="slidenum">
              <a:rPr lang="en-US" smtClean="0"/>
              <a:pPr/>
              <a:t>28</a:t>
            </a:fld>
            <a:endParaRPr lang="en-US"/>
          </a:p>
        </p:txBody>
      </p:sp>
    </p:spTree>
    <p:extLst>
      <p:ext uri="{BB962C8B-B14F-4D97-AF65-F5344CB8AC3E}">
        <p14:creationId xmlns:p14="http://schemas.microsoft.com/office/powerpoint/2010/main" val="124354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91440"/>
            <a:ext cx="8412480" cy="479822"/>
          </a:xfrm>
        </p:spPr>
        <p:txBody>
          <a:bodyPr/>
          <a:lstStyle/>
          <a:p>
            <a:r>
              <a:rPr lang="en-US" dirty="0"/>
              <a:t>Click to edit Master title style</a:t>
            </a:r>
          </a:p>
        </p:txBody>
      </p:sp>
      <p:sp>
        <p:nvSpPr>
          <p:cNvPr id="3" name="Content Placeholder 2"/>
          <p:cNvSpPr>
            <a:spLocks noGrp="1"/>
          </p:cNvSpPr>
          <p:nvPr>
            <p:ph sz="half" idx="1"/>
          </p:nvPr>
        </p:nvSpPr>
        <p:spPr>
          <a:xfrm>
            <a:off x="365760" y="1005840"/>
            <a:ext cx="8412480" cy="365760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285577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69250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userDrawn="1"/>
        </p:nvSpPr>
        <p:spPr>
          <a:xfrm>
            <a:off x="0" y="0"/>
            <a:ext cx="9144000" cy="2057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666750"/>
            <a:ext cx="7772400" cy="479822"/>
          </a:xfrm>
        </p:spPr>
        <p:txBody>
          <a:bodyPr/>
          <a:lstStyle>
            <a:lvl1pPr algn="l">
              <a:lnSpc>
                <a:spcPts val="4600"/>
              </a:lnSpc>
              <a:defRPr sz="42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85800" y="2312670"/>
            <a:ext cx="7772400" cy="2468880"/>
          </a:xfrm>
        </p:spPr>
        <p:txBody>
          <a:bodyPr/>
          <a:lstStyle>
            <a:lvl1pPr>
              <a:spcAft>
                <a:spcPts val="0"/>
              </a:spcAft>
              <a:buNone/>
              <a:defRPr/>
            </a:lvl1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365760" y="91440"/>
            <a:ext cx="8412480" cy="479822"/>
          </a:xfrm>
        </p:spPr>
        <p:txBody>
          <a:bodyPr/>
          <a:lstStyle/>
          <a:p>
            <a:r>
              <a:rPr lang="en-US" dirty="0"/>
              <a:t>Click to edit Master title style</a:t>
            </a:r>
          </a:p>
        </p:txBody>
      </p:sp>
      <p:sp>
        <p:nvSpPr>
          <p:cNvPr id="3" name="Content Placeholder 2"/>
          <p:cNvSpPr>
            <a:spLocks noGrp="1"/>
          </p:cNvSpPr>
          <p:nvPr>
            <p:ph sz="half" idx="1"/>
          </p:nvPr>
        </p:nvSpPr>
        <p:spPr>
          <a:xfrm>
            <a:off x="365760" y="914400"/>
            <a:ext cx="4023360" cy="384048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754880" y="914400"/>
            <a:ext cx="4023360" cy="384048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7 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77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63834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136923"/>
            <a:ext cx="8226425" cy="411956"/>
          </a:xfrm>
        </p:spPr>
        <p:txBody>
          <a:bodyPr/>
          <a:lstStyle/>
          <a:p>
            <a:r>
              <a:rPr lang="en-US"/>
              <a:t>Click to edit Master title style</a:t>
            </a:r>
          </a:p>
        </p:txBody>
      </p:sp>
      <p:sp>
        <p:nvSpPr>
          <p:cNvPr id="3" name="Table Placeholder 2"/>
          <p:cNvSpPr>
            <a:spLocks noGrp="1"/>
          </p:cNvSpPr>
          <p:nvPr>
            <p:ph type="tbl" idx="1"/>
          </p:nvPr>
        </p:nvSpPr>
        <p:spPr>
          <a:xfrm>
            <a:off x="455614" y="925116"/>
            <a:ext cx="8226425" cy="1443038"/>
          </a:xfrm>
        </p:spPr>
        <p:txBody>
          <a:bodyPr/>
          <a:lstStyle/>
          <a:p>
            <a:pPr lvl="0"/>
            <a:endParaRPr lang="en-US" noProof="0"/>
          </a:p>
        </p:txBody>
      </p:sp>
    </p:spTree>
    <p:extLst>
      <p:ext uri="{BB962C8B-B14F-4D97-AF65-F5344CB8AC3E}">
        <p14:creationId xmlns:p14="http://schemas.microsoft.com/office/powerpoint/2010/main" val="1648699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able">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63B3EA-742B-114F-8E34-4F5A0EA222E7}"/>
              </a:ext>
            </a:extLst>
          </p:cNvPr>
          <p:cNvSpPr>
            <a:spLocks noGrp="1"/>
          </p:cNvSpPr>
          <p:nvPr>
            <p:ph type="title"/>
          </p:nvPr>
        </p:nvSpPr>
        <p:spPr>
          <a:xfrm>
            <a:off x="685800" y="666750"/>
            <a:ext cx="7772400" cy="479822"/>
          </a:xfrm>
        </p:spPr>
        <p:txBody>
          <a:bodyPr/>
          <a:lstStyle>
            <a:lvl1pPr algn="l">
              <a:lnSpc>
                <a:spcPts val="4600"/>
              </a:lnSpc>
              <a:defRPr sz="42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3366043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56902" y="257176"/>
            <a:ext cx="8230196" cy="461665"/>
          </a:xfrm>
        </p:spPr>
        <p:txBody>
          <a:bodyPr/>
          <a:lstStyle>
            <a:lvl1pPr>
              <a:defRPr sz="2998"/>
            </a:lvl1pPr>
          </a:lstStyle>
          <a:p>
            <a:r>
              <a:rPr lang="en-US" dirty="0"/>
              <a:t>Click to edit Master title style</a:t>
            </a:r>
          </a:p>
        </p:txBody>
      </p:sp>
      <p:sp>
        <p:nvSpPr>
          <p:cNvPr id="8" name="Content Placeholder 2">
            <a:extLst>
              <a:ext uri="{FF2B5EF4-FFF2-40B4-BE49-F238E27FC236}">
                <a16:creationId xmlns:a16="http://schemas.microsoft.com/office/drawing/2014/main" id="{3CDE6FFD-46E8-4040-81C2-F528D776D77C}"/>
              </a:ext>
            </a:extLst>
          </p:cNvPr>
          <p:cNvSpPr>
            <a:spLocks noGrp="1"/>
          </p:cNvSpPr>
          <p:nvPr>
            <p:ph idx="1"/>
          </p:nvPr>
        </p:nvSpPr>
        <p:spPr>
          <a:xfrm>
            <a:off x="452138" y="1045845"/>
            <a:ext cx="8234961" cy="1952458"/>
          </a:xfrm>
          <a:prstGeom prst="rect">
            <a:avLst/>
          </a:prstGeom>
        </p:spPr>
        <p:txBody>
          <a:bodyPr/>
          <a:lstStyle>
            <a:lvl1pPr marL="257005" indent="-205604">
              <a:lnSpc>
                <a:spcPts val="2625"/>
              </a:lnSpc>
              <a:spcAft>
                <a:spcPts val="899"/>
              </a:spcAft>
              <a:defRPr sz="2399"/>
            </a:lvl1pPr>
            <a:lvl2pPr marL="548277" indent="-205604">
              <a:lnSpc>
                <a:spcPts val="2475"/>
              </a:lnSpc>
              <a:spcAft>
                <a:spcPts val="900"/>
              </a:spcAft>
              <a:defRPr sz="2249"/>
            </a:lvl2pPr>
            <a:lvl3pPr marL="890949" indent="-205604">
              <a:lnSpc>
                <a:spcPts val="2325"/>
              </a:lnSpc>
              <a:spcAft>
                <a:spcPts val="900"/>
              </a:spcAft>
              <a:defRPr sz="2099"/>
            </a:lvl3pPr>
            <a:lvl4pPr marL="1233622" indent="-205604">
              <a:lnSpc>
                <a:spcPts val="2175"/>
              </a:lnSpc>
              <a:spcAft>
                <a:spcPts val="900"/>
              </a:spcAft>
              <a:defRPr sz="1949"/>
            </a:lvl4pPr>
            <a:lvl5pPr marL="1576295" indent="-205604">
              <a:lnSpc>
                <a:spcPts val="2025"/>
              </a:lnSpc>
              <a:spcAft>
                <a:spcPts val="9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925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961602"/>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11" name="Picture 10" descr="USDA symbol 2color Hi Res.jpg"/>
          <p:cNvPicPr>
            <a:picLocks noChangeAspect="1"/>
          </p:cNvPicPr>
          <p:nvPr userDrawn="1"/>
        </p:nvPicPr>
        <p:blipFill>
          <a:blip r:embed="rId12" cstate="print">
            <a:extLst>
              <a:ext uri="{28A0092B-C50C-407E-A947-70E740481C1C}">
                <a14:useLocalDpi xmlns:a14="http://schemas.microsoft.com/office/drawing/2010/main"/>
              </a:ext>
            </a:extLst>
          </a:blip>
          <a:srcRect/>
          <a:stretch>
            <a:fillRect/>
          </a:stretch>
        </p:blipFill>
        <p:spPr>
          <a:xfrm>
            <a:off x="7554090" y="4788280"/>
            <a:ext cx="512064" cy="355220"/>
          </a:xfrm>
          <a:prstGeom prst="rect">
            <a:avLst/>
          </a:prstGeom>
        </p:spPr>
      </p:pic>
      <p:sp>
        <p:nvSpPr>
          <p:cNvPr id="7" name="Rectangle 6"/>
          <p:cNvSpPr/>
          <p:nvPr userDrawn="1"/>
        </p:nvSpPr>
        <p:spPr>
          <a:xfrm>
            <a:off x="0" y="0"/>
            <a:ext cx="9144000" cy="64008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65760" y="91440"/>
            <a:ext cx="8412480" cy="479822"/>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365760" y="1005840"/>
            <a:ext cx="8412480" cy="36576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userDrawn="1"/>
        </p:nvSpPr>
        <p:spPr>
          <a:xfrm>
            <a:off x="86160" y="4960810"/>
            <a:ext cx="5943600" cy="182880"/>
          </a:xfrm>
          <a:prstGeom prst="rect">
            <a:avLst/>
          </a:prstGeom>
          <a:noFill/>
        </p:spPr>
        <p:txBody>
          <a:bodyPr wrap="square" lIns="0" tIns="0" rIns="0" bIns="0" rtlCol="0" anchor="ctr" anchorCtr="0">
            <a:noAutofit/>
          </a:bodyPr>
          <a:lstStyle/>
          <a:p>
            <a:r>
              <a:rPr lang="en-US" sz="800" b="1" dirty="0">
                <a:solidFill>
                  <a:schemeClr val="bg1"/>
                </a:solidFill>
              </a:rPr>
              <a:t>Dairy Cattle Reproduction Council, 12 November 2020 (</a:t>
            </a:r>
            <a:fld id="{15B3028D-9398-4C32-B664-7BB0AE0371BF}" type="slidenum">
              <a:rPr lang="en-US" sz="800" b="1" smtClean="0">
                <a:solidFill>
                  <a:schemeClr val="bg1"/>
                </a:solidFill>
              </a:rPr>
              <a:pPr/>
              <a:t>‹#›</a:t>
            </a:fld>
            <a:r>
              <a:rPr lang="en-US" sz="800" b="1" dirty="0">
                <a:solidFill>
                  <a:schemeClr val="bg1"/>
                </a:solidFill>
              </a:rPr>
              <a:t>)</a:t>
            </a:r>
          </a:p>
        </p:txBody>
      </p:sp>
      <p:sp>
        <p:nvSpPr>
          <p:cNvPr id="15" name="Rectangle 14"/>
          <p:cNvSpPr/>
          <p:nvPr userDrawn="1"/>
        </p:nvSpPr>
        <p:spPr>
          <a:xfrm>
            <a:off x="5508332" y="4994822"/>
            <a:ext cx="2011680" cy="123111"/>
          </a:xfrm>
          <a:prstGeom prst="rect">
            <a:avLst/>
          </a:prstGeom>
        </p:spPr>
        <p:txBody>
          <a:bodyPr lIns="0" tIns="0" rIns="0" bIns="0" anchor="ctr" anchorCtr="0">
            <a:spAutoFit/>
          </a:bodyPr>
          <a:lstStyle/>
          <a:p>
            <a:pPr algn="r"/>
            <a:r>
              <a:rPr lang="en-US" sz="800" b="1" dirty="0">
                <a:solidFill>
                  <a:schemeClr val="bg1"/>
                </a:solidFill>
              </a:rPr>
              <a:t>Cole and Hansen</a:t>
            </a:r>
          </a:p>
        </p:txBody>
      </p:sp>
      <p:pic>
        <p:nvPicPr>
          <p:cNvPr id="10" name="Picture 9">
            <a:extLst>
              <a:ext uri="{FF2B5EF4-FFF2-40B4-BE49-F238E27FC236}">
                <a16:creationId xmlns:a16="http://schemas.microsoft.com/office/drawing/2014/main" id="{FBB3C9C4-F286-324C-9F8F-3D60A65B7B8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2405" t="9226" r="89304" b="85778"/>
          <a:stretch/>
        </p:blipFill>
        <p:spPr>
          <a:xfrm>
            <a:off x="8081394" y="4788882"/>
            <a:ext cx="1057526" cy="358428"/>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0" r:id="rId2"/>
    <p:sldLayoutId id="2147483652" r:id="rId3"/>
    <p:sldLayoutId id="2147483654" r:id="rId4"/>
    <p:sldLayoutId id="2147483657" r:id="rId5"/>
    <p:sldLayoutId id="2147483658" r:id="rId6"/>
    <p:sldLayoutId id="2147483659" r:id="rId7"/>
    <p:sldLayoutId id="2147483660" r:id="rId8"/>
    <p:sldLayoutId id="2147483663" r:id="rId9"/>
    <p:sldLayoutId id="2147483664" r:id="rId10"/>
  </p:sldLayoutIdLst>
  <p:txStyles>
    <p:titleStyle>
      <a:lvl1pPr algn="l" defTabSz="914400" rtl="0" eaLnBrk="1" latinLnBrk="0" hangingPunct="1">
        <a:spcBef>
          <a:spcPct val="0"/>
        </a:spcBef>
        <a:buNone/>
        <a:defRPr sz="3000" b="1" kern="1200">
          <a:solidFill>
            <a:schemeClr val="bg1"/>
          </a:solidFill>
          <a:latin typeface="+mj-lt"/>
          <a:ea typeface="+mj-ea"/>
          <a:cs typeface="+mj-cs"/>
        </a:defRPr>
      </a:lvl1pPr>
    </p:titleStyle>
    <p:bodyStyle>
      <a:lvl1pPr marL="284163" indent="-284163" algn="l" defTabSz="914400" rtl="0" eaLnBrk="1" latinLnBrk="0" hangingPunct="1">
        <a:lnSpc>
          <a:spcPts val="2500"/>
        </a:lnSpc>
        <a:spcBef>
          <a:spcPts val="0"/>
        </a:spcBef>
        <a:spcAft>
          <a:spcPts val="1200"/>
        </a:spcAft>
        <a:buFont typeface="Symbol" pitchFamily="18" charset="2"/>
        <a:buChar char=""/>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8631936" y="4807330"/>
            <a:ext cx="512064" cy="355220"/>
          </a:xfrm>
          <a:prstGeom prst="rect">
            <a:avLst/>
          </a:prstGeom>
        </p:spPr>
      </p:pic>
      <p:sp>
        <p:nvSpPr>
          <p:cNvPr id="8" name="Rectangle 7"/>
          <p:cNvSpPr/>
          <p:nvPr userDrawn="1"/>
        </p:nvSpPr>
        <p:spPr>
          <a:xfrm>
            <a:off x="0" y="4979670"/>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 name="TextBox 13"/>
          <p:cNvSpPr txBox="1"/>
          <p:nvPr userDrawn="1"/>
        </p:nvSpPr>
        <p:spPr>
          <a:xfrm>
            <a:off x="137160" y="4979670"/>
            <a:ext cx="5943600" cy="182880"/>
          </a:xfrm>
          <a:prstGeom prst="rect">
            <a:avLst/>
          </a:prstGeom>
          <a:noFill/>
        </p:spPr>
        <p:txBody>
          <a:bodyPr wrap="square" lIns="0" tIns="0" rIns="0" bIns="0" rtlCol="0" anchor="ctr" anchorCtr="0">
            <a:noAutofit/>
          </a:bodyPr>
          <a:lstStyle/>
          <a:p>
            <a:r>
              <a:rPr lang="en-US" sz="800" b="1" dirty="0">
                <a:solidFill>
                  <a:schemeClr val="bg1"/>
                </a:solidFill>
              </a:rPr>
              <a:t>Dairy Cattle Reproduction Council, 12 November 2020 (‹#›)</a:t>
            </a:r>
          </a:p>
        </p:txBody>
      </p:sp>
      <p:sp>
        <p:nvSpPr>
          <p:cNvPr id="9" name="Title Placeholder 1">
            <a:extLst>
              <a:ext uri="{FF2B5EF4-FFF2-40B4-BE49-F238E27FC236}">
                <a16:creationId xmlns:a16="http://schemas.microsoft.com/office/drawing/2014/main" id="{3ABF99E2-35B8-1746-83E4-B4CBA40CE6DC}"/>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
        <p:nvSpPr>
          <p:cNvPr id="7" name="Rectangle 6">
            <a:extLst>
              <a:ext uri="{FF2B5EF4-FFF2-40B4-BE49-F238E27FC236}">
                <a16:creationId xmlns:a16="http://schemas.microsoft.com/office/drawing/2014/main" id="{3AFACE90-6202-7A4B-8599-4FA54261E475}"/>
              </a:ext>
            </a:extLst>
          </p:cNvPr>
          <p:cNvSpPr/>
          <p:nvPr userDrawn="1"/>
        </p:nvSpPr>
        <p:spPr>
          <a:xfrm>
            <a:off x="6583680" y="5004982"/>
            <a:ext cx="2011680" cy="123111"/>
          </a:xfrm>
          <a:prstGeom prst="rect">
            <a:avLst/>
          </a:prstGeom>
        </p:spPr>
        <p:txBody>
          <a:bodyPr lIns="0" tIns="0" rIns="0" bIns="0" anchor="ctr" anchorCtr="0">
            <a:spAutoFit/>
          </a:bodyPr>
          <a:lstStyle/>
          <a:p>
            <a:pPr algn="r"/>
            <a:r>
              <a:rPr lang="en-US" sz="800" b="1" dirty="0">
                <a:solidFill>
                  <a:schemeClr val="bg1"/>
                </a:solidFill>
              </a:rPr>
              <a:t>Cole and Hansen</a:t>
            </a:r>
          </a:p>
        </p:txBody>
      </p:sp>
      <p:sp>
        <p:nvSpPr>
          <p:cNvPr id="10" name="Rectangle 9">
            <a:extLst>
              <a:ext uri="{FF2B5EF4-FFF2-40B4-BE49-F238E27FC236}">
                <a16:creationId xmlns:a16="http://schemas.microsoft.com/office/drawing/2014/main" id="{7FC501A8-7A11-0D4A-9DF4-178358346D13}"/>
              </a:ext>
            </a:extLst>
          </p:cNvPr>
          <p:cNvSpPr/>
          <p:nvPr userDrawn="1"/>
        </p:nvSpPr>
        <p:spPr>
          <a:xfrm>
            <a:off x="0" y="4961602"/>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12" name="Picture 11" descr="USDA symbol 2color Hi Res.jpg">
            <a:extLst>
              <a:ext uri="{FF2B5EF4-FFF2-40B4-BE49-F238E27FC236}">
                <a16:creationId xmlns:a16="http://schemas.microsoft.com/office/drawing/2014/main" id="{74FA5457-638C-FC4A-8041-DB076C1EC69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554090" y="4788280"/>
            <a:ext cx="512064" cy="355220"/>
          </a:xfrm>
          <a:prstGeom prst="rect">
            <a:avLst/>
          </a:prstGeom>
        </p:spPr>
      </p:pic>
      <p:sp>
        <p:nvSpPr>
          <p:cNvPr id="13" name="TextBox 12">
            <a:extLst>
              <a:ext uri="{FF2B5EF4-FFF2-40B4-BE49-F238E27FC236}">
                <a16:creationId xmlns:a16="http://schemas.microsoft.com/office/drawing/2014/main" id="{DD474FE3-73DC-B94F-B250-8CBD66EE7E27}"/>
              </a:ext>
            </a:extLst>
          </p:cNvPr>
          <p:cNvSpPr txBox="1"/>
          <p:nvPr userDrawn="1"/>
        </p:nvSpPr>
        <p:spPr>
          <a:xfrm>
            <a:off x="86160" y="4972922"/>
            <a:ext cx="5943600" cy="182880"/>
          </a:xfrm>
          <a:prstGeom prst="rect">
            <a:avLst/>
          </a:prstGeom>
          <a:noFill/>
        </p:spPr>
        <p:txBody>
          <a:bodyPr wrap="square" lIns="0" tIns="0" rIns="0" bIns="0" rtlCol="0" anchor="ctr" anchorCtr="0">
            <a:noAutofit/>
          </a:bodyPr>
          <a:lstStyle/>
          <a:p>
            <a:r>
              <a:rPr lang="en-US" sz="800" b="1" dirty="0">
                <a:solidFill>
                  <a:schemeClr val="bg1"/>
                </a:solidFill>
              </a:rPr>
              <a:t>Dairy Cattle Reproduction Council, 12 November 2020 (</a:t>
            </a:r>
            <a:fld id="{15B3028D-9398-4C32-B664-7BB0AE0371BF}" type="slidenum">
              <a:rPr lang="en-US" sz="800" b="1" smtClean="0">
                <a:solidFill>
                  <a:schemeClr val="bg1"/>
                </a:solidFill>
              </a:rPr>
              <a:pPr/>
              <a:t>‹#›</a:t>
            </a:fld>
            <a:r>
              <a:rPr lang="en-US" sz="800" b="1" dirty="0">
                <a:solidFill>
                  <a:schemeClr val="bg1"/>
                </a:solidFill>
              </a:rPr>
              <a:t>)</a:t>
            </a:r>
          </a:p>
        </p:txBody>
      </p:sp>
      <p:sp>
        <p:nvSpPr>
          <p:cNvPr id="16" name="Rectangle 15">
            <a:extLst>
              <a:ext uri="{FF2B5EF4-FFF2-40B4-BE49-F238E27FC236}">
                <a16:creationId xmlns:a16="http://schemas.microsoft.com/office/drawing/2014/main" id="{D9446FB9-5B3E-2649-B855-B0E9745CEB53}"/>
              </a:ext>
            </a:extLst>
          </p:cNvPr>
          <p:cNvSpPr/>
          <p:nvPr userDrawn="1"/>
        </p:nvSpPr>
        <p:spPr>
          <a:xfrm>
            <a:off x="5508332" y="5000878"/>
            <a:ext cx="2011680" cy="123111"/>
          </a:xfrm>
          <a:prstGeom prst="rect">
            <a:avLst/>
          </a:prstGeom>
        </p:spPr>
        <p:txBody>
          <a:bodyPr lIns="0" tIns="0" rIns="0" bIns="0" anchor="ctr" anchorCtr="0">
            <a:spAutoFit/>
          </a:bodyPr>
          <a:lstStyle/>
          <a:p>
            <a:pPr algn="r"/>
            <a:r>
              <a:rPr lang="en-US" sz="800" b="1" dirty="0">
                <a:solidFill>
                  <a:schemeClr val="bg1"/>
                </a:solidFill>
              </a:rPr>
              <a:t>Cole and Hansen</a:t>
            </a:r>
          </a:p>
        </p:txBody>
      </p:sp>
      <p:pic>
        <p:nvPicPr>
          <p:cNvPr id="17" name="Picture 16">
            <a:extLst>
              <a:ext uri="{FF2B5EF4-FFF2-40B4-BE49-F238E27FC236}">
                <a16:creationId xmlns:a16="http://schemas.microsoft.com/office/drawing/2014/main" id="{9B5CB705-DAA1-384A-8C90-255356C51D3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405" t="9226" r="89304" b="85778"/>
          <a:stretch/>
        </p:blipFill>
        <p:spPr>
          <a:xfrm>
            <a:off x="8081394" y="4788882"/>
            <a:ext cx="1057526" cy="358428"/>
          </a:xfrm>
          <a:prstGeom prst="rect">
            <a:avLst/>
          </a:prstGeom>
        </p:spPr>
      </p:pic>
    </p:spTree>
    <p:extLst>
      <p:ext uri="{BB962C8B-B14F-4D97-AF65-F5344CB8AC3E}">
        <p14:creationId xmlns:p14="http://schemas.microsoft.com/office/powerpoint/2010/main" val="3085334951"/>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914400" rtl="0" eaLnBrk="1" latinLnBrk="0" hangingPunct="1">
        <a:spcBef>
          <a:spcPct val="0"/>
        </a:spcBef>
        <a:buNone/>
        <a:defRPr sz="3000" b="1" kern="1200">
          <a:solidFill>
            <a:srgbClr val="00337F"/>
          </a:solidFill>
          <a:latin typeface="+mj-lt"/>
          <a:ea typeface="+mj-ea"/>
          <a:cs typeface="+mj-cs"/>
        </a:defRPr>
      </a:lvl1pPr>
    </p:titleStyle>
    <p:bodyStyle>
      <a:lvl1pPr marL="284163" indent="-284163" algn="l" defTabSz="914400" rtl="0" eaLnBrk="1" latinLnBrk="0" hangingPunct="1">
        <a:lnSpc>
          <a:spcPts val="2500"/>
        </a:lnSpc>
        <a:spcBef>
          <a:spcPts val="0"/>
        </a:spcBef>
        <a:spcAft>
          <a:spcPts val="1200"/>
        </a:spcAft>
        <a:buFont typeface="Symbol" pitchFamily="18" charset="2"/>
        <a:buChar char=""/>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hn.cole@ars.usda.gov"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wmf"/></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8194" y="218088"/>
            <a:ext cx="8634549" cy="1615827"/>
          </a:xfrm>
        </p:spPr>
        <p:txBody>
          <a:bodyPr wrap="square">
            <a:spAutoFit/>
          </a:bodyPr>
          <a:lstStyle/>
          <a:p>
            <a:pPr algn="ctr">
              <a:lnSpc>
                <a:spcPts val="4200"/>
              </a:lnSpc>
            </a:pPr>
            <a:r>
              <a:rPr lang="en-US" sz="3600" dirty="0"/>
              <a:t>Dairy Cattle Fertility After 12 Years of Genomic Selection: Lessons Learned, Current Applications, and Future Developments</a:t>
            </a:r>
          </a:p>
        </p:txBody>
      </p:sp>
      <p:sp>
        <p:nvSpPr>
          <p:cNvPr id="6" name="Rectangle 5">
            <a:hlinkClick r:id="rId2"/>
          </p:cNvPr>
          <p:cNvSpPr/>
          <p:nvPr/>
        </p:nvSpPr>
        <p:spPr>
          <a:xfrm>
            <a:off x="685800" y="4224528"/>
            <a:ext cx="3048000" cy="7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D8C8EC0B-E6EB-B84C-B341-3D7FD777CEB8}"/>
              </a:ext>
            </a:extLst>
          </p:cNvPr>
          <p:cNvSpPr>
            <a:spLocks noGrp="1"/>
          </p:cNvSpPr>
          <p:nvPr>
            <p:ph idx="1"/>
          </p:nvPr>
        </p:nvSpPr>
        <p:spPr>
          <a:xfrm>
            <a:off x="470265" y="2230820"/>
            <a:ext cx="4206239" cy="2315054"/>
          </a:xfrm>
        </p:spPr>
        <p:txBody>
          <a:bodyPr/>
          <a:lstStyle/>
          <a:p>
            <a:pPr>
              <a:lnSpc>
                <a:spcPts val="3200"/>
              </a:lnSpc>
            </a:pPr>
            <a:r>
              <a:rPr lang="en-US" sz="3200" dirty="0">
                <a:solidFill>
                  <a:srgbClr val="00523C"/>
                </a:solidFill>
              </a:rPr>
              <a:t>John B. Cole</a:t>
            </a:r>
          </a:p>
          <a:p>
            <a:r>
              <a:rPr lang="en-US" dirty="0"/>
              <a:t>Animal Genomics and Improvement Laboratory</a:t>
            </a:r>
          </a:p>
          <a:p>
            <a:r>
              <a:rPr lang="en-US" dirty="0"/>
              <a:t>USDA, ARS</a:t>
            </a:r>
          </a:p>
          <a:p>
            <a:r>
              <a:rPr lang="en-US" dirty="0"/>
              <a:t>Beltsville, MD 20705-2350</a:t>
            </a:r>
          </a:p>
          <a:p>
            <a:endParaRPr lang="en-US" dirty="0"/>
          </a:p>
          <a:p>
            <a:pPr>
              <a:spcAft>
                <a:spcPts val="0"/>
              </a:spcAft>
            </a:pPr>
            <a:r>
              <a:rPr lang="en-US" dirty="0" err="1">
                <a:solidFill>
                  <a:srgbClr val="244270"/>
                </a:solidFill>
              </a:rPr>
              <a:t>john.cole@usda.gov</a:t>
            </a:r>
            <a:endParaRPr lang="en-US" dirty="0">
              <a:solidFill>
                <a:srgbClr val="244270"/>
              </a:solidFill>
            </a:endParaRPr>
          </a:p>
        </p:txBody>
      </p:sp>
      <p:sp>
        <p:nvSpPr>
          <p:cNvPr id="5" name="Content Placeholder 4">
            <a:extLst>
              <a:ext uri="{FF2B5EF4-FFF2-40B4-BE49-F238E27FC236}">
                <a16:creationId xmlns:a16="http://schemas.microsoft.com/office/drawing/2014/main" id="{93B6EC0A-0105-954D-A2A8-B7157B2E0C81}"/>
              </a:ext>
            </a:extLst>
          </p:cNvPr>
          <p:cNvSpPr txBox="1">
            <a:spLocks/>
          </p:cNvSpPr>
          <p:nvPr/>
        </p:nvSpPr>
        <p:spPr>
          <a:xfrm>
            <a:off x="4820196" y="2230820"/>
            <a:ext cx="4197961" cy="2315054"/>
          </a:xfrm>
          <a:prstGeom prst="rect">
            <a:avLst/>
          </a:prstGeom>
        </p:spPr>
        <p:txBody>
          <a:bodyPr vert="horz" lIns="0" tIns="0" rIns="0" bIns="0" rtlCol="0">
            <a:noAutofit/>
          </a:bodyPr>
          <a:lstStyle>
            <a:lvl1pPr marL="284163" indent="-284163" algn="l" defTabSz="914400" rtl="0" eaLnBrk="1" latinLnBrk="0" hangingPunct="1">
              <a:lnSpc>
                <a:spcPts val="2500"/>
              </a:lnSpc>
              <a:spcBef>
                <a:spcPts val="0"/>
              </a:spcBef>
              <a:spcAft>
                <a:spcPts val="0"/>
              </a:spcAft>
              <a:buFont typeface="Symbol" pitchFamily="18" charset="2"/>
              <a:buNone/>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200"/>
              </a:lnSpc>
            </a:pPr>
            <a:r>
              <a:rPr lang="en-US" sz="3200" dirty="0">
                <a:solidFill>
                  <a:srgbClr val="00523C"/>
                </a:solidFill>
              </a:rPr>
              <a:t>Peter J. Hansen</a:t>
            </a:r>
            <a:endParaRPr lang="en-US" dirty="0"/>
          </a:p>
          <a:p>
            <a:r>
              <a:rPr lang="en-US" dirty="0"/>
              <a:t>Department of Animal Sciences</a:t>
            </a:r>
          </a:p>
          <a:p>
            <a:r>
              <a:rPr lang="en-US" dirty="0"/>
              <a:t>University of Florida</a:t>
            </a:r>
          </a:p>
          <a:p>
            <a:r>
              <a:rPr lang="en-US" dirty="0"/>
              <a:t>Gainesville, FL 32611-0920</a:t>
            </a:r>
          </a:p>
          <a:p>
            <a:endParaRPr lang="en-US" dirty="0"/>
          </a:p>
          <a:p>
            <a:r>
              <a:rPr lang="en-US" dirty="0" err="1"/>
              <a:t>pjhansen@ufl.edu</a:t>
            </a:r>
            <a:endParaRPr lang="en-US"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939E-1DD4-9C4D-9D02-0B2DFDB77D1E}"/>
              </a:ext>
            </a:extLst>
          </p:cNvPr>
          <p:cNvSpPr>
            <a:spLocks noGrp="1"/>
          </p:cNvSpPr>
          <p:nvPr>
            <p:ph type="title"/>
          </p:nvPr>
        </p:nvSpPr>
        <p:spPr/>
        <p:txBody>
          <a:bodyPr/>
          <a:lstStyle/>
          <a:p>
            <a:r>
              <a:rPr lang="en-US" dirty="0"/>
              <a:t>HOW DID GENOMICS CHANGE THINGS?</a:t>
            </a:r>
          </a:p>
        </p:txBody>
      </p:sp>
    </p:spTree>
    <p:extLst>
      <p:ext uri="{BB962C8B-B14F-4D97-AF65-F5344CB8AC3E}">
        <p14:creationId xmlns:p14="http://schemas.microsoft.com/office/powerpoint/2010/main" val="400259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genomics work?</a:t>
            </a:r>
          </a:p>
        </p:txBody>
      </p:sp>
      <p:sp>
        <p:nvSpPr>
          <p:cNvPr id="3" name="Content Placeholder 2"/>
          <p:cNvSpPr>
            <a:spLocks noGrp="1"/>
          </p:cNvSpPr>
          <p:nvPr>
            <p:ph sz="half" idx="1"/>
          </p:nvPr>
        </p:nvSpPr>
        <p:spPr>
          <a:xfrm>
            <a:off x="365760" y="882270"/>
            <a:ext cx="8412480" cy="3657600"/>
          </a:xfrm>
        </p:spPr>
        <p:txBody>
          <a:bodyPr/>
          <a:lstStyle/>
          <a:p>
            <a:r>
              <a:rPr lang="en-US" dirty="0"/>
              <a:t>I was taught that you select for highly heritable traits and manage lowly heritable traits</a:t>
            </a:r>
          </a:p>
          <a:p>
            <a:r>
              <a:rPr lang="en-US" dirty="0"/>
              <a:t>Genomic selection makes it</a:t>
            </a:r>
            <a:br>
              <a:rPr lang="en-US" dirty="0"/>
            </a:br>
            <a:r>
              <a:rPr lang="en-US" dirty="0"/>
              <a:t>possible to rank bulls for lowly</a:t>
            </a:r>
            <a:br>
              <a:rPr lang="en-US" dirty="0"/>
            </a:br>
            <a:r>
              <a:rPr lang="en-US" dirty="0"/>
              <a:t>heritable traits early in their life</a:t>
            </a:r>
          </a:p>
          <a:p>
            <a:pPr lvl="1"/>
            <a:r>
              <a:rPr lang="en-US" dirty="0"/>
              <a:t>Fertility traits average </a:t>
            </a:r>
            <a:r>
              <a:rPr lang="en-US" u="sng" dirty="0">
                <a:solidFill>
                  <a:srgbClr val="BA0000"/>
                </a:solidFill>
              </a:rPr>
              <a:t>~20%</a:t>
            </a:r>
            <a:br>
              <a:rPr lang="en-US" u="sng" dirty="0">
                <a:solidFill>
                  <a:srgbClr val="BA0000"/>
                </a:solidFill>
              </a:rPr>
            </a:br>
            <a:r>
              <a:rPr lang="en-US" dirty="0"/>
              <a:t>reliability gain from genomics</a:t>
            </a:r>
          </a:p>
          <a:p>
            <a:r>
              <a:rPr lang="en-US" dirty="0"/>
              <a:t>There are now </a:t>
            </a:r>
            <a:r>
              <a:rPr lang="en-US" u="sng" dirty="0">
                <a:solidFill>
                  <a:srgbClr val="B00000"/>
                </a:solidFill>
              </a:rPr>
              <a:t>~3.5 million</a:t>
            </a:r>
            <a:r>
              <a:rPr lang="en-US" dirty="0">
                <a:solidFill>
                  <a:srgbClr val="B00000"/>
                </a:solidFill>
              </a:rPr>
              <a:t> </a:t>
            </a:r>
            <a:r>
              <a:rPr lang="en-US" dirty="0"/>
              <a:t>genotyped</a:t>
            </a:r>
            <a:br>
              <a:rPr lang="en-US" dirty="0"/>
            </a:br>
            <a:r>
              <a:rPr lang="en-US" dirty="0"/>
              <a:t>cows in the national database!</a:t>
            </a:r>
          </a:p>
          <a:p>
            <a:endParaRPr lang="en-US" dirty="0"/>
          </a:p>
        </p:txBody>
      </p:sp>
      <p:pic>
        <p:nvPicPr>
          <p:cNvPr id="5" name="Picture 2"/>
          <p:cNvPicPr preferRelativeResize="0">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98642" y="1474022"/>
            <a:ext cx="3253740" cy="3189418"/>
          </a:xfrm>
          <a:prstGeom prst="rect">
            <a:avLst/>
          </a:prstGeom>
          <a:noFill/>
          <a:ln w="9525">
            <a:noFill/>
            <a:miter lim="800000"/>
            <a:headEnd/>
            <a:tailEnd/>
          </a:ln>
          <a:effectLst/>
        </p:spPr>
      </p:pic>
      <p:sp>
        <p:nvSpPr>
          <p:cNvPr id="4" name="TextBox 3"/>
          <p:cNvSpPr txBox="1"/>
          <p:nvPr/>
        </p:nvSpPr>
        <p:spPr>
          <a:xfrm>
            <a:off x="5524500" y="4665980"/>
            <a:ext cx="1487232" cy="300082"/>
          </a:xfrm>
          <a:prstGeom prst="rect">
            <a:avLst/>
          </a:prstGeom>
          <a:noFill/>
        </p:spPr>
        <p:txBody>
          <a:bodyPr wrap="square" rtlCol="0">
            <a:spAutoFit/>
          </a:bodyPr>
          <a:lstStyle/>
          <a:p>
            <a:r>
              <a:rPr lang="en-US" sz="1350" b="1" dirty="0"/>
              <a:t>Source:</a:t>
            </a:r>
            <a:r>
              <a:rPr lang="en-US" sz="1350" dirty="0"/>
              <a:t> Zoetis.</a:t>
            </a:r>
          </a:p>
        </p:txBody>
      </p:sp>
    </p:spTree>
    <p:extLst>
      <p:ext uri="{BB962C8B-B14F-4D97-AF65-F5344CB8AC3E}">
        <p14:creationId xmlns:p14="http://schemas.microsoft.com/office/powerpoint/2010/main" val="3772601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3"/>
          <p:cNvGrpSpPr>
            <a:grpSpLocks/>
          </p:cNvGrpSpPr>
          <p:nvPr/>
        </p:nvGrpSpPr>
        <p:grpSpPr bwMode="auto">
          <a:xfrm>
            <a:off x="2048385" y="1924302"/>
            <a:ext cx="2881313" cy="2758678"/>
            <a:chOff x="3527004" y="3005945"/>
            <a:chExt cx="3842750" cy="3679459"/>
          </a:xfrm>
        </p:grpSpPr>
        <p:pic>
          <p:nvPicPr>
            <p:cNvPr id="293892" name="Picture 2" descr="http://www.ars.usda.gov/is/graphics/photos/k5176-3i.jpg"/>
            <p:cNvPicPr>
              <a:picLocks noChangeAspect="1" noChangeArrowheads="1"/>
            </p:cNvPicPr>
            <p:nvPr/>
          </p:nvPicPr>
          <p:blipFill>
            <a:blip r:embed="rId3" cstate="print"/>
            <a:srcRect/>
            <a:stretch>
              <a:fillRect/>
            </a:stretch>
          </p:blipFill>
          <p:spPr bwMode="auto">
            <a:xfrm>
              <a:off x="3527004" y="3005945"/>
              <a:ext cx="727881" cy="479060"/>
            </a:xfrm>
            <a:prstGeom prst="rect">
              <a:avLst/>
            </a:prstGeom>
            <a:noFill/>
            <a:ln w="9525">
              <a:noFill/>
              <a:miter lim="800000"/>
              <a:headEnd/>
              <a:tailEnd/>
            </a:ln>
          </p:spPr>
        </p:pic>
        <p:pic>
          <p:nvPicPr>
            <p:cNvPr id="293893" name="Picture 2" descr="http://www.ars.usda.gov/is/graphics/photos/k5176-3i.jpg"/>
            <p:cNvPicPr>
              <a:picLocks noChangeAspect="1" noChangeArrowheads="1"/>
            </p:cNvPicPr>
            <p:nvPr/>
          </p:nvPicPr>
          <p:blipFill>
            <a:blip r:embed="rId3" cstate="print"/>
            <a:srcRect/>
            <a:stretch>
              <a:fillRect/>
            </a:stretch>
          </p:blipFill>
          <p:spPr bwMode="auto">
            <a:xfrm>
              <a:off x="4300377" y="3005945"/>
              <a:ext cx="727881" cy="479060"/>
            </a:xfrm>
            <a:prstGeom prst="rect">
              <a:avLst/>
            </a:prstGeom>
            <a:noFill/>
            <a:ln w="9525">
              <a:noFill/>
              <a:miter lim="800000"/>
              <a:headEnd/>
              <a:tailEnd/>
            </a:ln>
          </p:spPr>
        </p:pic>
        <p:pic>
          <p:nvPicPr>
            <p:cNvPr id="293894" name="Picture 2" descr="http://www.ars.usda.gov/is/graphics/photos/k5176-3i.jpg"/>
            <p:cNvPicPr>
              <a:picLocks noChangeAspect="1" noChangeArrowheads="1"/>
            </p:cNvPicPr>
            <p:nvPr/>
          </p:nvPicPr>
          <p:blipFill>
            <a:blip r:embed="rId3" cstate="print"/>
            <a:srcRect/>
            <a:stretch>
              <a:fillRect/>
            </a:stretch>
          </p:blipFill>
          <p:spPr bwMode="auto">
            <a:xfrm>
              <a:off x="5073750" y="3005945"/>
              <a:ext cx="727881" cy="479060"/>
            </a:xfrm>
            <a:prstGeom prst="rect">
              <a:avLst/>
            </a:prstGeom>
            <a:noFill/>
            <a:ln w="9525">
              <a:noFill/>
              <a:miter lim="800000"/>
              <a:headEnd/>
              <a:tailEnd/>
            </a:ln>
          </p:spPr>
        </p:pic>
        <p:pic>
          <p:nvPicPr>
            <p:cNvPr id="293895" name="Picture 2" descr="http://www.ars.usda.gov/is/graphics/photos/k5176-3i.jpg"/>
            <p:cNvPicPr>
              <a:picLocks noChangeAspect="1" noChangeArrowheads="1"/>
            </p:cNvPicPr>
            <p:nvPr/>
          </p:nvPicPr>
          <p:blipFill>
            <a:blip r:embed="rId3" cstate="print"/>
            <a:srcRect/>
            <a:stretch>
              <a:fillRect/>
            </a:stretch>
          </p:blipFill>
          <p:spPr bwMode="auto">
            <a:xfrm>
              <a:off x="5847123" y="3005945"/>
              <a:ext cx="727881" cy="479060"/>
            </a:xfrm>
            <a:prstGeom prst="rect">
              <a:avLst/>
            </a:prstGeom>
            <a:noFill/>
            <a:ln w="9525">
              <a:noFill/>
              <a:miter lim="800000"/>
              <a:headEnd/>
              <a:tailEnd/>
            </a:ln>
          </p:spPr>
        </p:pic>
        <p:pic>
          <p:nvPicPr>
            <p:cNvPr id="293896" name="Picture 2" descr="http://www.ars.usda.gov/is/graphics/photos/k5176-3i.jpg"/>
            <p:cNvPicPr>
              <a:picLocks noChangeAspect="1" noChangeArrowheads="1"/>
            </p:cNvPicPr>
            <p:nvPr/>
          </p:nvPicPr>
          <p:blipFill>
            <a:blip r:embed="rId3" cstate="print"/>
            <a:srcRect/>
            <a:stretch>
              <a:fillRect/>
            </a:stretch>
          </p:blipFill>
          <p:spPr bwMode="auto">
            <a:xfrm>
              <a:off x="6641873" y="4609343"/>
              <a:ext cx="727881" cy="479060"/>
            </a:xfrm>
            <a:prstGeom prst="rect">
              <a:avLst/>
            </a:prstGeom>
            <a:noFill/>
            <a:ln w="9525">
              <a:noFill/>
              <a:miter lim="800000"/>
              <a:headEnd/>
              <a:tailEnd/>
            </a:ln>
          </p:spPr>
        </p:pic>
        <p:pic>
          <p:nvPicPr>
            <p:cNvPr id="293898" name="Picture 2" descr="http://www.ars.usda.gov/is/graphics/photos/k5176-3i.jpg"/>
            <p:cNvPicPr>
              <a:picLocks noChangeAspect="1" noChangeArrowheads="1"/>
            </p:cNvPicPr>
            <p:nvPr/>
          </p:nvPicPr>
          <p:blipFill>
            <a:blip r:embed="rId3" cstate="print"/>
            <a:srcRect/>
            <a:stretch>
              <a:fillRect/>
            </a:stretch>
          </p:blipFill>
          <p:spPr bwMode="auto">
            <a:xfrm>
              <a:off x="5847123" y="4094605"/>
              <a:ext cx="727881" cy="479060"/>
            </a:xfrm>
            <a:prstGeom prst="rect">
              <a:avLst/>
            </a:prstGeom>
            <a:noFill/>
            <a:ln w="9525">
              <a:noFill/>
              <a:miter lim="800000"/>
              <a:headEnd/>
              <a:tailEnd/>
            </a:ln>
          </p:spPr>
        </p:pic>
        <p:pic>
          <p:nvPicPr>
            <p:cNvPr id="293899" name="Picture 2" descr="http://www.ars.usda.gov/is/graphics/photos/k5176-3i.jpg"/>
            <p:cNvPicPr>
              <a:picLocks noChangeAspect="1" noChangeArrowheads="1"/>
            </p:cNvPicPr>
            <p:nvPr/>
          </p:nvPicPr>
          <p:blipFill>
            <a:blip r:embed="rId3" cstate="print"/>
            <a:srcRect/>
            <a:stretch>
              <a:fillRect/>
            </a:stretch>
          </p:blipFill>
          <p:spPr bwMode="auto">
            <a:xfrm>
              <a:off x="5847123" y="3561205"/>
              <a:ext cx="727881" cy="479060"/>
            </a:xfrm>
            <a:prstGeom prst="rect">
              <a:avLst/>
            </a:prstGeom>
            <a:noFill/>
            <a:ln w="9525">
              <a:noFill/>
              <a:miter lim="800000"/>
              <a:headEnd/>
              <a:tailEnd/>
            </a:ln>
          </p:spPr>
        </p:pic>
        <p:pic>
          <p:nvPicPr>
            <p:cNvPr id="293900" name="Picture 2" descr="http://www.ars.usda.gov/is/graphics/photos/k5176-3i.jpg"/>
            <p:cNvPicPr>
              <a:picLocks noChangeAspect="1" noChangeArrowheads="1"/>
            </p:cNvPicPr>
            <p:nvPr/>
          </p:nvPicPr>
          <p:blipFill>
            <a:blip r:embed="rId3" cstate="print"/>
            <a:srcRect/>
            <a:stretch>
              <a:fillRect/>
            </a:stretch>
          </p:blipFill>
          <p:spPr bwMode="auto">
            <a:xfrm>
              <a:off x="3527004" y="4072744"/>
              <a:ext cx="727881" cy="479060"/>
            </a:xfrm>
            <a:prstGeom prst="rect">
              <a:avLst/>
            </a:prstGeom>
            <a:noFill/>
            <a:ln w="9525">
              <a:noFill/>
              <a:miter lim="800000"/>
              <a:headEnd/>
              <a:tailEnd/>
            </a:ln>
          </p:spPr>
        </p:pic>
        <p:pic>
          <p:nvPicPr>
            <p:cNvPr id="293901" name="Picture 2" descr="http://www.ars.usda.gov/is/graphics/photos/k5176-3i.jpg"/>
            <p:cNvPicPr>
              <a:picLocks noChangeAspect="1" noChangeArrowheads="1"/>
            </p:cNvPicPr>
            <p:nvPr/>
          </p:nvPicPr>
          <p:blipFill>
            <a:blip r:embed="rId3" cstate="print"/>
            <a:srcRect/>
            <a:stretch>
              <a:fillRect/>
            </a:stretch>
          </p:blipFill>
          <p:spPr bwMode="auto">
            <a:xfrm>
              <a:off x="3527004" y="3561205"/>
              <a:ext cx="727881" cy="479060"/>
            </a:xfrm>
            <a:prstGeom prst="rect">
              <a:avLst/>
            </a:prstGeom>
            <a:noFill/>
            <a:ln w="9525">
              <a:noFill/>
              <a:miter lim="800000"/>
              <a:headEnd/>
              <a:tailEnd/>
            </a:ln>
          </p:spPr>
        </p:pic>
        <p:pic>
          <p:nvPicPr>
            <p:cNvPr id="293902" name="Picture 2" descr="http://www.ars.usda.gov/is/graphics/photos/k5176-3i.jpg"/>
            <p:cNvPicPr>
              <a:picLocks noChangeAspect="1" noChangeArrowheads="1"/>
            </p:cNvPicPr>
            <p:nvPr/>
          </p:nvPicPr>
          <p:blipFill>
            <a:blip r:embed="rId3" cstate="print"/>
            <a:srcRect/>
            <a:stretch>
              <a:fillRect/>
            </a:stretch>
          </p:blipFill>
          <p:spPr bwMode="auto">
            <a:xfrm>
              <a:off x="4300377" y="4072744"/>
              <a:ext cx="727881" cy="479060"/>
            </a:xfrm>
            <a:prstGeom prst="rect">
              <a:avLst/>
            </a:prstGeom>
            <a:noFill/>
            <a:ln w="9525">
              <a:noFill/>
              <a:miter lim="800000"/>
              <a:headEnd/>
              <a:tailEnd/>
            </a:ln>
          </p:spPr>
        </p:pic>
        <p:pic>
          <p:nvPicPr>
            <p:cNvPr id="293903" name="Picture 2" descr="http://www.ars.usda.gov/is/graphics/photos/k5176-3i.jpg"/>
            <p:cNvPicPr>
              <a:picLocks noChangeAspect="1" noChangeArrowheads="1"/>
            </p:cNvPicPr>
            <p:nvPr/>
          </p:nvPicPr>
          <p:blipFill>
            <a:blip r:embed="rId3" cstate="print"/>
            <a:srcRect/>
            <a:stretch>
              <a:fillRect/>
            </a:stretch>
          </p:blipFill>
          <p:spPr bwMode="auto">
            <a:xfrm>
              <a:off x="5073750" y="4072744"/>
              <a:ext cx="727881" cy="479060"/>
            </a:xfrm>
            <a:prstGeom prst="rect">
              <a:avLst/>
            </a:prstGeom>
            <a:noFill/>
            <a:ln w="9525">
              <a:noFill/>
              <a:miter lim="800000"/>
              <a:headEnd/>
              <a:tailEnd/>
            </a:ln>
          </p:spPr>
        </p:pic>
        <p:pic>
          <p:nvPicPr>
            <p:cNvPr id="293904" name="Picture 2" descr="http://www.ars.usda.gov/is/graphics/photos/k5176-3i.jpg"/>
            <p:cNvPicPr>
              <a:picLocks noChangeAspect="1" noChangeArrowheads="1"/>
            </p:cNvPicPr>
            <p:nvPr/>
          </p:nvPicPr>
          <p:blipFill>
            <a:blip r:embed="rId3" cstate="print"/>
            <a:srcRect/>
            <a:stretch>
              <a:fillRect/>
            </a:stretch>
          </p:blipFill>
          <p:spPr bwMode="auto">
            <a:xfrm>
              <a:off x="4300377" y="3561205"/>
              <a:ext cx="727881" cy="479060"/>
            </a:xfrm>
            <a:prstGeom prst="rect">
              <a:avLst/>
            </a:prstGeom>
            <a:noFill/>
            <a:ln w="9525">
              <a:noFill/>
              <a:miter lim="800000"/>
              <a:headEnd/>
              <a:tailEnd/>
            </a:ln>
          </p:spPr>
        </p:pic>
        <p:pic>
          <p:nvPicPr>
            <p:cNvPr id="293905" name="Picture 2" descr="http://www.ars.usda.gov/is/graphics/photos/k5176-3i.jpg"/>
            <p:cNvPicPr>
              <a:picLocks noChangeAspect="1" noChangeArrowheads="1"/>
            </p:cNvPicPr>
            <p:nvPr/>
          </p:nvPicPr>
          <p:blipFill>
            <a:blip r:embed="rId3" cstate="print"/>
            <a:srcRect/>
            <a:stretch>
              <a:fillRect/>
            </a:stretch>
          </p:blipFill>
          <p:spPr bwMode="auto">
            <a:xfrm>
              <a:off x="5073750" y="3561205"/>
              <a:ext cx="727881" cy="479060"/>
            </a:xfrm>
            <a:prstGeom prst="rect">
              <a:avLst/>
            </a:prstGeom>
            <a:noFill/>
            <a:ln w="9525">
              <a:noFill/>
              <a:miter lim="800000"/>
              <a:headEnd/>
              <a:tailEnd/>
            </a:ln>
          </p:spPr>
        </p:pic>
        <p:pic>
          <p:nvPicPr>
            <p:cNvPr id="293906" name="Picture 2" descr="http://www.ars.usda.gov/is/graphics/photos/k5176-3i.jpg"/>
            <p:cNvPicPr>
              <a:picLocks noChangeAspect="1" noChangeArrowheads="1"/>
            </p:cNvPicPr>
            <p:nvPr/>
          </p:nvPicPr>
          <p:blipFill>
            <a:blip r:embed="rId3" cstate="print"/>
            <a:srcRect/>
            <a:stretch>
              <a:fillRect/>
            </a:stretch>
          </p:blipFill>
          <p:spPr bwMode="auto">
            <a:xfrm>
              <a:off x="5847123" y="4628005"/>
              <a:ext cx="727881" cy="479060"/>
            </a:xfrm>
            <a:prstGeom prst="rect">
              <a:avLst/>
            </a:prstGeom>
            <a:noFill/>
            <a:ln w="9525">
              <a:noFill/>
              <a:miter lim="800000"/>
              <a:headEnd/>
              <a:tailEnd/>
            </a:ln>
          </p:spPr>
        </p:pic>
        <p:pic>
          <p:nvPicPr>
            <p:cNvPr id="293907" name="Picture 2" descr="http://www.ars.usda.gov/is/graphics/photos/k5176-3i.jpg"/>
            <p:cNvPicPr>
              <a:picLocks noChangeAspect="1" noChangeArrowheads="1"/>
            </p:cNvPicPr>
            <p:nvPr/>
          </p:nvPicPr>
          <p:blipFill>
            <a:blip r:embed="rId3" cstate="print"/>
            <a:srcRect/>
            <a:stretch>
              <a:fillRect/>
            </a:stretch>
          </p:blipFill>
          <p:spPr bwMode="auto">
            <a:xfrm>
              <a:off x="3527004" y="5139544"/>
              <a:ext cx="727881" cy="479060"/>
            </a:xfrm>
            <a:prstGeom prst="rect">
              <a:avLst/>
            </a:prstGeom>
            <a:noFill/>
            <a:ln w="9525">
              <a:noFill/>
              <a:miter lim="800000"/>
              <a:headEnd/>
              <a:tailEnd/>
            </a:ln>
          </p:spPr>
        </p:pic>
        <p:pic>
          <p:nvPicPr>
            <p:cNvPr id="293908" name="Picture 2" descr="http://www.ars.usda.gov/is/graphics/photos/k5176-3i.jpg"/>
            <p:cNvPicPr>
              <a:picLocks noChangeAspect="1" noChangeArrowheads="1"/>
            </p:cNvPicPr>
            <p:nvPr/>
          </p:nvPicPr>
          <p:blipFill>
            <a:blip r:embed="rId3" cstate="print"/>
            <a:srcRect/>
            <a:stretch>
              <a:fillRect/>
            </a:stretch>
          </p:blipFill>
          <p:spPr bwMode="auto">
            <a:xfrm>
              <a:off x="3527004" y="4628005"/>
              <a:ext cx="727881" cy="479060"/>
            </a:xfrm>
            <a:prstGeom prst="rect">
              <a:avLst/>
            </a:prstGeom>
            <a:noFill/>
            <a:ln w="9525">
              <a:noFill/>
              <a:miter lim="800000"/>
              <a:headEnd/>
              <a:tailEnd/>
            </a:ln>
          </p:spPr>
        </p:pic>
        <p:pic>
          <p:nvPicPr>
            <p:cNvPr id="293909" name="Picture 2" descr="http://www.ars.usda.gov/is/graphics/photos/k5176-3i.jpg"/>
            <p:cNvPicPr>
              <a:picLocks noChangeAspect="1" noChangeArrowheads="1"/>
            </p:cNvPicPr>
            <p:nvPr/>
          </p:nvPicPr>
          <p:blipFill>
            <a:blip r:embed="rId3" cstate="print"/>
            <a:srcRect/>
            <a:stretch>
              <a:fillRect/>
            </a:stretch>
          </p:blipFill>
          <p:spPr bwMode="auto">
            <a:xfrm>
              <a:off x="4300377" y="5139544"/>
              <a:ext cx="727881" cy="479060"/>
            </a:xfrm>
            <a:prstGeom prst="rect">
              <a:avLst/>
            </a:prstGeom>
            <a:noFill/>
            <a:ln w="9525">
              <a:noFill/>
              <a:miter lim="800000"/>
              <a:headEnd/>
              <a:tailEnd/>
            </a:ln>
          </p:spPr>
        </p:pic>
        <p:pic>
          <p:nvPicPr>
            <p:cNvPr id="293910" name="Picture 2" descr="http://www.ars.usda.gov/is/graphics/photos/k5176-3i.jpg"/>
            <p:cNvPicPr>
              <a:picLocks noChangeAspect="1" noChangeArrowheads="1"/>
            </p:cNvPicPr>
            <p:nvPr/>
          </p:nvPicPr>
          <p:blipFill>
            <a:blip r:embed="rId3" cstate="print"/>
            <a:srcRect/>
            <a:stretch>
              <a:fillRect/>
            </a:stretch>
          </p:blipFill>
          <p:spPr bwMode="auto">
            <a:xfrm>
              <a:off x="5073750" y="5139544"/>
              <a:ext cx="727881" cy="479060"/>
            </a:xfrm>
            <a:prstGeom prst="rect">
              <a:avLst/>
            </a:prstGeom>
            <a:noFill/>
            <a:ln w="9525">
              <a:noFill/>
              <a:miter lim="800000"/>
              <a:headEnd/>
              <a:tailEnd/>
            </a:ln>
          </p:spPr>
        </p:pic>
        <p:pic>
          <p:nvPicPr>
            <p:cNvPr id="293911" name="Picture 2" descr="http://www.ars.usda.gov/is/graphics/photos/k5176-3i.jpg"/>
            <p:cNvPicPr>
              <a:picLocks noChangeAspect="1" noChangeArrowheads="1"/>
            </p:cNvPicPr>
            <p:nvPr/>
          </p:nvPicPr>
          <p:blipFill>
            <a:blip r:embed="rId3" cstate="print"/>
            <a:srcRect/>
            <a:stretch>
              <a:fillRect/>
            </a:stretch>
          </p:blipFill>
          <p:spPr bwMode="auto">
            <a:xfrm>
              <a:off x="4300377" y="4628005"/>
              <a:ext cx="727881" cy="479060"/>
            </a:xfrm>
            <a:prstGeom prst="rect">
              <a:avLst/>
            </a:prstGeom>
            <a:noFill/>
            <a:ln w="9525">
              <a:noFill/>
              <a:miter lim="800000"/>
              <a:headEnd/>
              <a:tailEnd/>
            </a:ln>
          </p:spPr>
        </p:pic>
        <p:pic>
          <p:nvPicPr>
            <p:cNvPr id="293912" name="Picture 2" descr="http://www.ars.usda.gov/is/graphics/photos/k5176-3i.jpg"/>
            <p:cNvPicPr>
              <a:picLocks noChangeAspect="1" noChangeArrowheads="1"/>
            </p:cNvPicPr>
            <p:nvPr/>
          </p:nvPicPr>
          <p:blipFill>
            <a:blip r:embed="rId3" cstate="print"/>
            <a:srcRect/>
            <a:stretch>
              <a:fillRect/>
            </a:stretch>
          </p:blipFill>
          <p:spPr bwMode="auto">
            <a:xfrm>
              <a:off x="5073750" y="4628005"/>
              <a:ext cx="727881" cy="479060"/>
            </a:xfrm>
            <a:prstGeom prst="rect">
              <a:avLst/>
            </a:prstGeom>
            <a:noFill/>
            <a:ln w="9525">
              <a:noFill/>
              <a:miter lim="800000"/>
              <a:headEnd/>
              <a:tailEnd/>
            </a:ln>
          </p:spPr>
        </p:pic>
        <p:pic>
          <p:nvPicPr>
            <p:cNvPr id="293913" name="Picture 2" descr="http://www.ars.usda.gov/is/graphics/photos/k5176-3i.jpg"/>
            <p:cNvPicPr>
              <a:picLocks noChangeAspect="1" noChangeArrowheads="1"/>
            </p:cNvPicPr>
            <p:nvPr/>
          </p:nvPicPr>
          <p:blipFill>
            <a:blip r:embed="rId3" cstate="print"/>
            <a:srcRect/>
            <a:stretch>
              <a:fillRect/>
            </a:stretch>
          </p:blipFill>
          <p:spPr bwMode="auto">
            <a:xfrm>
              <a:off x="5847123" y="5694805"/>
              <a:ext cx="727881" cy="479060"/>
            </a:xfrm>
            <a:prstGeom prst="rect">
              <a:avLst/>
            </a:prstGeom>
            <a:noFill/>
            <a:ln w="9525">
              <a:noFill/>
              <a:miter lim="800000"/>
              <a:headEnd/>
              <a:tailEnd/>
            </a:ln>
          </p:spPr>
        </p:pic>
        <p:pic>
          <p:nvPicPr>
            <p:cNvPr id="293914" name="Picture 2" descr="http://www.ars.usda.gov/is/graphics/photos/k5176-3i.jpg"/>
            <p:cNvPicPr>
              <a:picLocks noChangeAspect="1" noChangeArrowheads="1"/>
            </p:cNvPicPr>
            <p:nvPr/>
          </p:nvPicPr>
          <p:blipFill>
            <a:blip r:embed="rId3" cstate="print"/>
            <a:srcRect/>
            <a:stretch>
              <a:fillRect/>
            </a:stretch>
          </p:blipFill>
          <p:spPr bwMode="auto">
            <a:xfrm>
              <a:off x="3527004" y="6206344"/>
              <a:ext cx="727881" cy="479060"/>
            </a:xfrm>
            <a:prstGeom prst="rect">
              <a:avLst/>
            </a:prstGeom>
            <a:noFill/>
            <a:ln w="9525">
              <a:noFill/>
              <a:miter lim="800000"/>
              <a:headEnd/>
              <a:tailEnd/>
            </a:ln>
          </p:spPr>
        </p:pic>
        <p:pic>
          <p:nvPicPr>
            <p:cNvPr id="293915" name="Picture 2" descr="http://www.ars.usda.gov/is/graphics/photos/k5176-3i.jpg"/>
            <p:cNvPicPr>
              <a:picLocks noChangeAspect="1" noChangeArrowheads="1"/>
            </p:cNvPicPr>
            <p:nvPr/>
          </p:nvPicPr>
          <p:blipFill>
            <a:blip r:embed="rId3" cstate="print"/>
            <a:srcRect/>
            <a:stretch>
              <a:fillRect/>
            </a:stretch>
          </p:blipFill>
          <p:spPr bwMode="auto">
            <a:xfrm>
              <a:off x="3527004" y="5694805"/>
              <a:ext cx="727881" cy="479060"/>
            </a:xfrm>
            <a:prstGeom prst="rect">
              <a:avLst/>
            </a:prstGeom>
            <a:noFill/>
            <a:ln w="9525">
              <a:noFill/>
              <a:miter lim="800000"/>
              <a:headEnd/>
              <a:tailEnd/>
            </a:ln>
          </p:spPr>
        </p:pic>
        <p:pic>
          <p:nvPicPr>
            <p:cNvPr id="293916" name="Picture 2" descr="http://www.ars.usda.gov/is/graphics/photos/k5176-3i.jpg"/>
            <p:cNvPicPr>
              <a:picLocks noChangeAspect="1" noChangeArrowheads="1"/>
            </p:cNvPicPr>
            <p:nvPr/>
          </p:nvPicPr>
          <p:blipFill>
            <a:blip r:embed="rId3" cstate="print"/>
            <a:srcRect/>
            <a:stretch>
              <a:fillRect/>
            </a:stretch>
          </p:blipFill>
          <p:spPr bwMode="auto">
            <a:xfrm>
              <a:off x="4300377" y="6206344"/>
              <a:ext cx="727881" cy="479060"/>
            </a:xfrm>
            <a:prstGeom prst="rect">
              <a:avLst/>
            </a:prstGeom>
            <a:noFill/>
            <a:ln w="9525">
              <a:noFill/>
              <a:miter lim="800000"/>
              <a:headEnd/>
              <a:tailEnd/>
            </a:ln>
          </p:spPr>
        </p:pic>
        <p:pic>
          <p:nvPicPr>
            <p:cNvPr id="293918" name="Picture 2" descr="http://www.ars.usda.gov/is/graphics/photos/k5176-3i.jpg"/>
            <p:cNvPicPr>
              <a:picLocks noChangeAspect="1" noChangeArrowheads="1"/>
            </p:cNvPicPr>
            <p:nvPr/>
          </p:nvPicPr>
          <p:blipFill>
            <a:blip r:embed="rId3" cstate="print"/>
            <a:srcRect/>
            <a:stretch>
              <a:fillRect/>
            </a:stretch>
          </p:blipFill>
          <p:spPr bwMode="auto">
            <a:xfrm>
              <a:off x="4300377" y="5694805"/>
              <a:ext cx="727881" cy="479060"/>
            </a:xfrm>
            <a:prstGeom prst="rect">
              <a:avLst/>
            </a:prstGeom>
            <a:noFill/>
            <a:ln w="9525">
              <a:noFill/>
              <a:miter lim="800000"/>
              <a:headEnd/>
              <a:tailEnd/>
            </a:ln>
          </p:spPr>
        </p:pic>
        <p:pic>
          <p:nvPicPr>
            <p:cNvPr id="293919" name="Picture 2" descr="http://www.ars.usda.gov/is/graphics/photos/k5176-3i.jpg"/>
            <p:cNvPicPr>
              <a:picLocks noChangeAspect="1" noChangeArrowheads="1"/>
            </p:cNvPicPr>
            <p:nvPr/>
          </p:nvPicPr>
          <p:blipFill>
            <a:blip r:embed="rId3" cstate="print"/>
            <a:srcRect/>
            <a:stretch>
              <a:fillRect/>
            </a:stretch>
          </p:blipFill>
          <p:spPr bwMode="auto">
            <a:xfrm>
              <a:off x="5073750" y="5694805"/>
              <a:ext cx="727881" cy="479060"/>
            </a:xfrm>
            <a:prstGeom prst="rect">
              <a:avLst/>
            </a:prstGeom>
            <a:noFill/>
            <a:ln w="9525">
              <a:noFill/>
              <a:miter lim="800000"/>
              <a:headEnd/>
              <a:tailEnd/>
            </a:ln>
          </p:spPr>
        </p:pic>
        <p:pic>
          <p:nvPicPr>
            <p:cNvPr id="293920" name="Picture 2" descr="http://www.ars.usda.gov/is/graphics/photos/k5176-3i.jpg"/>
            <p:cNvPicPr>
              <a:picLocks noChangeAspect="1" noChangeArrowheads="1"/>
            </p:cNvPicPr>
            <p:nvPr/>
          </p:nvPicPr>
          <p:blipFill>
            <a:blip r:embed="rId3" cstate="print"/>
            <a:srcRect/>
            <a:stretch>
              <a:fillRect/>
            </a:stretch>
          </p:blipFill>
          <p:spPr bwMode="auto">
            <a:xfrm>
              <a:off x="5847123" y="5161405"/>
              <a:ext cx="727881" cy="479060"/>
            </a:xfrm>
            <a:prstGeom prst="rect">
              <a:avLst/>
            </a:prstGeom>
            <a:noFill/>
            <a:ln w="9525">
              <a:noFill/>
              <a:miter lim="800000"/>
              <a:headEnd/>
              <a:tailEnd/>
            </a:ln>
          </p:spPr>
        </p:pic>
        <p:pic>
          <p:nvPicPr>
            <p:cNvPr id="293921" name="Picture 2" descr="http://www.ars.usda.gov/is/graphics/photos/k5176-3i.jpg"/>
            <p:cNvPicPr>
              <a:picLocks noChangeAspect="1" noChangeArrowheads="1"/>
            </p:cNvPicPr>
            <p:nvPr/>
          </p:nvPicPr>
          <p:blipFill>
            <a:blip r:embed="rId3" cstate="print"/>
            <a:srcRect/>
            <a:stretch>
              <a:fillRect/>
            </a:stretch>
          </p:blipFill>
          <p:spPr bwMode="auto">
            <a:xfrm>
              <a:off x="6641873" y="4054082"/>
              <a:ext cx="727881" cy="479060"/>
            </a:xfrm>
            <a:prstGeom prst="rect">
              <a:avLst/>
            </a:prstGeom>
            <a:noFill/>
            <a:ln w="9525">
              <a:noFill/>
              <a:miter lim="800000"/>
              <a:headEnd/>
              <a:tailEnd/>
            </a:ln>
          </p:spPr>
        </p:pic>
        <p:pic>
          <p:nvPicPr>
            <p:cNvPr id="293922" name="Picture 2" descr="http://www.ars.usda.gov/is/graphics/photos/k5176-3i.jpg"/>
            <p:cNvPicPr>
              <a:picLocks noChangeAspect="1" noChangeArrowheads="1"/>
            </p:cNvPicPr>
            <p:nvPr/>
          </p:nvPicPr>
          <p:blipFill>
            <a:blip r:embed="rId3" cstate="print"/>
            <a:srcRect/>
            <a:stretch>
              <a:fillRect/>
            </a:stretch>
          </p:blipFill>
          <p:spPr bwMode="auto">
            <a:xfrm>
              <a:off x="6641873" y="3542543"/>
              <a:ext cx="727881" cy="479060"/>
            </a:xfrm>
            <a:prstGeom prst="rect">
              <a:avLst/>
            </a:prstGeom>
            <a:noFill/>
            <a:ln w="9525">
              <a:noFill/>
              <a:miter lim="800000"/>
              <a:headEnd/>
              <a:tailEnd/>
            </a:ln>
          </p:spPr>
        </p:pic>
        <p:pic>
          <p:nvPicPr>
            <p:cNvPr id="293923" name="Picture 2" descr="http://www.ars.usda.gov/is/graphics/photos/k5176-3i.jpg"/>
            <p:cNvPicPr>
              <a:picLocks noChangeAspect="1" noChangeArrowheads="1"/>
            </p:cNvPicPr>
            <p:nvPr/>
          </p:nvPicPr>
          <p:blipFill>
            <a:blip r:embed="rId3" cstate="print"/>
            <a:srcRect/>
            <a:stretch>
              <a:fillRect/>
            </a:stretch>
          </p:blipFill>
          <p:spPr bwMode="auto">
            <a:xfrm>
              <a:off x="6641873" y="3009143"/>
              <a:ext cx="727881" cy="479060"/>
            </a:xfrm>
            <a:prstGeom prst="rect">
              <a:avLst/>
            </a:prstGeom>
            <a:noFill/>
            <a:ln w="9525">
              <a:noFill/>
              <a:miter lim="800000"/>
              <a:headEnd/>
              <a:tailEnd/>
            </a:ln>
          </p:spPr>
        </p:pic>
        <p:pic>
          <p:nvPicPr>
            <p:cNvPr id="293924" name="Picture 2" descr="http://www.ars.usda.gov/is/graphics/photos/k5176-3i.jpg"/>
            <p:cNvPicPr>
              <a:picLocks noChangeAspect="1" noChangeArrowheads="1"/>
            </p:cNvPicPr>
            <p:nvPr/>
          </p:nvPicPr>
          <p:blipFill>
            <a:blip r:embed="rId3" cstate="print"/>
            <a:srcRect/>
            <a:stretch>
              <a:fillRect/>
            </a:stretch>
          </p:blipFill>
          <p:spPr bwMode="auto">
            <a:xfrm>
              <a:off x="6641873" y="5654282"/>
              <a:ext cx="727881" cy="479060"/>
            </a:xfrm>
            <a:prstGeom prst="rect">
              <a:avLst/>
            </a:prstGeom>
            <a:noFill/>
            <a:ln w="9525">
              <a:noFill/>
              <a:miter lim="800000"/>
              <a:headEnd/>
              <a:tailEnd/>
            </a:ln>
          </p:spPr>
        </p:pic>
        <p:pic>
          <p:nvPicPr>
            <p:cNvPr id="293925" name="Picture 2" descr="http://www.ars.usda.gov/is/graphics/photos/k5176-3i.jpg"/>
            <p:cNvPicPr>
              <a:picLocks noChangeAspect="1" noChangeArrowheads="1"/>
            </p:cNvPicPr>
            <p:nvPr/>
          </p:nvPicPr>
          <p:blipFill>
            <a:blip r:embed="rId3" cstate="print"/>
            <a:srcRect/>
            <a:stretch>
              <a:fillRect/>
            </a:stretch>
          </p:blipFill>
          <p:spPr bwMode="auto">
            <a:xfrm>
              <a:off x="6641873" y="5142743"/>
              <a:ext cx="727881" cy="479060"/>
            </a:xfrm>
            <a:prstGeom prst="rect">
              <a:avLst/>
            </a:prstGeom>
            <a:noFill/>
            <a:ln w="9525">
              <a:noFill/>
              <a:miter lim="800000"/>
              <a:headEnd/>
              <a:tailEnd/>
            </a:ln>
          </p:spPr>
        </p:pic>
      </p:grpSp>
      <p:grpSp>
        <p:nvGrpSpPr>
          <p:cNvPr id="3" name="Group 101"/>
          <p:cNvGrpSpPr>
            <a:grpSpLocks/>
          </p:cNvGrpSpPr>
          <p:nvPr/>
        </p:nvGrpSpPr>
        <p:grpSpPr bwMode="auto">
          <a:xfrm>
            <a:off x="86573" y="834482"/>
            <a:ext cx="1420416" cy="3395663"/>
            <a:chOff x="905069" y="1905000"/>
            <a:chExt cx="1894115" cy="4527550"/>
          </a:xfrm>
        </p:grpSpPr>
        <p:pic>
          <p:nvPicPr>
            <p:cNvPr id="293927" name="Picture 50"/>
            <p:cNvPicPr>
              <a:picLocks noChangeAspect="1" noChangeArrowheads="1"/>
            </p:cNvPicPr>
            <p:nvPr/>
          </p:nvPicPr>
          <p:blipFill>
            <a:blip r:embed="rId4" cstate="print"/>
            <a:srcRect/>
            <a:stretch>
              <a:fillRect/>
            </a:stretch>
          </p:blipFill>
          <p:spPr bwMode="auto">
            <a:xfrm>
              <a:off x="1143000" y="1905000"/>
              <a:ext cx="1436688" cy="4527550"/>
            </a:xfrm>
            <a:prstGeom prst="rect">
              <a:avLst/>
            </a:prstGeom>
            <a:noFill/>
            <a:ln w="9525">
              <a:noFill/>
              <a:miter lim="800000"/>
              <a:headEnd/>
              <a:tailEnd/>
            </a:ln>
          </p:spPr>
        </p:pic>
        <p:sp>
          <p:nvSpPr>
            <p:cNvPr id="293928" name="Oval 100"/>
            <p:cNvSpPr>
              <a:spLocks noChangeArrowheads="1"/>
            </p:cNvSpPr>
            <p:nvPr/>
          </p:nvSpPr>
          <p:spPr bwMode="auto">
            <a:xfrm>
              <a:off x="905069" y="2107225"/>
              <a:ext cx="1894115" cy="513184"/>
            </a:xfrm>
            <a:prstGeom prst="ellipse">
              <a:avLst/>
            </a:prstGeom>
            <a:noFill/>
            <a:ln w="38100" algn="ctr">
              <a:solidFill>
                <a:srgbClr val="FF0000"/>
              </a:solidFill>
              <a:round/>
              <a:headEnd/>
              <a:tailEnd/>
            </a:ln>
          </p:spPr>
          <p:txBody>
            <a:bodyPr/>
            <a:lstStyle/>
            <a:p>
              <a:pPr marL="257175" indent="-257175" defTabSz="685800">
                <a:lnSpc>
                  <a:spcPct val="80000"/>
                </a:lnSpc>
                <a:spcBef>
                  <a:spcPct val="20000"/>
                </a:spcBef>
                <a:buClr>
                  <a:schemeClr val="tx1"/>
                </a:buClr>
                <a:buSzPct val="75000"/>
                <a:buFont typeface="Wingdings" pitchFamily="2" charset="2"/>
                <a:buChar char="l"/>
              </a:pPr>
              <a:endParaRPr lang="en-US" sz="1200"/>
            </a:p>
          </p:txBody>
        </p:sp>
      </p:grpSp>
      <p:sp>
        <p:nvSpPr>
          <p:cNvPr id="105" name="TextBox 104"/>
          <p:cNvSpPr txBox="1">
            <a:spLocks noChangeArrowheads="1"/>
          </p:cNvSpPr>
          <p:nvPr/>
        </p:nvSpPr>
        <p:spPr bwMode="auto">
          <a:xfrm>
            <a:off x="5039789" y="1839411"/>
            <a:ext cx="3577454" cy="1323439"/>
          </a:xfrm>
          <a:prstGeom prst="rect">
            <a:avLst/>
          </a:prstGeom>
          <a:noFill/>
          <a:ln w="9525">
            <a:noFill/>
            <a:miter lim="800000"/>
            <a:headEnd/>
            <a:tailEnd/>
          </a:ln>
        </p:spPr>
        <p:txBody>
          <a:bodyPr wrap="square">
            <a:spAutoFit/>
          </a:bodyPr>
          <a:lstStyle/>
          <a:p>
            <a:pPr defTabSz="685800"/>
            <a:r>
              <a:rPr lang="en-US" sz="2000" b="1" dirty="0">
                <a:latin typeface="Trebuchet MS" pitchFamily="34" charset="0"/>
              </a:rPr>
              <a:t>For protein yield (h</a:t>
            </a:r>
            <a:r>
              <a:rPr lang="en-US" sz="2000" b="1" baseline="30000" dirty="0">
                <a:latin typeface="Trebuchet MS" pitchFamily="34" charset="0"/>
              </a:rPr>
              <a:t>2</a:t>
            </a:r>
            <a:r>
              <a:rPr lang="en-US" sz="2000" b="1" dirty="0">
                <a:latin typeface="Trebuchet MS" pitchFamily="34" charset="0"/>
              </a:rPr>
              <a:t>=0.30), a SNP genotype provides information equivalent to an additional </a:t>
            </a:r>
            <a:r>
              <a:rPr lang="en-US" sz="2000" b="1" dirty="0">
                <a:solidFill>
                  <a:srgbClr val="BA0000"/>
                </a:solidFill>
                <a:latin typeface="Trebuchet MS" pitchFamily="34" charset="0"/>
              </a:rPr>
              <a:t>~32</a:t>
            </a:r>
            <a:r>
              <a:rPr lang="en-US" sz="2000" b="1" dirty="0">
                <a:latin typeface="Trebuchet MS" pitchFamily="34" charset="0"/>
              </a:rPr>
              <a:t> daughters</a:t>
            </a:r>
          </a:p>
        </p:txBody>
      </p:sp>
      <p:grpSp>
        <p:nvGrpSpPr>
          <p:cNvPr id="4" name="Group 112"/>
          <p:cNvGrpSpPr>
            <a:grpSpLocks/>
          </p:cNvGrpSpPr>
          <p:nvPr/>
        </p:nvGrpSpPr>
        <p:grpSpPr bwMode="auto">
          <a:xfrm>
            <a:off x="1766253" y="837654"/>
            <a:ext cx="7011987" cy="823973"/>
            <a:chOff x="2397966" y="1981201"/>
            <a:chExt cx="9349725" cy="1099038"/>
          </a:xfrm>
          <a:noFill/>
        </p:grpSpPr>
        <p:pic>
          <p:nvPicPr>
            <p:cNvPr id="293931" name="Picture 2" descr="http://www.ars.usda.gov/is/graphics/photos/k5176-3i.jpg"/>
            <p:cNvPicPr>
              <a:picLocks noChangeAspect="1" noChangeArrowheads="1"/>
            </p:cNvPicPr>
            <p:nvPr/>
          </p:nvPicPr>
          <p:blipFill>
            <a:blip r:embed="rId3" cstate="print"/>
            <a:srcRect/>
            <a:stretch>
              <a:fillRect/>
            </a:stretch>
          </p:blipFill>
          <p:spPr bwMode="auto">
            <a:xfrm>
              <a:off x="5063319" y="1981201"/>
              <a:ext cx="727881" cy="479060"/>
            </a:xfrm>
            <a:prstGeom prst="rect">
              <a:avLst/>
            </a:prstGeom>
            <a:grpFill/>
            <a:ln w="9525">
              <a:noFill/>
              <a:miter lim="800000"/>
              <a:headEnd/>
              <a:tailEnd/>
            </a:ln>
          </p:spPr>
        </p:pic>
        <p:pic>
          <p:nvPicPr>
            <p:cNvPr id="293932" name="Picture 2" descr="http://www.ars.usda.gov/is/graphics/photos/k5176-3i.jpg"/>
            <p:cNvPicPr>
              <a:picLocks noChangeAspect="1" noChangeArrowheads="1"/>
            </p:cNvPicPr>
            <p:nvPr/>
          </p:nvPicPr>
          <p:blipFill>
            <a:blip r:embed="rId3" cstate="print"/>
            <a:srcRect/>
            <a:stretch>
              <a:fillRect/>
            </a:stretch>
          </p:blipFill>
          <p:spPr bwMode="auto">
            <a:xfrm>
              <a:off x="2743200" y="1981201"/>
              <a:ext cx="727881" cy="479060"/>
            </a:xfrm>
            <a:prstGeom prst="rect">
              <a:avLst/>
            </a:prstGeom>
            <a:grpFill/>
            <a:ln w="9525">
              <a:noFill/>
              <a:miter lim="800000"/>
              <a:headEnd/>
              <a:tailEnd/>
            </a:ln>
          </p:spPr>
        </p:pic>
        <p:pic>
          <p:nvPicPr>
            <p:cNvPr id="293933" name="Picture 2" descr="http://www.ars.usda.gov/is/graphics/photos/k5176-3i.jpg"/>
            <p:cNvPicPr>
              <a:picLocks noChangeAspect="1" noChangeArrowheads="1"/>
            </p:cNvPicPr>
            <p:nvPr/>
          </p:nvPicPr>
          <p:blipFill>
            <a:blip r:embed="rId3" cstate="print"/>
            <a:srcRect/>
            <a:stretch>
              <a:fillRect/>
            </a:stretch>
          </p:blipFill>
          <p:spPr bwMode="auto">
            <a:xfrm>
              <a:off x="3516573" y="1981201"/>
              <a:ext cx="727881" cy="479060"/>
            </a:xfrm>
            <a:prstGeom prst="rect">
              <a:avLst/>
            </a:prstGeom>
            <a:grpFill/>
            <a:ln w="9525">
              <a:noFill/>
              <a:miter lim="800000"/>
              <a:headEnd/>
              <a:tailEnd/>
            </a:ln>
          </p:spPr>
        </p:pic>
        <p:pic>
          <p:nvPicPr>
            <p:cNvPr id="293934" name="Picture 2" descr="http://www.ars.usda.gov/is/graphics/photos/k5176-3i.jpg"/>
            <p:cNvPicPr>
              <a:picLocks noChangeAspect="1" noChangeArrowheads="1"/>
            </p:cNvPicPr>
            <p:nvPr/>
          </p:nvPicPr>
          <p:blipFill>
            <a:blip r:embed="rId3" cstate="print"/>
            <a:srcRect/>
            <a:stretch>
              <a:fillRect/>
            </a:stretch>
          </p:blipFill>
          <p:spPr bwMode="auto">
            <a:xfrm>
              <a:off x="4289946" y="1981201"/>
              <a:ext cx="727881" cy="479060"/>
            </a:xfrm>
            <a:prstGeom prst="rect">
              <a:avLst/>
            </a:prstGeom>
            <a:grpFill/>
            <a:ln w="9525">
              <a:noFill/>
              <a:miter lim="800000"/>
              <a:headEnd/>
              <a:tailEnd/>
            </a:ln>
          </p:spPr>
        </p:pic>
        <p:pic>
          <p:nvPicPr>
            <p:cNvPr id="293935" name="Picture 2" descr="http://www.ars.usda.gov/is/graphics/photos/k5176-3i.jpg"/>
            <p:cNvPicPr>
              <a:picLocks noChangeAspect="1" noChangeArrowheads="1"/>
            </p:cNvPicPr>
            <p:nvPr/>
          </p:nvPicPr>
          <p:blipFill>
            <a:blip r:embed="rId3" cstate="print"/>
            <a:srcRect/>
            <a:stretch>
              <a:fillRect/>
            </a:stretch>
          </p:blipFill>
          <p:spPr bwMode="auto">
            <a:xfrm>
              <a:off x="6629400" y="1999862"/>
              <a:ext cx="727881" cy="479060"/>
            </a:xfrm>
            <a:prstGeom prst="rect">
              <a:avLst/>
            </a:prstGeom>
            <a:grpFill/>
            <a:ln w="9525">
              <a:noFill/>
              <a:miter lim="800000"/>
              <a:headEnd/>
              <a:tailEnd/>
            </a:ln>
          </p:spPr>
        </p:pic>
        <p:pic>
          <p:nvPicPr>
            <p:cNvPr id="293936" name="Picture 2" descr="http://www.ars.usda.gov/is/graphics/photos/k5176-3i.jpg"/>
            <p:cNvPicPr>
              <a:picLocks noChangeAspect="1" noChangeArrowheads="1"/>
            </p:cNvPicPr>
            <p:nvPr/>
          </p:nvPicPr>
          <p:blipFill>
            <a:blip r:embed="rId3" cstate="print"/>
            <a:srcRect/>
            <a:stretch>
              <a:fillRect/>
            </a:stretch>
          </p:blipFill>
          <p:spPr bwMode="auto">
            <a:xfrm>
              <a:off x="7406951" y="2001416"/>
              <a:ext cx="727881" cy="479060"/>
            </a:xfrm>
            <a:prstGeom prst="rect">
              <a:avLst/>
            </a:prstGeom>
            <a:grpFill/>
            <a:ln w="9525">
              <a:noFill/>
              <a:miter lim="800000"/>
              <a:headEnd/>
              <a:tailEnd/>
            </a:ln>
          </p:spPr>
        </p:pic>
        <p:pic>
          <p:nvPicPr>
            <p:cNvPr id="293937" name="Picture 2" descr="http://www.ars.usda.gov/is/graphics/photos/k5176-3i.jpg"/>
            <p:cNvPicPr>
              <a:picLocks noChangeAspect="1" noChangeArrowheads="1"/>
            </p:cNvPicPr>
            <p:nvPr/>
          </p:nvPicPr>
          <p:blipFill>
            <a:blip r:embed="rId3" cstate="print"/>
            <a:srcRect/>
            <a:stretch>
              <a:fillRect/>
            </a:stretch>
          </p:blipFill>
          <p:spPr bwMode="auto">
            <a:xfrm>
              <a:off x="5858069" y="1984399"/>
              <a:ext cx="727881" cy="479060"/>
            </a:xfrm>
            <a:prstGeom prst="rect">
              <a:avLst/>
            </a:prstGeom>
            <a:grpFill/>
            <a:ln w="9525">
              <a:noFill/>
              <a:miter lim="800000"/>
              <a:headEnd/>
              <a:tailEnd/>
            </a:ln>
          </p:spPr>
        </p:pic>
        <p:sp>
          <p:nvSpPr>
            <p:cNvPr id="293938" name="TextBox 102"/>
            <p:cNvSpPr txBox="1">
              <a:spLocks noChangeArrowheads="1"/>
            </p:cNvSpPr>
            <p:nvPr/>
          </p:nvSpPr>
          <p:spPr bwMode="auto">
            <a:xfrm>
              <a:off x="2592677" y="2546561"/>
              <a:ext cx="9155014" cy="533678"/>
            </a:xfrm>
            <a:prstGeom prst="rect">
              <a:avLst/>
            </a:prstGeom>
            <a:grpFill/>
            <a:ln w="9525">
              <a:noFill/>
              <a:miter lim="800000"/>
              <a:headEnd/>
              <a:tailEnd/>
            </a:ln>
          </p:spPr>
          <p:txBody>
            <a:bodyPr wrap="square">
              <a:spAutoFit/>
            </a:bodyPr>
            <a:lstStyle/>
            <a:p>
              <a:pPr defTabSz="685800"/>
              <a:r>
                <a:rPr lang="en-US" sz="2000" b="1" dirty="0">
                  <a:latin typeface="Trebuchet MS" pitchFamily="34" charset="0"/>
                </a:rPr>
                <a:t>Pedigree is equivalent to information on </a:t>
              </a:r>
              <a:r>
                <a:rPr lang="en-US" sz="2000" b="1" dirty="0">
                  <a:solidFill>
                    <a:srgbClr val="BA0000"/>
                  </a:solidFill>
                  <a:latin typeface="Trebuchet MS" pitchFamily="34" charset="0"/>
                </a:rPr>
                <a:t>~7</a:t>
              </a:r>
              <a:r>
                <a:rPr lang="en-US" sz="2000" b="1" dirty="0">
                  <a:latin typeface="Trebuchet MS" pitchFamily="34" charset="0"/>
                </a:rPr>
                <a:t> daughters </a:t>
              </a:r>
            </a:p>
          </p:txBody>
        </p:sp>
        <p:cxnSp>
          <p:nvCxnSpPr>
            <p:cNvPr id="293939" name="Straight Connector 110"/>
            <p:cNvCxnSpPr>
              <a:cxnSpLocks noChangeShapeType="1"/>
            </p:cNvCxnSpPr>
            <p:nvPr/>
          </p:nvCxnSpPr>
          <p:spPr bwMode="auto">
            <a:xfrm>
              <a:off x="2397966" y="2911151"/>
              <a:ext cx="6391471" cy="0"/>
            </a:xfrm>
            <a:prstGeom prst="line">
              <a:avLst/>
            </a:prstGeom>
            <a:grpFill/>
            <a:ln w="12700" algn="ctr">
              <a:noFill/>
              <a:round/>
              <a:headEnd/>
              <a:tailEnd/>
            </a:ln>
          </p:spPr>
        </p:cxnSp>
      </p:grpSp>
      <p:sp>
        <p:nvSpPr>
          <p:cNvPr id="5" name="Title 4"/>
          <p:cNvSpPr>
            <a:spLocks noGrp="1"/>
          </p:cNvSpPr>
          <p:nvPr>
            <p:ph type="title"/>
          </p:nvPr>
        </p:nvSpPr>
        <p:spPr/>
        <p:txBody>
          <a:bodyPr/>
          <a:lstStyle/>
          <a:p>
            <a:r>
              <a:rPr lang="en-US" dirty="0"/>
              <a:t>What’s a single SNP genotype worth?</a:t>
            </a:r>
          </a:p>
        </p:txBody>
      </p:sp>
    </p:spTree>
    <p:extLst>
      <p:ext uri="{BB962C8B-B14F-4D97-AF65-F5344CB8AC3E}">
        <p14:creationId xmlns:p14="http://schemas.microsoft.com/office/powerpoint/2010/main" val="7921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104"/>
          <p:cNvSpPr txBox="1">
            <a:spLocks noChangeArrowheads="1"/>
          </p:cNvSpPr>
          <p:nvPr/>
        </p:nvSpPr>
        <p:spPr bwMode="auto">
          <a:xfrm>
            <a:off x="7014755" y="969575"/>
            <a:ext cx="2024742" cy="1938992"/>
          </a:xfrm>
          <a:prstGeom prst="rect">
            <a:avLst/>
          </a:prstGeom>
          <a:noFill/>
          <a:ln w="9525">
            <a:noFill/>
            <a:miter lim="800000"/>
            <a:headEnd/>
            <a:tailEnd/>
          </a:ln>
        </p:spPr>
        <p:txBody>
          <a:bodyPr wrap="square">
            <a:spAutoFit/>
          </a:bodyPr>
          <a:lstStyle/>
          <a:p>
            <a:pPr defTabSz="685800"/>
            <a:r>
              <a:rPr lang="en-US" sz="2000" b="1" dirty="0"/>
              <a:t>For daughter pregnancy rate (h</a:t>
            </a:r>
            <a:r>
              <a:rPr lang="en-US" sz="2000" b="1" baseline="30000" dirty="0"/>
              <a:t>2</a:t>
            </a:r>
            <a:r>
              <a:rPr lang="en-US" sz="2000" b="1" dirty="0"/>
              <a:t>=0.04), a SNP genotype is equivalent to </a:t>
            </a:r>
            <a:r>
              <a:rPr lang="en-US" sz="2000" b="1" dirty="0">
                <a:solidFill>
                  <a:srgbClr val="BA0000"/>
                </a:solidFill>
              </a:rPr>
              <a:t>~181 </a:t>
            </a:r>
            <a:r>
              <a:rPr lang="en-US" sz="2000" b="1" dirty="0"/>
              <a:t>daughters</a:t>
            </a:r>
          </a:p>
        </p:txBody>
      </p:sp>
      <p:sp>
        <p:nvSpPr>
          <p:cNvPr id="16" name="Title 15"/>
          <p:cNvSpPr>
            <a:spLocks noGrp="1"/>
          </p:cNvSpPr>
          <p:nvPr>
            <p:ph type="title"/>
          </p:nvPr>
        </p:nvSpPr>
        <p:spPr/>
        <p:txBody>
          <a:bodyPr/>
          <a:lstStyle/>
          <a:p>
            <a:r>
              <a:rPr lang="en-US" dirty="0"/>
              <a:t>What’s a single SNP genotype worth?</a:t>
            </a:r>
          </a:p>
        </p:txBody>
      </p:sp>
      <p:grpSp>
        <p:nvGrpSpPr>
          <p:cNvPr id="18" name="Group 17"/>
          <p:cNvGrpSpPr/>
          <p:nvPr/>
        </p:nvGrpSpPr>
        <p:grpSpPr>
          <a:xfrm>
            <a:off x="359012" y="1092100"/>
            <a:ext cx="2177407" cy="3782859"/>
            <a:chOff x="141889" y="1432105"/>
            <a:chExt cx="2903209" cy="5043812"/>
          </a:xfrm>
        </p:grpSpPr>
        <p:grpSp>
          <p:nvGrpSpPr>
            <p:cNvPr id="17" name="Group 16"/>
            <p:cNvGrpSpPr/>
            <p:nvPr/>
          </p:nvGrpSpPr>
          <p:grpSpPr>
            <a:xfrm>
              <a:off x="141889" y="1444297"/>
              <a:ext cx="556249" cy="5031620"/>
              <a:chOff x="141889" y="1444297"/>
              <a:chExt cx="556249" cy="5031620"/>
            </a:xfrm>
          </p:grpSpPr>
          <p:pic>
            <p:nvPicPr>
              <p:cNvPr id="163" name="Picture 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164" name="Picture 163"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165"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166"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167"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168"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169"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170"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171"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172"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173"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174"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176" name="Group 175"/>
            <p:cNvGrpSpPr/>
            <p:nvPr/>
          </p:nvGrpSpPr>
          <p:grpSpPr>
            <a:xfrm>
              <a:off x="733201" y="1432105"/>
              <a:ext cx="556249" cy="5031620"/>
              <a:chOff x="141889" y="1444297"/>
              <a:chExt cx="556249" cy="5031620"/>
            </a:xfrm>
          </p:grpSpPr>
          <p:pic>
            <p:nvPicPr>
              <p:cNvPr id="177" name="Picture 176"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178" name="Picture 177"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179"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180"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181"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182"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183"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184"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185"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186"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187"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188"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189" name="Group 188"/>
            <p:cNvGrpSpPr/>
            <p:nvPr/>
          </p:nvGrpSpPr>
          <p:grpSpPr>
            <a:xfrm>
              <a:off x="1318417" y="1432105"/>
              <a:ext cx="556249" cy="5031620"/>
              <a:chOff x="141889" y="1444297"/>
              <a:chExt cx="556249" cy="5031620"/>
            </a:xfrm>
          </p:grpSpPr>
          <p:pic>
            <p:nvPicPr>
              <p:cNvPr id="190" name="Picture 189"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191" name="Picture 190"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192"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193"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194"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195"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196"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197"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198"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199"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00"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01"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02" name="Group 201"/>
            <p:cNvGrpSpPr/>
            <p:nvPr/>
          </p:nvGrpSpPr>
          <p:grpSpPr>
            <a:xfrm>
              <a:off x="1903633" y="1432105"/>
              <a:ext cx="556249" cy="5031620"/>
              <a:chOff x="141889" y="1444297"/>
              <a:chExt cx="556249" cy="5031620"/>
            </a:xfrm>
          </p:grpSpPr>
          <p:pic>
            <p:nvPicPr>
              <p:cNvPr id="203" name="Picture 20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04" name="Picture 203"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05"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06"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07"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08"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09"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10"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11"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12"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13"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14"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15" name="Group 214"/>
            <p:cNvGrpSpPr/>
            <p:nvPr/>
          </p:nvGrpSpPr>
          <p:grpSpPr>
            <a:xfrm>
              <a:off x="2488849" y="1432105"/>
              <a:ext cx="556249" cy="5031620"/>
              <a:chOff x="141889" y="1444297"/>
              <a:chExt cx="556249" cy="5031620"/>
            </a:xfrm>
          </p:grpSpPr>
          <p:pic>
            <p:nvPicPr>
              <p:cNvPr id="216" name="Picture 215"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17" name="Picture 216"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18"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19"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20"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21"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22"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23"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24"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25"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26"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27"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grpSp>
        <p:nvGrpSpPr>
          <p:cNvPr id="229" name="Group 228"/>
          <p:cNvGrpSpPr/>
          <p:nvPr/>
        </p:nvGrpSpPr>
        <p:grpSpPr>
          <a:xfrm>
            <a:off x="2585008" y="1081671"/>
            <a:ext cx="2177407" cy="3782859"/>
            <a:chOff x="141889" y="1432105"/>
            <a:chExt cx="2903209" cy="5043812"/>
          </a:xfrm>
        </p:grpSpPr>
        <p:grpSp>
          <p:nvGrpSpPr>
            <p:cNvPr id="230" name="Group 229"/>
            <p:cNvGrpSpPr/>
            <p:nvPr/>
          </p:nvGrpSpPr>
          <p:grpSpPr>
            <a:xfrm>
              <a:off x="141889" y="1444297"/>
              <a:ext cx="556249" cy="5031620"/>
              <a:chOff x="141889" y="1444297"/>
              <a:chExt cx="556249" cy="5031620"/>
            </a:xfrm>
          </p:grpSpPr>
          <p:pic>
            <p:nvPicPr>
              <p:cNvPr id="283" name="Picture 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84" name="Picture 283"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85"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86"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87"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88"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89"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90"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91"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92"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93"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94"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31" name="Group 230"/>
            <p:cNvGrpSpPr/>
            <p:nvPr/>
          </p:nvGrpSpPr>
          <p:grpSpPr>
            <a:xfrm>
              <a:off x="733201" y="1432105"/>
              <a:ext cx="556249" cy="5031620"/>
              <a:chOff x="141889" y="1444297"/>
              <a:chExt cx="556249" cy="5031620"/>
            </a:xfrm>
          </p:grpSpPr>
          <p:pic>
            <p:nvPicPr>
              <p:cNvPr id="271" name="Picture 270"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72" name="Picture 271"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73"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74"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75"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76"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77"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78"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79"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80"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81"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82"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32" name="Group 231"/>
            <p:cNvGrpSpPr/>
            <p:nvPr/>
          </p:nvGrpSpPr>
          <p:grpSpPr>
            <a:xfrm>
              <a:off x="1318417" y="1432105"/>
              <a:ext cx="556249" cy="5031620"/>
              <a:chOff x="141889" y="1444297"/>
              <a:chExt cx="556249" cy="5031620"/>
            </a:xfrm>
          </p:grpSpPr>
          <p:pic>
            <p:nvPicPr>
              <p:cNvPr id="259" name="Picture 258"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60" name="Picture 259"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61"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62"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63"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64"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65"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66"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67"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68"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69"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70"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33" name="Group 232"/>
            <p:cNvGrpSpPr/>
            <p:nvPr/>
          </p:nvGrpSpPr>
          <p:grpSpPr>
            <a:xfrm>
              <a:off x="1903633" y="1432105"/>
              <a:ext cx="556249" cy="5031620"/>
              <a:chOff x="141889" y="1444297"/>
              <a:chExt cx="556249" cy="5031620"/>
            </a:xfrm>
          </p:grpSpPr>
          <p:pic>
            <p:nvPicPr>
              <p:cNvPr id="247" name="Picture 246"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48" name="Picture 247"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49"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50"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51"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52"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53"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54"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55"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56"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57"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58"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34" name="Group 233"/>
            <p:cNvGrpSpPr/>
            <p:nvPr/>
          </p:nvGrpSpPr>
          <p:grpSpPr>
            <a:xfrm>
              <a:off x="2488849" y="1432105"/>
              <a:ext cx="556249" cy="5031620"/>
              <a:chOff x="141889" y="1444297"/>
              <a:chExt cx="556249" cy="5031620"/>
            </a:xfrm>
          </p:grpSpPr>
          <p:pic>
            <p:nvPicPr>
              <p:cNvPr id="235" name="Picture 234"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36" name="Picture 235"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37"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38"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39"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40"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41"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42"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43"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44"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45"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46"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grpSp>
        <p:nvGrpSpPr>
          <p:cNvPr id="295" name="Group 294"/>
          <p:cNvGrpSpPr/>
          <p:nvPr/>
        </p:nvGrpSpPr>
        <p:grpSpPr>
          <a:xfrm>
            <a:off x="4784140" y="1070559"/>
            <a:ext cx="2177407" cy="3782859"/>
            <a:chOff x="141889" y="1432105"/>
            <a:chExt cx="2903209" cy="5043812"/>
          </a:xfrm>
        </p:grpSpPr>
        <p:grpSp>
          <p:nvGrpSpPr>
            <p:cNvPr id="296" name="Group 295"/>
            <p:cNvGrpSpPr/>
            <p:nvPr/>
          </p:nvGrpSpPr>
          <p:grpSpPr>
            <a:xfrm>
              <a:off x="141889" y="1444297"/>
              <a:ext cx="556249" cy="5031620"/>
              <a:chOff x="141889" y="1444297"/>
              <a:chExt cx="556249" cy="5031620"/>
            </a:xfrm>
          </p:grpSpPr>
          <p:pic>
            <p:nvPicPr>
              <p:cNvPr id="349" name="Picture 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50" name="Picture 349"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9"/>
              </a:xfrm>
              <a:prstGeom prst="rect">
                <a:avLst/>
              </a:prstGeom>
              <a:noFill/>
              <a:ln w="9525">
                <a:noFill/>
                <a:miter lim="800000"/>
                <a:headEnd/>
                <a:tailEnd/>
              </a:ln>
            </p:spPr>
          </p:pic>
          <p:pic>
            <p:nvPicPr>
              <p:cNvPr id="351"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52"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53"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54"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55"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56"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57"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58"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59"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60"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97" name="Group 296"/>
            <p:cNvGrpSpPr/>
            <p:nvPr/>
          </p:nvGrpSpPr>
          <p:grpSpPr>
            <a:xfrm>
              <a:off x="733201" y="1432105"/>
              <a:ext cx="556249" cy="5031620"/>
              <a:chOff x="141889" y="1444297"/>
              <a:chExt cx="556249" cy="5031620"/>
            </a:xfrm>
          </p:grpSpPr>
          <p:pic>
            <p:nvPicPr>
              <p:cNvPr id="337" name="Picture 336"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38" name="Picture 337"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339"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40"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41"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42"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43"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44"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45"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46"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47"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48"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98" name="Group 297"/>
            <p:cNvGrpSpPr/>
            <p:nvPr/>
          </p:nvGrpSpPr>
          <p:grpSpPr>
            <a:xfrm>
              <a:off x="1318417" y="1432105"/>
              <a:ext cx="556249" cy="5031620"/>
              <a:chOff x="141889" y="1444297"/>
              <a:chExt cx="556249" cy="5031620"/>
            </a:xfrm>
          </p:grpSpPr>
          <p:pic>
            <p:nvPicPr>
              <p:cNvPr id="325" name="Picture 324"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26" name="Picture 325"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327"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28"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29"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30"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31"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32"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33"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34"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35"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36"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99" name="Group 298"/>
            <p:cNvGrpSpPr/>
            <p:nvPr/>
          </p:nvGrpSpPr>
          <p:grpSpPr>
            <a:xfrm>
              <a:off x="1903633" y="1432105"/>
              <a:ext cx="556249" cy="5031620"/>
              <a:chOff x="141889" y="1444297"/>
              <a:chExt cx="556249" cy="5031620"/>
            </a:xfrm>
          </p:grpSpPr>
          <p:pic>
            <p:nvPicPr>
              <p:cNvPr id="313" name="Picture 31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14" name="Picture 313"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315"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16"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17"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18"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19"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20"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21"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22"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23"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24"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300" name="Group 299"/>
            <p:cNvGrpSpPr/>
            <p:nvPr/>
          </p:nvGrpSpPr>
          <p:grpSpPr>
            <a:xfrm>
              <a:off x="2488849" y="1432105"/>
              <a:ext cx="556249" cy="5031620"/>
              <a:chOff x="141889" y="1444297"/>
              <a:chExt cx="556249" cy="5031620"/>
            </a:xfrm>
          </p:grpSpPr>
          <p:pic>
            <p:nvPicPr>
              <p:cNvPr id="301" name="Picture 300"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02" name="Picture 301"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303"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04"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05"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06"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07"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08"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09"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10"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11"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12"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pic>
        <p:nvPicPr>
          <p:cNvPr id="361" name="Picture 2" descr="http://www.ars.usda.gov/is/graphics/photos/k5176-3i.jpg"/>
          <p:cNvPicPr>
            <a:picLocks noChangeAspect="1" noChangeArrowheads="1"/>
          </p:cNvPicPr>
          <p:nvPr/>
        </p:nvPicPr>
        <p:blipFill>
          <a:blip r:embed="rId3" cstate="print"/>
          <a:srcRect/>
          <a:stretch>
            <a:fillRect/>
          </a:stretch>
        </p:blipFill>
        <p:spPr bwMode="auto">
          <a:xfrm rot="19909380">
            <a:off x="1624321" y="787977"/>
            <a:ext cx="412615" cy="284819"/>
          </a:xfrm>
          <a:prstGeom prst="rect">
            <a:avLst/>
          </a:prstGeom>
          <a:noFill/>
          <a:ln w="9525">
            <a:noFill/>
            <a:miter lim="800000"/>
            <a:headEnd/>
            <a:tailEnd/>
          </a:ln>
        </p:spPr>
      </p:pic>
    </p:spTree>
    <p:extLst>
      <p:ext uri="{BB962C8B-B14F-4D97-AF65-F5344CB8AC3E}">
        <p14:creationId xmlns:p14="http://schemas.microsoft.com/office/powerpoint/2010/main" val="900006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806E-FB89-524D-8AF6-B5858738AD43}"/>
              </a:ext>
            </a:extLst>
          </p:cNvPr>
          <p:cNvSpPr>
            <a:spLocks noGrp="1"/>
          </p:cNvSpPr>
          <p:nvPr>
            <p:ph type="title"/>
          </p:nvPr>
        </p:nvSpPr>
        <p:spPr/>
        <p:txBody>
          <a:bodyPr/>
          <a:lstStyle/>
          <a:p>
            <a:r>
              <a:rPr lang="en-US" dirty="0"/>
              <a:t>Genomic selection works!</a:t>
            </a:r>
          </a:p>
        </p:txBody>
      </p:sp>
      <p:pic>
        <p:nvPicPr>
          <p:cNvPr id="3" name="Picture 2">
            <a:extLst>
              <a:ext uri="{FF2B5EF4-FFF2-40B4-BE49-F238E27FC236}">
                <a16:creationId xmlns:a16="http://schemas.microsoft.com/office/drawing/2014/main" id="{DCBFE5A3-DD49-5A4B-ABCD-88884D9257FB}"/>
              </a:ext>
            </a:extLst>
          </p:cNvPr>
          <p:cNvPicPr>
            <a:picLocks noChangeAspect="1"/>
          </p:cNvPicPr>
          <p:nvPr/>
        </p:nvPicPr>
        <p:blipFill>
          <a:blip r:embed="rId2"/>
          <a:stretch>
            <a:fillRect/>
          </a:stretch>
        </p:blipFill>
        <p:spPr>
          <a:xfrm>
            <a:off x="231494" y="1310196"/>
            <a:ext cx="4484087" cy="2932157"/>
          </a:xfrm>
          <a:prstGeom prst="rect">
            <a:avLst/>
          </a:prstGeom>
        </p:spPr>
      </p:pic>
      <p:sp>
        <p:nvSpPr>
          <p:cNvPr id="5" name="TextBox 4">
            <a:extLst>
              <a:ext uri="{FF2B5EF4-FFF2-40B4-BE49-F238E27FC236}">
                <a16:creationId xmlns:a16="http://schemas.microsoft.com/office/drawing/2014/main" id="{91B5E8FA-2E77-AA4B-BE7A-B1D82CC32D98}"/>
              </a:ext>
            </a:extLst>
          </p:cNvPr>
          <p:cNvSpPr txBox="1"/>
          <p:nvPr/>
        </p:nvSpPr>
        <p:spPr>
          <a:xfrm>
            <a:off x="0" y="4696931"/>
            <a:ext cx="4397475" cy="276999"/>
          </a:xfrm>
          <a:prstGeom prst="rect">
            <a:avLst/>
          </a:prstGeom>
          <a:noFill/>
        </p:spPr>
        <p:txBody>
          <a:bodyPr wrap="square" rtlCol="0">
            <a:spAutoFit/>
          </a:bodyPr>
          <a:lstStyle/>
          <a:p>
            <a:r>
              <a:rPr lang="en-US" sz="1200" b="1" dirty="0"/>
              <a:t>Source:</a:t>
            </a:r>
            <a:r>
              <a:rPr lang="en-US" sz="1200" dirty="0"/>
              <a:t> García-Ruiz et al. (2016; PMID: 27354521)</a:t>
            </a:r>
          </a:p>
        </p:txBody>
      </p:sp>
      <p:pic>
        <p:nvPicPr>
          <p:cNvPr id="7" name="Picture 6">
            <a:extLst>
              <a:ext uri="{FF2B5EF4-FFF2-40B4-BE49-F238E27FC236}">
                <a16:creationId xmlns:a16="http://schemas.microsoft.com/office/drawing/2014/main" id="{741CAB98-BC94-0949-AF3A-D7621207CCB1}"/>
              </a:ext>
            </a:extLst>
          </p:cNvPr>
          <p:cNvPicPr>
            <a:picLocks noChangeAspect="1"/>
          </p:cNvPicPr>
          <p:nvPr/>
        </p:nvPicPr>
        <p:blipFill>
          <a:blip r:embed="rId3"/>
          <a:stretch>
            <a:fillRect/>
          </a:stretch>
        </p:blipFill>
        <p:spPr>
          <a:xfrm>
            <a:off x="5131558" y="1310196"/>
            <a:ext cx="3700102" cy="2932157"/>
          </a:xfrm>
          <a:prstGeom prst="rect">
            <a:avLst/>
          </a:prstGeom>
        </p:spPr>
      </p:pic>
    </p:spTree>
    <p:extLst>
      <p:ext uri="{BB962C8B-B14F-4D97-AF65-F5344CB8AC3E}">
        <p14:creationId xmlns:p14="http://schemas.microsoft.com/office/powerpoint/2010/main" val="1493212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6160C0-347A-BD45-81C0-337BED09D85E}"/>
              </a:ext>
            </a:extLst>
          </p:cNvPr>
          <p:cNvSpPr>
            <a:spLocks noGrp="1"/>
          </p:cNvSpPr>
          <p:nvPr>
            <p:ph type="title"/>
          </p:nvPr>
        </p:nvSpPr>
        <p:spPr/>
        <p:txBody>
          <a:bodyPr/>
          <a:lstStyle/>
          <a:p>
            <a:r>
              <a:rPr lang="en-US" dirty="0"/>
              <a:t>Are we going in the right direction?</a:t>
            </a:r>
          </a:p>
        </p:txBody>
      </p:sp>
      <p:sp>
        <p:nvSpPr>
          <p:cNvPr id="5" name="Content Placeholder 4">
            <a:extLst>
              <a:ext uri="{FF2B5EF4-FFF2-40B4-BE49-F238E27FC236}">
                <a16:creationId xmlns:a16="http://schemas.microsoft.com/office/drawing/2014/main" id="{E28BA289-8AEA-5E42-9670-20276F75009B}"/>
              </a:ext>
            </a:extLst>
          </p:cNvPr>
          <p:cNvSpPr>
            <a:spLocks noGrp="1"/>
          </p:cNvSpPr>
          <p:nvPr>
            <p:ph sz="half" idx="1"/>
          </p:nvPr>
        </p:nvSpPr>
        <p:spPr/>
        <p:txBody>
          <a:bodyPr/>
          <a:lstStyle/>
          <a:p>
            <a:pPr marL="0" indent="0">
              <a:buNone/>
            </a:pPr>
            <a:br>
              <a:rPr lang="en-US" dirty="0"/>
            </a:br>
            <a:br>
              <a:rPr lang="en-US" dirty="0"/>
            </a:br>
            <a:br>
              <a:rPr lang="en-US" dirty="0"/>
            </a:br>
            <a:r>
              <a:rPr lang="en-US" dirty="0"/>
              <a:t>Cows with PTA for DPR &gt; 1 (n = 1,285) had higher pregnancy rate at first service, fewer services per conception, and fewer days open that cows with a DPR &lt; -1.</a:t>
            </a:r>
          </a:p>
        </p:txBody>
      </p:sp>
      <p:sp>
        <p:nvSpPr>
          <p:cNvPr id="10" name="Content Placeholder 9">
            <a:extLst>
              <a:ext uri="{FF2B5EF4-FFF2-40B4-BE49-F238E27FC236}">
                <a16:creationId xmlns:a16="http://schemas.microsoft.com/office/drawing/2014/main" id="{26C5C561-5730-1A4D-A0A3-49E82F07EBD1}"/>
              </a:ext>
            </a:extLst>
          </p:cNvPr>
          <p:cNvSpPr>
            <a:spLocks noGrp="1"/>
          </p:cNvSpPr>
          <p:nvPr>
            <p:ph sz="half" idx="2"/>
          </p:nvPr>
        </p:nvSpPr>
        <p:spPr/>
        <p:txBody>
          <a:bodyPr/>
          <a:lstStyle/>
          <a:p>
            <a:pPr marL="0" indent="0">
              <a:buNone/>
            </a:pPr>
            <a:br>
              <a:rPr lang="en-US" dirty="0"/>
            </a:br>
            <a:br>
              <a:rPr lang="en-US" dirty="0"/>
            </a:br>
            <a:br>
              <a:rPr lang="en-US" dirty="0"/>
            </a:br>
            <a:r>
              <a:rPr lang="en-US" dirty="0"/>
              <a:t>Holstein cows (n = 4,445) with genomic PTA for DPR in the top quartile had greater pregnancy rates, fewer days open, and fewer services to conception than cows with PTA in the bottom quartile.</a:t>
            </a:r>
          </a:p>
        </p:txBody>
      </p:sp>
      <p:pic>
        <p:nvPicPr>
          <p:cNvPr id="12" name="Picture 11">
            <a:extLst>
              <a:ext uri="{FF2B5EF4-FFF2-40B4-BE49-F238E27FC236}">
                <a16:creationId xmlns:a16="http://schemas.microsoft.com/office/drawing/2014/main" id="{8E3031B9-6C7D-624F-B7C1-831147348607}"/>
              </a:ext>
            </a:extLst>
          </p:cNvPr>
          <p:cNvPicPr>
            <a:picLocks noChangeAspect="1"/>
          </p:cNvPicPr>
          <p:nvPr/>
        </p:nvPicPr>
        <p:blipFill rotWithShape="1">
          <a:blip r:embed="rId2">
            <a:extLst>
              <a:ext uri="{28A0092B-C50C-407E-A947-70E740481C1C}">
                <a14:useLocalDpi xmlns:a14="http://schemas.microsoft.com/office/drawing/2010/main" val="0"/>
              </a:ext>
            </a:extLst>
          </a:blip>
          <a:srcRect l="14347" t="31844" r="12271" b="37876"/>
          <a:stretch/>
        </p:blipFill>
        <p:spPr>
          <a:xfrm>
            <a:off x="365761" y="683288"/>
            <a:ext cx="4023360" cy="1037639"/>
          </a:xfrm>
          <a:prstGeom prst="rect">
            <a:avLst/>
          </a:prstGeom>
        </p:spPr>
      </p:pic>
      <p:pic>
        <p:nvPicPr>
          <p:cNvPr id="14" name="Picture 13">
            <a:extLst>
              <a:ext uri="{FF2B5EF4-FFF2-40B4-BE49-F238E27FC236}">
                <a16:creationId xmlns:a16="http://schemas.microsoft.com/office/drawing/2014/main" id="{6D5B4541-4815-C941-839A-59AB42BDE203}"/>
              </a:ext>
            </a:extLst>
          </p:cNvPr>
          <p:cNvPicPr>
            <a:picLocks noChangeAspect="1"/>
          </p:cNvPicPr>
          <p:nvPr/>
        </p:nvPicPr>
        <p:blipFill rotWithShape="1">
          <a:blip r:embed="rId3">
            <a:extLst>
              <a:ext uri="{28A0092B-C50C-407E-A947-70E740481C1C}">
                <a14:useLocalDpi xmlns:a14="http://schemas.microsoft.com/office/drawing/2010/main" val="0"/>
              </a:ext>
            </a:extLst>
          </a:blip>
          <a:srcRect l="12149" t="31453" r="20451" b="41587"/>
          <a:stretch/>
        </p:blipFill>
        <p:spPr>
          <a:xfrm>
            <a:off x="4664444" y="683289"/>
            <a:ext cx="3826413" cy="956604"/>
          </a:xfrm>
          <a:prstGeom prst="rect">
            <a:avLst/>
          </a:prstGeom>
        </p:spPr>
      </p:pic>
    </p:spTree>
    <p:extLst>
      <p:ext uri="{BB962C8B-B14F-4D97-AF65-F5344CB8AC3E}">
        <p14:creationId xmlns:p14="http://schemas.microsoft.com/office/powerpoint/2010/main" val="4066820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7601-D467-A846-BF8E-219D71A8696F}"/>
              </a:ext>
            </a:extLst>
          </p:cNvPr>
          <p:cNvSpPr>
            <a:spLocks noGrp="1"/>
          </p:cNvSpPr>
          <p:nvPr>
            <p:ph type="title"/>
          </p:nvPr>
        </p:nvSpPr>
        <p:spPr/>
        <p:txBody>
          <a:bodyPr/>
          <a:lstStyle/>
          <a:p>
            <a:r>
              <a:rPr lang="en-US" dirty="0"/>
              <a:t>Inbreeding is increasing faster than in the past</a:t>
            </a:r>
          </a:p>
        </p:txBody>
      </p:sp>
      <p:graphicFrame>
        <p:nvGraphicFramePr>
          <p:cNvPr id="3" name="Chart 2">
            <a:extLst>
              <a:ext uri="{FF2B5EF4-FFF2-40B4-BE49-F238E27FC236}">
                <a16:creationId xmlns:a16="http://schemas.microsoft.com/office/drawing/2014/main" id="{4CDBE25D-3645-4D42-97D6-6708E5D556CD}"/>
              </a:ext>
            </a:extLst>
          </p:cNvPr>
          <p:cNvGraphicFramePr>
            <a:graphicFrameLocks/>
          </p:cNvGraphicFramePr>
          <p:nvPr>
            <p:extLst>
              <p:ext uri="{D42A27DB-BD31-4B8C-83A1-F6EECF244321}">
                <p14:modId xmlns:p14="http://schemas.microsoft.com/office/powerpoint/2010/main" val="536633462"/>
              </p:ext>
            </p:extLst>
          </p:nvPr>
        </p:nvGraphicFramePr>
        <p:xfrm>
          <a:off x="-2837251" y="-975293"/>
          <a:ext cx="14719766" cy="677038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99CC5D21-7DAC-AF47-B12F-B6ADBDC9C570}"/>
              </a:ext>
            </a:extLst>
          </p:cNvPr>
          <p:cNvSpPr/>
          <p:nvPr/>
        </p:nvSpPr>
        <p:spPr>
          <a:xfrm>
            <a:off x="-55848" y="4732323"/>
            <a:ext cx="1412309" cy="261610"/>
          </a:xfrm>
          <a:prstGeom prst="rect">
            <a:avLst/>
          </a:prstGeom>
        </p:spPr>
        <p:txBody>
          <a:bodyPr wrap="square">
            <a:spAutoFit/>
          </a:bodyPr>
          <a:lstStyle/>
          <a:p>
            <a:r>
              <a:rPr lang="en-US" sz="1100" b="1" dirty="0">
                <a:solidFill>
                  <a:srgbClr val="00503E"/>
                </a:solidFill>
              </a:rPr>
              <a:t>Source: </a:t>
            </a:r>
            <a:r>
              <a:rPr lang="en-US" sz="1100" dirty="0">
                <a:solidFill>
                  <a:srgbClr val="00503E"/>
                </a:solidFill>
              </a:rPr>
              <a:t>CDCB (2019)</a:t>
            </a:r>
            <a:endParaRPr lang="en-US" sz="1100" dirty="0">
              <a:solidFill>
                <a:srgbClr val="244270"/>
              </a:solidFill>
            </a:endParaRPr>
          </a:p>
        </p:txBody>
      </p:sp>
    </p:spTree>
    <p:extLst>
      <p:ext uri="{BB962C8B-B14F-4D97-AF65-F5344CB8AC3E}">
        <p14:creationId xmlns:p14="http://schemas.microsoft.com/office/powerpoint/2010/main" val="75283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939E-1DD4-9C4D-9D02-0B2DFDB77D1E}"/>
              </a:ext>
            </a:extLst>
          </p:cNvPr>
          <p:cNvSpPr>
            <a:spLocks noGrp="1"/>
          </p:cNvSpPr>
          <p:nvPr>
            <p:ph type="title"/>
          </p:nvPr>
        </p:nvSpPr>
        <p:spPr/>
        <p:txBody>
          <a:bodyPr/>
          <a:lstStyle/>
          <a:p>
            <a:r>
              <a:rPr lang="en-US" dirty="0"/>
              <a:t>WHERE ARE WE TODAY?</a:t>
            </a:r>
          </a:p>
        </p:txBody>
      </p:sp>
    </p:spTree>
    <p:extLst>
      <p:ext uri="{BB962C8B-B14F-4D97-AF65-F5344CB8AC3E}">
        <p14:creationId xmlns:p14="http://schemas.microsoft.com/office/powerpoint/2010/main" val="2472236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5425-2424-B042-BD3A-86742AB83086}"/>
              </a:ext>
            </a:extLst>
          </p:cNvPr>
          <p:cNvSpPr>
            <a:spLocks noGrp="1"/>
          </p:cNvSpPr>
          <p:nvPr>
            <p:ph type="title"/>
          </p:nvPr>
        </p:nvSpPr>
        <p:spPr>
          <a:xfrm>
            <a:off x="365759" y="91440"/>
            <a:ext cx="8638961" cy="479822"/>
          </a:xfrm>
        </p:spPr>
        <p:txBody>
          <a:bodyPr/>
          <a:lstStyle/>
          <a:p>
            <a:r>
              <a:rPr lang="en-US" dirty="0"/>
              <a:t>Knowledge of reproductive biology advancing rapidly</a:t>
            </a:r>
          </a:p>
        </p:txBody>
      </p:sp>
      <p:sp>
        <p:nvSpPr>
          <p:cNvPr id="3" name="Content Placeholder 2">
            <a:extLst>
              <a:ext uri="{FF2B5EF4-FFF2-40B4-BE49-F238E27FC236}">
                <a16:creationId xmlns:a16="http://schemas.microsoft.com/office/drawing/2014/main" id="{C6E8967F-3BCD-9F47-A144-0C973F8386F5}"/>
              </a:ext>
            </a:extLst>
          </p:cNvPr>
          <p:cNvSpPr>
            <a:spLocks noGrp="1"/>
          </p:cNvSpPr>
          <p:nvPr>
            <p:ph sz="half" idx="1"/>
          </p:nvPr>
        </p:nvSpPr>
        <p:spPr/>
        <p:txBody>
          <a:bodyPr/>
          <a:lstStyle/>
          <a:p>
            <a:r>
              <a:rPr lang="en-US" dirty="0"/>
              <a:t>Candidate genes have improved accuracy </a:t>
            </a:r>
            <a:r>
              <a:rPr lang="en-US" sz="1800" dirty="0"/>
              <a:t>(Ortega et al., 2016, PMID: 26923315)</a:t>
            </a:r>
          </a:p>
          <a:p>
            <a:pPr lvl="1"/>
            <a:r>
              <a:rPr lang="en-US" dirty="0"/>
              <a:t>39 markers </a:t>
            </a:r>
            <a:r>
              <a:rPr lang="en-US" dirty="0">
                <a:solidFill>
                  <a:srgbClr val="B00000"/>
                </a:solidFill>
              </a:rPr>
              <a:t>+0.20% </a:t>
            </a:r>
            <a:r>
              <a:rPr lang="en-US" dirty="0"/>
              <a:t>versus </a:t>
            </a:r>
            <a:r>
              <a:rPr lang="en-US" dirty="0">
                <a:solidFill>
                  <a:srgbClr val="B00000"/>
                </a:solidFill>
              </a:rPr>
              <a:t>+0.40%</a:t>
            </a:r>
            <a:r>
              <a:rPr lang="en-US" dirty="0"/>
              <a:t> from 727,000 SNP</a:t>
            </a:r>
          </a:p>
          <a:p>
            <a:r>
              <a:rPr lang="en-US" dirty="0"/>
              <a:t>A single change in </a:t>
            </a:r>
            <a:r>
              <a:rPr lang="en-US" i="1" dirty="0"/>
              <a:t>COQ9 </a:t>
            </a:r>
            <a:r>
              <a:rPr lang="en-US" dirty="0"/>
              <a:t>had favorable effects on cellular oxygen metabolism, body weight changes, and ovarian function </a:t>
            </a:r>
            <a:r>
              <a:rPr lang="en-US" sz="1800" dirty="0"/>
              <a:t>(Ortega et al., 2017, PMID:  28339599)</a:t>
            </a:r>
          </a:p>
        </p:txBody>
      </p:sp>
      <p:pic>
        <p:nvPicPr>
          <p:cNvPr id="8" name="Picture 7">
            <a:extLst>
              <a:ext uri="{FF2B5EF4-FFF2-40B4-BE49-F238E27FC236}">
                <a16:creationId xmlns:a16="http://schemas.microsoft.com/office/drawing/2014/main" id="{A49866BC-EE11-EF47-9B3D-C0909755FA27}"/>
              </a:ext>
            </a:extLst>
          </p:cNvPr>
          <p:cNvPicPr>
            <a:picLocks noChangeAspect="1"/>
          </p:cNvPicPr>
          <p:nvPr/>
        </p:nvPicPr>
        <p:blipFill rotWithShape="1">
          <a:blip r:embed="rId2"/>
          <a:srcRect t="3444"/>
          <a:stretch/>
        </p:blipFill>
        <p:spPr>
          <a:xfrm>
            <a:off x="4693113" y="914399"/>
            <a:ext cx="4224641" cy="3530039"/>
          </a:xfrm>
          <a:prstGeom prst="rect">
            <a:avLst/>
          </a:prstGeom>
        </p:spPr>
      </p:pic>
      <p:sp>
        <p:nvSpPr>
          <p:cNvPr id="9" name="TextBox 8">
            <a:extLst>
              <a:ext uri="{FF2B5EF4-FFF2-40B4-BE49-F238E27FC236}">
                <a16:creationId xmlns:a16="http://schemas.microsoft.com/office/drawing/2014/main" id="{0BFF8587-F52F-2F46-B148-916480919CE6}"/>
              </a:ext>
            </a:extLst>
          </p:cNvPr>
          <p:cNvSpPr txBox="1"/>
          <p:nvPr/>
        </p:nvSpPr>
        <p:spPr>
          <a:xfrm>
            <a:off x="5117006" y="4402049"/>
            <a:ext cx="3500510" cy="307777"/>
          </a:xfrm>
          <a:prstGeom prst="rect">
            <a:avLst/>
          </a:prstGeom>
          <a:noFill/>
        </p:spPr>
        <p:txBody>
          <a:bodyPr wrap="none" rtlCol="0">
            <a:spAutoFit/>
          </a:bodyPr>
          <a:lstStyle/>
          <a:p>
            <a:pPr algn="r"/>
            <a:r>
              <a:rPr lang="en-US" sz="1400" b="1" dirty="0"/>
              <a:t>Source:</a:t>
            </a:r>
            <a:r>
              <a:rPr lang="en-US" sz="1400" dirty="0"/>
              <a:t> Ortega et al. (2017, PMID: 28339599)</a:t>
            </a:r>
          </a:p>
        </p:txBody>
      </p:sp>
    </p:spTree>
    <p:extLst>
      <p:ext uri="{BB962C8B-B14F-4D97-AF65-F5344CB8AC3E}">
        <p14:creationId xmlns:p14="http://schemas.microsoft.com/office/powerpoint/2010/main" val="2984125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5425-2424-B042-BD3A-86742AB83086}"/>
              </a:ext>
            </a:extLst>
          </p:cNvPr>
          <p:cNvSpPr>
            <a:spLocks noGrp="1"/>
          </p:cNvSpPr>
          <p:nvPr>
            <p:ph type="title"/>
          </p:nvPr>
        </p:nvSpPr>
        <p:spPr>
          <a:xfrm>
            <a:off x="365759" y="91440"/>
            <a:ext cx="8638961" cy="479822"/>
          </a:xfrm>
        </p:spPr>
        <p:txBody>
          <a:bodyPr/>
          <a:lstStyle/>
          <a:p>
            <a:r>
              <a:rPr lang="en-US" dirty="0"/>
              <a:t>Knowledge of reproductive biology advancing rapidly</a:t>
            </a:r>
          </a:p>
        </p:txBody>
      </p:sp>
      <p:sp>
        <p:nvSpPr>
          <p:cNvPr id="3" name="Content Placeholder 2">
            <a:extLst>
              <a:ext uri="{FF2B5EF4-FFF2-40B4-BE49-F238E27FC236}">
                <a16:creationId xmlns:a16="http://schemas.microsoft.com/office/drawing/2014/main" id="{C6E8967F-3BCD-9F47-A144-0C973F8386F5}"/>
              </a:ext>
            </a:extLst>
          </p:cNvPr>
          <p:cNvSpPr>
            <a:spLocks noGrp="1"/>
          </p:cNvSpPr>
          <p:nvPr>
            <p:ph sz="half" idx="1"/>
          </p:nvPr>
        </p:nvSpPr>
        <p:spPr>
          <a:xfrm>
            <a:off x="371816" y="914400"/>
            <a:ext cx="4023360" cy="3840480"/>
          </a:xfrm>
        </p:spPr>
        <p:txBody>
          <a:bodyPr/>
          <a:lstStyle/>
          <a:p>
            <a:r>
              <a:rPr lang="en-US" dirty="0"/>
              <a:t>Different training sets result in different QTL </a:t>
            </a:r>
            <a:r>
              <a:rPr lang="en-US" sz="1800" dirty="0"/>
              <a:t>(Parker Gaddis et al., 2016, PMID: 27209127)</a:t>
            </a:r>
          </a:p>
          <a:p>
            <a:pPr lvl="1"/>
            <a:r>
              <a:rPr lang="en-US" sz="1800" dirty="0"/>
              <a:t>Which signals are “real”?</a:t>
            </a:r>
          </a:p>
          <a:p>
            <a:r>
              <a:rPr lang="en-US" dirty="0"/>
              <a:t>Success of embryo transfer is under some degree of genetic control</a:t>
            </a:r>
            <a:r>
              <a:rPr lang="en-US" sz="1800" dirty="0"/>
              <a:t> (</a:t>
            </a:r>
            <a:r>
              <a:rPr lang="en-US" sz="1800" dirty="0" err="1"/>
              <a:t>Jaton</a:t>
            </a:r>
            <a:r>
              <a:rPr lang="en-US" sz="1800" dirty="0"/>
              <a:t> et al., 2016, PMID: 27522410; Parker Gaddis et al., 2017, PMID: 28131573)</a:t>
            </a:r>
          </a:p>
          <a:p>
            <a:pPr lvl="1"/>
            <a:r>
              <a:rPr lang="en-US" sz="1800" dirty="0"/>
              <a:t>This means we can select for better outcomes</a:t>
            </a:r>
          </a:p>
        </p:txBody>
      </p:sp>
      <p:pic>
        <p:nvPicPr>
          <p:cNvPr id="7" name="Picture 6">
            <a:extLst>
              <a:ext uri="{FF2B5EF4-FFF2-40B4-BE49-F238E27FC236}">
                <a16:creationId xmlns:a16="http://schemas.microsoft.com/office/drawing/2014/main" id="{B862778D-60BC-7042-B0C1-7DC14D988E7B}"/>
              </a:ext>
            </a:extLst>
          </p:cNvPr>
          <p:cNvPicPr>
            <a:picLocks noChangeAspect="1"/>
          </p:cNvPicPr>
          <p:nvPr/>
        </p:nvPicPr>
        <p:blipFill>
          <a:blip r:embed="rId2"/>
          <a:stretch>
            <a:fillRect/>
          </a:stretch>
        </p:blipFill>
        <p:spPr>
          <a:xfrm>
            <a:off x="5025404" y="647951"/>
            <a:ext cx="3367699" cy="3984605"/>
          </a:xfrm>
          <a:prstGeom prst="rect">
            <a:avLst/>
          </a:prstGeom>
        </p:spPr>
      </p:pic>
      <p:sp>
        <p:nvSpPr>
          <p:cNvPr id="8" name="TextBox 7">
            <a:extLst>
              <a:ext uri="{FF2B5EF4-FFF2-40B4-BE49-F238E27FC236}">
                <a16:creationId xmlns:a16="http://schemas.microsoft.com/office/drawing/2014/main" id="{512E487B-F271-6A4F-A341-FFB4C98E90C9}"/>
              </a:ext>
            </a:extLst>
          </p:cNvPr>
          <p:cNvSpPr txBox="1"/>
          <p:nvPr/>
        </p:nvSpPr>
        <p:spPr>
          <a:xfrm>
            <a:off x="5025404" y="4588913"/>
            <a:ext cx="2953053" cy="246221"/>
          </a:xfrm>
          <a:prstGeom prst="rect">
            <a:avLst/>
          </a:prstGeom>
          <a:noFill/>
        </p:spPr>
        <p:txBody>
          <a:bodyPr wrap="none" rtlCol="0">
            <a:spAutoFit/>
          </a:bodyPr>
          <a:lstStyle/>
          <a:p>
            <a:r>
              <a:rPr lang="en-US" sz="1000" b="1" dirty="0"/>
              <a:t>Source:</a:t>
            </a:r>
            <a:r>
              <a:rPr lang="en-US" sz="1000" dirty="0"/>
              <a:t> Parker Gaddis et al. (2016, PMID: 27209127).</a:t>
            </a:r>
          </a:p>
        </p:txBody>
      </p:sp>
    </p:spTree>
    <p:extLst>
      <p:ext uri="{BB962C8B-B14F-4D97-AF65-F5344CB8AC3E}">
        <p14:creationId xmlns:p14="http://schemas.microsoft.com/office/powerpoint/2010/main" val="653591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C41A-C89C-9A41-9C31-A38DD6D5F088}"/>
              </a:ext>
            </a:extLst>
          </p:cNvPr>
          <p:cNvSpPr>
            <a:spLocks noGrp="1"/>
          </p:cNvSpPr>
          <p:nvPr>
            <p:ph type="title"/>
          </p:nvPr>
        </p:nvSpPr>
        <p:spPr/>
        <p:txBody>
          <a:bodyPr/>
          <a:lstStyle/>
          <a:p>
            <a:r>
              <a:rPr lang="en-US" dirty="0"/>
              <a:t>Take-home messages</a:t>
            </a:r>
          </a:p>
        </p:txBody>
      </p:sp>
      <p:sp>
        <p:nvSpPr>
          <p:cNvPr id="3" name="Content Placeholder 2">
            <a:extLst>
              <a:ext uri="{FF2B5EF4-FFF2-40B4-BE49-F238E27FC236}">
                <a16:creationId xmlns:a16="http://schemas.microsoft.com/office/drawing/2014/main" id="{E0172132-442F-2F43-AF56-6C5F3C876699}"/>
              </a:ext>
            </a:extLst>
          </p:cNvPr>
          <p:cNvSpPr>
            <a:spLocks noGrp="1"/>
          </p:cNvSpPr>
          <p:nvPr>
            <p:ph sz="half" idx="1"/>
          </p:nvPr>
        </p:nvSpPr>
        <p:spPr/>
        <p:txBody>
          <a:bodyPr/>
          <a:lstStyle/>
          <a:p>
            <a:r>
              <a:rPr lang="en-US" dirty="0"/>
              <a:t>Genomic selection was a critical tool for stopping the decline in Holstein cow fertility, and the fertility of the Holstein cow is now slowly but steadily improving.</a:t>
            </a:r>
          </a:p>
          <a:p>
            <a:r>
              <a:rPr lang="en-US" dirty="0"/>
              <a:t>You can improve fertility in your herd by using bulls with high genomic breeding values for fertility traits, and you will see those changes in one generation.</a:t>
            </a:r>
          </a:p>
          <a:p>
            <a:r>
              <a:rPr lang="en-US" dirty="0"/>
              <a:t>Availability of low-cost, high-density genetic marker panels and whole-genome sequence data has allowed us to identify genes associated with large effects on fertility, and to dissect the biology of gametogenesis, fertilization, and development.</a:t>
            </a:r>
          </a:p>
        </p:txBody>
      </p:sp>
    </p:spTree>
    <p:extLst>
      <p:ext uri="{BB962C8B-B14F-4D97-AF65-F5344CB8AC3E}">
        <p14:creationId xmlns:p14="http://schemas.microsoft.com/office/powerpoint/2010/main" val="3313706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C320-E6CA-6E41-9FFD-E17BC7254443}"/>
              </a:ext>
            </a:extLst>
          </p:cNvPr>
          <p:cNvSpPr>
            <a:spLocks noGrp="1"/>
          </p:cNvSpPr>
          <p:nvPr>
            <p:ph type="title"/>
          </p:nvPr>
        </p:nvSpPr>
        <p:spPr/>
        <p:txBody>
          <a:bodyPr/>
          <a:lstStyle/>
          <a:p>
            <a:r>
              <a:rPr lang="en-US" dirty="0"/>
              <a:t>Renewed appreciation of andrology</a:t>
            </a:r>
          </a:p>
        </p:txBody>
      </p:sp>
      <p:sp>
        <p:nvSpPr>
          <p:cNvPr id="3" name="Content Placeholder 2">
            <a:extLst>
              <a:ext uri="{FF2B5EF4-FFF2-40B4-BE49-F238E27FC236}">
                <a16:creationId xmlns:a16="http://schemas.microsoft.com/office/drawing/2014/main" id="{0CF62277-6ADA-EA4F-9190-4082816D52D4}"/>
              </a:ext>
            </a:extLst>
          </p:cNvPr>
          <p:cNvSpPr>
            <a:spLocks noGrp="1"/>
          </p:cNvSpPr>
          <p:nvPr>
            <p:ph sz="half" idx="1"/>
          </p:nvPr>
        </p:nvSpPr>
        <p:spPr/>
        <p:txBody>
          <a:bodyPr/>
          <a:lstStyle/>
          <a:p>
            <a:r>
              <a:rPr lang="en-US" dirty="0"/>
              <a:t>Use of sexed semen is commonplace (e.g., Burnell, 2019).</a:t>
            </a:r>
          </a:p>
          <a:p>
            <a:pPr lvl="1"/>
            <a:r>
              <a:rPr lang="en-US" dirty="0"/>
              <a:t>Numbers difficult to find</a:t>
            </a:r>
          </a:p>
          <a:p>
            <a:r>
              <a:rPr lang="en-US" dirty="0"/>
              <a:t>Sex-sorted semen have different motility and reduced rates of embryonic development (Steele et al., 2020).</a:t>
            </a:r>
          </a:p>
          <a:p>
            <a:endParaRPr lang="en-US" dirty="0"/>
          </a:p>
        </p:txBody>
      </p:sp>
      <p:sp>
        <p:nvSpPr>
          <p:cNvPr id="4" name="Content Placeholder 3">
            <a:extLst>
              <a:ext uri="{FF2B5EF4-FFF2-40B4-BE49-F238E27FC236}">
                <a16:creationId xmlns:a16="http://schemas.microsoft.com/office/drawing/2014/main" id="{7797BF62-D00D-2F49-81B5-E672545B9DB3}"/>
              </a:ext>
            </a:extLst>
          </p:cNvPr>
          <p:cNvSpPr>
            <a:spLocks noGrp="1"/>
          </p:cNvSpPr>
          <p:nvPr>
            <p:ph sz="half" idx="2"/>
          </p:nvPr>
        </p:nvSpPr>
        <p:spPr/>
        <p:txBody>
          <a:bodyPr/>
          <a:lstStyle/>
          <a:p>
            <a:r>
              <a:rPr lang="en-US" dirty="0"/>
              <a:t>Consistent with Ortega et al. (2018) who found bulls with high SCR produce more fertilized oocytes and fewer degenerate embryos than low-sire SCR bulls. </a:t>
            </a:r>
          </a:p>
          <a:p>
            <a:r>
              <a:rPr lang="en-US" dirty="0"/>
              <a:t>Interactions of sperm and the female reproductive tract are crucial for sperm survival (Pollard et al., 1991; </a:t>
            </a:r>
            <a:r>
              <a:rPr lang="en-US" dirty="0" err="1"/>
              <a:t>Kumaresan</a:t>
            </a:r>
            <a:r>
              <a:rPr lang="en-US" dirty="0"/>
              <a:t> et al., 2019).</a:t>
            </a:r>
          </a:p>
        </p:txBody>
      </p:sp>
    </p:spTree>
    <p:extLst>
      <p:ext uri="{BB962C8B-B14F-4D97-AF65-F5344CB8AC3E}">
        <p14:creationId xmlns:p14="http://schemas.microsoft.com/office/powerpoint/2010/main" val="678865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C320-E6CA-6E41-9FFD-E17BC7254443}"/>
              </a:ext>
            </a:extLst>
          </p:cNvPr>
          <p:cNvSpPr>
            <a:spLocks noGrp="1"/>
          </p:cNvSpPr>
          <p:nvPr>
            <p:ph type="title"/>
          </p:nvPr>
        </p:nvSpPr>
        <p:spPr/>
        <p:txBody>
          <a:bodyPr/>
          <a:lstStyle/>
          <a:p>
            <a:r>
              <a:rPr lang="en-US" dirty="0"/>
              <a:t>Renewed appreciation of andrology (cont’d)</a:t>
            </a:r>
          </a:p>
        </p:txBody>
      </p:sp>
      <p:sp>
        <p:nvSpPr>
          <p:cNvPr id="3" name="Content Placeholder 2">
            <a:extLst>
              <a:ext uri="{FF2B5EF4-FFF2-40B4-BE49-F238E27FC236}">
                <a16:creationId xmlns:a16="http://schemas.microsoft.com/office/drawing/2014/main" id="{0CF62277-6ADA-EA4F-9190-4082816D52D4}"/>
              </a:ext>
            </a:extLst>
          </p:cNvPr>
          <p:cNvSpPr>
            <a:spLocks noGrp="1"/>
          </p:cNvSpPr>
          <p:nvPr>
            <p:ph sz="half" idx="1"/>
          </p:nvPr>
        </p:nvSpPr>
        <p:spPr/>
        <p:txBody>
          <a:bodyPr/>
          <a:lstStyle/>
          <a:p>
            <a:r>
              <a:rPr lang="en-US" dirty="0"/>
              <a:t>Genotypes for bulls entering AI are being used to identify causal variants for genetic differences in fertility among bulls (</a:t>
            </a:r>
            <a:r>
              <a:rPr lang="en-US" dirty="0" err="1"/>
              <a:t>Hiltpold</a:t>
            </a:r>
            <a:r>
              <a:rPr lang="en-US" dirty="0"/>
              <a:t> et al., 2020).</a:t>
            </a:r>
          </a:p>
          <a:p>
            <a:r>
              <a:rPr lang="en-US" dirty="0"/>
              <a:t>Advances in flow cytometry and machine learning may increase the accuracy of bull fertility evaluations (Bucher et al., 2019).</a:t>
            </a:r>
          </a:p>
          <a:p>
            <a:endParaRPr lang="en-US" dirty="0"/>
          </a:p>
          <a:p>
            <a:endParaRPr lang="en-US" dirty="0"/>
          </a:p>
        </p:txBody>
      </p:sp>
      <p:pic>
        <p:nvPicPr>
          <p:cNvPr id="7170" name="Picture 2" descr="thumbnail">
            <a:extLst>
              <a:ext uri="{FF2B5EF4-FFF2-40B4-BE49-F238E27FC236}">
                <a16:creationId xmlns:a16="http://schemas.microsoft.com/office/drawing/2014/main" id="{4049B520-170D-5E4B-84A8-1D8D18DA5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72" y="914400"/>
            <a:ext cx="1304206" cy="37830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ASA (computer-aided sperm analysis) tracks of human spermatozoa showing several hyperactivated spermatozoa (see arrows pointing to starspin type hyperactivation tracks). A capacitation medium was used and this example has &gt; 30% hyperactivation. Scale bar = 25 µm ">
            <a:extLst>
              <a:ext uri="{FF2B5EF4-FFF2-40B4-BE49-F238E27FC236}">
                <a16:creationId xmlns:a16="http://schemas.microsoft.com/office/drawing/2014/main" id="{D4056C02-4167-5346-A6D2-F954A0F63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812" y="914401"/>
            <a:ext cx="2435428" cy="1441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68DA50-4DF9-3241-BB52-10EE40A09FD6}"/>
              </a:ext>
            </a:extLst>
          </p:cNvPr>
          <p:cNvSpPr txBox="1"/>
          <p:nvPr/>
        </p:nvSpPr>
        <p:spPr>
          <a:xfrm>
            <a:off x="6271932" y="2295083"/>
            <a:ext cx="2872067" cy="276999"/>
          </a:xfrm>
          <a:prstGeom prst="rect">
            <a:avLst/>
          </a:prstGeom>
          <a:noFill/>
        </p:spPr>
        <p:txBody>
          <a:bodyPr wrap="square" rtlCol="0">
            <a:spAutoFit/>
          </a:bodyPr>
          <a:lstStyle/>
          <a:p>
            <a:r>
              <a:rPr lang="en-US" sz="1200" b="1" dirty="0"/>
              <a:t>Source:</a:t>
            </a:r>
            <a:r>
              <a:rPr lang="en-US" sz="1200" dirty="0"/>
              <a:t> van der Horst and du Plessis (2017)</a:t>
            </a:r>
          </a:p>
        </p:txBody>
      </p:sp>
      <p:sp>
        <p:nvSpPr>
          <p:cNvPr id="9" name="TextBox 8">
            <a:extLst>
              <a:ext uri="{FF2B5EF4-FFF2-40B4-BE49-F238E27FC236}">
                <a16:creationId xmlns:a16="http://schemas.microsoft.com/office/drawing/2014/main" id="{95E4037C-7861-364F-A32D-3DD5DB3CA835}"/>
              </a:ext>
            </a:extLst>
          </p:cNvPr>
          <p:cNvSpPr txBox="1"/>
          <p:nvPr/>
        </p:nvSpPr>
        <p:spPr>
          <a:xfrm>
            <a:off x="4762472" y="4697416"/>
            <a:ext cx="2034724" cy="276999"/>
          </a:xfrm>
          <a:prstGeom prst="rect">
            <a:avLst/>
          </a:prstGeom>
          <a:noFill/>
        </p:spPr>
        <p:txBody>
          <a:bodyPr wrap="none" rtlCol="0">
            <a:spAutoFit/>
          </a:bodyPr>
          <a:lstStyle/>
          <a:p>
            <a:r>
              <a:rPr lang="en-US" sz="1200" b="1" dirty="0"/>
              <a:t>Source:</a:t>
            </a:r>
            <a:r>
              <a:rPr lang="en-US" sz="1200" dirty="0"/>
              <a:t> </a:t>
            </a:r>
            <a:r>
              <a:rPr lang="en-US" sz="1200" dirty="0" err="1"/>
              <a:t>Hiltpold</a:t>
            </a:r>
            <a:r>
              <a:rPr lang="en-US" sz="1200" dirty="0"/>
              <a:t> et al. (2020)</a:t>
            </a:r>
          </a:p>
        </p:txBody>
      </p:sp>
    </p:spTree>
    <p:extLst>
      <p:ext uri="{BB962C8B-B14F-4D97-AF65-F5344CB8AC3E}">
        <p14:creationId xmlns:p14="http://schemas.microsoft.com/office/powerpoint/2010/main" val="1330410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119C-1DCC-544F-B0A2-F4E0E020F637}"/>
              </a:ext>
            </a:extLst>
          </p:cNvPr>
          <p:cNvSpPr>
            <a:spLocks noGrp="1"/>
          </p:cNvSpPr>
          <p:nvPr>
            <p:ph type="title"/>
          </p:nvPr>
        </p:nvSpPr>
        <p:spPr/>
        <p:txBody>
          <a:bodyPr/>
          <a:lstStyle/>
          <a:p>
            <a:r>
              <a:rPr lang="en-US" dirty="0"/>
              <a:t>Dairy farmers have embraced new tools</a:t>
            </a:r>
          </a:p>
        </p:txBody>
      </p:sp>
      <p:sp>
        <p:nvSpPr>
          <p:cNvPr id="3" name="Content Placeholder 2">
            <a:extLst>
              <a:ext uri="{FF2B5EF4-FFF2-40B4-BE49-F238E27FC236}">
                <a16:creationId xmlns:a16="http://schemas.microsoft.com/office/drawing/2014/main" id="{EE8E4591-6C44-434D-A68C-6F3495FC6D50}"/>
              </a:ext>
            </a:extLst>
          </p:cNvPr>
          <p:cNvSpPr>
            <a:spLocks noGrp="1"/>
          </p:cNvSpPr>
          <p:nvPr>
            <p:ph sz="half" idx="1"/>
          </p:nvPr>
        </p:nvSpPr>
        <p:spPr/>
        <p:txBody>
          <a:bodyPr/>
          <a:lstStyle/>
          <a:p>
            <a:r>
              <a:rPr lang="en-US" dirty="0"/>
              <a:t>Sexed semen now commonly used in heifers and cows</a:t>
            </a:r>
          </a:p>
          <a:p>
            <a:pPr lvl="1"/>
            <a:r>
              <a:rPr lang="en-US" dirty="0"/>
              <a:t>Little difference in fertility</a:t>
            </a:r>
          </a:p>
          <a:p>
            <a:r>
              <a:rPr lang="en-US" dirty="0"/>
              <a:t>Beef-on-dairy</a:t>
            </a:r>
          </a:p>
          <a:p>
            <a:pPr lvl="1"/>
            <a:r>
              <a:rPr lang="en-US" dirty="0"/>
              <a:t>Enabled by use of sexed semen to generate replacements</a:t>
            </a:r>
          </a:p>
          <a:p>
            <a:r>
              <a:rPr lang="en-US" dirty="0"/>
              <a:t>Are benefits shared by all?</a:t>
            </a:r>
          </a:p>
          <a:p>
            <a:pPr lvl="1"/>
            <a:r>
              <a:rPr lang="en-US" dirty="0"/>
              <a:t>Labor needs driven by farm size</a:t>
            </a:r>
          </a:p>
        </p:txBody>
      </p:sp>
      <p:pic>
        <p:nvPicPr>
          <p:cNvPr id="5" name="Picture 4">
            <a:extLst>
              <a:ext uri="{FF2B5EF4-FFF2-40B4-BE49-F238E27FC236}">
                <a16:creationId xmlns:a16="http://schemas.microsoft.com/office/drawing/2014/main" id="{BDEFC085-B5F8-3248-96ED-562523BE780A}"/>
              </a:ext>
            </a:extLst>
          </p:cNvPr>
          <p:cNvPicPr>
            <a:picLocks noChangeAspect="1"/>
          </p:cNvPicPr>
          <p:nvPr/>
        </p:nvPicPr>
        <p:blipFill>
          <a:blip r:embed="rId2"/>
          <a:stretch>
            <a:fillRect/>
          </a:stretch>
        </p:blipFill>
        <p:spPr>
          <a:xfrm>
            <a:off x="4432721" y="1265629"/>
            <a:ext cx="1692043" cy="1269032"/>
          </a:xfrm>
          <a:prstGeom prst="rect">
            <a:avLst/>
          </a:prstGeom>
          <a:ln>
            <a:solidFill>
              <a:schemeClr val="bg1">
                <a:lumMod val="95000"/>
              </a:schemeClr>
            </a:solidFill>
          </a:ln>
        </p:spPr>
      </p:pic>
      <p:pic>
        <p:nvPicPr>
          <p:cNvPr id="6" name="Picture 5">
            <a:extLst>
              <a:ext uri="{FF2B5EF4-FFF2-40B4-BE49-F238E27FC236}">
                <a16:creationId xmlns:a16="http://schemas.microsoft.com/office/drawing/2014/main" id="{ACB8D8D0-9218-B444-A6CB-0136A9786C9E}"/>
              </a:ext>
            </a:extLst>
          </p:cNvPr>
          <p:cNvPicPr>
            <a:picLocks noChangeAspect="1"/>
          </p:cNvPicPr>
          <p:nvPr/>
        </p:nvPicPr>
        <p:blipFill>
          <a:blip r:embed="rId3"/>
          <a:stretch>
            <a:fillRect/>
          </a:stretch>
        </p:blipFill>
        <p:spPr>
          <a:xfrm>
            <a:off x="6364485" y="3420678"/>
            <a:ext cx="925447" cy="1242211"/>
          </a:xfrm>
          <a:prstGeom prst="rect">
            <a:avLst/>
          </a:prstGeom>
          <a:ln>
            <a:solidFill>
              <a:schemeClr val="bg1">
                <a:lumMod val="95000"/>
              </a:schemeClr>
            </a:solidFill>
          </a:ln>
        </p:spPr>
      </p:pic>
      <p:pic>
        <p:nvPicPr>
          <p:cNvPr id="7" name="Picture 6">
            <a:extLst>
              <a:ext uri="{FF2B5EF4-FFF2-40B4-BE49-F238E27FC236}">
                <a16:creationId xmlns:a16="http://schemas.microsoft.com/office/drawing/2014/main" id="{750DCABA-C8E1-CC4D-ABA3-205A6C90D6B1}"/>
              </a:ext>
            </a:extLst>
          </p:cNvPr>
          <p:cNvPicPr>
            <a:picLocks noChangeAspect="1"/>
          </p:cNvPicPr>
          <p:nvPr/>
        </p:nvPicPr>
        <p:blipFill>
          <a:blip r:embed="rId4"/>
          <a:stretch>
            <a:fillRect/>
          </a:stretch>
        </p:blipFill>
        <p:spPr>
          <a:xfrm>
            <a:off x="4432721" y="2868275"/>
            <a:ext cx="1835695" cy="1376772"/>
          </a:xfrm>
          <a:prstGeom prst="rect">
            <a:avLst/>
          </a:prstGeom>
          <a:ln>
            <a:solidFill>
              <a:schemeClr val="bg1">
                <a:lumMod val="95000"/>
              </a:schemeClr>
            </a:solidFill>
          </a:ln>
        </p:spPr>
      </p:pic>
      <p:sp>
        <p:nvSpPr>
          <p:cNvPr id="8" name="Rectangle 7">
            <a:extLst>
              <a:ext uri="{FF2B5EF4-FFF2-40B4-BE49-F238E27FC236}">
                <a16:creationId xmlns:a16="http://schemas.microsoft.com/office/drawing/2014/main" id="{A45DA9C7-2922-0F49-8AC4-2931322DDC83}"/>
              </a:ext>
            </a:extLst>
          </p:cNvPr>
          <p:cNvSpPr/>
          <p:nvPr/>
        </p:nvSpPr>
        <p:spPr>
          <a:xfrm>
            <a:off x="1680703" y="5589193"/>
            <a:ext cx="2070352" cy="646331"/>
          </a:xfrm>
          <a:prstGeom prst="rect">
            <a:avLst/>
          </a:prstGeom>
        </p:spPr>
        <p:txBody>
          <a:bodyPr wrap="square">
            <a:spAutoFit/>
          </a:bodyPr>
          <a:lstStyle/>
          <a:p>
            <a:r>
              <a:rPr lang="en-US" sz="1200" dirty="0">
                <a:solidFill>
                  <a:srgbClr val="FFFF00"/>
                </a:solidFill>
              </a:rPr>
              <a:t>Source:</a:t>
            </a:r>
            <a:r>
              <a:rPr lang="en-US" sz="1200" dirty="0"/>
              <a:t> http://</a:t>
            </a:r>
            <a:r>
              <a:rPr lang="en-US" sz="1200" dirty="0" err="1"/>
              <a:t>vet.tufts.edu</a:t>
            </a:r>
            <a:r>
              <a:rPr lang="en-US" sz="1200" dirty="0"/>
              <a:t>/</a:t>
            </a:r>
            <a:r>
              <a:rPr lang="en-US" sz="1200" dirty="0" err="1"/>
              <a:t>tas</a:t>
            </a:r>
            <a:r>
              <a:rPr lang="en-US" sz="1200" dirty="0"/>
              <a:t>/images/002.png.</a:t>
            </a:r>
          </a:p>
        </p:txBody>
      </p:sp>
      <p:pic>
        <p:nvPicPr>
          <p:cNvPr id="9" name="Picture 3" descr="1935">
            <a:extLst>
              <a:ext uri="{FF2B5EF4-FFF2-40B4-BE49-F238E27FC236}">
                <a16:creationId xmlns:a16="http://schemas.microsoft.com/office/drawing/2014/main" id="{F9E14665-EA64-9240-B790-B9CFE1B8B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318" y="1265629"/>
            <a:ext cx="1732806" cy="1269032"/>
          </a:xfrm>
          <a:prstGeom prst="rect">
            <a:avLst/>
          </a:prstGeom>
          <a:noFill/>
          <a:ln>
            <a:solidFill>
              <a:schemeClr val="bg1">
                <a:lumMod val="95000"/>
              </a:schemeClr>
            </a:solidFill>
          </a:ln>
          <a:extLst>
            <a:ext uri="{909E8E84-426E-40dd-AFC4-6F175D3DCCD1}">
              <a14:hiddenFill xmlns="" xmlns:a14="http://schemas.microsoft.com/office/drawing/2010/main">
                <a:solidFill>
                  <a:srgbClr val="FFFFFF"/>
                </a:solidFill>
              </a14:hiddenFill>
            </a:ext>
          </a:extLst>
        </p:spPr>
      </p:pic>
      <p:pic>
        <p:nvPicPr>
          <p:cNvPr id="13" name="Picture 12" descr="GGP-HD.png">
            <a:extLst>
              <a:ext uri="{FF2B5EF4-FFF2-40B4-BE49-F238E27FC236}">
                <a16:creationId xmlns:a16="http://schemas.microsoft.com/office/drawing/2014/main" id="{7BDEA049-F25E-A94A-B20E-5961427D547A}"/>
              </a:ext>
            </a:extLst>
          </p:cNvPr>
          <p:cNvPicPr>
            <a:picLocks noChangeAspect="1"/>
          </p:cNvPicPr>
          <p:nvPr/>
        </p:nvPicPr>
        <p:blipFill>
          <a:blip r:embed="rId6" cstate="print"/>
          <a:srcRect/>
          <a:stretch>
            <a:fillRect/>
          </a:stretch>
        </p:blipFill>
        <p:spPr bwMode="auto">
          <a:xfrm>
            <a:off x="6452434" y="631847"/>
            <a:ext cx="491213" cy="1698058"/>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a:extLst>
              <a:ext uri="{FF2B5EF4-FFF2-40B4-BE49-F238E27FC236}">
                <a16:creationId xmlns:a16="http://schemas.microsoft.com/office/drawing/2014/main" id="{96F68F8F-E81A-2444-8726-C4043522FCF8}"/>
              </a:ext>
            </a:extLst>
          </p:cNvPr>
          <p:cNvPicPr>
            <a:picLocks noChangeAspect="1"/>
          </p:cNvPicPr>
          <p:nvPr/>
        </p:nvPicPr>
        <p:blipFill>
          <a:blip r:embed="rId7"/>
          <a:stretch>
            <a:fillRect/>
          </a:stretch>
        </p:blipFill>
        <p:spPr>
          <a:xfrm>
            <a:off x="7430829" y="3002836"/>
            <a:ext cx="1573295" cy="1237493"/>
          </a:xfrm>
          <a:prstGeom prst="rect">
            <a:avLst/>
          </a:prstGeom>
          <a:ln>
            <a:solidFill>
              <a:schemeClr val="bg1">
                <a:lumMod val="95000"/>
              </a:schemeClr>
            </a:solidFill>
          </a:ln>
        </p:spPr>
      </p:pic>
      <p:sp>
        <p:nvSpPr>
          <p:cNvPr id="15" name="Rectangle 14">
            <a:extLst>
              <a:ext uri="{FF2B5EF4-FFF2-40B4-BE49-F238E27FC236}">
                <a16:creationId xmlns:a16="http://schemas.microsoft.com/office/drawing/2014/main" id="{E964281E-862D-9542-A154-D5311F409849}"/>
              </a:ext>
            </a:extLst>
          </p:cNvPr>
          <p:cNvSpPr/>
          <p:nvPr/>
        </p:nvSpPr>
        <p:spPr>
          <a:xfrm>
            <a:off x="6809163" y="5501047"/>
            <a:ext cx="1465349" cy="646331"/>
          </a:xfrm>
          <a:prstGeom prst="rect">
            <a:avLst/>
          </a:prstGeom>
        </p:spPr>
        <p:txBody>
          <a:bodyPr wrap="square">
            <a:spAutoFit/>
          </a:bodyPr>
          <a:lstStyle/>
          <a:p>
            <a:r>
              <a:rPr lang="en-US" sz="1200" dirty="0">
                <a:solidFill>
                  <a:srgbClr val="FFFF00"/>
                </a:solidFill>
              </a:rPr>
              <a:t>Source: </a:t>
            </a:r>
            <a:r>
              <a:rPr lang="en-US" sz="1200" dirty="0"/>
              <a:t>http//</a:t>
            </a:r>
            <a:r>
              <a:rPr lang="en-US" sz="1200" dirty="0" err="1"/>
              <a:t>www.shopbrownswiss.com</a:t>
            </a:r>
            <a:r>
              <a:rPr lang="en-US" sz="1200" dirty="0"/>
              <a:t>/.</a:t>
            </a:r>
          </a:p>
        </p:txBody>
      </p:sp>
    </p:spTree>
    <p:extLst>
      <p:ext uri="{BB962C8B-B14F-4D97-AF65-F5344CB8AC3E}">
        <p14:creationId xmlns:p14="http://schemas.microsoft.com/office/powerpoint/2010/main" val="158281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939E-1DD4-9C4D-9D02-0B2DFDB77D1E}"/>
              </a:ext>
            </a:extLst>
          </p:cNvPr>
          <p:cNvSpPr>
            <a:spLocks noGrp="1"/>
          </p:cNvSpPr>
          <p:nvPr>
            <p:ph type="title"/>
          </p:nvPr>
        </p:nvSpPr>
        <p:spPr/>
        <p:txBody>
          <a:bodyPr/>
          <a:lstStyle/>
          <a:p>
            <a:r>
              <a:rPr lang="en-US" dirty="0"/>
              <a:t>WHERE ARE WE GOING?</a:t>
            </a:r>
          </a:p>
        </p:txBody>
      </p:sp>
    </p:spTree>
    <p:extLst>
      <p:ext uri="{BB962C8B-B14F-4D97-AF65-F5344CB8AC3E}">
        <p14:creationId xmlns:p14="http://schemas.microsoft.com/office/powerpoint/2010/main" val="123577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FEE8-56DB-B343-8045-49C64F7F56BC}"/>
              </a:ext>
            </a:extLst>
          </p:cNvPr>
          <p:cNvSpPr>
            <a:spLocks noGrp="1"/>
          </p:cNvSpPr>
          <p:nvPr>
            <p:ph type="title"/>
          </p:nvPr>
        </p:nvSpPr>
        <p:spPr/>
        <p:txBody>
          <a:bodyPr/>
          <a:lstStyle/>
          <a:p>
            <a:r>
              <a:rPr lang="en-US" dirty="0"/>
              <a:t>What Should We Do About Genetic Diseases? </a:t>
            </a:r>
          </a:p>
        </p:txBody>
      </p:sp>
      <p:sp>
        <p:nvSpPr>
          <p:cNvPr id="3" name="Content Placeholder 2">
            <a:extLst>
              <a:ext uri="{FF2B5EF4-FFF2-40B4-BE49-F238E27FC236}">
                <a16:creationId xmlns:a16="http://schemas.microsoft.com/office/drawing/2014/main" id="{81913A2E-FCAE-F24D-B9C7-52388409E045}"/>
              </a:ext>
            </a:extLst>
          </p:cNvPr>
          <p:cNvSpPr>
            <a:spLocks noGrp="1"/>
          </p:cNvSpPr>
          <p:nvPr>
            <p:ph sz="half" idx="1"/>
          </p:nvPr>
        </p:nvSpPr>
        <p:spPr>
          <a:xfrm>
            <a:off x="365760" y="920456"/>
            <a:ext cx="4023360" cy="3840480"/>
          </a:xfrm>
        </p:spPr>
        <p:txBody>
          <a:bodyPr/>
          <a:lstStyle/>
          <a:p>
            <a:r>
              <a:rPr lang="en-US" dirty="0"/>
              <a:t>Genetic diseases are inevitable in finite populations</a:t>
            </a:r>
          </a:p>
          <a:p>
            <a:r>
              <a:rPr lang="en-US" dirty="0"/>
              <a:t>Inbreeding can increase the rate at which defects spread</a:t>
            </a:r>
          </a:p>
          <a:p>
            <a:r>
              <a:rPr lang="en-US" dirty="0"/>
              <a:t>Breeders often disincentive to share information</a:t>
            </a:r>
          </a:p>
          <a:p>
            <a:endParaRPr lang="en-US" dirty="0"/>
          </a:p>
        </p:txBody>
      </p:sp>
      <p:pic>
        <p:nvPicPr>
          <p:cNvPr id="5" name="Picture 4" descr="mongycow.jpg">
            <a:extLst>
              <a:ext uri="{FF2B5EF4-FFF2-40B4-BE49-F238E27FC236}">
                <a16:creationId xmlns:a16="http://schemas.microsoft.com/office/drawing/2014/main" id="{12215D61-FFA9-274B-9E94-50C37F7C775F}"/>
              </a:ext>
            </a:extLst>
          </p:cNvPr>
          <p:cNvPicPr>
            <a:picLocks noChangeAspect="1"/>
          </p:cNvPicPr>
          <p:nvPr/>
        </p:nvPicPr>
        <p:blipFill>
          <a:blip r:embed="rId3" cstate="print"/>
          <a:stretch>
            <a:fillRect/>
          </a:stretch>
        </p:blipFill>
        <p:spPr>
          <a:xfrm>
            <a:off x="4481165" y="1153229"/>
            <a:ext cx="1246508" cy="847625"/>
          </a:xfrm>
          <a:prstGeom prst="rect">
            <a:avLst/>
          </a:prstGeom>
        </p:spPr>
      </p:pic>
      <p:pic>
        <p:nvPicPr>
          <p:cNvPr id="6" name="Picture 2" descr="https://upload.wikimedia.org/wikipedia/commons/thumb/1/17/Punnett_square_mendel_flowers.svg/250px-Punnett_square_mendel_flowers.svg.png">
            <a:extLst>
              <a:ext uri="{FF2B5EF4-FFF2-40B4-BE49-F238E27FC236}">
                <a16:creationId xmlns:a16="http://schemas.microsoft.com/office/drawing/2014/main" id="{8DFD89C8-7259-6744-BE6C-11159807C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296" y="905719"/>
            <a:ext cx="3784444" cy="37844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761BDFA-1DB7-364D-A8BD-2036533CB730}"/>
              </a:ext>
            </a:extLst>
          </p:cNvPr>
          <p:cNvSpPr/>
          <p:nvPr/>
        </p:nvSpPr>
        <p:spPr>
          <a:xfrm rot="5400000">
            <a:off x="6757739" y="2491860"/>
            <a:ext cx="3744038" cy="553998"/>
          </a:xfrm>
          <a:prstGeom prst="rect">
            <a:avLst/>
          </a:prstGeom>
        </p:spPr>
        <p:txBody>
          <a:bodyPr wrap="square">
            <a:spAutoFit/>
          </a:bodyPr>
          <a:lstStyle/>
          <a:p>
            <a:r>
              <a:rPr lang="en-US" sz="1000" b="1" dirty="0">
                <a:solidFill>
                  <a:srgbClr val="00523C"/>
                </a:solidFill>
              </a:rPr>
              <a:t>Source:</a:t>
            </a:r>
            <a:r>
              <a:rPr lang="en-US" sz="1000" dirty="0">
                <a:solidFill>
                  <a:srgbClr val="00523C"/>
                </a:solidFill>
              </a:rPr>
              <a:t> https://</a:t>
            </a:r>
            <a:r>
              <a:rPr lang="en-US" sz="1000" dirty="0" err="1">
                <a:solidFill>
                  <a:srgbClr val="00523C"/>
                </a:solidFill>
              </a:rPr>
              <a:t>commons.wikimedia.org</a:t>
            </a:r>
            <a:r>
              <a:rPr lang="en-US" sz="1000" dirty="0">
                <a:solidFill>
                  <a:srgbClr val="00523C"/>
                </a:solidFill>
              </a:rPr>
              <a:t>/wiki/</a:t>
            </a:r>
            <a:r>
              <a:rPr lang="en-US" sz="1000" dirty="0" err="1">
                <a:solidFill>
                  <a:srgbClr val="00523C"/>
                </a:solidFill>
              </a:rPr>
              <a:t>File:Punnett_square_mendel_flowers.svg</a:t>
            </a:r>
            <a:r>
              <a:rPr lang="en-US" sz="1000" dirty="0">
                <a:solidFill>
                  <a:srgbClr val="00523C"/>
                </a:solidFill>
              </a:rPr>
              <a:t>.</a:t>
            </a:r>
          </a:p>
        </p:txBody>
      </p:sp>
    </p:spTree>
    <p:extLst>
      <p:ext uri="{BB962C8B-B14F-4D97-AF65-F5344CB8AC3E}">
        <p14:creationId xmlns:p14="http://schemas.microsoft.com/office/powerpoint/2010/main" val="43596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Known recessives in U.S. Holsteins (February 2020)</a:t>
            </a:r>
          </a:p>
        </p:txBody>
      </p:sp>
      <p:sp>
        <p:nvSpPr>
          <p:cNvPr id="5" name="TextBox 4"/>
          <p:cNvSpPr txBox="1"/>
          <p:nvPr/>
        </p:nvSpPr>
        <p:spPr>
          <a:xfrm>
            <a:off x="285332" y="4422918"/>
            <a:ext cx="8327575" cy="720582"/>
          </a:xfrm>
          <a:prstGeom prst="rect">
            <a:avLst/>
          </a:prstGeom>
          <a:noFill/>
        </p:spPr>
        <p:txBody>
          <a:bodyPr wrap="square" lIns="0" tIns="0" rIns="0" bIns="0" rtlCol="0">
            <a:spAutoFit/>
          </a:bodyPr>
          <a:lstStyle/>
          <a:p>
            <a:pPr marL="53975" indent="-64008">
              <a:lnSpc>
                <a:spcPts val="1400"/>
              </a:lnSpc>
            </a:pPr>
            <a:r>
              <a:rPr lang="en-US" sz="1400" b="1" baseline="30000" dirty="0">
                <a:solidFill>
                  <a:srgbClr val="000000"/>
                </a:solidFill>
              </a:rPr>
              <a:t>1</a:t>
            </a:r>
            <a:r>
              <a:rPr lang="en-US" sz="1400" b="1" dirty="0">
                <a:solidFill>
                  <a:srgbClr val="000000"/>
                </a:solidFill>
              </a:rPr>
              <a:t>Timing of embryonic loss/calf death for homozygous animals: B = calf death at/shortly after birth,</a:t>
            </a:r>
          </a:p>
          <a:p>
            <a:pPr marL="64008" indent="-73152">
              <a:lnSpc>
                <a:spcPts val="1400"/>
              </a:lnSpc>
            </a:pPr>
            <a:r>
              <a:rPr lang="en-US" sz="1400" b="1" dirty="0">
                <a:solidFill>
                  <a:srgbClr val="000000"/>
                </a:solidFill>
              </a:rPr>
              <a:t>	E = embryonic loss/abortion, W = calf death weeks/months after birth </a:t>
            </a:r>
            <a:r>
              <a:rPr lang="en-US" sz="1400" b="1" dirty="0">
                <a:solidFill>
                  <a:schemeClr val="tx2"/>
                </a:solidFill>
              </a:rPr>
              <a:t>(Cole et al., 2018; https://</a:t>
            </a:r>
            <a:r>
              <a:rPr lang="en-US" sz="1400" b="1" dirty="0" err="1">
                <a:solidFill>
                  <a:schemeClr val="tx2"/>
                </a:solidFill>
              </a:rPr>
              <a:t>bit.ly</a:t>
            </a:r>
            <a:r>
              <a:rPr lang="en-US" sz="1400" b="1" dirty="0">
                <a:solidFill>
                  <a:schemeClr val="tx2"/>
                </a:solidFill>
              </a:rPr>
              <a:t>/2utjPbT)</a:t>
            </a:r>
            <a:r>
              <a:rPr lang="en-US" sz="1400" b="1" dirty="0">
                <a:solidFill>
                  <a:srgbClr val="000000"/>
                </a:solidFill>
              </a:rPr>
              <a:t>.</a:t>
            </a:r>
          </a:p>
          <a:p>
            <a:pPr marL="64008" indent="-73152">
              <a:lnSpc>
                <a:spcPts val="1400"/>
              </a:lnSpc>
            </a:pPr>
            <a:endParaRPr lang="en-US" sz="1400" b="1" dirty="0">
              <a:solidFill>
                <a:srgbClr val="000000"/>
              </a:solidFill>
            </a:endParaRPr>
          </a:p>
          <a:p>
            <a:pPr marL="64008" indent="-73152">
              <a:lnSpc>
                <a:spcPts val="1400"/>
              </a:lnSpc>
            </a:pPr>
            <a:endParaRPr lang="en-US" sz="1400" b="1" dirty="0">
              <a:solidFill>
                <a:srgbClr val="000000"/>
              </a:solidFill>
            </a:endParaRPr>
          </a:p>
        </p:txBody>
      </p:sp>
      <p:graphicFrame>
        <p:nvGraphicFramePr>
          <p:cNvPr id="6" name="Group 76"/>
          <p:cNvGraphicFramePr>
            <a:graphicFrameLocks/>
          </p:cNvGraphicFramePr>
          <p:nvPr>
            <p:extLst>
              <p:ext uri="{D42A27DB-BD31-4B8C-83A1-F6EECF244321}">
                <p14:modId xmlns:p14="http://schemas.microsoft.com/office/powerpoint/2010/main" val="1148690066"/>
              </p:ext>
            </p:extLst>
          </p:nvPr>
        </p:nvGraphicFramePr>
        <p:xfrm>
          <a:off x="157446" y="707676"/>
          <a:ext cx="8798829" cy="3640074"/>
        </p:xfrm>
        <a:graphic>
          <a:graphicData uri="http://schemas.openxmlformats.org/drawingml/2006/table">
            <a:tbl>
              <a:tblPr/>
              <a:tblGrid>
                <a:gridCol w="617860">
                  <a:extLst>
                    <a:ext uri="{9D8B030D-6E8A-4147-A177-3AD203B41FA5}">
                      <a16:colId xmlns:a16="http://schemas.microsoft.com/office/drawing/2014/main" val="20000"/>
                    </a:ext>
                  </a:extLst>
                </a:gridCol>
                <a:gridCol w="3409061">
                  <a:extLst>
                    <a:ext uri="{9D8B030D-6E8A-4147-A177-3AD203B41FA5}">
                      <a16:colId xmlns:a16="http://schemas.microsoft.com/office/drawing/2014/main" val="20001"/>
                    </a:ext>
                  </a:extLst>
                </a:gridCol>
                <a:gridCol w="1203971">
                  <a:extLst>
                    <a:ext uri="{9D8B030D-6E8A-4147-A177-3AD203B41FA5}">
                      <a16:colId xmlns:a16="http://schemas.microsoft.com/office/drawing/2014/main" val="20002"/>
                    </a:ext>
                  </a:extLst>
                </a:gridCol>
                <a:gridCol w="1260762">
                  <a:extLst>
                    <a:ext uri="{9D8B030D-6E8A-4147-A177-3AD203B41FA5}">
                      <a16:colId xmlns:a16="http://schemas.microsoft.com/office/drawing/2014/main" val="20003"/>
                    </a:ext>
                  </a:extLst>
                </a:gridCol>
                <a:gridCol w="1612867">
                  <a:extLst>
                    <a:ext uri="{9D8B030D-6E8A-4147-A177-3AD203B41FA5}">
                      <a16:colId xmlns:a16="http://schemas.microsoft.com/office/drawing/2014/main" val="20004"/>
                    </a:ext>
                  </a:extLst>
                </a:gridCol>
                <a:gridCol w="694308">
                  <a:extLst>
                    <a:ext uri="{9D8B030D-6E8A-4147-A177-3AD203B41FA5}">
                      <a16:colId xmlns:a16="http://schemas.microsoft.com/office/drawing/2014/main" val="20005"/>
                    </a:ext>
                  </a:extLst>
                </a:gridCol>
              </a:tblGrid>
              <a:tr h="0">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err="1">
                          <a:ln>
                            <a:noFill/>
                          </a:ln>
                          <a:solidFill>
                            <a:srgbClr val="244270"/>
                          </a:solidFill>
                          <a:effectLst/>
                          <a:latin typeface="+mn-lt"/>
                          <a:ea typeface="Arial Unicode MS" pitchFamily="34" charset="-128"/>
                        </a:rPr>
                        <a:t>Haplo</a:t>
                      </a:r>
                      <a:r>
                        <a:rPr kumimoji="0" lang="en-US" sz="1500" b="1" i="0" u="none" strike="noStrike" cap="none" normalizeH="0" baseline="0" dirty="0">
                          <a:ln>
                            <a:noFill/>
                          </a:ln>
                          <a:solidFill>
                            <a:srgbClr val="244270"/>
                          </a:solidFill>
                          <a:effectLst/>
                          <a:latin typeface="+mn-lt"/>
                          <a:ea typeface="Arial Unicode MS" pitchFamily="34" charset="-128"/>
                        </a:rPr>
                        <a:t>-</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rPr>
                        <a:t>type</a:t>
                      </a: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Functional/</a:t>
                      </a:r>
                      <a:r>
                        <a:rPr kumimoji="0" lang="en-US" sz="1500" b="1" i="1" u="none" strike="noStrike" cap="none" normalizeH="0" baseline="0" dirty="0">
                          <a:ln>
                            <a:noFill/>
                          </a:ln>
                          <a:solidFill>
                            <a:srgbClr val="244270"/>
                          </a:solidFill>
                          <a:effectLst/>
                          <a:latin typeface="+mn-lt"/>
                          <a:ea typeface="Arial Unicode MS" pitchFamily="34" charset="-128"/>
                          <a:cs typeface="Times New Roman" charset="0"/>
                        </a:rPr>
                        <a:t>Gene</a:t>
                      </a: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 name</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L="22860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BTA</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chromosome</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Location</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a:t>
                      </a:r>
                      <a:r>
                        <a:rPr kumimoji="0" lang="en-US" sz="1500" b="1" i="0" u="none" strike="noStrike" cap="none" normalizeH="0" baseline="0" dirty="0" err="1">
                          <a:ln>
                            <a:noFill/>
                          </a:ln>
                          <a:solidFill>
                            <a:srgbClr val="244270"/>
                          </a:solidFill>
                          <a:effectLst/>
                          <a:latin typeface="+mn-lt"/>
                          <a:ea typeface="Arial Unicode MS" pitchFamily="34" charset="-128"/>
                          <a:cs typeface="Times New Roman" charset="0"/>
                        </a:rPr>
                        <a:t>Mbp</a:t>
                      </a: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Haplotype</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frequency (%)</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rPr>
                        <a:t>Timing</a:t>
                      </a:r>
                      <a:r>
                        <a:rPr kumimoji="0" lang="en-US" sz="1500" b="1" i="0" u="none" strike="noStrike" cap="none" normalizeH="0" baseline="30000" dirty="0">
                          <a:ln>
                            <a:noFill/>
                          </a:ln>
                          <a:solidFill>
                            <a:srgbClr val="244270"/>
                          </a:solidFill>
                          <a:effectLst/>
                          <a:latin typeface="+mn-lt"/>
                          <a:ea typeface="Arial Unicode MS" pitchFamily="34" charset="-128"/>
                        </a:rPr>
                        <a:t>1</a:t>
                      </a: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HBR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3175"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Black/red coat color/</a:t>
                      </a:r>
                      <a:r>
                        <a:rPr kumimoji="0" lang="en-US" sz="1500" b="1" i="1" u="none" strike="noStrike" cap="none" normalizeH="0" baseline="0" dirty="0">
                          <a:ln>
                            <a:noFill/>
                          </a:ln>
                          <a:solidFill>
                            <a:srgbClr val="000000"/>
                          </a:solidFill>
                          <a:effectLst/>
                          <a:latin typeface="+mn-lt"/>
                          <a:ea typeface="Arial Unicode MS" pitchFamily="34" charset="-128"/>
                        </a:rPr>
                        <a:t>MC1R</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MSHR</a:t>
                      </a:r>
                      <a:r>
                        <a:rPr kumimoji="0" lang="en-US" sz="1500" b="1" i="0" u="none" strike="noStrike" cap="none" normalizeH="0" baseline="0" dirty="0">
                          <a:ln>
                            <a:noFill/>
                          </a:ln>
                          <a:solidFill>
                            <a:srgbClr val="000000"/>
                          </a:solidFill>
                          <a:effectLst/>
                          <a:latin typeface="+mn-lt"/>
                          <a:ea typeface="Arial Unicode MS" pitchFamily="34" charset="-128"/>
                        </a:rPr>
                        <a: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18</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14.8</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0.75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HCD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Cholesterol deficiency/</a:t>
                      </a:r>
                      <a:r>
                        <a:rPr kumimoji="0" lang="en-US" sz="1500" b="1" i="1" u="none" strike="noStrike" cap="none" normalizeH="0" baseline="0" dirty="0">
                          <a:ln>
                            <a:noFill/>
                          </a:ln>
                          <a:solidFill>
                            <a:srgbClr val="000000"/>
                          </a:solidFill>
                          <a:effectLst/>
                          <a:latin typeface="+mn-lt"/>
                          <a:ea typeface="Arial Unicode MS" pitchFamily="34" charset="-128"/>
                        </a:rPr>
                        <a:t>APOB</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11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78.0</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2.28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HDR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Dominant red color/</a:t>
                      </a:r>
                      <a:r>
                        <a:rPr kumimoji="0" lang="en-US" sz="1500" b="1" i="1" u="none" strike="noStrike" cap="none" normalizeH="0" baseline="0" dirty="0">
                          <a:ln>
                            <a:noFill/>
                          </a:ln>
                          <a:solidFill>
                            <a:srgbClr val="000000"/>
                          </a:solidFill>
                          <a:effectLst/>
                          <a:latin typeface="+mn-lt"/>
                          <a:ea typeface="Arial Unicode MS" pitchFamily="34" charset="-128"/>
                        </a:rPr>
                        <a:t>MC1R</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MSHR</a:t>
                      </a:r>
                      <a:r>
                        <a:rPr kumimoji="0" lang="en-US" sz="1500" b="1" i="0" u="none" strike="noStrike" cap="none" normalizeH="0" baseline="0" dirty="0">
                          <a:ln>
                            <a:noFill/>
                          </a:ln>
                          <a:solidFill>
                            <a:srgbClr val="000000"/>
                          </a:solidFill>
                          <a:effectLst/>
                          <a:latin typeface="+mn-lt"/>
                          <a:ea typeface="Arial Unicode MS" pitchFamily="34" charset="-128"/>
                        </a:rPr>
                        <a: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3</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9.5</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0.03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err="1">
                          <a:ln>
                            <a:noFill/>
                          </a:ln>
                          <a:solidFill>
                            <a:srgbClr val="000000"/>
                          </a:solidFill>
                          <a:effectLst/>
                          <a:latin typeface="+mn-lt"/>
                          <a:ea typeface="Arial Unicode MS" pitchFamily="34" charset="-128"/>
                        </a:rPr>
                        <a:t>Brachyspina</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FANCI</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21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21.2</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1.65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APAF1</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5</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rPr>
                        <a:t>	63.2</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1.28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HH2</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Arial Black"/>
                          <a:ea typeface="Arial Unicode MS" pitchFamily="34" charset="-128"/>
                        </a:rPr>
                        <a:t>—</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1500" b="1" i="0" u="none" strike="noStrike" cap="none" normalizeH="0" baseline="0" dirty="0">
                          <a:ln>
                            <a:noFill/>
                          </a:ln>
                          <a:solidFill>
                            <a:srgbClr val="000000"/>
                          </a:solidFill>
                          <a:effectLst/>
                          <a:latin typeface="+mn-lt"/>
                          <a:ea typeface="Arial Unicode MS" pitchFamily="34" charset="-128"/>
                        </a:rPr>
                        <a:t>94.9</a:t>
                      </a:r>
                      <a:r>
                        <a:rPr lang="en-US" sz="600" b="1" dirty="0">
                          <a:solidFill>
                            <a:srgbClr val="000000"/>
                          </a:solidFill>
                        </a:rPr>
                        <a:t> </a:t>
                      </a:r>
                      <a:r>
                        <a:rPr lang="en-US" sz="1500" b="1" dirty="0">
                          <a:solidFill>
                            <a:srgbClr val="000000"/>
                          </a:solidFill>
                        </a:rPr>
                        <a:t>–</a:t>
                      </a:r>
                      <a:r>
                        <a:rPr lang="en-US" sz="600" b="1" dirty="0">
                          <a:solidFill>
                            <a:srgbClr val="000000"/>
                          </a:solidFill>
                        </a:rPr>
                        <a:t> </a:t>
                      </a:r>
                      <a:r>
                        <a:rPr lang="en-US" sz="1500" b="1" dirty="0">
                          <a:solidFill>
                            <a:srgbClr val="000000"/>
                          </a:solidFill>
                        </a:rPr>
                        <a:t>96.6</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SMC2</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8</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rPr>
                        <a:t>	95.4</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2.64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GART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rPr>
                        <a:t>	1.3</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0.23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TFB1M</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9</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1500" b="1" i="0" u="none" strike="noStrike" cap="none" normalizeH="0" baseline="0" dirty="0">
                          <a:ln>
                            <a:noFill/>
                          </a:ln>
                          <a:solidFill>
                            <a:srgbClr val="000000"/>
                          </a:solidFill>
                          <a:effectLst/>
                          <a:latin typeface="+mn-lt"/>
                          <a:ea typeface="Arial Unicode MS" pitchFamily="34" charset="-128"/>
                        </a:rPr>
                        <a:t>93.2</a:t>
                      </a:r>
                      <a:r>
                        <a:rPr lang="en-US" sz="600" b="1" dirty="0">
                          <a:solidFill>
                            <a:srgbClr val="000000"/>
                          </a:solidFill>
                        </a:rPr>
                        <a:t> </a:t>
                      </a:r>
                      <a:r>
                        <a:rPr lang="en-US" sz="1500" b="1" dirty="0">
                          <a:solidFill>
                            <a:srgbClr val="000000"/>
                          </a:solidFill>
                        </a:rPr>
                        <a:t>–</a:t>
                      </a:r>
                      <a:r>
                        <a:rPr lang="en-US" sz="600" b="1" dirty="0">
                          <a:solidFill>
                            <a:srgbClr val="000000"/>
                          </a:solidFill>
                        </a:rPr>
                        <a:t> </a:t>
                      </a:r>
                      <a:r>
                        <a:rPr lang="en-US" sz="1500" b="1" dirty="0">
                          <a:solidFill>
                            <a:srgbClr val="000000"/>
                          </a:solidFill>
                        </a:rPr>
                        <a:t>93.4</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2.39</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HH6</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SDE2</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16</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1500" b="1" i="0" u="none" strike="noStrike" cap="none" normalizeH="0" baseline="0" dirty="0">
                          <a:ln>
                            <a:noFill/>
                          </a:ln>
                          <a:solidFill>
                            <a:srgbClr val="000000"/>
                          </a:solidFill>
                          <a:effectLst/>
                          <a:latin typeface="+mn-lt"/>
                          <a:ea typeface="Arial Unicode MS" pitchFamily="34" charset="-128"/>
                        </a:rPr>
                        <a:t>29.0</a:t>
                      </a:r>
                      <a:r>
                        <a:rPr lang="en-US" sz="1500" b="1" dirty="0">
                          <a:solidFill>
                            <a:srgbClr val="000000"/>
                          </a:solidFill>
                        </a:rPr>
                        <a:t>–</a:t>
                      </a:r>
                      <a:r>
                        <a:rPr kumimoji="0" lang="en-US" sz="1500" b="1" i="0" u="none" strike="noStrike" cap="none" normalizeH="0" baseline="0" dirty="0">
                          <a:ln>
                            <a:noFill/>
                          </a:ln>
                          <a:solidFill>
                            <a:srgbClr val="000000"/>
                          </a:solidFill>
                          <a:effectLst/>
                          <a:latin typeface="+mn-lt"/>
                          <a:ea typeface="Arial Unicode MS" pitchFamily="34" charset="-128"/>
                        </a:rPr>
                        <a:t>29.1</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0.44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28005759"/>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BLAD/</a:t>
                      </a:r>
                      <a:r>
                        <a:rPr kumimoji="0" lang="en-US" sz="1500" b="1" i="1" u="none" strike="noStrike" cap="none" normalizeH="0" baseline="0" dirty="0">
                          <a:ln>
                            <a:noFill/>
                          </a:ln>
                          <a:solidFill>
                            <a:srgbClr val="000000"/>
                          </a:solidFill>
                          <a:effectLst/>
                          <a:latin typeface="+mn-lt"/>
                          <a:ea typeface="Arial Unicode MS" pitchFamily="34" charset="-128"/>
                          <a:cs typeface="Times New Roman" charset="0"/>
                        </a:rPr>
                        <a:t>ITGB2</a:t>
                      </a:r>
                      <a:endParaRPr kumimoji="0" lang="en-US" sz="1500" b="1" i="1"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  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	145.1</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HHC</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CVM/</a:t>
                      </a:r>
                      <a:r>
                        <a:rPr kumimoji="0" lang="en-US" sz="1500" b="1" i="1" u="none" strike="noStrike" cap="none" normalizeH="0" baseline="0" dirty="0">
                          <a:ln>
                            <a:noFill/>
                          </a:ln>
                          <a:solidFill>
                            <a:srgbClr val="000000"/>
                          </a:solidFill>
                          <a:effectLst/>
                          <a:latin typeface="+mn-lt"/>
                          <a:ea typeface="Arial Unicode MS" pitchFamily="34" charset="-128"/>
                        </a:rPr>
                        <a:t>SLC35A3</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  3</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l">
                        <a:lnSpc>
                          <a:spcPts val="1550"/>
                        </a:lnSpc>
                        <a:spcBef>
                          <a:spcPts val="0"/>
                        </a:spcBef>
                        <a:spcAft>
                          <a:spcPts val="0"/>
                        </a:spcAft>
                        <a:tabLst>
                          <a:tab pos="631825" algn="dec"/>
                        </a:tabLst>
                      </a:pPr>
                      <a:r>
                        <a:rPr lang="en-US" sz="1500" b="1" dirty="0">
                          <a:solidFill>
                            <a:srgbClr val="000000"/>
                          </a:solidFill>
                        </a:rPr>
                        <a:t>	43.4</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1.10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DUMPS/</a:t>
                      </a:r>
                      <a:r>
                        <a:rPr kumimoji="0" lang="en-US" sz="1500" b="1" i="1" u="none" strike="noStrike" cap="none" normalizeH="0" baseline="0" dirty="0">
                          <a:ln>
                            <a:noFill/>
                          </a:ln>
                          <a:solidFill>
                            <a:srgbClr val="000000"/>
                          </a:solidFill>
                          <a:effectLst/>
                          <a:latin typeface="+mn-lt"/>
                          <a:ea typeface="Arial Unicode MS" pitchFamily="34" charset="-128"/>
                          <a:cs typeface="Times New Roman" charset="0"/>
                        </a:rPr>
                        <a:t>UMPS</a:t>
                      </a:r>
                      <a:endParaRPr kumimoji="0" lang="en-US" sz="1500" b="1" i="1"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  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69.8</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0.01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HHM</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Mule foot/</a:t>
                      </a:r>
                      <a:r>
                        <a:rPr kumimoji="0" lang="en-US" sz="1500" b="1" i="1" u="none" strike="noStrike" cap="none" normalizeH="0" baseline="0" dirty="0">
                          <a:ln>
                            <a:noFill/>
                          </a:ln>
                          <a:solidFill>
                            <a:srgbClr val="000000"/>
                          </a:solidFill>
                          <a:effectLst/>
                          <a:latin typeface="+mn-lt"/>
                          <a:ea typeface="Arial Unicode MS" pitchFamily="34" charset="-128"/>
                          <a:cs typeface="Times New Roman" charset="0"/>
                        </a:rPr>
                        <a:t>LRP4</a:t>
                      </a:r>
                      <a:endParaRPr kumimoji="0" lang="en-US" sz="1500" b="1" i="1"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15</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	77.7</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1500" b="1" dirty="0">
                          <a:solidFill>
                            <a:srgbClr val="000000"/>
                          </a:solidFill>
                        </a:rPr>
                        <a:t>0.05</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1500" b="1" dirty="0">
                          <a:solidFill>
                            <a:srgbClr val="000000"/>
                          </a:solidFill>
                        </a:rPr>
                        <a:t>B</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HHP</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err="1">
                          <a:ln>
                            <a:noFill/>
                          </a:ln>
                          <a:solidFill>
                            <a:srgbClr val="000000"/>
                          </a:solidFill>
                          <a:effectLst/>
                          <a:latin typeface="+mn-lt"/>
                          <a:ea typeface="Arial Unicode MS" pitchFamily="34" charset="-128"/>
                        </a:rPr>
                        <a:t>Polledness</a:t>
                      </a:r>
                      <a:r>
                        <a:rPr kumimoji="0" lang="en-US" sz="1500" b="1" i="0" u="none" strike="noStrike" cap="none" normalizeH="0" baseline="0" dirty="0">
                          <a:ln>
                            <a:noFill/>
                          </a:ln>
                          <a:solidFill>
                            <a:srgbClr val="00503E"/>
                          </a:solidFill>
                          <a:effectLst/>
                          <a:latin typeface="+mn-lt"/>
                          <a:ea typeface="Arial Unicode MS" pitchFamily="34" charset="-128"/>
                        </a:rPr>
                        <a:t> (dominant)</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POLLED</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lang="en-US" sz="1500" b="1" dirty="0">
                          <a:solidFill>
                            <a:srgbClr val="000000"/>
                          </a:solidFill>
                        </a:rPr>
                        <a:t>1.7</a:t>
                      </a:r>
                      <a:r>
                        <a:rPr lang="en-US" sz="600" b="1" dirty="0">
                          <a:solidFill>
                            <a:srgbClr val="000000"/>
                          </a:solidFill>
                        </a:rPr>
                        <a:t> </a:t>
                      </a:r>
                      <a:r>
                        <a:rPr lang="en-US" sz="1500" b="1" dirty="0">
                          <a:solidFill>
                            <a:srgbClr val="000000"/>
                          </a:solidFill>
                        </a:rPr>
                        <a:t>–</a:t>
                      </a:r>
                      <a:r>
                        <a:rPr lang="en-US" sz="600" b="1" dirty="0">
                          <a:solidFill>
                            <a:srgbClr val="000000"/>
                          </a:solidFill>
                        </a:rPr>
                        <a:t> </a:t>
                      </a:r>
                      <a:r>
                        <a:rPr lang="en-US" sz="1500" b="1" dirty="0">
                          <a:solidFill>
                            <a:srgbClr val="000000"/>
                          </a:solidFill>
                        </a:rPr>
                        <a:t>2.0</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1500" b="1" dirty="0">
                          <a:solidFill>
                            <a:srgbClr val="000000"/>
                          </a:solidFill>
                        </a:rPr>
                        <a:t>0.88</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lang="en-US" sz="1500" b="1" dirty="0">
                        <a:solidFill>
                          <a:srgbClr val="000000"/>
                        </a:solidFill>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Red coat color/</a:t>
                      </a:r>
                      <a:r>
                        <a:rPr kumimoji="0" lang="en-US" sz="1500" b="1" i="1" u="none" strike="noStrike" cap="none" normalizeH="0" baseline="0" dirty="0">
                          <a:ln>
                            <a:noFill/>
                          </a:ln>
                          <a:solidFill>
                            <a:srgbClr val="000000"/>
                          </a:solidFill>
                          <a:effectLst/>
                          <a:latin typeface="+mn-lt"/>
                          <a:ea typeface="Arial Unicode MS" pitchFamily="34" charset="-128"/>
                        </a:rPr>
                        <a:t>MC1R</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MSHR</a:t>
                      </a:r>
                      <a:r>
                        <a:rPr kumimoji="0" lang="en-US" sz="1500" b="1" i="0" u="none" strike="noStrike" cap="none" normalizeH="0" baseline="0" dirty="0">
                          <a:ln>
                            <a:noFill/>
                          </a:ln>
                          <a:solidFill>
                            <a:srgbClr val="000000"/>
                          </a:solidFill>
                          <a:effectLst/>
                          <a:latin typeface="+mn-lt"/>
                          <a:ea typeface="Arial Unicode MS" pitchFamily="34" charset="-128"/>
                        </a:rPr>
                        <a: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87388" algn="dec"/>
                        </a:tabLst>
                      </a:pPr>
                      <a:r>
                        <a:rPr kumimoji="0" lang="en-US" sz="1500" b="1" i="0" u="none" strike="noStrike" cap="none" normalizeH="0" baseline="0" dirty="0">
                          <a:ln>
                            <a:noFill/>
                          </a:ln>
                          <a:solidFill>
                            <a:srgbClr val="000000"/>
                          </a:solidFill>
                          <a:effectLst/>
                          <a:latin typeface="+mn-lt"/>
                          <a:ea typeface="Arial Unicode MS" pitchFamily="34" charset="-128"/>
                        </a:rPr>
                        <a:t>18</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lang="en-US" sz="1500" b="1" dirty="0">
                          <a:solidFill>
                            <a:srgbClr val="000000"/>
                          </a:solidFill>
                        </a:rPr>
                        <a:t>	14.8</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1500" b="1" dirty="0">
                          <a:solidFill>
                            <a:srgbClr val="000000"/>
                          </a:solidFill>
                        </a:rPr>
                        <a:t>3.29</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lang="en-US" sz="1500" b="1" dirty="0">
                        <a:solidFill>
                          <a:srgbClr val="000000"/>
                        </a:solidFill>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896328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of recessive effects</a:t>
            </a:r>
          </a:p>
        </p:txBody>
      </p:sp>
      <p:sp>
        <p:nvSpPr>
          <p:cNvPr id="3" name="Content Placeholder 2"/>
          <p:cNvSpPr>
            <a:spLocks noGrp="1"/>
          </p:cNvSpPr>
          <p:nvPr>
            <p:ph sz="half" idx="1"/>
          </p:nvPr>
        </p:nvSpPr>
        <p:spPr>
          <a:xfrm>
            <a:off x="280976" y="819704"/>
            <a:ext cx="8608682" cy="3657600"/>
          </a:xfrm>
        </p:spPr>
        <p:txBody>
          <a:bodyPr/>
          <a:lstStyle/>
          <a:p>
            <a:r>
              <a:rPr lang="en-US" dirty="0"/>
              <a:t>Late losses </a:t>
            </a:r>
            <a:r>
              <a:rPr lang="en-US" u="sng" dirty="0">
                <a:solidFill>
                  <a:srgbClr val="00337F"/>
                </a:solidFill>
              </a:rPr>
              <a:t>cost more</a:t>
            </a:r>
            <a:r>
              <a:rPr lang="en-US" dirty="0">
                <a:solidFill>
                  <a:srgbClr val="00337F"/>
                </a:solidFill>
              </a:rPr>
              <a:t> </a:t>
            </a:r>
            <a:r>
              <a:rPr lang="en-US" dirty="0"/>
              <a:t>than early losses </a:t>
            </a:r>
            <a:r>
              <a:rPr lang="en-US" sz="1800" dirty="0">
                <a:solidFill>
                  <a:schemeClr val="tx2"/>
                </a:solidFill>
              </a:rPr>
              <a:t>(Cole et al., 2016; PMID: 27394947)</a:t>
            </a:r>
            <a:endParaRPr lang="en-US" sz="1800" dirty="0"/>
          </a:p>
          <a:p>
            <a:pPr lvl="1"/>
            <a:r>
              <a:rPr lang="is-IS" dirty="0"/>
              <a:t>Jenko et al. </a:t>
            </a:r>
            <a:r>
              <a:rPr lang="is-IS" sz="1800" dirty="0">
                <a:solidFill>
                  <a:schemeClr val="tx2"/>
                </a:solidFill>
              </a:rPr>
              <a:t>(2019; PMID: 30836944)</a:t>
            </a:r>
            <a:r>
              <a:rPr lang="is-IS" sz="1800" dirty="0"/>
              <a:t> </a:t>
            </a:r>
            <a:r>
              <a:rPr lang="is-IS" dirty="0"/>
              <a:t>found similar results</a:t>
            </a:r>
          </a:p>
          <a:p>
            <a:r>
              <a:rPr lang="is-IS" dirty="0"/>
              <a:t>A defect can cause deaths in </a:t>
            </a:r>
            <a:r>
              <a:rPr lang="is-IS" u="sng" dirty="0">
                <a:solidFill>
                  <a:srgbClr val="00337F"/>
                </a:solidFill>
              </a:rPr>
              <a:t>more than one </a:t>
            </a:r>
            <a:r>
              <a:rPr lang="is-IS" dirty="0"/>
              <a:t>time period</a:t>
            </a:r>
          </a:p>
        </p:txBody>
      </p:sp>
      <p:graphicFrame>
        <p:nvGraphicFramePr>
          <p:cNvPr id="6" name="Table 5"/>
          <p:cNvGraphicFramePr>
            <a:graphicFrameLocks noGrp="1"/>
          </p:cNvGraphicFramePr>
          <p:nvPr>
            <p:extLst>
              <p:ext uri="{D42A27DB-BD31-4B8C-83A1-F6EECF244321}">
                <p14:modId xmlns:p14="http://schemas.microsoft.com/office/powerpoint/2010/main" val="3810527836"/>
              </p:ext>
            </p:extLst>
          </p:nvPr>
        </p:nvGraphicFramePr>
        <p:xfrm>
          <a:off x="965637" y="2231417"/>
          <a:ext cx="7212726" cy="2416594"/>
        </p:xfrm>
        <a:graphic>
          <a:graphicData uri="http://schemas.openxmlformats.org/drawingml/2006/table">
            <a:tbl>
              <a:tblPr firstRow="1" bandRow="1">
                <a:tableStyleId>{2D5ABB26-0587-4C30-8999-92F81FD0307C}</a:tableStyleId>
              </a:tblPr>
              <a:tblGrid>
                <a:gridCol w="2404242">
                  <a:extLst>
                    <a:ext uri="{9D8B030D-6E8A-4147-A177-3AD203B41FA5}">
                      <a16:colId xmlns:a16="http://schemas.microsoft.com/office/drawing/2014/main" val="20000"/>
                    </a:ext>
                  </a:extLst>
                </a:gridCol>
                <a:gridCol w="2404242">
                  <a:extLst>
                    <a:ext uri="{9D8B030D-6E8A-4147-A177-3AD203B41FA5}">
                      <a16:colId xmlns:a16="http://schemas.microsoft.com/office/drawing/2014/main" val="20001"/>
                    </a:ext>
                  </a:extLst>
                </a:gridCol>
                <a:gridCol w="2404242">
                  <a:extLst>
                    <a:ext uri="{9D8B030D-6E8A-4147-A177-3AD203B41FA5}">
                      <a16:colId xmlns:a16="http://schemas.microsoft.com/office/drawing/2014/main" val="20002"/>
                    </a:ext>
                  </a:extLst>
                </a:gridCol>
              </a:tblGrid>
              <a:tr h="565109">
                <a:tc>
                  <a:txBody>
                    <a:bodyPr/>
                    <a:lstStyle/>
                    <a:p>
                      <a:r>
                        <a:rPr lang="en-US" sz="1800" b="1" dirty="0">
                          <a:solidFill>
                            <a:srgbClr val="00523C"/>
                          </a:solidFill>
                        </a:rPr>
                        <a:t>Embryonic loss or abortion</a:t>
                      </a:r>
                    </a:p>
                  </a:txBody>
                  <a:tcPr marL="68580" marR="68580" marT="34290" marB="3429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rgbClr val="00523C"/>
                          </a:solidFill>
                        </a:rPr>
                        <a:t>Death at or near birth</a:t>
                      </a:r>
                    </a:p>
                  </a:txBody>
                  <a:tcPr marL="68580" marR="68580" marT="34290" marB="3429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rgbClr val="00523C"/>
                          </a:solidFill>
                        </a:rPr>
                        <a:t>Weeks or months following birth</a:t>
                      </a:r>
                    </a:p>
                  </a:txBody>
                  <a:tcPr marL="68580" marR="68580" marT="34290" marB="3429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799374">
                <a:tc>
                  <a:txBody>
                    <a:bodyPr/>
                    <a:lstStyle/>
                    <a:p>
                      <a:r>
                        <a:rPr lang="en-US" sz="1800" b="1" dirty="0">
                          <a:solidFill>
                            <a:schemeClr val="tx1"/>
                          </a:solidFill>
                        </a:rPr>
                        <a:t>BH1, HH0, HH1, HH2, HH3, HH4, HH5, CVM, JH1, JH2</a:t>
                      </a: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BH2,</a:t>
                      </a:r>
                      <a:r>
                        <a:rPr lang="en-US" sz="1800" b="1" baseline="0" dirty="0">
                          <a:solidFill>
                            <a:schemeClr val="tx1"/>
                          </a:solidFill>
                        </a:rPr>
                        <a:t> HH0, CVM, syndactyly (</a:t>
                      </a:r>
                      <a:r>
                        <a:rPr lang="en-US" sz="1800" b="1" baseline="0" dirty="0" err="1">
                          <a:solidFill>
                            <a:schemeClr val="tx1"/>
                          </a:solidFill>
                        </a:rPr>
                        <a:t>mulefoot</a:t>
                      </a:r>
                      <a:r>
                        <a:rPr lang="en-US" sz="1800" b="1" baseline="0" dirty="0">
                          <a:solidFill>
                            <a:schemeClr val="tx1"/>
                          </a:solidFill>
                        </a:rPr>
                        <a:t>)</a:t>
                      </a:r>
                      <a:endParaRPr lang="en-US" sz="1800" b="1" dirty="0">
                        <a:solidFill>
                          <a:schemeClr val="tx1"/>
                        </a:solidFill>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AH1, BH2, HH6, BLAD, cholesterol</a:t>
                      </a:r>
                      <a:r>
                        <a:rPr lang="en-US" sz="1800" b="1" baseline="0" dirty="0">
                          <a:solidFill>
                            <a:schemeClr val="tx1"/>
                          </a:solidFill>
                        </a:rPr>
                        <a:t> deficiency, </a:t>
                      </a:r>
                      <a:r>
                        <a:rPr lang="en-US" sz="1800" b="1" kern="1200" dirty="0">
                          <a:solidFill>
                            <a:schemeClr val="tx1"/>
                          </a:solidFill>
                          <a:effectLst/>
                          <a:latin typeface="+mn-lt"/>
                          <a:ea typeface="+mn-ea"/>
                          <a:cs typeface="+mn-cs"/>
                        </a:rPr>
                        <a:t>spinal </a:t>
                      </a:r>
                      <a:r>
                        <a:rPr lang="en-US" sz="1800" b="1" kern="1200" dirty="0" err="1">
                          <a:solidFill>
                            <a:schemeClr val="tx1"/>
                          </a:solidFill>
                          <a:effectLst/>
                          <a:latin typeface="+mn-lt"/>
                          <a:ea typeface="+mn-ea"/>
                          <a:cs typeface="+mn-cs"/>
                        </a:rPr>
                        <a:t>dysmyelination</a:t>
                      </a:r>
                      <a:r>
                        <a:rPr lang="en-US" sz="1800" b="1" kern="1200" dirty="0">
                          <a:solidFill>
                            <a:schemeClr val="tx1"/>
                          </a:solidFill>
                          <a:effectLst/>
                          <a:latin typeface="+mn-lt"/>
                          <a:ea typeface="+mn-ea"/>
                          <a:cs typeface="+mn-cs"/>
                        </a:rPr>
                        <a:t>, spinal muscular atrophy, weaver syndrome</a:t>
                      </a:r>
                      <a:endParaRPr lang="en-US" sz="1800" b="1" dirty="0">
                        <a:solidFill>
                          <a:schemeClr val="tx1"/>
                        </a:solidFill>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47445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Estimated cost of genetic load</a:t>
            </a:r>
            <a:endParaRPr lang="en-US" dirty="0"/>
          </a:p>
        </p:txBody>
      </p:sp>
      <p:sp>
        <p:nvSpPr>
          <p:cNvPr id="3" name="Content Placeholder 2"/>
          <p:cNvSpPr>
            <a:spLocks noGrp="1"/>
          </p:cNvSpPr>
          <p:nvPr>
            <p:ph sz="half" idx="1"/>
          </p:nvPr>
        </p:nvSpPr>
        <p:spPr>
          <a:xfrm>
            <a:off x="365760" y="997957"/>
            <a:ext cx="8412480" cy="3657600"/>
          </a:xfrm>
        </p:spPr>
        <p:txBody>
          <a:bodyPr/>
          <a:lstStyle/>
          <a:p>
            <a:pPr>
              <a:buClr>
                <a:schemeClr val="tx1"/>
              </a:buClr>
            </a:pPr>
            <a:r>
              <a:rPr lang="en-US" dirty="0">
                <a:solidFill>
                  <a:srgbClr val="00523C"/>
                </a:solidFill>
              </a:rPr>
              <a:t>Cole et al. </a:t>
            </a:r>
            <a:r>
              <a:rPr lang="en-US" sz="1800" dirty="0">
                <a:solidFill>
                  <a:srgbClr val="00523C"/>
                </a:solidFill>
              </a:rPr>
              <a:t>(2016; PMID: 27394947)</a:t>
            </a:r>
            <a:r>
              <a:rPr lang="en-US" sz="1800" dirty="0">
                <a:solidFill>
                  <a:srgbClr val="00337F"/>
                </a:solidFill>
              </a:rPr>
              <a:t> </a:t>
            </a:r>
            <a:r>
              <a:rPr lang="en-US" dirty="0"/>
              <a:t>estimated annual losses of at least </a:t>
            </a:r>
            <a:r>
              <a:rPr lang="en-US" dirty="0">
                <a:solidFill>
                  <a:srgbClr val="B00000"/>
                </a:solidFill>
              </a:rPr>
              <a:t>$10.7</a:t>
            </a:r>
            <a:r>
              <a:rPr lang="en-US" dirty="0"/>
              <a:t> million due to known recessives.</a:t>
            </a:r>
          </a:p>
          <a:p>
            <a:r>
              <a:rPr lang="en-US" dirty="0"/>
              <a:t>Average losses were </a:t>
            </a:r>
            <a:r>
              <a:rPr lang="en-US" dirty="0">
                <a:solidFill>
                  <a:srgbClr val="B00000"/>
                </a:solidFill>
              </a:rPr>
              <a:t>$5.77</a:t>
            </a:r>
            <a:r>
              <a:rPr lang="en-US" dirty="0"/>
              <a:t>, </a:t>
            </a:r>
            <a:r>
              <a:rPr lang="en-US" dirty="0">
                <a:solidFill>
                  <a:srgbClr val="B00000"/>
                </a:solidFill>
              </a:rPr>
              <a:t>$3.65</a:t>
            </a:r>
            <a:r>
              <a:rPr lang="en-US" dirty="0"/>
              <a:t>, </a:t>
            </a:r>
            <a:r>
              <a:rPr lang="en-US" dirty="0">
                <a:solidFill>
                  <a:srgbClr val="B00000"/>
                </a:solidFill>
              </a:rPr>
              <a:t>$0.94</a:t>
            </a:r>
            <a:r>
              <a:rPr lang="en-US" dirty="0"/>
              <a:t>, and </a:t>
            </a:r>
            <a:r>
              <a:rPr lang="en-US" dirty="0">
                <a:solidFill>
                  <a:srgbClr val="B00000"/>
                </a:solidFill>
              </a:rPr>
              <a:t>$2.96</a:t>
            </a:r>
            <a:r>
              <a:rPr lang="en-US" dirty="0"/>
              <a:t> in Ayrshire, Brown Swiss, Holstein, and Jersey, respectively.</a:t>
            </a:r>
          </a:p>
          <a:p>
            <a:r>
              <a:rPr lang="en-US" dirty="0"/>
              <a:t>This is the economic impact of genetic load as it affects fertility and perinatal mortality.</a:t>
            </a:r>
          </a:p>
          <a:p>
            <a:r>
              <a:rPr lang="en-US" dirty="0"/>
              <a:t>Actual losses are likely to be higher.</a:t>
            </a:r>
          </a:p>
        </p:txBody>
      </p:sp>
    </p:spTree>
    <p:extLst>
      <p:ext uri="{BB962C8B-B14F-4D97-AF65-F5344CB8AC3E}">
        <p14:creationId xmlns:p14="http://schemas.microsoft.com/office/powerpoint/2010/main" val="294369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many </a:t>
            </a:r>
            <a:r>
              <a:rPr lang="en-US"/>
              <a:t>defects do animals carry?</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1471" y="658217"/>
            <a:ext cx="7029307" cy="4297457"/>
          </a:xfrm>
          <a:prstGeom prst="rect">
            <a:avLst/>
          </a:prstGeom>
        </p:spPr>
      </p:pic>
      <p:sp>
        <p:nvSpPr>
          <p:cNvPr id="8" name="TextBox 7"/>
          <p:cNvSpPr txBox="1"/>
          <p:nvPr/>
        </p:nvSpPr>
        <p:spPr>
          <a:xfrm>
            <a:off x="4874974" y="664004"/>
            <a:ext cx="3259226" cy="276999"/>
          </a:xfrm>
          <a:prstGeom prst="rect">
            <a:avLst/>
          </a:prstGeom>
          <a:solidFill>
            <a:schemeClr val="bg1"/>
          </a:solidFill>
        </p:spPr>
        <p:txBody>
          <a:bodyPr wrap="none" rtlCol="0">
            <a:spAutoFit/>
          </a:bodyPr>
          <a:lstStyle/>
          <a:p>
            <a:pPr algn="r"/>
            <a:r>
              <a:rPr lang="en-US" sz="1200" b="1" dirty="0">
                <a:solidFill>
                  <a:srgbClr val="00337F"/>
                </a:solidFill>
                <a:latin typeface="Trebuchet MS" charset="0"/>
                <a:ea typeface="Trebuchet MS" charset="0"/>
                <a:cs typeface="Trebuchet MS" charset="0"/>
              </a:rPr>
              <a:t>Source:</a:t>
            </a:r>
            <a:r>
              <a:rPr lang="en-US" sz="1200" dirty="0">
                <a:solidFill>
                  <a:srgbClr val="00337F"/>
                </a:solidFill>
                <a:latin typeface="Trebuchet MS" charset="0"/>
                <a:ea typeface="Trebuchet MS" charset="0"/>
                <a:cs typeface="Trebuchet MS" charset="0"/>
              </a:rPr>
              <a:t> Cole et al. (2016; PMID: 27394947).</a:t>
            </a:r>
          </a:p>
        </p:txBody>
      </p:sp>
    </p:spTree>
    <p:extLst>
      <p:ext uri="{BB962C8B-B14F-4D97-AF65-F5344CB8AC3E}">
        <p14:creationId xmlns:p14="http://schemas.microsoft.com/office/powerpoint/2010/main" val="3740875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Is the number of genetic defects increasing?</a:t>
            </a:r>
          </a:p>
        </p:txBody>
      </p:sp>
      <p:sp>
        <p:nvSpPr>
          <p:cNvPr id="5" name="Content Placeholder 4"/>
          <p:cNvSpPr>
            <a:spLocks noGrp="1"/>
          </p:cNvSpPr>
          <p:nvPr>
            <p:ph sz="half" idx="1"/>
          </p:nvPr>
        </p:nvSpPr>
        <p:spPr/>
        <p:txBody>
          <a:bodyPr/>
          <a:lstStyle/>
          <a:p>
            <a:pPr>
              <a:buClr>
                <a:schemeClr val="tx1"/>
              </a:buClr>
            </a:pPr>
            <a:r>
              <a:rPr lang="en-US" dirty="0">
                <a:solidFill>
                  <a:srgbClr val="00523C"/>
                </a:solidFill>
              </a:rPr>
              <a:t>MacArthur et al. </a:t>
            </a:r>
            <a:r>
              <a:rPr lang="en-US" sz="1800" dirty="0">
                <a:solidFill>
                  <a:srgbClr val="00523C"/>
                </a:solidFill>
              </a:rPr>
              <a:t>(2012; PMID: 22344438)</a:t>
            </a:r>
            <a:r>
              <a:rPr lang="en-US" sz="1800" dirty="0"/>
              <a:t> </a:t>
            </a:r>
            <a:r>
              <a:rPr lang="en-US" dirty="0"/>
              <a:t>estimated that human genomes contain </a:t>
            </a:r>
            <a:r>
              <a:rPr lang="en-US" dirty="0">
                <a:solidFill>
                  <a:srgbClr val="B00000"/>
                </a:solidFill>
              </a:rPr>
              <a:t>~100</a:t>
            </a:r>
            <a:r>
              <a:rPr lang="en-US" dirty="0"/>
              <a:t> loss-of-function mutations, and </a:t>
            </a:r>
            <a:r>
              <a:rPr lang="en-US" dirty="0">
                <a:solidFill>
                  <a:srgbClr val="B00000"/>
                </a:solidFill>
              </a:rPr>
              <a:t>~20</a:t>
            </a:r>
            <a:r>
              <a:rPr lang="en-US" dirty="0"/>
              <a:t> completely inactivated genes</a:t>
            </a:r>
          </a:p>
          <a:p>
            <a:r>
              <a:rPr lang="en-US" dirty="0"/>
              <a:t>The mutations are there even if we have not identified them yet</a:t>
            </a:r>
          </a:p>
          <a:p>
            <a:pPr lvl="1"/>
            <a:r>
              <a:rPr lang="en-US" dirty="0"/>
              <a:t>Example: HH6, mutation in </a:t>
            </a:r>
            <a:r>
              <a:rPr lang="en-US" i="1" dirty="0"/>
              <a:t>SDE2</a:t>
            </a:r>
            <a:r>
              <a:rPr lang="en-US" dirty="0"/>
              <a:t> </a:t>
            </a:r>
            <a:r>
              <a:rPr lang="en-US" sz="1800" dirty="0">
                <a:solidFill>
                  <a:srgbClr val="00523C"/>
                </a:solidFill>
              </a:rPr>
              <a:t>(Fritz et al., 2018; PMID: 29680649)</a:t>
            </a:r>
          </a:p>
          <a:p>
            <a:r>
              <a:rPr lang="en-US" dirty="0"/>
              <a:t>Our </a:t>
            </a:r>
            <a:r>
              <a:rPr lang="en-US" u="sng" dirty="0">
                <a:solidFill>
                  <a:srgbClr val="00337F"/>
                </a:solidFill>
              </a:rPr>
              <a:t>detection methods are improving</a:t>
            </a:r>
            <a:r>
              <a:rPr lang="en-US" dirty="0"/>
              <a:t> as our technology improves</a:t>
            </a:r>
          </a:p>
          <a:p>
            <a:r>
              <a:rPr lang="en-US" dirty="0"/>
              <a:t>We continue to make many copies of haplotypes from </a:t>
            </a:r>
            <a:r>
              <a:rPr lang="en-US" u="sng" dirty="0"/>
              <a:t>a small number of bulls</a:t>
            </a:r>
            <a:r>
              <a:rPr lang="en-US" dirty="0"/>
              <a:t>, uncovering existing genetic load</a:t>
            </a:r>
          </a:p>
        </p:txBody>
      </p:sp>
    </p:spTree>
    <p:extLst>
      <p:ext uri="{BB962C8B-B14F-4D97-AF65-F5344CB8AC3E}">
        <p14:creationId xmlns:p14="http://schemas.microsoft.com/office/powerpoint/2010/main" val="2991162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C41A-C89C-9A41-9C31-A38DD6D5F088}"/>
              </a:ext>
            </a:extLst>
          </p:cNvPr>
          <p:cNvSpPr>
            <a:spLocks noGrp="1"/>
          </p:cNvSpPr>
          <p:nvPr>
            <p:ph type="title"/>
          </p:nvPr>
        </p:nvSpPr>
        <p:spPr/>
        <p:txBody>
          <a:bodyPr/>
          <a:lstStyle/>
          <a:p>
            <a:r>
              <a:rPr lang="en-US" dirty="0"/>
              <a:t>Take-home messages (cont’d)</a:t>
            </a:r>
          </a:p>
        </p:txBody>
      </p:sp>
      <p:sp>
        <p:nvSpPr>
          <p:cNvPr id="3" name="Content Placeholder 2">
            <a:extLst>
              <a:ext uri="{FF2B5EF4-FFF2-40B4-BE49-F238E27FC236}">
                <a16:creationId xmlns:a16="http://schemas.microsoft.com/office/drawing/2014/main" id="{E0172132-442F-2F43-AF56-6C5F3C876699}"/>
              </a:ext>
            </a:extLst>
          </p:cNvPr>
          <p:cNvSpPr>
            <a:spLocks noGrp="1"/>
          </p:cNvSpPr>
          <p:nvPr>
            <p:ph sz="half" idx="1"/>
          </p:nvPr>
        </p:nvSpPr>
        <p:spPr/>
        <p:txBody>
          <a:bodyPr/>
          <a:lstStyle/>
          <a:p>
            <a:r>
              <a:rPr lang="en-US" dirty="0"/>
              <a:t>Continued development of reproductive technologies such as sexed semen, oocyte pickup, and embryo transfer has provided dairy farmers with new tools to increase rates of genetic gain.</a:t>
            </a:r>
          </a:p>
          <a:p>
            <a:r>
              <a:rPr lang="en-US" dirty="0"/>
              <a:t>Other current and anticipated advances in reproductive management, including timed artificial insemination and development of remote sensing technologies, will allow farmers to improve the fertility of their herds and increase their profitability.</a:t>
            </a:r>
          </a:p>
          <a:p>
            <a:endParaRPr lang="en-US" dirty="0"/>
          </a:p>
          <a:p>
            <a:endParaRPr lang="en-US" dirty="0"/>
          </a:p>
        </p:txBody>
      </p:sp>
    </p:spTree>
    <p:extLst>
      <p:ext uri="{BB962C8B-B14F-4D97-AF65-F5344CB8AC3E}">
        <p14:creationId xmlns:p14="http://schemas.microsoft.com/office/powerpoint/2010/main" val="3726122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gene editing the solution?</a:t>
            </a:r>
          </a:p>
        </p:txBody>
      </p:sp>
      <p:pic>
        <p:nvPicPr>
          <p:cNvPr id="4" name="Content Placeholder 3"/>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101" t="23557" r="2049"/>
          <a:stretch/>
        </p:blipFill>
        <p:spPr>
          <a:xfrm>
            <a:off x="488272" y="665823"/>
            <a:ext cx="8076718" cy="4025873"/>
          </a:xfrm>
        </p:spPr>
      </p:pic>
      <p:sp>
        <p:nvSpPr>
          <p:cNvPr id="5" name="TextBox 4"/>
          <p:cNvSpPr txBox="1"/>
          <p:nvPr/>
        </p:nvSpPr>
        <p:spPr>
          <a:xfrm>
            <a:off x="420896" y="4675709"/>
            <a:ext cx="3331040" cy="307777"/>
          </a:xfrm>
          <a:prstGeom prst="rect">
            <a:avLst/>
          </a:prstGeom>
          <a:noFill/>
        </p:spPr>
        <p:txBody>
          <a:bodyPr wrap="none" rtlCol="0">
            <a:spAutoFit/>
          </a:bodyPr>
          <a:lstStyle/>
          <a:p>
            <a:r>
              <a:rPr lang="en-US" sz="1400" b="1" dirty="0"/>
              <a:t>Source:</a:t>
            </a:r>
            <a:r>
              <a:rPr lang="en-US" sz="1400" dirty="0"/>
              <a:t> Ma et al. (2017; PMID:  28783728).</a:t>
            </a:r>
          </a:p>
        </p:txBody>
      </p:sp>
    </p:spTree>
    <p:extLst>
      <p:ext uri="{BB962C8B-B14F-4D97-AF65-F5344CB8AC3E}">
        <p14:creationId xmlns:p14="http://schemas.microsoft.com/office/powerpoint/2010/main" val="2551003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C8FC5-3A1C-0F4D-8215-5061E283D17C}"/>
              </a:ext>
            </a:extLst>
          </p:cNvPr>
          <p:cNvSpPr>
            <a:spLocks noGrp="1"/>
          </p:cNvSpPr>
          <p:nvPr>
            <p:ph type="title"/>
          </p:nvPr>
        </p:nvSpPr>
        <p:spPr/>
        <p:txBody>
          <a:bodyPr/>
          <a:lstStyle/>
          <a:p>
            <a:r>
              <a:rPr lang="en-US" dirty="0"/>
              <a:t>How can we introduce or multiply desirable genes?</a:t>
            </a:r>
          </a:p>
        </p:txBody>
      </p:sp>
      <p:sp>
        <p:nvSpPr>
          <p:cNvPr id="3" name="Content Placeholder 2">
            <a:extLst>
              <a:ext uri="{FF2B5EF4-FFF2-40B4-BE49-F238E27FC236}">
                <a16:creationId xmlns:a16="http://schemas.microsoft.com/office/drawing/2014/main" id="{BD8D1460-807F-E840-81F2-C18ED7652B44}"/>
              </a:ext>
            </a:extLst>
          </p:cNvPr>
          <p:cNvSpPr>
            <a:spLocks noGrp="1"/>
          </p:cNvSpPr>
          <p:nvPr>
            <p:ph sz="half" idx="1"/>
          </p:nvPr>
        </p:nvSpPr>
        <p:spPr/>
        <p:txBody>
          <a:bodyPr/>
          <a:lstStyle/>
          <a:p>
            <a:r>
              <a:rPr lang="en-US" dirty="0"/>
              <a:t>Traditional breeding works, but it’s speed depends on population allele frequencies</a:t>
            </a:r>
          </a:p>
          <a:p>
            <a:r>
              <a:rPr lang="en-US" dirty="0"/>
              <a:t>If the frequency is very low, it’s almost impossible to make perceptible progress</a:t>
            </a:r>
          </a:p>
          <a:p>
            <a:pPr lvl="1"/>
            <a:r>
              <a:rPr lang="en-US" dirty="0"/>
              <a:t>e.g., POLLED in Holsteins</a:t>
            </a:r>
          </a:p>
          <a:p>
            <a:r>
              <a:rPr lang="en-US" dirty="0"/>
              <a:t>It’s also can be difficult to identify homozygous bulls with high genetic merit</a:t>
            </a:r>
          </a:p>
        </p:txBody>
      </p:sp>
      <p:pic>
        <p:nvPicPr>
          <p:cNvPr id="3074" name="Picture 2" descr="Image">
            <a:extLst>
              <a:ext uri="{FF2B5EF4-FFF2-40B4-BE49-F238E27FC236}">
                <a16:creationId xmlns:a16="http://schemas.microsoft.com/office/drawing/2014/main" id="{348374B3-1AC7-EF43-BDE0-FBD5F850C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1106" y="914400"/>
            <a:ext cx="4047134" cy="34398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0B2B99-67B0-FB49-80F6-5194585811CC}"/>
              </a:ext>
            </a:extLst>
          </p:cNvPr>
          <p:cNvSpPr txBox="1"/>
          <p:nvPr/>
        </p:nvSpPr>
        <p:spPr>
          <a:xfrm>
            <a:off x="4583575" y="4328058"/>
            <a:ext cx="4194666" cy="338554"/>
          </a:xfrm>
          <a:prstGeom prst="rect">
            <a:avLst/>
          </a:prstGeom>
          <a:noFill/>
        </p:spPr>
        <p:txBody>
          <a:bodyPr wrap="square" rtlCol="0">
            <a:spAutoFit/>
          </a:bodyPr>
          <a:lstStyle/>
          <a:p>
            <a:pPr algn="r"/>
            <a:r>
              <a:rPr lang="en-US" sz="1600" dirty="0"/>
              <a:t>Slick-Gator Eliab-ET (</a:t>
            </a:r>
            <a:r>
              <a:rPr lang="en-US" sz="1600" b="1" dirty="0"/>
              <a:t>Source:</a:t>
            </a:r>
            <a:r>
              <a:rPr lang="en-US" sz="1600" dirty="0"/>
              <a:t> @</a:t>
            </a:r>
            <a:r>
              <a:rPr lang="en-US" sz="1600" dirty="0" err="1"/>
              <a:t>ufpjhansen</a:t>
            </a:r>
            <a:r>
              <a:rPr lang="en-US" sz="1600" dirty="0"/>
              <a:t>)</a:t>
            </a:r>
          </a:p>
        </p:txBody>
      </p:sp>
    </p:spTree>
    <p:extLst>
      <p:ext uri="{BB962C8B-B14F-4D97-AF65-F5344CB8AC3E}">
        <p14:creationId xmlns:p14="http://schemas.microsoft.com/office/powerpoint/2010/main" val="1203091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8EAC-4CB7-1B4B-B051-00A073018F0F}"/>
              </a:ext>
            </a:extLst>
          </p:cNvPr>
          <p:cNvSpPr>
            <a:spLocks noGrp="1"/>
          </p:cNvSpPr>
          <p:nvPr>
            <p:ph type="title"/>
          </p:nvPr>
        </p:nvSpPr>
        <p:spPr/>
        <p:txBody>
          <a:bodyPr/>
          <a:lstStyle/>
          <a:p>
            <a:r>
              <a:rPr lang="en-US" dirty="0"/>
              <a:t>Gene editing may help speed-up the process</a:t>
            </a:r>
          </a:p>
        </p:txBody>
      </p:sp>
      <p:sp>
        <p:nvSpPr>
          <p:cNvPr id="8" name="Rectangle 7">
            <a:extLst>
              <a:ext uri="{FF2B5EF4-FFF2-40B4-BE49-F238E27FC236}">
                <a16:creationId xmlns:a16="http://schemas.microsoft.com/office/drawing/2014/main" id="{4EC1B375-B87B-0845-809A-F0688B888DE4}"/>
              </a:ext>
            </a:extLst>
          </p:cNvPr>
          <p:cNvSpPr/>
          <p:nvPr/>
        </p:nvSpPr>
        <p:spPr>
          <a:xfrm>
            <a:off x="6395764" y="3224253"/>
            <a:ext cx="2701444" cy="276999"/>
          </a:xfrm>
          <a:prstGeom prst="rect">
            <a:avLst/>
          </a:prstGeom>
        </p:spPr>
        <p:txBody>
          <a:bodyPr wrap="square">
            <a:spAutoFit/>
          </a:bodyPr>
          <a:lstStyle/>
          <a:p>
            <a:r>
              <a:rPr lang="en-US" sz="1200" dirty="0" err="1">
                <a:solidFill>
                  <a:schemeClr val="tx2"/>
                </a:solidFill>
              </a:rPr>
              <a:t>Johnsson</a:t>
            </a:r>
            <a:r>
              <a:rPr lang="en-US" sz="1200" dirty="0">
                <a:solidFill>
                  <a:schemeClr val="tx2"/>
                </a:solidFill>
              </a:rPr>
              <a:t> et al. (2019; PMID: 30995904)</a:t>
            </a:r>
          </a:p>
        </p:txBody>
      </p:sp>
      <p:pic>
        <p:nvPicPr>
          <p:cNvPr id="11" name="Picture 10">
            <a:extLst>
              <a:ext uri="{FF2B5EF4-FFF2-40B4-BE49-F238E27FC236}">
                <a16:creationId xmlns:a16="http://schemas.microsoft.com/office/drawing/2014/main" id="{06E94A55-9596-7F41-AA1D-CFDBCFA8AD6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5760" y="913691"/>
            <a:ext cx="4955466" cy="1598822"/>
          </a:xfrm>
          <a:prstGeom prst="rect">
            <a:avLst/>
          </a:prstGeom>
          <a:ln w="31750">
            <a:solidFill>
              <a:schemeClr val="tx1"/>
            </a:solidFill>
          </a:ln>
        </p:spPr>
      </p:pic>
      <p:sp>
        <p:nvSpPr>
          <p:cNvPr id="12" name="Rectangle 11">
            <a:extLst>
              <a:ext uri="{FF2B5EF4-FFF2-40B4-BE49-F238E27FC236}">
                <a16:creationId xmlns:a16="http://schemas.microsoft.com/office/drawing/2014/main" id="{7B927E23-D482-0E42-B540-CAF58DE1C85E}"/>
              </a:ext>
            </a:extLst>
          </p:cNvPr>
          <p:cNvSpPr/>
          <p:nvPr/>
        </p:nvSpPr>
        <p:spPr>
          <a:xfrm>
            <a:off x="238438" y="2483576"/>
            <a:ext cx="3345059" cy="276999"/>
          </a:xfrm>
          <a:prstGeom prst="rect">
            <a:avLst/>
          </a:prstGeom>
        </p:spPr>
        <p:txBody>
          <a:bodyPr wrap="square">
            <a:spAutoFit/>
          </a:bodyPr>
          <a:lstStyle/>
          <a:p>
            <a:r>
              <a:rPr lang="en-US" sz="1200" dirty="0" err="1">
                <a:solidFill>
                  <a:schemeClr val="tx2"/>
                </a:solidFill>
              </a:rPr>
              <a:t>Bastiaansen</a:t>
            </a:r>
            <a:r>
              <a:rPr lang="en-US" sz="1200" dirty="0">
                <a:solidFill>
                  <a:schemeClr val="tx2"/>
                </a:solidFill>
              </a:rPr>
              <a:t> et al. (2019; PMID:  29661133)</a:t>
            </a:r>
          </a:p>
        </p:txBody>
      </p:sp>
      <p:pic>
        <p:nvPicPr>
          <p:cNvPr id="14" name="Picture 13">
            <a:extLst>
              <a:ext uri="{FF2B5EF4-FFF2-40B4-BE49-F238E27FC236}">
                <a16:creationId xmlns:a16="http://schemas.microsoft.com/office/drawing/2014/main" id="{432F3376-545F-1A42-9280-3BCDFE8FCFF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5760" y="3147501"/>
            <a:ext cx="5719664" cy="1581694"/>
          </a:xfrm>
          <a:prstGeom prst="rect">
            <a:avLst/>
          </a:prstGeom>
          <a:ln w="31750">
            <a:solidFill>
              <a:schemeClr val="tx1"/>
            </a:solidFill>
          </a:ln>
        </p:spPr>
      </p:pic>
      <p:pic>
        <p:nvPicPr>
          <p:cNvPr id="6" name="Picture 5">
            <a:extLst>
              <a:ext uri="{FF2B5EF4-FFF2-40B4-BE49-F238E27FC236}">
                <a16:creationId xmlns:a16="http://schemas.microsoft.com/office/drawing/2014/main" id="{30FD4141-1C56-8B4A-9580-411B84C9935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150656" y="2070293"/>
            <a:ext cx="4767146" cy="1178533"/>
          </a:xfrm>
          <a:prstGeom prst="rect">
            <a:avLst/>
          </a:prstGeom>
          <a:ln w="31750">
            <a:solidFill>
              <a:schemeClr val="tx1"/>
            </a:solidFill>
          </a:ln>
        </p:spPr>
      </p:pic>
      <p:sp>
        <p:nvSpPr>
          <p:cNvPr id="15" name="Rectangle 14">
            <a:extLst>
              <a:ext uri="{FF2B5EF4-FFF2-40B4-BE49-F238E27FC236}">
                <a16:creationId xmlns:a16="http://schemas.microsoft.com/office/drawing/2014/main" id="{5FF934DC-79A4-604D-8754-163076404982}"/>
              </a:ext>
            </a:extLst>
          </p:cNvPr>
          <p:cNvSpPr/>
          <p:nvPr/>
        </p:nvSpPr>
        <p:spPr>
          <a:xfrm>
            <a:off x="3617745" y="4701508"/>
            <a:ext cx="2701444" cy="276999"/>
          </a:xfrm>
          <a:prstGeom prst="rect">
            <a:avLst/>
          </a:prstGeom>
        </p:spPr>
        <p:txBody>
          <a:bodyPr wrap="square">
            <a:spAutoFit/>
          </a:bodyPr>
          <a:lstStyle/>
          <a:p>
            <a:r>
              <a:rPr lang="en-US" sz="1200" dirty="0">
                <a:solidFill>
                  <a:schemeClr val="tx2"/>
                </a:solidFill>
              </a:rPr>
              <a:t>Mueller et al. (2019; PMID:  30852022)</a:t>
            </a:r>
          </a:p>
        </p:txBody>
      </p:sp>
    </p:spTree>
    <p:extLst>
      <p:ext uri="{BB962C8B-B14F-4D97-AF65-F5344CB8AC3E}">
        <p14:creationId xmlns:p14="http://schemas.microsoft.com/office/powerpoint/2010/main" val="1343862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gene editing in livestock</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4430" r="4051"/>
          <a:stretch/>
        </p:blipFill>
        <p:spPr>
          <a:xfrm>
            <a:off x="183300" y="685584"/>
            <a:ext cx="5233361" cy="2576119"/>
          </a:xfrm>
          <a:prstGeom prst="rect">
            <a:avLst/>
          </a:prstGeom>
          <a:ln w="19050">
            <a:solidFill>
              <a:schemeClr val="tx1"/>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333" t="11018" r="11852" b="11358"/>
          <a:stretch/>
        </p:blipFill>
        <p:spPr>
          <a:xfrm>
            <a:off x="1784392" y="1602446"/>
            <a:ext cx="4799636" cy="2994422"/>
          </a:xfrm>
          <a:prstGeom prst="rect">
            <a:avLst/>
          </a:prstGeom>
          <a:ln w="25400">
            <a:solidFill>
              <a:schemeClr val="tx1"/>
            </a:solidFill>
          </a:ln>
        </p:spPr>
      </p:pic>
      <p:pic>
        <p:nvPicPr>
          <p:cNvPr id="8" name="Picture 7">
            <a:extLst>
              <a:ext uri="{FF2B5EF4-FFF2-40B4-BE49-F238E27FC236}">
                <a16:creationId xmlns:a16="http://schemas.microsoft.com/office/drawing/2014/main" id="{730E02FD-F5FE-7149-A6C0-049D50E9B8A7}"/>
              </a:ext>
            </a:extLst>
          </p:cNvPr>
          <p:cNvPicPr>
            <a:picLocks noChangeAspect="1"/>
          </p:cNvPicPr>
          <p:nvPr/>
        </p:nvPicPr>
        <p:blipFill rotWithShape="1">
          <a:blip r:embed="rId4">
            <a:extLst>
              <a:ext uri="{28A0092B-C50C-407E-A947-70E740481C1C}">
                <a14:useLocalDpi xmlns:a14="http://schemas.microsoft.com/office/drawing/2010/main" val="0"/>
              </a:ext>
            </a:extLst>
          </a:blip>
          <a:srcRect l="11857" t="15655" r="51327" b="8458"/>
          <a:stretch/>
        </p:blipFill>
        <p:spPr>
          <a:xfrm>
            <a:off x="6209731" y="726093"/>
            <a:ext cx="2760901" cy="3556836"/>
          </a:xfrm>
          <a:prstGeom prst="rect">
            <a:avLst/>
          </a:prstGeom>
          <a:ln w="31750">
            <a:solidFill>
              <a:schemeClr val="tx1"/>
            </a:solidFill>
          </a:ln>
        </p:spPr>
      </p:pic>
      <p:pic>
        <p:nvPicPr>
          <p:cNvPr id="10" name="Content Placeholder 4">
            <a:extLst>
              <a:ext uri="{FF2B5EF4-FFF2-40B4-BE49-F238E27FC236}">
                <a16:creationId xmlns:a16="http://schemas.microsoft.com/office/drawing/2014/main" id="{D42AC1FD-D64D-804B-B926-447E1C74BA55}"/>
              </a:ext>
            </a:extLst>
          </p:cNvPr>
          <p:cNvPicPr>
            <a:picLocks noChangeAspect="1"/>
          </p:cNvPicPr>
          <p:nvPr/>
        </p:nvPicPr>
        <p:blipFill rotWithShape="1">
          <a:blip r:embed="rId5">
            <a:extLst>
              <a:ext uri="{28A0092B-C50C-407E-A947-70E740481C1C}">
                <a14:useLocalDpi xmlns:a14="http://schemas.microsoft.com/office/drawing/2010/main" val="0"/>
              </a:ext>
            </a:extLst>
          </a:blip>
          <a:srcRect l="19484" t="10288" r="19275" b="29288"/>
          <a:stretch/>
        </p:blipFill>
        <p:spPr>
          <a:xfrm>
            <a:off x="128709" y="3007090"/>
            <a:ext cx="3311367" cy="1837751"/>
          </a:xfrm>
          <a:prstGeom prst="rect">
            <a:avLst/>
          </a:prstGeom>
          <a:ln w="25400">
            <a:solidFill>
              <a:schemeClr val="tx1"/>
            </a:solidFill>
          </a:ln>
        </p:spPr>
      </p:pic>
      <p:pic>
        <p:nvPicPr>
          <p:cNvPr id="4098" name="Picture 2" descr="cows eating">
            <a:extLst>
              <a:ext uri="{FF2B5EF4-FFF2-40B4-BE49-F238E27FC236}">
                <a16:creationId xmlns:a16="http://schemas.microsoft.com/office/drawing/2014/main" id="{DDD5E38D-D608-7949-BC1E-1F7FECF7EB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0413" y="3451256"/>
            <a:ext cx="2219894" cy="1479929"/>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643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D1DA-A28F-BC48-864E-5F006572256C}"/>
              </a:ext>
            </a:extLst>
          </p:cNvPr>
          <p:cNvSpPr>
            <a:spLocks noGrp="1"/>
          </p:cNvSpPr>
          <p:nvPr>
            <p:ph type="title"/>
          </p:nvPr>
        </p:nvSpPr>
        <p:spPr/>
        <p:txBody>
          <a:bodyPr/>
          <a:lstStyle/>
          <a:p>
            <a:r>
              <a:rPr lang="en-US" dirty="0"/>
              <a:t>New reproductive traits</a:t>
            </a:r>
          </a:p>
        </p:txBody>
      </p:sp>
      <p:sp>
        <p:nvSpPr>
          <p:cNvPr id="3" name="Content Placeholder 2">
            <a:extLst>
              <a:ext uri="{FF2B5EF4-FFF2-40B4-BE49-F238E27FC236}">
                <a16:creationId xmlns:a16="http://schemas.microsoft.com/office/drawing/2014/main" id="{44C50E87-EB94-FF4E-A41C-08CFF5AB8A14}"/>
              </a:ext>
            </a:extLst>
          </p:cNvPr>
          <p:cNvSpPr>
            <a:spLocks noGrp="1"/>
          </p:cNvSpPr>
          <p:nvPr>
            <p:ph sz="half" idx="1"/>
          </p:nvPr>
        </p:nvSpPr>
        <p:spPr>
          <a:xfrm>
            <a:off x="365760" y="781169"/>
            <a:ext cx="4023360" cy="3840480"/>
          </a:xfrm>
        </p:spPr>
        <p:txBody>
          <a:bodyPr/>
          <a:lstStyle/>
          <a:p>
            <a:r>
              <a:rPr lang="en-US" dirty="0"/>
              <a:t>Precision technologies may lead to new traits </a:t>
            </a:r>
            <a:r>
              <a:rPr lang="en-US" sz="1800" dirty="0"/>
              <a:t>(</a:t>
            </a:r>
            <a:r>
              <a:rPr lang="en-US" sz="1800" dirty="0" err="1"/>
              <a:t>Boichard</a:t>
            </a:r>
            <a:r>
              <a:rPr lang="en-US" sz="1800" dirty="0"/>
              <a:t> and </a:t>
            </a:r>
            <a:r>
              <a:rPr lang="en-US" sz="1800" dirty="0" err="1"/>
              <a:t>Brochard</a:t>
            </a:r>
            <a:r>
              <a:rPr lang="en-US" sz="1800" dirty="0"/>
              <a:t>, 2012)</a:t>
            </a:r>
          </a:p>
          <a:p>
            <a:r>
              <a:rPr lang="en-US" dirty="0"/>
              <a:t>Concentrations of anti-Müllerian hormone are heritable </a:t>
            </a:r>
            <a:r>
              <a:rPr lang="en-US" sz="1800" dirty="0"/>
              <a:t>(Nawaz et al., 2018)</a:t>
            </a:r>
            <a:r>
              <a:rPr lang="en-US" dirty="0"/>
              <a:t> </a:t>
            </a:r>
          </a:p>
          <a:p>
            <a:r>
              <a:rPr lang="en-US" dirty="0"/>
              <a:t>Intervals from calving to estrus and calving to first elevated progesterone concentrations are moderately heritable </a:t>
            </a:r>
            <a:r>
              <a:rPr lang="en-US" sz="1800" dirty="0"/>
              <a:t>(Ismael et al., 2015; </a:t>
            </a:r>
            <a:r>
              <a:rPr lang="en-US" sz="1800" dirty="0" err="1"/>
              <a:t>Tarekegn</a:t>
            </a:r>
            <a:r>
              <a:rPr lang="en-US" sz="1800" dirty="0"/>
              <a:t> et al., 2019)</a:t>
            </a:r>
          </a:p>
        </p:txBody>
      </p:sp>
      <p:pic>
        <p:nvPicPr>
          <p:cNvPr id="9220" name="Picture 4" descr="https://ars.els-cdn.com/content/image/1-s2.0-S002203021830657X-gr3_lrg.jpg">
            <a:extLst>
              <a:ext uri="{FF2B5EF4-FFF2-40B4-BE49-F238E27FC236}">
                <a16:creationId xmlns:a16="http://schemas.microsoft.com/office/drawing/2014/main" id="{7AAD7A91-735A-8046-9BF6-210CDB657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668" y="2573631"/>
            <a:ext cx="4109868" cy="212343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ars.els-cdn.com/content/image/1-s2.0-S002203021830657X-gr2_lrg.jpg">
            <a:extLst>
              <a:ext uri="{FF2B5EF4-FFF2-40B4-BE49-F238E27FC236}">
                <a16:creationId xmlns:a16="http://schemas.microsoft.com/office/drawing/2014/main" id="{72DC9A11-4CAB-6C42-AFEE-D26F08C91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286" y="685260"/>
            <a:ext cx="3162250" cy="17743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53EA59-BBA4-AD4D-82F7-69BCED70EF08}"/>
              </a:ext>
            </a:extLst>
          </p:cNvPr>
          <p:cNvSpPr txBox="1"/>
          <p:nvPr/>
        </p:nvSpPr>
        <p:spPr>
          <a:xfrm>
            <a:off x="4535668" y="4697063"/>
            <a:ext cx="1935786" cy="276999"/>
          </a:xfrm>
          <a:prstGeom prst="rect">
            <a:avLst/>
          </a:prstGeom>
          <a:noFill/>
        </p:spPr>
        <p:txBody>
          <a:bodyPr wrap="none" rtlCol="0">
            <a:spAutoFit/>
          </a:bodyPr>
          <a:lstStyle/>
          <a:p>
            <a:r>
              <a:rPr lang="en-US" sz="1200" b="1" dirty="0"/>
              <a:t>Source:</a:t>
            </a:r>
            <a:r>
              <a:rPr lang="en-US" sz="1200" dirty="0"/>
              <a:t> Nawaz et al. (2018).</a:t>
            </a:r>
          </a:p>
        </p:txBody>
      </p:sp>
      <p:sp>
        <p:nvSpPr>
          <p:cNvPr id="6" name="TextBox 5">
            <a:extLst>
              <a:ext uri="{FF2B5EF4-FFF2-40B4-BE49-F238E27FC236}">
                <a16:creationId xmlns:a16="http://schemas.microsoft.com/office/drawing/2014/main" id="{86AF0A1A-7768-7B4C-9658-CE3891F5076D}"/>
              </a:ext>
            </a:extLst>
          </p:cNvPr>
          <p:cNvSpPr txBox="1"/>
          <p:nvPr/>
        </p:nvSpPr>
        <p:spPr>
          <a:xfrm>
            <a:off x="7901422" y="781169"/>
            <a:ext cx="744114" cy="276999"/>
          </a:xfrm>
          <a:prstGeom prst="rect">
            <a:avLst/>
          </a:prstGeom>
          <a:noFill/>
        </p:spPr>
        <p:txBody>
          <a:bodyPr wrap="none" rtlCol="0">
            <a:spAutoFit/>
          </a:bodyPr>
          <a:lstStyle/>
          <a:p>
            <a:r>
              <a:rPr lang="en-US" sz="1200" b="1" dirty="0"/>
              <a:t>h</a:t>
            </a:r>
            <a:r>
              <a:rPr lang="en-US" sz="1200" b="1" baseline="30000" dirty="0"/>
              <a:t>2</a:t>
            </a:r>
            <a:r>
              <a:rPr lang="en-US" sz="1200" b="1" dirty="0"/>
              <a:t> ≈ 0.40</a:t>
            </a:r>
          </a:p>
        </p:txBody>
      </p:sp>
    </p:spTree>
    <p:extLst>
      <p:ext uri="{BB962C8B-B14F-4D97-AF65-F5344CB8AC3E}">
        <p14:creationId xmlns:p14="http://schemas.microsoft.com/office/powerpoint/2010/main" val="2687521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06008-0686-344E-86CE-7352CC7AE9BA}"/>
              </a:ext>
            </a:extLst>
          </p:cNvPr>
          <p:cNvSpPr>
            <a:spLocks noGrp="1"/>
          </p:cNvSpPr>
          <p:nvPr>
            <p:ph type="title"/>
          </p:nvPr>
        </p:nvSpPr>
        <p:spPr/>
        <p:txBody>
          <a:bodyPr/>
          <a:lstStyle/>
          <a:p>
            <a:r>
              <a:rPr lang="en-US" dirty="0"/>
              <a:t>More embryo transfer?</a:t>
            </a:r>
          </a:p>
        </p:txBody>
      </p:sp>
      <p:sp>
        <p:nvSpPr>
          <p:cNvPr id="3" name="Content Placeholder 2">
            <a:extLst>
              <a:ext uri="{FF2B5EF4-FFF2-40B4-BE49-F238E27FC236}">
                <a16:creationId xmlns:a16="http://schemas.microsoft.com/office/drawing/2014/main" id="{B705D1B1-7802-E24C-A232-A90942A5DFD7}"/>
              </a:ext>
            </a:extLst>
          </p:cNvPr>
          <p:cNvSpPr>
            <a:spLocks noGrp="1"/>
          </p:cNvSpPr>
          <p:nvPr>
            <p:ph sz="half" idx="1"/>
          </p:nvPr>
        </p:nvSpPr>
        <p:spPr/>
        <p:txBody>
          <a:bodyPr/>
          <a:lstStyle/>
          <a:p>
            <a:r>
              <a:rPr lang="en-US" dirty="0"/>
              <a:t>ET is growing in importance on U.S. dairies</a:t>
            </a:r>
          </a:p>
          <a:p>
            <a:r>
              <a:rPr lang="en-US" dirty="0"/>
              <a:t>The potential to increase the number of offspring from genetically elite females is of growing importance </a:t>
            </a:r>
            <a:r>
              <a:rPr lang="en-US" sz="1800" dirty="0"/>
              <a:t>(e.g., Fleming et al., 2018)</a:t>
            </a:r>
          </a:p>
          <a:p>
            <a:r>
              <a:rPr lang="en-US" dirty="0"/>
              <a:t>Costs of embryo production must decrease and pregnancy rates increase to drive adoption </a:t>
            </a:r>
            <a:r>
              <a:rPr lang="en-US" sz="1800" dirty="0"/>
              <a:t>(Hansen, 2020)</a:t>
            </a:r>
          </a:p>
        </p:txBody>
      </p:sp>
      <p:pic>
        <p:nvPicPr>
          <p:cNvPr id="10242" name="Picture 2" descr="America's Elite Cows Don't Give Birth — Their Surrogates Do : The Salt : NPR">
            <a:extLst>
              <a:ext uri="{FF2B5EF4-FFF2-40B4-BE49-F238E27FC236}">
                <a16:creationId xmlns:a16="http://schemas.microsoft.com/office/drawing/2014/main" id="{7430A845-CC74-FF4F-B411-4034E87FA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8498" y="914400"/>
            <a:ext cx="4249742" cy="2830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CC7BF0-F768-5B47-B51C-4A6DC81A95B0}"/>
              </a:ext>
            </a:extLst>
          </p:cNvPr>
          <p:cNvSpPr txBox="1"/>
          <p:nvPr/>
        </p:nvSpPr>
        <p:spPr>
          <a:xfrm>
            <a:off x="5829163" y="3744650"/>
            <a:ext cx="2949077" cy="276999"/>
          </a:xfrm>
          <a:prstGeom prst="rect">
            <a:avLst/>
          </a:prstGeom>
          <a:noFill/>
        </p:spPr>
        <p:txBody>
          <a:bodyPr wrap="none" rtlCol="0">
            <a:spAutoFit/>
          </a:bodyPr>
          <a:lstStyle/>
          <a:p>
            <a:pPr algn="r"/>
            <a:r>
              <a:rPr lang="en-US" sz="1200" b="1" dirty="0"/>
              <a:t>Source:</a:t>
            </a:r>
            <a:r>
              <a:rPr lang="en-US" sz="1200" dirty="0"/>
              <a:t> Abby </a:t>
            </a:r>
            <a:r>
              <a:rPr lang="en-US" sz="1200" dirty="0" err="1"/>
              <a:t>Wendle</a:t>
            </a:r>
            <a:r>
              <a:rPr lang="en-US" sz="1200" dirty="0"/>
              <a:t>/Harvest Public Media.</a:t>
            </a:r>
          </a:p>
        </p:txBody>
      </p:sp>
    </p:spTree>
    <p:extLst>
      <p:ext uri="{BB962C8B-B14F-4D97-AF65-F5344CB8AC3E}">
        <p14:creationId xmlns:p14="http://schemas.microsoft.com/office/powerpoint/2010/main" val="2751146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8C6AF-1157-D24A-8D47-C9BF085E4B58}"/>
              </a:ext>
            </a:extLst>
          </p:cNvPr>
          <p:cNvSpPr>
            <a:spLocks noGrp="1"/>
          </p:cNvSpPr>
          <p:nvPr>
            <p:ph type="title"/>
          </p:nvPr>
        </p:nvSpPr>
        <p:spPr/>
        <p:txBody>
          <a:bodyPr/>
          <a:lstStyle/>
          <a:p>
            <a:r>
              <a:rPr lang="en-US" dirty="0"/>
              <a:t>What about reproductive hormones in the long run?</a:t>
            </a:r>
          </a:p>
        </p:txBody>
      </p:sp>
      <p:sp>
        <p:nvSpPr>
          <p:cNvPr id="3" name="Content Placeholder 2">
            <a:extLst>
              <a:ext uri="{FF2B5EF4-FFF2-40B4-BE49-F238E27FC236}">
                <a16:creationId xmlns:a16="http://schemas.microsoft.com/office/drawing/2014/main" id="{2118E215-2006-4443-A9A6-3407E343A2DE}"/>
              </a:ext>
            </a:extLst>
          </p:cNvPr>
          <p:cNvSpPr>
            <a:spLocks noGrp="1"/>
          </p:cNvSpPr>
          <p:nvPr>
            <p:ph sz="half" idx="1"/>
          </p:nvPr>
        </p:nvSpPr>
        <p:spPr/>
        <p:txBody>
          <a:bodyPr/>
          <a:lstStyle/>
          <a:p>
            <a:r>
              <a:rPr lang="en-US" dirty="0"/>
              <a:t>Timed AI depends on the use of exogeneous reproductive hormones</a:t>
            </a:r>
          </a:p>
          <a:p>
            <a:r>
              <a:rPr lang="en-US" dirty="0"/>
              <a:t>Effectiveness may depend on interactions with specific gene mutations (</a:t>
            </a:r>
            <a:r>
              <a:rPr lang="en-US" dirty="0" err="1"/>
              <a:t>Zolini</a:t>
            </a:r>
            <a:r>
              <a:rPr lang="en-US" dirty="0"/>
              <a:t> et al., 2019)</a:t>
            </a:r>
          </a:p>
          <a:p>
            <a:r>
              <a:rPr lang="en-US" dirty="0"/>
              <a:t>Changes in consumer sentiment can rapidly change the regulatory landscape (</a:t>
            </a:r>
            <a:r>
              <a:rPr lang="en-US" dirty="0" err="1"/>
              <a:t>Ufer</a:t>
            </a:r>
            <a:r>
              <a:rPr lang="en-US" dirty="0"/>
              <a:t> et al., 2019)</a:t>
            </a:r>
          </a:p>
        </p:txBody>
      </p:sp>
      <p:pic>
        <p:nvPicPr>
          <p:cNvPr id="8196" name="Picture 4" descr="A new, more effective presynch?">
            <a:extLst>
              <a:ext uri="{FF2B5EF4-FFF2-40B4-BE49-F238E27FC236}">
                <a16:creationId xmlns:a16="http://schemas.microsoft.com/office/drawing/2014/main" id="{B2DBF72E-2DD9-F44A-800D-8A42EF044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899" y="841732"/>
            <a:ext cx="3910341" cy="35508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2C7D10-87C9-494A-85A0-A002EC0C113E}"/>
              </a:ext>
            </a:extLst>
          </p:cNvPr>
          <p:cNvSpPr txBox="1"/>
          <p:nvPr/>
        </p:nvSpPr>
        <p:spPr>
          <a:xfrm>
            <a:off x="4867899" y="4392602"/>
            <a:ext cx="2286139" cy="276999"/>
          </a:xfrm>
          <a:prstGeom prst="rect">
            <a:avLst/>
          </a:prstGeom>
          <a:noFill/>
        </p:spPr>
        <p:txBody>
          <a:bodyPr wrap="none" rtlCol="0">
            <a:spAutoFit/>
          </a:bodyPr>
          <a:lstStyle/>
          <a:p>
            <a:r>
              <a:rPr lang="en-US" sz="1200" b="1" dirty="0"/>
              <a:t>Source:</a:t>
            </a:r>
            <a:r>
              <a:rPr lang="en-US" sz="1200" dirty="0"/>
              <a:t> Hoard’s Dairyman (2012).</a:t>
            </a:r>
          </a:p>
        </p:txBody>
      </p:sp>
    </p:spTree>
    <p:extLst>
      <p:ext uri="{BB962C8B-B14F-4D97-AF65-F5344CB8AC3E}">
        <p14:creationId xmlns:p14="http://schemas.microsoft.com/office/powerpoint/2010/main" val="2608581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AB87D-777F-6840-8593-01CBD9FA4CF6}"/>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733718B-B7A8-5146-953D-2248826D3391}"/>
              </a:ext>
            </a:extLst>
          </p:cNvPr>
          <p:cNvSpPr>
            <a:spLocks noGrp="1"/>
          </p:cNvSpPr>
          <p:nvPr>
            <p:ph sz="half" idx="1"/>
          </p:nvPr>
        </p:nvSpPr>
        <p:spPr/>
        <p:txBody>
          <a:bodyPr/>
          <a:lstStyle/>
          <a:p>
            <a:r>
              <a:rPr lang="en-US" dirty="0"/>
              <a:t>Dairy cow fertility has been steadily improving since the introduction of genomic selection in 2008.</a:t>
            </a:r>
          </a:p>
          <a:p>
            <a:r>
              <a:rPr lang="en-US" dirty="0"/>
              <a:t>Genomics have led to a deeper understanding of gamete and cow physiology, as well as enabling more sophisticated strategies for herd management.</a:t>
            </a:r>
          </a:p>
          <a:p>
            <a:r>
              <a:rPr lang="en-US" dirty="0"/>
              <a:t>We will continue to benefit from discoveries enabled by genomic selection for a very long time.</a:t>
            </a:r>
          </a:p>
        </p:txBody>
      </p:sp>
    </p:spTree>
    <p:extLst>
      <p:ext uri="{BB962C8B-B14F-4D97-AF65-F5344CB8AC3E}">
        <p14:creationId xmlns:p14="http://schemas.microsoft.com/office/powerpoint/2010/main" val="3115266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sz="half" idx="1"/>
          </p:nvPr>
        </p:nvSpPr>
        <p:spPr/>
        <p:txBody>
          <a:bodyPr/>
          <a:lstStyle/>
          <a:p>
            <a:r>
              <a:rPr lang="en-US" dirty="0"/>
              <a:t>Cole was supported by USDA-ARS project 8042-31000-002-00-D, “Improving Dairy Animals by Increasing Accuracy of Genomic Prediction, Evaluating New Traits, and Redefining Selection Goals”.</a:t>
            </a:r>
          </a:p>
          <a:p>
            <a:r>
              <a:rPr lang="en-US" dirty="0"/>
              <a:t>Hansen has been supported by the L. E. “Red” Larson Endowment and funding from USDA- NIFA (2013-68004-20365 and others), NIH (R01 HD088352), Holstein Association USA, and Foundation for Food and Agriculture Research.</a:t>
            </a:r>
          </a:p>
        </p:txBody>
      </p:sp>
    </p:spTree>
    <p:extLst>
      <p:ext uri="{BB962C8B-B14F-4D97-AF65-F5344CB8AC3E}">
        <p14:creationId xmlns:p14="http://schemas.microsoft.com/office/powerpoint/2010/main" val="1822953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Picture 6" descr="crossbre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628460"/>
            <a:ext cx="9144000" cy="4109201"/>
          </a:xfrm>
          <a:prstGeom prst="rect">
            <a:avLst/>
          </a:prstGeom>
          <a:effectLst/>
        </p:spPr>
      </p:pic>
      <p:sp>
        <p:nvSpPr>
          <p:cNvPr id="8" name="TextBox 7"/>
          <p:cNvSpPr txBox="1"/>
          <p:nvPr/>
        </p:nvSpPr>
        <p:spPr>
          <a:xfrm>
            <a:off x="0" y="3820736"/>
            <a:ext cx="9144000" cy="769441"/>
          </a:xfrm>
          <a:prstGeom prst="rect">
            <a:avLst/>
          </a:prstGeom>
          <a:solidFill>
            <a:srgbClr val="CCFFCC">
              <a:alpha val="35294"/>
            </a:srgbClr>
          </a:solidFill>
          <a:effectLst>
            <a:softEdge rad="127000"/>
          </a:effectLst>
        </p:spPr>
        <p:txBody>
          <a:bodyPr wrap="square" lIns="182880" tIns="137160" rIns="137160" bIns="91440" rtlCol="0">
            <a:spAutoFit/>
          </a:bodyPr>
          <a:lstStyle/>
          <a:p>
            <a:pPr marL="803275">
              <a:lnSpc>
                <a:spcPts val="2200"/>
              </a:lnSpc>
            </a:pPr>
            <a:r>
              <a:rPr lang="en-US" sz="2000" b="1" dirty="0">
                <a:solidFill>
                  <a:srgbClr val="244270"/>
                </a:solidFill>
                <a:cs typeface="Calibri" pitchFamily="34" charset="0"/>
              </a:rPr>
              <a:t>Holstein and Jersey crossbreds graze on American Farm Land Trust’s</a:t>
            </a:r>
          </a:p>
          <a:p>
            <a:pPr marL="803275">
              <a:lnSpc>
                <a:spcPts val="2000"/>
              </a:lnSpc>
              <a:spcAft>
                <a:spcPts val="600"/>
              </a:spcAft>
            </a:pPr>
            <a:r>
              <a:rPr lang="en-US" sz="2000" b="1" dirty="0">
                <a:solidFill>
                  <a:srgbClr val="244270"/>
                </a:solidFill>
                <a:cs typeface="Calibri" pitchFamily="34" charset="0"/>
              </a:rPr>
              <a:t>Cove Mountain Farm in south-central Pennsylvania</a:t>
            </a:r>
          </a:p>
        </p:txBody>
      </p:sp>
      <p:sp>
        <p:nvSpPr>
          <p:cNvPr id="9" name="TextBox 8"/>
          <p:cNvSpPr txBox="1"/>
          <p:nvPr/>
        </p:nvSpPr>
        <p:spPr>
          <a:xfrm>
            <a:off x="3746501" y="2232115"/>
            <a:ext cx="5105400" cy="1405513"/>
          </a:xfrm>
          <a:prstGeom prst="rect">
            <a:avLst/>
          </a:prstGeom>
          <a:solidFill>
            <a:srgbClr val="8AAE72">
              <a:alpha val="40000"/>
            </a:srgbClr>
          </a:solidFill>
          <a:effectLst>
            <a:softEdge rad="317500"/>
          </a:effectLst>
        </p:spPr>
        <p:txBody>
          <a:bodyPr wrap="square" lIns="182880" tIns="137160" rIns="182880" bIns="137160" rtlCol="0">
            <a:spAutoFit/>
          </a:bodyPr>
          <a:lstStyle/>
          <a:p>
            <a:pPr algn="ctr">
              <a:lnSpc>
                <a:spcPts val="4200"/>
              </a:lnSpc>
            </a:pP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 web site:</a:t>
            </a:r>
          </a:p>
          <a:p>
            <a:pPr algn="ctr">
              <a:lnSpc>
                <a:spcPts val="4400"/>
              </a:lnSpc>
            </a:pP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http</a:t>
            </a:r>
            <a:r>
              <a:rPr lang="en-US" sz="3500" b="1" spc="10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spc="-15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dirty="0" err="1">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aipl.arsusda.gov</a:t>
            </a: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p>
        </p:txBody>
      </p:sp>
      <p:sp>
        <p:nvSpPr>
          <p:cNvPr id="10" name="Rectangle 9"/>
          <p:cNvSpPr/>
          <p:nvPr/>
        </p:nvSpPr>
        <p:spPr>
          <a:xfrm>
            <a:off x="9074" y="4734843"/>
            <a:ext cx="7658099" cy="276999"/>
          </a:xfrm>
          <a:prstGeom prst="rect">
            <a:avLst/>
          </a:prstGeom>
        </p:spPr>
        <p:txBody>
          <a:bodyPr wrap="square">
            <a:spAutoFit/>
          </a:bodyPr>
          <a:lstStyle/>
          <a:p>
            <a:pPr marL="45720"/>
            <a:r>
              <a:rPr lang="en-US" sz="1200" b="1" i="1" dirty="0">
                <a:solidFill>
                  <a:srgbClr val="00523C"/>
                </a:solidFill>
                <a:effectLst/>
                <a:cs typeface="Calibri" pitchFamily="34" charset="0"/>
              </a:rPr>
              <a:t>Source: </a:t>
            </a:r>
            <a:r>
              <a:rPr lang="en-US" sz="1200" b="1" dirty="0">
                <a:effectLst/>
                <a:cs typeface="Calibri" pitchFamily="34" charset="0"/>
              </a:rPr>
              <a:t>ARS Image Gallery, image #K8587-14; photo by Bob Nichols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68BB-1FD8-EE4E-9396-D363472544E9}"/>
              </a:ext>
            </a:extLst>
          </p:cNvPr>
          <p:cNvSpPr>
            <a:spLocks noGrp="1"/>
          </p:cNvSpPr>
          <p:nvPr>
            <p:ph type="title"/>
          </p:nvPr>
        </p:nvSpPr>
        <p:spPr/>
        <p:txBody>
          <a:bodyPr/>
          <a:lstStyle/>
          <a:p>
            <a:r>
              <a:rPr lang="en-US" dirty="0"/>
              <a:t>Trends in U.S. Holstein fertility</a:t>
            </a:r>
          </a:p>
        </p:txBody>
      </p:sp>
      <p:pic>
        <p:nvPicPr>
          <p:cNvPr id="3" name="Picture 2">
            <a:extLst>
              <a:ext uri="{FF2B5EF4-FFF2-40B4-BE49-F238E27FC236}">
                <a16:creationId xmlns:a16="http://schemas.microsoft.com/office/drawing/2014/main" id="{1F3801EB-DC79-ED4F-AE2C-061708FD11FF}"/>
              </a:ext>
            </a:extLst>
          </p:cNvPr>
          <p:cNvPicPr/>
          <p:nvPr/>
        </p:nvPicPr>
        <p:blipFill rotWithShape="1">
          <a:blip r:embed="rId2" cstate="print">
            <a:extLst>
              <a:ext uri="{28A0092B-C50C-407E-A947-70E740481C1C}">
                <a14:useLocalDpi xmlns:a14="http://schemas.microsoft.com/office/drawing/2010/main"/>
              </a:ext>
            </a:extLst>
          </a:blip>
          <a:srcRect b="12204"/>
          <a:stretch/>
        </p:blipFill>
        <p:spPr bwMode="auto">
          <a:xfrm>
            <a:off x="209005" y="652780"/>
            <a:ext cx="8686800" cy="41409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3051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8687E8-B2B0-A54B-A158-387089500C1E}"/>
              </a:ext>
            </a:extLst>
          </p:cNvPr>
          <p:cNvSpPr>
            <a:spLocks noGrp="1"/>
          </p:cNvSpPr>
          <p:nvPr>
            <p:ph type="title"/>
          </p:nvPr>
        </p:nvSpPr>
        <p:spPr/>
        <p:txBody>
          <a:bodyPr/>
          <a:lstStyle/>
          <a:p>
            <a:r>
              <a:rPr lang="en-US" dirty="0"/>
              <a:t>How do we measure fertility?</a:t>
            </a:r>
          </a:p>
        </p:txBody>
      </p:sp>
      <p:pic>
        <p:nvPicPr>
          <p:cNvPr id="1026" name="Picture 2" descr="Dairy cattle - Wikipedia">
            <a:extLst>
              <a:ext uri="{FF2B5EF4-FFF2-40B4-BE49-F238E27FC236}">
                <a16:creationId xmlns:a16="http://schemas.microsoft.com/office/drawing/2014/main" id="{645ED361-DA4A-AE4C-B121-4F03725B12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0256" y="971550"/>
            <a:ext cx="1687984" cy="130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lstein Friesian cattle - Wikipedia">
            <a:extLst>
              <a:ext uri="{FF2B5EF4-FFF2-40B4-BE49-F238E27FC236}">
                <a16:creationId xmlns:a16="http://schemas.microsoft.com/office/drawing/2014/main" id="{5FF2B079-F51C-C242-A4E3-4846B16A69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 y="971550"/>
            <a:ext cx="1735667" cy="1301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6B4ABB-7AD7-444F-8F12-7B12A8B05EA0}"/>
              </a:ext>
            </a:extLst>
          </p:cNvPr>
          <p:cNvSpPr txBox="1"/>
          <p:nvPr/>
        </p:nvSpPr>
        <p:spPr>
          <a:xfrm>
            <a:off x="365760" y="2558172"/>
            <a:ext cx="3825239" cy="224676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Early First Calving:</a:t>
            </a:r>
            <a:r>
              <a:rPr lang="en-US" sz="2000" dirty="0"/>
              <a:t> Age at first calving with the sign flipped.</a:t>
            </a:r>
          </a:p>
          <a:p>
            <a:pPr marL="285750" indent="-285750">
              <a:buFont typeface="Arial" panose="020B0604020202020204" pitchFamily="34" charset="0"/>
              <a:buChar char="•"/>
            </a:pPr>
            <a:r>
              <a:rPr lang="en-US" sz="2000" b="1" dirty="0"/>
              <a:t>Heifer Conception Rate:</a:t>
            </a:r>
            <a:r>
              <a:rPr lang="en-US" sz="2000" dirty="0"/>
              <a:t> Heifer’s ability to conceive – the percentage of inseminated heifers that become pregnant at each service.</a:t>
            </a:r>
          </a:p>
        </p:txBody>
      </p:sp>
      <p:sp>
        <p:nvSpPr>
          <p:cNvPr id="7" name="TextBox 6">
            <a:extLst>
              <a:ext uri="{FF2B5EF4-FFF2-40B4-BE49-F238E27FC236}">
                <a16:creationId xmlns:a16="http://schemas.microsoft.com/office/drawing/2014/main" id="{D6A4F568-966F-C746-9919-DE156910BFF6}"/>
              </a:ext>
            </a:extLst>
          </p:cNvPr>
          <p:cNvSpPr txBox="1"/>
          <p:nvPr/>
        </p:nvSpPr>
        <p:spPr>
          <a:xfrm>
            <a:off x="2475974" y="971550"/>
            <a:ext cx="4192052" cy="1015663"/>
          </a:xfrm>
          <a:prstGeom prst="rect">
            <a:avLst/>
          </a:prstGeom>
          <a:noFill/>
        </p:spPr>
        <p:txBody>
          <a:bodyPr wrap="square" rtlCol="0">
            <a:spAutoFit/>
          </a:bodyPr>
          <a:lstStyle/>
          <a:p>
            <a:r>
              <a:rPr lang="en-US" sz="2000" b="1" dirty="0"/>
              <a:t>Daughter Pregnancy Rate:</a:t>
            </a:r>
            <a:r>
              <a:rPr lang="en-US" sz="2000" dirty="0"/>
              <a:t> Percentage of nonpregnant cows that become pregnant during each 21-day period. </a:t>
            </a:r>
          </a:p>
        </p:txBody>
      </p:sp>
      <p:sp>
        <p:nvSpPr>
          <p:cNvPr id="10" name="TextBox 9">
            <a:extLst>
              <a:ext uri="{FF2B5EF4-FFF2-40B4-BE49-F238E27FC236}">
                <a16:creationId xmlns:a16="http://schemas.microsoft.com/office/drawing/2014/main" id="{D81117BF-8ADC-6043-97FC-F5FB690DCC9F}"/>
              </a:ext>
            </a:extLst>
          </p:cNvPr>
          <p:cNvSpPr txBox="1"/>
          <p:nvPr/>
        </p:nvSpPr>
        <p:spPr>
          <a:xfrm>
            <a:off x="4991100" y="2558172"/>
            <a:ext cx="3787140"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Cow Conception Rate:</a:t>
            </a:r>
            <a:r>
              <a:rPr lang="en-US" sz="2000" dirty="0"/>
              <a:t> Lactating cow’s ability to conceive – the percentage of inseminated cows that become pregnant at each service.</a:t>
            </a:r>
          </a:p>
        </p:txBody>
      </p:sp>
    </p:spTree>
    <p:extLst>
      <p:ext uri="{BB962C8B-B14F-4D97-AF65-F5344CB8AC3E}">
        <p14:creationId xmlns:p14="http://schemas.microsoft.com/office/powerpoint/2010/main" val="2684560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72F9B-A92B-F64E-981F-0BFB6ABC155B}"/>
              </a:ext>
            </a:extLst>
          </p:cNvPr>
          <p:cNvSpPr>
            <a:spLocks noGrp="1"/>
          </p:cNvSpPr>
          <p:nvPr>
            <p:ph type="title"/>
          </p:nvPr>
        </p:nvSpPr>
        <p:spPr/>
        <p:txBody>
          <a:bodyPr/>
          <a:lstStyle/>
          <a:p>
            <a:r>
              <a:rPr lang="en-US" dirty="0"/>
              <a:t>Are these good measures of fertility?</a:t>
            </a:r>
          </a:p>
        </p:txBody>
      </p:sp>
      <p:sp>
        <p:nvSpPr>
          <p:cNvPr id="6" name="Content Placeholder 5">
            <a:extLst>
              <a:ext uri="{FF2B5EF4-FFF2-40B4-BE49-F238E27FC236}">
                <a16:creationId xmlns:a16="http://schemas.microsoft.com/office/drawing/2014/main" id="{6A2F8433-EF09-6E4E-88F0-0556E2A70884}"/>
              </a:ext>
            </a:extLst>
          </p:cNvPr>
          <p:cNvSpPr>
            <a:spLocks noGrp="1"/>
          </p:cNvSpPr>
          <p:nvPr>
            <p:ph sz="half" idx="1"/>
          </p:nvPr>
        </p:nvSpPr>
        <p:spPr/>
        <p:txBody>
          <a:bodyPr/>
          <a:lstStyle/>
          <a:p>
            <a:r>
              <a:rPr lang="en-US" dirty="0"/>
              <a:t>They are things we can easily measure on many cows</a:t>
            </a:r>
          </a:p>
          <a:p>
            <a:r>
              <a:rPr lang="en-US" dirty="0"/>
              <a:t>Low </a:t>
            </a:r>
            <a:r>
              <a:rPr lang="en-US" dirty="0" err="1"/>
              <a:t>heritabilities</a:t>
            </a:r>
            <a:r>
              <a:rPr lang="en-US" dirty="0"/>
              <a:t> suggest they’re not very good measures of cow biology</a:t>
            </a:r>
          </a:p>
          <a:p>
            <a:r>
              <a:rPr lang="en-US" dirty="0"/>
              <a:t>What to measure instead?</a:t>
            </a:r>
          </a:p>
          <a:p>
            <a:pPr lvl="1"/>
            <a:r>
              <a:rPr lang="en-US" dirty="0"/>
              <a:t>Milk progesterone</a:t>
            </a:r>
          </a:p>
          <a:p>
            <a:pPr lvl="1"/>
            <a:r>
              <a:rPr lang="en-US" dirty="0"/>
              <a:t>Milk PAG</a:t>
            </a:r>
          </a:p>
          <a:p>
            <a:pPr lvl="1"/>
            <a:r>
              <a:rPr lang="en-US" dirty="0"/>
              <a:t>Anti-Müllerian hormone</a:t>
            </a:r>
          </a:p>
        </p:txBody>
      </p:sp>
      <p:pic>
        <p:nvPicPr>
          <p:cNvPr id="2050" name="Picture 2" descr="https://ars.els-cdn.com/content/image/1-s2.0-S0022030206721944-gr1.jpg">
            <a:extLst>
              <a:ext uri="{FF2B5EF4-FFF2-40B4-BE49-F238E27FC236}">
                <a16:creationId xmlns:a16="http://schemas.microsoft.com/office/drawing/2014/main" id="{F03A9B34-F516-CD44-A5B0-F97D6F5127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33900" y="914400"/>
            <a:ext cx="4244340" cy="2437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33AEA99-96F2-6444-880D-4A36DC918631}"/>
              </a:ext>
            </a:extLst>
          </p:cNvPr>
          <p:cNvSpPr txBox="1"/>
          <p:nvPr/>
        </p:nvSpPr>
        <p:spPr>
          <a:xfrm>
            <a:off x="4213889" y="3403600"/>
            <a:ext cx="4564351" cy="307777"/>
          </a:xfrm>
          <a:prstGeom prst="rect">
            <a:avLst/>
          </a:prstGeom>
          <a:noFill/>
        </p:spPr>
        <p:txBody>
          <a:bodyPr wrap="square" rtlCol="0">
            <a:spAutoFit/>
          </a:bodyPr>
          <a:lstStyle/>
          <a:p>
            <a:pPr algn="r"/>
            <a:r>
              <a:rPr lang="en-US" sz="1400" b="1" dirty="0"/>
              <a:t>Source:</a:t>
            </a:r>
            <a:r>
              <a:rPr lang="en-US" sz="1400" dirty="0"/>
              <a:t> Moore and Thatcher (2006; PMID: 16537958)</a:t>
            </a:r>
          </a:p>
        </p:txBody>
      </p:sp>
    </p:spTree>
    <p:extLst>
      <p:ext uri="{BB962C8B-B14F-4D97-AF65-F5344CB8AC3E}">
        <p14:creationId xmlns:p14="http://schemas.microsoft.com/office/powerpoint/2010/main" val="4174491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does genetic selection work?</a:t>
            </a:r>
          </a:p>
        </p:txBody>
      </p:sp>
      <p:sp>
        <p:nvSpPr>
          <p:cNvPr id="3" name="Content Placeholder 2"/>
          <p:cNvSpPr>
            <a:spLocks noGrp="1"/>
          </p:cNvSpPr>
          <p:nvPr>
            <p:ph sz="half" idx="1"/>
          </p:nvPr>
        </p:nvSpPr>
        <p:spPr>
          <a:xfrm>
            <a:off x="365760" y="1605353"/>
            <a:ext cx="8412480" cy="3239156"/>
          </a:xfrm>
        </p:spPr>
        <p:txBody>
          <a:bodyPr/>
          <a:lstStyle/>
          <a:p>
            <a:r>
              <a:rPr lang="en-US" sz="1800" dirty="0">
                <a:solidFill>
                  <a:srgbClr val="244270"/>
                </a:solidFill>
              </a:rPr>
              <a:t>ΔG = </a:t>
            </a:r>
            <a:r>
              <a:rPr lang="en-US" sz="1800" dirty="0"/>
              <a:t>genetic gain each year</a:t>
            </a:r>
          </a:p>
          <a:p>
            <a:r>
              <a:rPr lang="en-US" sz="1800" dirty="0">
                <a:solidFill>
                  <a:srgbClr val="244270"/>
                </a:solidFill>
              </a:rPr>
              <a:t>reliability = </a:t>
            </a:r>
            <a:r>
              <a:rPr lang="en-US" sz="1800" dirty="0"/>
              <a:t>how certain we are about our estimate of an animal’s genetic merit (genomics </a:t>
            </a:r>
            <a:r>
              <a:rPr lang="en-US" sz="1800" dirty="0">
                <a:solidFill>
                  <a:srgbClr val="00FF00"/>
                </a:solidFill>
                <a:latin typeface="Wingdings"/>
                <a:ea typeface="Wingdings"/>
                <a:cs typeface="Wingdings"/>
                <a:sym typeface="Wingdings"/>
              </a:rPr>
              <a:t></a:t>
            </a:r>
            <a:r>
              <a:rPr lang="en-US" sz="1800" dirty="0"/>
              <a:t>)</a:t>
            </a:r>
          </a:p>
          <a:p>
            <a:r>
              <a:rPr lang="en-US" sz="1800" dirty="0">
                <a:solidFill>
                  <a:srgbClr val="244270"/>
                </a:solidFill>
              </a:rPr>
              <a:t>selection intensity = </a:t>
            </a:r>
            <a:r>
              <a:rPr lang="en-US" sz="1800" dirty="0"/>
              <a:t>how selective we are when making mating decisions (management can </a:t>
            </a:r>
            <a:r>
              <a:rPr lang="en-US" sz="1800" dirty="0">
                <a:solidFill>
                  <a:srgbClr val="00FF00"/>
                </a:solidFill>
                <a:latin typeface="Wingdings"/>
                <a:ea typeface="Wingdings"/>
                <a:cs typeface="Wingdings"/>
                <a:sym typeface="Wingdings"/>
              </a:rPr>
              <a:t></a:t>
            </a:r>
            <a:r>
              <a:rPr lang="en-US" sz="1800" dirty="0"/>
              <a:t>)</a:t>
            </a:r>
          </a:p>
          <a:p>
            <a:r>
              <a:rPr lang="en-US" sz="1800" dirty="0">
                <a:solidFill>
                  <a:srgbClr val="244270"/>
                </a:solidFill>
              </a:rPr>
              <a:t>genetic variance = </a:t>
            </a:r>
            <a:r>
              <a:rPr lang="en-US" sz="1800" dirty="0"/>
              <a:t>variation in the population due to genetics (we can’t really change this)</a:t>
            </a:r>
          </a:p>
          <a:p>
            <a:r>
              <a:rPr lang="en-US" sz="1800" dirty="0">
                <a:solidFill>
                  <a:srgbClr val="244270"/>
                </a:solidFill>
              </a:rPr>
              <a:t>generation interval = </a:t>
            </a:r>
            <a:r>
              <a:rPr lang="en-US" sz="1800" dirty="0"/>
              <a:t>time between generations (genomics </a:t>
            </a:r>
            <a:r>
              <a:rPr lang="en-US" sz="1800" dirty="0">
                <a:solidFill>
                  <a:srgbClr val="00FF00"/>
                </a:solidFill>
                <a:latin typeface="Wingdings"/>
                <a:ea typeface="Wingdings"/>
                <a:cs typeface="Wingdings"/>
                <a:sym typeface="Wingdings"/>
              </a:rPr>
              <a:t></a:t>
            </a:r>
            <a:r>
              <a:rPr lang="en-US" sz="1800" dirty="0"/>
              <a:t>)</a:t>
            </a:r>
          </a:p>
        </p:txBody>
      </p:sp>
      <p:pic>
        <p:nvPicPr>
          <p:cNvPr id="5" name="Picture 4" descr="delta_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75862" y="813370"/>
            <a:ext cx="6000750" cy="732235"/>
          </a:xfrm>
          <a:prstGeom prst="rect">
            <a:avLst/>
          </a:prstGeom>
          <a:solidFill>
            <a:schemeClr val="bg1"/>
          </a:solidFill>
        </p:spPr>
      </p:pic>
    </p:spTree>
    <p:extLst>
      <p:ext uri="{BB962C8B-B14F-4D97-AF65-F5344CB8AC3E}">
        <p14:creationId xmlns:p14="http://schemas.microsoft.com/office/powerpoint/2010/main" val="2559132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Many things affect performance</a:t>
            </a:r>
          </a:p>
        </p:txBody>
      </p:sp>
      <p:sp>
        <p:nvSpPr>
          <p:cNvPr id="4" name="Content Placeholder 3"/>
          <p:cNvSpPr>
            <a:spLocks noGrp="1"/>
          </p:cNvSpPr>
          <p:nvPr>
            <p:ph sz="half" idx="4294967295"/>
          </p:nvPr>
        </p:nvSpPr>
        <p:spPr>
          <a:xfrm>
            <a:off x="387563" y="1841500"/>
            <a:ext cx="3952875" cy="1233488"/>
          </a:xfrm>
          <a:ln w="38100" cap="sq">
            <a:noFill/>
            <a:miter lim="800000"/>
          </a:ln>
        </p:spPr>
        <p:txBody>
          <a:bodyPr vert="horz" lIns="171450" tIns="68580" rIns="171450" bIns="68580" rtlCol="0">
            <a:noAutofit/>
          </a:bodyPr>
          <a:lstStyle/>
          <a:p>
            <a:pPr marL="0" indent="0">
              <a:lnSpc>
                <a:spcPts val="2175"/>
              </a:lnSpc>
              <a:buNone/>
            </a:pPr>
            <a:r>
              <a:rPr lang="en-US" dirty="0">
                <a:solidFill>
                  <a:srgbClr val="244270"/>
                </a:solidFill>
              </a:rPr>
              <a:t>Genetics</a:t>
            </a:r>
          </a:p>
          <a:p>
            <a:pPr>
              <a:lnSpc>
                <a:spcPts val="2175"/>
              </a:lnSpc>
            </a:pPr>
            <a:r>
              <a:rPr lang="en-US" dirty="0">
                <a:solidFill>
                  <a:srgbClr val="244270"/>
                </a:solidFill>
              </a:rPr>
              <a:t>Additive effects</a:t>
            </a:r>
          </a:p>
          <a:p>
            <a:pPr>
              <a:lnSpc>
                <a:spcPts val="2175"/>
              </a:lnSpc>
            </a:pPr>
            <a:r>
              <a:rPr lang="en-US" dirty="0">
                <a:solidFill>
                  <a:srgbClr val="244270"/>
                </a:solidFill>
              </a:rPr>
              <a:t>Dominance effects</a:t>
            </a:r>
          </a:p>
          <a:p>
            <a:pPr>
              <a:lnSpc>
                <a:spcPts val="2175"/>
              </a:lnSpc>
            </a:pPr>
            <a:r>
              <a:rPr lang="en-US" dirty="0">
                <a:solidFill>
                  <a:srgbClr val="244270"/>
                </a:solidFill>
              </a:rPr>
              <a:t>Epistasis</a:t>
            </a:r>
          </a:p>
        </p:txBody>
      </p:sp>
      <p:sp>
        <p:nvSpPr>
          <p:cNvPr id="5" name="Content Placeholder 4"/>
          <p:cNvSpPr>
            <a:spLocks noGrp="1"/>
          </p:cNvSpPr>
          <p:nvPr>
            <p:ph sz="half" idx="4294967295"/>
          </p:nvPr>
        </p:nvSpPr>
        <p:spPr>
          <a:xfrm>
            <a:off x="6092825" y="1781175"/>
            <a:ext cx="3051175" cy="1235075"/>
          </a:xfrm>
          <a:ln w="38100" cap="sq">
            <a:noFill/>
            <a:miter lim="800000"/>
          </a:ln>
        </p:spPr>
        <p:txBody>
          <a:bodyPr vert="horz" lIns="171450" tIns="68580" rIns="171450" bIns="68580" rtlCol="0">
            <a:noAutofit/>
          </a:bodyPr>
          <a:lstStyle/>
          <a:p>
            <a:pPr marL="0" indent="0">
              <a:lnSpc>
                <a:spcPts val="2175"/>
              </a:lnSpc>
              <a:buNone/>
            </a:pPr>
            <a:r>
              <a:rPr lang="en-US" dirty="0">
                <a:solidFill>
                  <a:srgbClr val="00523C"/>
                </a:solidFill>
              </a:rPr>
              <a:t>Environment</a:t>
            </a:r>
          </a:p>
          <a:p>
            <a:pPr>
              <a:lnSpc>
                <a:spcPts val="2175"/>
              </a:lnSpc>
            </a:pPr>
            <a:r>
              <a:rPr lang="en-US" dirty="0">
                <a:solidFill>
                  <a:srgbClr val="00523C"/>
                </a:solidFill>
              </a:rPr>
              <a:t>Housing</a:t>
            </a:r>
          </a:p>
          <a:p>
            <a:pPr>
              <a:lnSpc>
                <a:spcPts val="2025"/>
              </a:lnSpc>
            </a:pPr>
            <a:r>
              <a:rPr lang="en-US" dirty="0">
                <a:solidFill>
                  <a:srgbClr val="00523C"/>
                </a:solidFill>
              </a:rPr>
              <a:t>Climate</a:t>
            </a:r>
          </a:p>
          <a:p>
            <a:pPr>
              <a:lnSpc>
                <a:spcPts val="2025"/>
              </a:lnSpc>
            </a:pPr>
            <a:r>
              <a:rPr lang="en-US" dirty="0">
                <a:solidFill>
                  <a:srgbClr val="00523C"/>
                </a:solidFill>
              </a:rPr>
              <a:t>Unknown</a:t>
            </a:r>
          </a:p>
          <a:p>
            <a:pPr>
              <a:lnSpc>
                <a:spcPts val="2175"/>
              </a:lnSpc>
            </a:pPr>
            <a:endParaRPr lang="en-US" dirty="0">
              <a:solidFill>
                <a:srgbClr val="00523C"/>
              </a:solidFill>
            </a:endParaRPr>
          </a:p>
        </p:txBody>
      </p:sp>
      <p:sp>
        <p:nvSpPr>
          <p:cNvPr id="9" name="Text Box 2"/>
          <p:cNvSpPr txBox="1">
            <a:spLocks noChangeArrowheads="1"/>
          </p:cNvSpPr>
          <p:nvPr/>
        </p:nvSpPr>
        <p:spPr bwMode="auto">
          <a:xfrm>
            <a:off x="1514475" y="675640"/>
            <a:ext cx="6115050" cy="644403"/>
          </a:xfrm>
          <a:prstGeom prst="rect">
            <a:avLst/>
          </a:prstGeom>
          <a:noFill/>
          <a:ln w="9525">
            <a:noFill/>
            <a:round/>
            <a:headEnd/>
            <a:tailEnd/>
          </a:ln>
          <a:effectLst/>
        </p:spPr>
        <p:txBody>
          <a:bodyPr lIns="67500" tIns="35100" rIns="67500" bIns="35100"/>
          <a:lstStyle/>
          <a:p>
            <a:pPr>
              <a:spcBef>
                <a:spcPts val="450"/>
              </a:spcBef>
              <a:spcAft>
                <a:spcPts val="1079"/>
              </a:spcAft>
              <a:buClr>
                <a:srgbClr val="00FF00"/>
              </a:buClr>
              <a:buSzPct val="45000"/>
              <a:tabLst>
                <a:tab pos="204788" algn="l"/>
                <a:tab pos="547688" algn="l"/>
                <a:tab pos="890588" algn="l"/>
                <a:tab pos="1233488" algn="l"/>
                <a:tab pos="1576388" algn="l"/>
                <a:tab pos="1919288" algn="l"/>
                <a:tab pos="2262188" algn="l"/>
                <a:tab pos="2605088" algn="l"/>
                <a:tab pos="2947988" algn="l"/>
                <a:tab pos="3290888" algn="l"/>
                <a:tab pos="3633788" algn="l"/>
                <a:tab pos="3976688" algn="l"/>
                <a:tab pos="4319588" algn="l"/>
                <a:tab pos="4662488" algn="l"/>
                <a:tab pos="5005388" algn="l"/>
                <a:tab pos="5348288" algn="l"/>
                <a:tab pos="5691188" algn="l"/>
                <a:tab pos="6034088" algn="l"/>
                <a:tab pos="6376988" algn="l"/>
                <a:tab pos="6719888" algn="l"/>
                <a:tab pos="7062788" algn="l"/>
              </a:tabLst>
            </a:pPr>
            <a:r>
              <a:rPr lang="en-GB" sz="4500" b="1" dirty="0">
                <a:solidFill>
                  <a:srgbClr val="000000"/>
                </a:solidFill>
              </a:rPr>
              <a:t>              P = </a:t>
            </a:r>
            <a:r>
              <a:rPr lang="en-GB" sz="4500" b="1" dirty="0">
                <a:solidFill>
                  <a:srgbClr val="244270"/>
                </a:solidFill>
              </a:rPr>
              <a:t>G</a:t>
            </a:r>
            <a:r>
              <a:rPr lang="en-GB" sz="4500" b="1" dirty="0">
                <a:solidFill>
                  <a:srgbClr val="000000"/>
                </a:solidFill>
              </a:rPr>
              <a:t> + </a:t>
            </a:r>
            <a:r>
              <a:rPr lang="en-GB" sz="4500" b="1" dirty="0">
                <a:solidFill>
                  <a:srgbClr val="00503E"/>
                </a:solidFill>
              </a:rPr>
              <a:t>E  </a:t>
            </a:r>
            <a:r>
              <a:rPr lang="en-GB" sz="3600" b="1" dirty="0">
                <a:solidFill>
                  <a:srgbClr val="000000"/>
                </a:solidFill>
              </a:rPr>
              <a:t>       </a:t>
            </a:r>
          </a:p>
        </p:txBody>
      </p:sp>
      <p:cxnSp>
        <p:nvCxnSpPr>
          <p:cNvPr id="12" name="Straight Connector 11"/>
          <p:cNvCxnSpPr>
            <a:cxnSpLocks/>
          </p:cNvCxnSpPr>
          <p:nvPr/>
        </p:nvCxnSpPr>
        <p:spPr>
          <a:xfrm>
            <a:off x="5295900" y="1320043"/>
            <a:ext cx="762043" cy="461245"/>
          </a:xfrm>
          <a:prstGeom prst="line">
            <a:avLst/>
          </a:prstGeom>
          <a:ln w="38100" cap="sq">
            <a:solidFill>
              <a:srgbClr val="00523C"/>
            </a:solidFill>
            <a:miter lim="800000"/>
            <a:tailEnd type="triangle" w="lg" len="med"/>
          </a:ln>
        </p:spPr>
        <p:style>
          <a:lnRef idx="1">
            <a:schemeClr val="accent1"/>
          </a:lnRef>
          <a:fillRef idx="0">
            <a:schemeClr val="accent1"/>
          </a:fillRef>
          <a:effectRef idx="0">
            <a:schemeClr val="accent1"/>
          </a:effectRef>
          <a:fontRef idx="minor">
            <a:schemeClr val="tx1"/>
          </a:fontRef>
        </p:style>
      </p:cxnSp>
      <p:sp>
        <p:nvSpPr>
          <p:cNvPr id="8" name="Content Placeholder 3"/>
          <p:cNvSpPr txBox="1">
            <a:spLocks/>
          </p:cNvSpPr>
          <p:nvPr/>
        </p:nvSpPr>
        <p:spPr>
          <a:xfrm>
            <a:off x="775124" y="3764509"/>
            <a:ext cx="7508980" cy="1192634"/>
          </a:xfrm>
          <a:prstGeom prst="rect">
            <a:avLst/>
          </a:prstGeom>
          <a:ln w="63500" cap="sq">
            <a:noFill/>
            <a:miter lim="800000"/>
          </a:ln>
        </p:spPr>
        <p:txBody>
          <a:bodyPr vert="horz" wrap="square" lIns="0" tIns="0" rIns="0" bIns="0" rtlCol="0">
            <a:spAutoFit/>
          </a:bodyPr>
          <a:lstStyle>
            <a:lvl1pPr marL="284163" indent="-284163" algn="l" defTabSz="914400" rtl="0" eaLnBrk="1" latinLnBrk="0" hangingPunct="1">
              <a:lnSpc>
                <a:spcPts val="3000"/>
              </a:lnSpc>
              <a:spcBef>
                <a:spcPts val="0"/>
              </a:spcBef>
              <a:spcAft>
                <a:spcPts val="1200"/>
              </a:spcAft>
              <a:buFont typeface="Symbol" pitchFamily="18" charset="2"/>
              <a:buChar char=""/>
              <a:defRPr sz="2700" b="1" kern="1200">
                <a:solidFill>
                  <a:schemeClr val="tx1"/>
                </a:solidFill>
                <a:latin typeface="+mn-lt"/>
                <a:ea typeface="+mn-ea"/>
                <a:cs typeface="+mn-cs"/>
              </a:defRPr>
            </a:lvl1pPr>
            <a:lvl2pPr marL="630238" indent="-285750" algn="l" defTabSz="914400" rtl="0" eaLnBrk="1" latinLnBrk="0" hangingPunct="1">
              <a:lnSpc>
                <a:spcPts val="3000"/>
              </a:lnSpc>
              <a:spcBef>
                <a:spcPts val="0"/>
              </a:spcBef>
              <a:spcAft>
                <a:spcPts val="1200"/>
              </a:spcAft>
              <a:buFont typeface="Arial" pitchFamily="34" charset="0"/>
              <a:buChar char="–"/>
              <a:tabLst/>
              <a:defRPr sz="2700" b="1" kern="1200">
                <a:solidFill>
                  <a:schemeClr val="tx1"/>
                </a:solidFill>
                <a:latin typeface="+mn-lt"/>
                <a:ea typeface="+mn-ea"/>
                <a:cs typeface="+mn-cs"/>
              </a:defRPr>
            </a:lvl2pPr>
            <a:lvl3pPr marL="854075" indent="-223838" algn="l" defTabSz="914400" rtl="0" eaLnBrk="1" latinLnBrk="0" hangingPunct="1">
              <a:lnSpc>
                <a:spcPts val="3000"/>
              </a:lnSpc>
              <a:spcBef>
                <a:spcPts val="0"/>
              </a:spcBef>
              <a:spcAft>
                <a:spcPts val="1200"/>
              </a:spcAft>
              <a:buFont typeface="Calibri" pitchFamily="34" charset="0"/>
              <a:buChar char="•"/>
              <a:defRPr sz="27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lnSpc>
                <a:spcPts val="2175"/>
              </a:lnSpc>
              <a:spcAft>
                <a:spcPts val="450"/>
              </a:spcAft>
              <a:buNone/>
            </a:pPr>
            <a:r>
              <a:rPr lang="en-US" sz="2400" dirty="0">
                <a:solidFill>
                  <a:srgbClr val="BA0000"/>
                </a:solidFill>
              </a:rPr>
              <a:t>What about G</a:t>
            </a:r>
            <a:r>
              <a:rPr lang="en-US" sz="2400" dirty="0">
                <a:solidFill>
                  <a:srgbClr val="BA0000"/>
                </a:solidFill>
                <a:sym typeface="Symbol"/>
              </a:rPr>
              <a:t></a:t>
            </a:r>
            <a:r>
              <a:rPr lang="en-US" sz="2400" dirty="0">
                <a:solidFill>
                  <a:srgbClr val="BA0000"/>
                </a:solidFill>
              </a:rPr>
              <a:t>E? </a:t>
            </a:r>
          </a:p>
          <a:p>
            <a:pPr marL="0" indent="0">
              <a:lnSpc>
                <a:spcPts val="2175"/>
              </a:lnSpc>
              <a:buNone/>
            </a:pPr>
            <a:r>
              <a:rPr lang="en-US" sz="2025" dirty="0"/>
              <a:t>Effects are generally small in the US </a:t>
            </a:r>
            <a:r>
              <a:rPr lang="en-US" sz="2025" dirty="0">
                <a:solidFill>
                  <a:srgbClr val="00523C"/>
                </a:solidFill>
              </a:rPr>
              <a:t>(e.g., Wright and VanRaden, 2015)</a:t>
            </a:r>
            <a:r>
              <a:rPr lang="en-US" sz="2025" dirty="0"/>
              <a:t>, but </a:t>
            </a:r>
            <a:r>
              <a:rPr lang="en-US" sz="2025" dirty="0" err="1"/>
              <a:t>Tiezzi</a:t>
            </a:r>
            <a:r>
              <a:rPr lang="en-US" sz="2025" dirty="0"/>
              <a:t> et al. (2017, PMID: 28109596) suggest they can affect prediction accuracy</a:t>
            </a:r>
            <a:endParaRPr lang="en-US" sz="2025" dirty="0">
              <a:solidFill>
                <a:srgbClr val="00523C"/>
              </a:solidFill>
            </a:endParaRPr>
          </a:p>
        </p:txBody>
      </p:sp>
      <p:cxnSp>
        <p:nvCxnSpPr>
          <p:cNvPr id="18" name="Straight Connector 17"/>
          <p:cNvCxnSpPr>
            <a:cxnSpLocks/>
          </p:cNvCxnSpPr>
          <p:nvPr/>
        </p:nvCxnSpPr>
        <p:spPr>
          <a:xfrm flipH="1">
            <a:off x="2860767" y="1320043"/>
            <a:ext cx="1304833" cy="520983"/>
          </a:xfrm>
          <a:prstGeom prst="line">
            <a:avLst/>
          </a:prstGeom>
          <a:ln w="3810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92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Sources of phenotypic variation</a:t>
            </a:r>
          </a:p>
        </p:txBody>
      </p:sp>
      <p:grpSp>
        <p:nvGrpSpPr>
          <p:cNvPr id="9" name="Group 8"/>
          <p:cNvGrpSpPr/>
          <p:nvPr/>
        </p:nvGrpSpPr>
        <p:grpSpPr>
          <a:xfrm>
            <a:off x="365760" y="1371592"/>
            <a:ext cx="8412480" cy="540332"/>
            <a:chOff x="457200" y="2341413"/>
            <a:chExt cx="7924798" cy="720442"/>
          </a:xfrm>
        </p:grpSpPr>
        <p:sp>
          <p:nvSpPr>
            <p:cNvPr id="6" name="Rectangle 5"/>
            <p:cNvSpPr/>
            <p:nvPr/>
          </p:nvSpPr>
          <p:spPr>
            <a:xfrm>
              <a:off x="457200" y="2341418"/>
              <a:ext cx="2729345" cy="72043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Genetics: 20 %</a:t>
              </a:r>
            </a:p>
          </p:txBody>
        </p:sp>
        <p:sp>
          <p:nvSpPr>
            <p:cNvPr id="7" name="Rectangle 6"/>
            <p:cNvSpPr/>
            <p:nvPr/>
          </p:nvSpPr>
          <p:spPr>
            <a:xfrm>
              <a:off x="3186534" y="2341413"/>
              <a:ext cx="5195464" cy="72043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Environment: 80%</a:t>
              </a:r>
            </a:p>
          </p:txBody>
        </p:sp>
      </p:grpSp>
      <p:sp>
        <p:nvSpPr>
          <p:cNvPr id="11" name="TextBox 10"/>
          <p:cNvSpPr txBox="1"/>
          <p:nvPr/>
        </p:nvSpPr>
        <p:spPr>
          <a:xfrm>
            <a:off x="365760" y="772603"/>
            <a:ext cx="2630785" cy="461665"/>
          </a:xfrm>
          <a:prstGeom prst="rect">
            <a:avLst/>
          </a:prstGeom>
          <a:noFill/>
        </p:spPr>
        <p:txBody>
          <a:bodyPr wrap="none" rtlCol="0">
            <a:spAutoFit/>
          </a:bodyPr>
          <a:lstStyle/>
          <a:p>
            <a:r>
              <a:rPr lang="en-US" sz="2400" b="1" dirty="0"/>
              <a:t>Fat yield (h</a:t>
            </a:r>
            <a:r>
              <a:rPr lang="en-US" sz="2400" b="1" baseline="30000" dirty="0"/>
              <a:t>2</a:t>
            </a:r>
            <a:r>
              <a:rPr lang="en-US" sz="2400" b="1" dirty="0"/>
              <a:t> = 0.20)</a:t>
            </a:r>
          </a:p>
        </p:txBody>
      </p:sp>
      <p:grpSp>
        <p:nvGrpSpPr>
          <p:cNvPr id="12" name="Group 11"/>
          <p:cNvGrpSpPr/>
          <p:nvPr/>
        </p:nvGrpSpPr>
        <p:grpSpPr>
          <a:xfrm>
            <a:off x="365760" y="2701624"/>
            <a:ext cx="8412480" cy="540332"/>
            <a:chOff x="457200" y="2341413"/>
            <a:chExt cx="7924798" cy="720442"/>
          </a:xfrm>
        </p:grpSpPr>
        <p:sp>
          <p:nvSpPr>
            <p:cNvPr id="13" name="Rectangle 12"/>
            <p:cNvSpPr/>
            <p:nvPr/>
          </p:nvSpPr>
          <p:spPr>
            <a:xfrm>
              <a:off x="457200" y="2341418"/>
              <a:ext cx="1371603" cy="72043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Genetics: 4 %</a:t>
              </a:r>
            </a:p>
          </p:txBody>
        </p:sp>
        <p:sp>
          <p:nvSpPr>
            <p:cNvPr id="14" name="Rectangle 13"/>
            <p:cNvSpPr/>
            <p:nvPr/>
          </p:nvSpPr>
          <p:spPr>
            <a:xfrm>
              <a:off x="1828803" y="2341413"/>
              <a:ext cx="6553195" cy="72043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Environment: 96%</a:t>
              </a:r>
            </a:p>
          </p:txBody>
        </p:sp>
      </p:grpSp>
      <p:sp>
        <p:nvSpPr>
          <p:cNvPr id="15" name="TextBox 14"/>
          <p:cNvSpPr txBox="1"/>
          <p:nvPr/>
        </p:nvSpPr>
        <p:spPr>
          <a:xfrm>
            <a:off x="365760" y="2075937"/>
            <a:ext cx="4720075" cy="461665"/>
          </a:xfrm>
          <a:prstGeom prst="rect">
            <a:avLst/>
          </a:prstGeom>
          <a:noFill/>
        </p:spPr>
        <p:txBody>
          <a:bodyPr wrap="none" rtlCol="0">
            <a:spAutoFit/>
          </a:bodyPr>
          <a:lstStyle/>
          <a:p>
            <a:r>
              <a:rPr lang="en-US" sz="2400" b="1" dirty="0"/>
              <a:t>Daughter pregnancy rate (h</a:t>
            </a:r>
            <a:r>
              <a:rPr lang="en-US" sz="2400" b="1" baseline="30000" dirty="0"/>
              <a:t>2</a:t>
            </a:r>
            <a:r>
              <a:rPr lang="en-US" sz="2400" b="1" dirty="0"/>
              <a:t> = 0.04)</a:t>
            </a:r>
          </a:p>
        </p:txBody>
      </p:sp>
      <p:grpSp>
        <p:nvGrpSpPr>
          <p:cNvPr id="18" name="Group 17"/>
          <p:cNvGrpSpPr/>
          <p:nvPr/>
        </p:nvGrpSpPr>
        <p:grpSpPr>
          <a:xfrm>
            <a:off x="365760" y="4083617"/>
            <a:ext cx="8412480" cy="540332"/>
            <a:chOff x="457200" y="2341413"/>
            <a:chExt cx="7924798" cy="720442"/>
          </a:xfrm>
        </p:grpSpPr>
        <p:sp>
          <p:nvSpPr>
            <p:cNvPr id="19" name="Rectangle 18"/>
            <p:cNvSpPr/>
            <p:nvPr/>
          </p:nvSpPr>
          <p:spPr>
            <a:xfrm>
              <a:off x="457200" y="2341418"/>
              <a:ext cx="2879508" cy="72043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Genetics: Variance is constant</a:t>
              </a:r>
            </a:p>
          </p:txBody>
        </p:sp>
        <p:sp>
          <p:nvSpPr>
            <p:cNvPr id="20" name="Rectangle 19"/>
            <p:cNvSpPr/>
            <p:nvPr/>
          </p:nvSpPr>
          <p:spPr>
            <a:xfrm>
              <a:off x="3336709" y="2341413"/>
              <a:ext cx="5045289" cy="72043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Environment: Farmers can change this</a:t>
              </a:r>
            </a:p>
          </p:txBody>
        </p:sp>
      </p:grpSp>
      <p:sp>
        <p:nvSpPr>
          <p:cNvPr id="22" name="TextBox 21"/>
          <p:cNvSpPr txBox="1"/>
          <p:nvPr/>
        </p:nvSpPr>
        <p:spPr>
          <a:xfrm>
            <a:off x="365760" y="3431952"/>
            <a:ext cx="2756076" cy="461665"/>
          </a:xfrm>
          <a:prstGeom prst="rect">
            <a:avLst/>
          </a:prstGeom>
          <a:noFill/>
        </p:spPr>
        <p:txBody>
          <a:bodyPr wrap="none" rtlCol="0">
            <a:spAutoFit/>
          </a:bodyPr>
          <a:lstStyle/>
          <a:p>
            <a:r>
              <a:rPr lang="en-US" sz="2400" b="1" dirty="0"/>
              <a:t>Who controls what?</a:t>
            </a:r>
          </a:p>
        </p:txBody>
      </p:sp>
    </p:spTree>
    <p:extLst>
      <p:ext uri="{BB962C8B-B14F-4D97-AF65-F5344CB8AC3E}">
        <p14:creationId xmlns:p14="http://schemas.microsoft.com/office/powerpoint/2010/main" val="1153960362"/>
      </p:ext>
    </p:extLst>
  </p:cSld>
  <p:clrMapOvr>
    <a:masterClrMapping/>
  </p:clrMapOvr>
</p:sld>
</file>

<file path=ppt/theme/theme1.xml><?xml version="1.0" encoding="utf-8"?>
<a:theme xmlns:a="http://schemas.openxmlformats.org/drawingml/2006/main" name="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27533</TotalTime>
  <Words>2331</Words>
  <Application>Microsoft Macintosh PowerPoint</Application>
  <PresentationFormat>On-screen Show (16:9)</PresentationFormat>
  <Paragraphs>304</Paragraphs>
  <Slides>39</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Arial Black</vt:lpstr>
      <vt:lpstr>Arial Unicode MS</vt:lpstr>
      <vt:lpstr>Calibri</vt:lpstr>
      <vt:lpstr>Symbol</vt:lpstr>
      <vt:lpstr>Times New Roman</vt:lpstr>
      <vt:lpstr>Trebuchet MS</vt:lpstr>
      <vt:lpstr>Wingdings</vt:lpstr>
      <vt:lpstr>AIP-2017 Slide Master</vt:lpstr>
      <vt:lpstr>1_AIP-2017 Slide Master</vt:lpstr>
      <vt:lpstr>Dairy Cattle Fertility After 12 Years of Genomic Selection: Lessons Learned, Current Applications, and Future Developments</vt:lpstr>
      <vt:lpstr>Take-home messages</vt:lpstr>
      <vt:lpstr>Take-home messages (cont’d)</vt:lpstr>
      <vt:lpstr>Trends in U.S. Holstein fertility</vt:lpstr>
      <vt:lpstr>How do we measure fertility?</vt:lpstr>
      <vt:lpstr>Are these good measures of fertility?</vt:lpstr>
      <vt:lpstr>How does genetic selection work?</vt:lpstr>
      <vt:lpstr>Many things affect performance</vt:lpstr>
      <vt:lpstr>Sources of phenotypic variation</vt:lpstr>
      <vt:lpstr>HOW DID GENOMICS CHANGE THINGS?</vt:lpstr>
      <vt:lpstr>How does genomics work?</vt:lpstr>
      <vt:lpstr>What’s a single SNP genotype worth?</vt:lpstr>
      <vt:lpstr>What’s a single SNP genotype worth?</vt:lpstr>
      <vt:lpstr>Genomic selection works!</vt:lpstr>
      <vt:lpstr>Are we going in the right direction?</vt:lpstr>
      <vt:lpstr>Inbreeding is increasing faster than in the past</vt:lpstr>
      <vt:lpstr>WHERE ARE WE TODAY?</vt:lpstr>
      <vt:lpstr>Knowledge of reproductive biology advancing rapidly</vt:lpstr>
      <vt:lpstr>Knowledge of reproductive biology advancing rapidly</vt:lpstr>
      <vt:lpstr>Renewed appreciation of andrology</vt:lpstr>
      <vt:lpstr>Renewed appreciation of andrology (cont’d)</vt:lpstr>
      <vt:lpstr>Dairy farmers have embraced new tools</vt:lpstr>
      <vt:lpstr>WHERE ARE WE GOING?</vt:lpstr>
      <vt:lpstr>What Should We Do About Genetic Diseases? </vt:lpstr>
      <vt:lpstr>Known recessives in U.S. Holsteins (February 2020)</vt:lpstr>
      <vt:lpstr>Timing of recessive effects</vt:lpstr>
      <vt:lpstr>Estimated cost of genetic load</vt:lpstr>
      <vt:lpstr>How many defects do animals carry?</vt:lpstr>
      <vt:lpstr>Is the number of genetic defects increasing?</vt:lpstr>
      <vt:lpstr>Is gene editing the solution?</vt:lpstr>
      <vt:lpstr>How can we introduce or multiply desirable genes?</vt:lpstr>
      <vt:lpstr>Gene editing may help speed-up the process</vt:lpstr>
      <vt:lpstr>Examples of gene editing in livestock</vt:lpstr>
      <vt:lpstr>New reproductive traits</vt:lpstr>
      <vt:lpstr>More embryo transfer?</vt:lpstr>
      <vt:lpstr>What about reproductive hormones in the long run?</vt:lpstr>
      <vt:lpstr>Conclusions</vt:lpstr>
      <vt:lpstr>Disclaimer</vt:lpstr>
      <vt:lpstr>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Suzanne Hubbard</dc:creator>
  <cp:lastModifiedBy>Cole, John</cp:lastModifiedBy>
  <cp:revision>584</cp:revision>
  <dcterms:created xsi:type="dcterms:W3CDTF">2017-04-14T13:19:57Z</dcterms:created>
  <dcterms:modified xsi:type="dcterms:W3CDTF">2020-11-12T17:26:56Z</dcterms:modified>
</cp:coreProperties>
</file>