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56" r:id="rId3"/>
    <p:sldId id="349" r:id="rId4"/>
    <p:sldId id="848" r:id="rId5"/>
    <p:sldId id="844" r:id="rId6"/>
    <p:sldId id="849" r:id="rId7"/>
    <p:sldId id="850" r:id="rId8"/>
    <p:sldId id="846" r:id="rId9"/>
    <p:sldId id="851" r:id="rId10"/>
    <p:sldId id="852" r:id="rId11"/>
    <p:sldId id="853" r:id="rId12"/>
    <p:sldId id="858" r:id="rId13"/>
    <p:sldId id="855" r:id="rId14"/>
    <p:sldId id="856" r:id="rId15"/>
    <p:sldId id="866" r:id="rId16"/>
    <p:sldId id="859" r:id="rId17"/>
    <p:sldId id="861" r:id="rId18"/>
    <p:sldId id="860" r:id="rId19"/>
    <p:sldId id="857" r:id="rId20"/>
    <p:sldId id="325" r:id="rId21"/>
    <p:sldId id="840" r:id="rId22"/>
    <p:sldId id="368" r:id="rId23"/>
    <p:sldId id="264"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4231" autoAdjust="0"/>
  </p:normalViewPr>
  <p:slideViewPr>
    <p:cSldViewPr snapToGrid="0">
      <p:cViewPr varScale="1">
        <p:scale>
          <a:sx n="99" d="100"/>
          <a:sy n="99" d="100"/>
        </p:scale>
        <p:origin x="896" y="168"/>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fia\Documents\Mizzou\CRISPRs\IFT80\first%20round%20edits%20resul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83447570932242"/>
          <c:y val="0.22217227141748003"/>
          <c:w val="0.48107560073513106"/>
          <c:h val="0.74263020006526936"/>
        </c:manualLayout>
      </c:layout>
      <c:pieChart>
        <c:varyColors val="1"/>
        <c:ser>
          <c:idx val="0"/>
          <c:order val="0"/>
          <c:dPt>
            <c:idx val="0"/>
            <c:bubble3D val="0"/>
            <c:spPr>
              <a:solidFill>
                <a:schemeClr val="tx1"/>
              </a:solidFill>
              <a:ln w="19050">
                <a:solidFill>
                  <a:schemeClr val="tx1"/>
                </a:solidFill>
              </a:ln>
              <a:effectLst/>
            </c:spPr>
            <c:extLst>
              <c:ext xmlns:c16="http://schemas.microsoft.com/office/drawing/2014/chart" uri="{C3380CC4-5D6E-409C-BE32-E72D297353CC}">
                <c16:uniqueId val="{00000001-4A15-B141-8E9B-833B90325E81}"/>
              </c:ext>
            </c:extLst>
          </c:dPt>
          <c:dPt>
            <c:idx val="1"/>
            <c:bubble3D val="0"/>
            <c:spPr>
              <a:solidFill>
                <a:srgbClr val="FF0066"/>
              </a:solidFill>
              <a:ln w="19050">
                <a:solidFill>
                  <a:schemeClr val="lt1"/>
                </a:solidFill>
              </a:ln>
              <a:effectLst/>
            </c:spPr>
            <c:extLst>
              <c:ext xmlns:c16="http://schemas.microsoft.com/office/drawing/2014/chart" uri="{C3380CC4-5D6E-409C-BE32-E72D297353CC}">
                <c16:uniqueId val="{00000003-4A15-B141-8E9B-833B90325E81}"/>
              </c:ext>
            </c:extLst>
          </c:dPt>
          <c:dPt>
            <c:idx val="2"/>
            <c:bubble3D val="0"/>
            <c:spPr>
              <a:solidFill>
                <a:srgbClr val="107F80"/>
              </a:solidFill>
              <a:ln w="19050">
                <a:solidFill>
                  <a:schemeClr val="lt1"/>
                </a:solidFill>
              </a:ln>
              <a:effectLst/>
            </c:spPr>
            <c:extLst>
              <c:ext xmlns:c16="http://schemas.microsoft.com/office/drawing/2014/chart" uri="{C3380CC4-5D6E-409C-BE32-E72D297353CC}">
                <c16:uniqueId val="{00000005-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Sheet1!$H$8:$H$10</c:f>
              <c:numCache>
                <c:formatCode>General</c:formatCode>
                <c:ptCount val="3"/>
                <c:pt idx="0">
                  <c:v>8</c:v>
                </c:pt>
                <c:pt idx="1">
                  <c:v>6</c:v>
                </c:pt>
                <c:pt idx="2">
                  <c:v>5</c:v>
                </c:pt>
              </c:numCache>
            </c:numRef>
          </c:val>
          <c:extLst>
            <c:ext xmlns:c16="http://schemas.microsoft.com/office/drawing/2014/chart" uri="{C3380CC4-5D6E-409C-BE32-E72D297353CC}">
              <c16:uniqueId val="{00000006-4A15-B141-8E9B-833B90325E81}"/>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A15-B141-8E9B-833B90325E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A15-B141-8E9B-833B90325E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Sheet1!$I$8:$I$10</c:f>
              <c:numCache>
                <c:formatCode>0.00</c:formatCode>
                <c:ptCount val="3"/>
                <c:pt idx="0">
                  <c:v>42.105263157894733</c:v>
                </c:pt>
                <c:pt idx="1">
                  <c:v>31.578947368421051</c:v>
                </c:pt>
                <c:pt idx="2">
                  <c:v>26.315789473684209</c:v>
                </c:pt>
              </c:numCache>
            </c:numRef>
          </c:val>
          <c:extLst>
            <c:ext xmlns:c16="http://schemas.microsoft.com/office/drawing/2014/chart" uri="{C3380CC4-5D6E-409C-BE32-E72D297353CC}">
              <c16:uniqueId val="{0000000D-4A15-B141-8E9B-833B90325E8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0.5</cdr:x>
      <cdr:y>0.10566</cdr:y>
    </cdr:from>
    <cdr:to>
      <cdr:x>0.97693</cdr:x>
      <cdr:y>0.17196</cdr:y>
    </cdr:to>
    <cdr:pic>
      <cdr:nvPicPr>
        <cdr:cNvPr id="2" name="chart">
          <a:extLst xmlns:a="http://schemas.openxmlformats.org/drawingml/2006/main">
            <a:ext uri="{FF2B5EF4-FFF2-40B4-BE49-F238E27FC236}">
              <a16:creationId xmlns:a16="http://schemas.microsoft.com/office/drawing/2014/main" id="{85AD8FF4-1175-4D54-8763-FAA6A9ADDF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20854" y="479822"/>
          <a:ext cx="3835332" cy="30108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3</a:t>
            </a:fld>
            <a:endParaRPr lang="en-US"/>
          </a:p>
        </p:txBody>
      </p:sp>
    </p:spTree>
    <p:extLst>
      <p:ext uri="{BB962C8B-B14F-4D97-AF65-F5344CB8AC3E}">
        <p14:creationId xmlns:p14="http://schemas.microsoft.com/office/powerpoint/2010/main" val="151021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59" y="4979670"/>
            <a:ext cx="6299803" cy="182880"/>
          </a:xfrm>
          <a:prstGeom prst="rect">
            <a:avLst/>
          </a:prstGeom>
          <a:noFill/>
        </p:spPr>
        <p:txBody>
          <a:bodyPr wrap="square" lIns="0" tIns="0" rIns="0" bIns="0" rtlCol="0" anchor="ctr" anchorCtr="0">
            <a:noAutofit/>
          </a:bodyPr>
          <a:lstStyle/>
          <a:p>
            <a:r>
              <a:rPr lang="en-US" sz="800" b="1" dirty="0">
                <a:solidFill>
                  <a:schemeClr val="bg1"/>
                </a:solidFill>
              </a:rPr>
              <a:t>2020 Virtual EAAP Annual Meeting, December 3,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 et al.</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6409944" cy="182880"/>
          </a:xfrm>
          <a:prstGeom prst="rect">
            <a:avLst/>
          </a:prstGeom>
          <a:noFill/>
        </p:spPr>
        <p:txBody>
          <a:bodyPr wrap="square" lIns="0" tIns="0" rIns="0" bIns="0" rtlCol="0" anchor="ctr" anchorCtr="0">
            <a:noAutofit/>
          </a:bodyPr>
          <a:lstStyle/>
          <a:p>
            <a:r>
              <a:rPr lang="en-US" sz="800" b="1" dirty="0">
                <a:solidFill>
                  <a:schemeClr val="bg1"/>
                </a:solidFill>
              </a:rPr>
              <a:t>2020 Virtual EAAP Annual Meeting, December 3,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 et al.</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204175"/>
            <a:ext cx="8220806" cy="1643655"/>
          </a:xfrm>
        </p:spPr>
        <p:txBody>
          <a:bodyPr wrap="square">
            <a:spAutoFit/>
          </a:bodyPr>
          <a:lstStyle/>
          <a:p>
            <a:pPr algn="ctr">
              <a:lnSpc>
                <a:spcPts val="4200"/>
              </a:lnSpc>
            </a:pPr>
            <a:r>
              <a:rPr lang="en-US" sz="4800" dirty="0"/>
              <a:t>Truncation of </a:t>
            </a:r>
            <a:r>
              <a:rPr lang="en-US" sz="4800" i="1" dirty="0"/>
              <a:t>IFT80</a:t>
            </a:r>
            <a:r>
              <a:rPr lang="en-US" sz="4800" dirty="0"/>
              <a:t> causes early embryonic loss in cattle</a:t>
            </a:r>
            <a:br>
              <a:rPr lang="en-US" sz="4800" dirty="0"/>
            </a:br>
            <a:r>
              <a:rPr lang="en-US" sz="4800" dirty="0">
                <a:solidFill>
                  <a:schemeClr val="accent1">
                    <a:lumMod val="60000"/>
                    <a:lumOff val="40000"/>
                  </a:schemeClr>
                </a:solidFill>
              </a:rPr>
              <a:t>Session 32</a:t>
            </a:r>
            <a:endParaRPr lang="en-US" sz="48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128791" y="2267239"/>
            <a:ext cx="8860664" cy="2695904"/>
          </a:xfrm>
        </p:spPr>
        <p:txBody>
          <a:bodyPr/>
          <a:lstStyle/>
          <a:p>
            <a:pPr marL="0" indent="0">
              <a:lnSpc>
                <a:spcPts val="3200"/>
              </a:lnSpc>
            </a:pPr>
            <a:r>
              <a:rPr lang="en-US" sz="2800" dirty="0">
                <a:solidFill>
                  <a:srgbClr val="00523C"/>
                </a:solidFill>
              </a:rPr>
              <a:t>John B. Cole,</a:t>
            </a:r>
            <a:r>
              <a:rPr lang="en-US" sz="2800" baseline="30000" dirty="0">
                <a:solidFill>
                  <a:srgbClr val="00523C"/>
                </a:solidFill>
              </a:rPr>
              <a:t>1,*</a:t>
            </a:r>
            <a:r>
              <a:rPr lang="en-US" sz="2800" dirty="0">
                <a:solidFill>
                  <a:srgbClr val="00523C"/>
                </a:solidFill>
              </a:rPr>
              <a:t> Derek M. Bickhart,</a:t>
            </a:r>
            <a:r>
              <a:rPr lang="en-US" sz="2800" baseline="30000" dirty="0">
                <a:solidFill>
                  <a:srgbClr val="00523C"/>
                </a:solidFill>
              </a:rPr>
              <a:t>2</a:t>
            </a:r>
            <a:r>
              <a:rPr lang="en-US" sz="2800" dirty="0">
                <a:solidFill>
                  <a:srgbClr val="00523C"/>
                </a:solidFill>
              </a:rPr>
              <a:t> Kelsey N. Clark,</a:t>
            </a:r>
            <a:r>
              <a:rPr lang="en-US" sz="2800" baseline="30000" dirty="0">
                <a:solidFill>
                  <a:srgbClr val="00523C"/>
                </a:solidFill>
              </a:rPr>
              <a:t>3</a:t>
            </a:r>
            <a:r>
              <a:rPr lang="en-US" sz="2800" dirty="0">
                <a:solidFill>
                  <a:srgbClr val="00523C"/>
                </a:solidFill>
              </a:rPr>
              <a:t> Jana L. Hutchison,</a:t>
            </a:r>
            <a:r>
              <a:rPr lang="en-US" sz="2800" baseline="30000" dirty="0">
                <a:solidFill>
                  <a:srgbClr val="00523C"/>
                </a:solidFill>
              </a:rPr>
              <a:t>2</a:t>
            </a:r>
            <a:r>
              <a:rPr lang="en-US" sz="2800" dirty="0">
                <a:solidFill>
                  <a:srgbClr val="00523C"/>
                </a:solidFill>
              </a:rPr>
              <a:t> Jennifer C. McClure,</a:t>
            </a:r>
            <a:r>
              <a:rPr lang="en-US" sz="2800" baseline="30000" dirty="0">
                <a:solidFill>
                  <a:srgbClr val="00523C"/>
                </a:solidFill>
              </a:rPr>
              <a:t>2</a:t>
            </a:r>
            <a:r>
              <a:rPr lang="en-US" sz="2800" dirty="0">
                <a:solidFill>
                  <a:srgbClr val="00523C"/>
                </a:solidFill>
              </a:rPr>
              <a:t> Daniel J. Null,</a:t>
            </a:r>
            <a:r>
              <a:rPr lang="en-US" sz="2800" baseline="30000" dirty="0">
                <a:solidFill>
                  <a:srgbClr val="00523C"/>
                </a:solidFill>
              </a:rPr>
              <a:t>2</a:t>
            </a:r>
            <a:r>
              <a:rPr lang="en-US" sz="2800" dirty="0">
                <a:solidFill>
                  <a:srgbClr val="00523C"/>
                </a:solidFill>
              </a:rPr>
              <a:t> and M. Sofía Ortega</a:t>
            </a:r>
            <a:r>
              <a:rPr lang="en-US" sz="2800" baseline="30000" dirty="0">
                <a:solidFill>
                  <a:srgbClr val="00523C"/>
                </a:solidFill>
              </a:rPr>
              <a:t>3</a:t>
            </a:r>
            <a:endParaRPr lang="en-US" sz="2800" dirty="0"/>
          </a:p>
          <a:p>
            <a:pPr marL="182880" indent="0"/>
            <a:r>
              <a:rPr lang="en-US" sz="1400" baseline="30000" dirty="0"/>
              <a:t>1</a:t>
            </a:r>
            <a:r>
              <a:rPr lang="en-US" sz="1400" dirty="0"/>
              <a:t>Animal Genomics and Improvement Laboratory, ARS, USDA, Beltsville, MD</a:t>
            </a:r>
          </a:p>
          <a:p>
            <a:pPr marL="182880" indent="0"/>
            <a:r>
              <a:rPr lang="en-US" sz="1400" baseline="30000" dirty="0"/>
              <a:t>2</a:t>
            </a:r>
            <a:r>
              <a:rPr lang="en-US" sz="1400" dirty="0"/>
              <a:t>Cell Wall Biology and Utilization Research Laboratory, U.S. Dairy Forage Research Center, ARS, USDA, Madison, WI</a:t>
            </a:r>
          </a:p>
          <a:p>
            <a:pPr marL="182880" indent="0"/>
            <a:r>
              <a:rPr lang="en-US" sz="1400" baseline="30000" dirty="0"/>
              <a:t>3</a:t>
            </a:r>
            <a:r>
              <a:rPr lang="en-US" sz="1400" dirty="0"/>
              <a:t>Division of Animal Sciences, College of Agriculture, Food, &amp; Natural Resources, University of Missouri, Columbia, MO</a:t>
            </a:r>
          </a:p>
          <a:p>
            <a:pPr marL="0" indent="0">
              <a:spcBef>
                <a:spcPts val="400"/>
              </a:spcBef>
            </a:pPr>
            <a:r>
              <a:rPr lang="en-US" dirty="0" err="1">
                <a:solidFill>
                  <a:srgbClr val="244270"/>
                </a:solidFill>
              </a:rPr>
              <a:t>john.cole@usda.gov</a:t>
            </a:r>
            <a:endParaRPr lang="en-US" dirty="0">
              <a:solidFill>
                <a:srgbClr val="24427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2010"/>
    </mc:Choice>
    <mc:Fallback xmlns="">
      <p:transition spd="slow" advTm="320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injected embryos to the 16-cell stage </a:t>
            </a:r>
          </a:p>
        </p:txBody>
      </p:sp>
      <p:pic>
        <p:nvPicPr>
          <p:cNvPr id="5" name="Picture 4">
            <a:extLst>
              <a:ext uri="{FF2B5EF4-FFF2-40B4-BE49-F238E27FC236}">
                <a16:creationId xmlns:a16="http://schemas.microsoft.com/office/drawing/2014/main" id="{A58042B6-FAC4-B24C-93E9-139D57550BE2}"/>
              </a:ext>
            </a:extLst>
          </p:cNvPr>
          <p:cNvPicPr>
            <a:picLocks noChangeAspect="1"/>
          </p:cNvPicPr>
          <p:nvPr/>
        </p:nvPicPr>
        <p:blipFill>
          <a:blip r:embed="rId2"/>
          <a:stretch>
            <a:fillRect/>
          </a:stretch>
        </p:blipFill>
        <p:spPr>
          <a:xfrm>
            <a:off x="526093" y="734729"/>
            <a:ext cx="8091814" cy="4109838"/>
          </a:xfrm>
          <a:prstGeom prst="rect">
            <a:avLst/>
          </a:prstGeom>
        </p:spPr>
      </p:pic>
    </p:spTree>
    <p:extLst>
      <p:ext uri="{BB962C8B-B14F-4D97-AF65-F5344CB8AC3E}">
        <p14:creationId xmlns:p14="http://schemas.microsoft.com/office/powerpoint/2010/main" val="3811985433"/>
      </p:ext>
    </p:extLst>
  </p:cSld>
  <p:clrMapOvr>
    <a:masterClrMapping/>
  </p:clrMapOvr>
  <mc:AlternateContent xmlns:mc="http://schemas.openxmlformats.org/markup-compatibility/2006" xmlns:p14="http://schemas.microsoft.com/office/powerpoint/2010/main">
    <mc:Choice Requires="p14">
      <p:transition spd="slow" p14:dur="2000" advTm="48837"/>
    </mc:Choice>
    <mc:Fallback xmlns="">
      <p:transition spd="slow" advTm="488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A525-907B-7645-B938-142436B27BDB}"/>
              </a:ext>
            </a:extLst>
          </p:cNvPr>
          <p:cNvSpPr>
            <a:spLocks noGrp="1"/>
          </p:cNvSpPr>
          <p:nvPr>
            <p:ph type="title"/>
          </p:nvPr>
        </p:nvSpPr>
        <p:spPr/>
        <p:txBody>
          <a:bodyPr/>
          <a:lstStyle/>
          <a:p>
            <a:r>
              <a:rPr lang="en-US" dirty="0"/>
              <a:t>Roll that beautiful blastocyst footage!</a:t>
            </a:r>
          </a:p>
        </p:txBody>
      </p:sp>
      <p:pic>
        <p:nvPicPr>
          <p:cNvPr id="5" name="Picture 4">
            <a:extLst>
              <a:ext uri="{FF2B5EF4-FFF2-40B4-BE49-F238E27FC236}">
                <a16:creationId xmlns:a16="http://schemas.microsoft.com/office/drawing/2014/main" id="{949EB50C-71D9-1D44-90B5-98B1DB758A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760" y="914400"/>
            <a:ext cx="4131084" cy="3304866"/>
          </a:xfrm>
          <a:prstGeom prst="rect">
            <a:avLst/>
          </a:prstGeom>
        </p:spPr>
      </p:pic>
      <p:pic>
        <p:nvPicPr>
          <p:cNvPr id="6" name="Picture 5">
            <a:extLst>
              <a:ext uri="{FF2B5EF4-FFF2-40B4-BE49-F238E27FC236}">
                <a16:creationId xmlns:a16="http://schemas.microsoft.com/office/drawing/2014/main" id="{35C86F50-EA0C-F94E-99BC-CBD19F59C49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4803663" y="914400"/>
            <a:ext cx="3964556" cy="3285928"/>
          </a:xfrm>
          <a:prstGeom prst="rect">
            <a:avLst/>
          </a:prstGeom>
        </p:spPr>
      </p:pic>
      <p:sp>
        <p:nvSpPr>
          <p:cNvPr id="8" name="Rectangle 7">
            <a:extLst>
              <a:ext uri="{FF2B5EF4-FFF2-40B4-BE49-F238E27FC236}">
                <a16:creationId xmlns:a16="http://schemas.microsoft.com/office/drawing/2014/main" id="{8E03CC7B-B9AC-8D45-BAFA-8EF56CABD5D8}"/>
              </a:ext>
            </a:extLst>
          </p:cNvPr>
          <p:cNvSpPr/>
          <p:nvPr/>
        </p:nvSpPr>
        <p:spPr>
          <a:xfrm>
            <a:off x="365760" y="4200328"/>
            <a:ext cx="4043402"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only Cas-9 RNA.</a:t>
            </a:r>
            <a:endParaRPr lang="en-US" sz="2000" b="1" dirty="0"/>
          </a:p>
        </p:txBody>
      </p:sp>
      <p:sp>
        <p:nvSpPr>
          <p:cNvPr id="9" name="Rectangle 8">
            <a:extLst>
              <a:ext uri="{FF2B5EF4-FFF2-40B4-BE49-F238E27FC236}">
                <a16:creationId xmlns:a16="http://schemas.microsoft.com/office/drawing/2014/main" id="{FC59EE8E-33B3-2847-8393-635BC356D21D}"/>
              </a:ext>
            </a:extLst>
          </p:cNvPr>
          <p:cNvSpPr/>
          <p:nvPr/>
        </p:nvSpPr>
        <p:spPr>
          <a:xfrm>
            <a:off x="4803663" y="4200328"/>
            <a:ext cx="4227603"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a:t>
            </a:r>
            <a:endParaRPr lang="en-US" sz="2000" b="1" dirty="0"/>
          </a:p>
        </p:txBody>
      </p:sp>
    </p:spTree>
    <p:extLst>
      <p:ext uri="{BB962C8B-B14F-4D97-AF65-F5344CB8AC3E}">
        <p14:creationId xmlns:p14="http://schemas.microsoft.com/office/powerpoint/2010/main" val="2186149526"/>
      </p:ext>
    </p:extLst>
  </p:cSld>
  <p:clrMapOvr>
    <a:masterClrMapping/>
  </p:clrMapOvr>
  <mc:AlternateContent xmlns:mc="http://schemas.openxmlformats.org/markup-compatibility/2006" xmlns:p14="http://schemas.microsoft.com/office/powerpoint/2010/main">
    <mc:Choice Requires="p14">
      <p:transition spd="slow" p14:dur="2000" advTm="21692"/>
    </mc:Choice>
    <mc:Fallback xmlns="">
      <p:transition spd="slow" advTm="216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2025-02D4-CD40-BEC9-2F63058B81D0}"/>
              </a:ext>
            </a:extLst>
          </p:cNvPr>
          <p:cNvSpPr>
            <a:spLocks noGrp="1"/>
          </p:cNvSpPr>
          <p:nvPr>
            <p:ph type="title"/>
          </p:nvPr>
        </p:nvSpPr>
        <p:spPr/>
        <p:txBody>
          <a:bodyPr/>
          <a:lstStyle/>
          <a:p>
            <a:r>
              <a:rPr lang="en-US" dirty="0"/>
              <a:t>Editing efficiency for IFT80 exon 2</a:t>
            </a:r>
          </a:p>
        </p:txBody>
      </p:sp>
      <p:graphicFrame>
        <p:nvGraphicFramePr>
          <p:cNvPr id="5" name="Chart 4">
            <a:extLst>
              <a:ext uri="{FF2B5EF4-FFF2-40B4-BE49-F238E27FC236}">
                <a16:creationId xmlns:a16="http://schemas.microsoft.com/office/drawing/2014/main" id="{E673006F-563F-5048-8D7D-8935A3EEED85}"/>
              </a:ext>
            </a:extLst>
          </p:cNvPr>
          <p:cNvGraphicFramePr>
            <a:graphicFrameLocks/>
          </p:cNvGraphicFramePr>
          <p:nvPr>
            <p:extLst>
              <p:ext uri="{D42A27DB-BD31-4B8C-83A1-F6EECF244321}">
                <p14:modId xmlns:p14="http://schemas.microsoft.com/office/powerpoint/2010/main" val="1964763294"/>
              </p:ext>
            </p:extLst>
          </p:nvPr>
        </p:nvGraphicFramePr>
        <p:xfrm>
          <a:off x="390812" y="331351"/>
          <a:ext cx="8041709" cy="4541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589344"/>
      </p:ext>
    </p:extLst>
  </p:cSld>
  <p:clrMapOvr>
    <a:masterClrMapping/>
  </p:clrMapOvr>
  <mc:AlternateContent xmlns:mc="http://schemas.openxmlformats.org/markup-compatibility/2006" xmlns:p14="http://schemas.microsoft.com/office/powerpoint/2010/main">
    <mc:Choice Requires="p14">
      <p:transition spd="slow" p14:dur="2000" advTm="14668"/>
    </mc:Choice>
    <mc:Fallback xmlns="">
      <p:transition spd="slow" advTm="146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2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2 cut is 18 amino acids (blue)</a:t>
            </a:r>
          </a:p>
          <a:p>
            <a:pPr lvl="1"/>
            <a:r>
              <a:rPr lang="en-US" dirty="0"/>
              <a:t>MRLKISLLKEPKHQELVS</a:t>
            </a:r>
          </a:p>
          <a:p>
            <a:endParaRPr lang="en-US" dirty="0"/>
          </a:p>
          <a:p>
            <a:endParaRPr lang="en-US" dirty="0"/>
          </a:p>
        </p:txBody>
      </p:sp>
      <p:pic>
        <p:nvPicPr>
          <p:cNvPr id="5" name="Picture 4">
            <a:extLst>
              <a:ext uri="{FF2B5EF4-FFF2-40B4-BE49-F238E27FC236}">
                <a16:creationId xmlns:a16="http://schemas.microsoft.com/office/drawing/2014/main" id="{3D2F63AF-88D3-DA45-A627-24A9AD83E11C}"/>
              </a:ext>
            </a:extLst>
          </p:cNvPr>
          <p:cNvPicPr>
            <a:picLocks noChangeAspect="1"/>
          </p:cNvPicPr>
          <p:nvPr/>
        </p:nvPicPr>
        <p:blipFill>
          <a:blip r:embed="rId2"/>
          <a:stretch>
            <a:fillRect/>
          </a:stretch>
        </p:blipFill>
        <p:spPr>
          <a:xfrm>
            <a:off x="4609577" y="914400"/>
            <a:ext cx="4299725" cy="3460513"/>
          </a:xfrm>
          <a:prstGeom prst="rect">
            <a:avLst/>
          </a:prstGeom>
        </p:spPr>
      </p:pic>
    </p:spTree>
    <p:extLst>
      <p:ext uri="{BB962C8B-B14F-4D97-AF65-F5344CB8AC3E}">
        <p14:creationId xmlns:p14="http://schemas.microsoft.com/office/powerpoint/2010/main" val="767556467"/>
      </p:ext>
    </p:extLst>
  </p:cSld>
  <p:clrMapOvr>
    <a:masterClrMapping/>
  </p:clrMapOvr>
  <mc:AlternateContent xmlns:mc="http://schemas.openxmlformats.org/markup-compatibility/2006" xmlns:p14="http://schemas.microsoft.com/office/powerpoint/2010/main">
    <mc:Choice Requires="p14">
      <p:transition spd="slow" p14:dur="2000" advTm="14279"/>
    </mc:Choice>
    <mc:Fallback xmlns="">
      <p:transition spd="slow" advTm="142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have we learned from this?</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Disruption of the entire gene product results in arrested embryo development.</a:t>
            </a:r>
          </a:p>
          <a:p>
            <a:r>
              <a:rPr lang="en-US" dirty="0"/>
              <a:t>This implies that the IFT80 gene product is required for the normal development of the bovine embryo.</a:t>
            </a:r>
          </a:p>
          <a:p>
            <a:r>
              <a:rPr lang="en-US" dirty="0"/>
              <a:t>It also suggests that mutations in IFT80 are not compensated for by other buffering mechanisms in the hedgehog signaling pathway.</a:t>
            </a:r>
          </a:p>
        </p:txBody>
      </p:sp>
    </p:spTree>
    <p:extLst>
      <p:ext uri="{BB962C8B-B14F-4D97-AF65-F5344CB8AC3E}">
        <p14:creationId xmlns:p14="http://schemas.microsoft.com/office/powerpoint/2010/main" val="137415409"/>
      </p:ext>
    </p:extLst>
  </p:cSld>
  <p:clrMapOvr>
    <a:masterClrMapping/>
  </p:clrMapOvr>
  <mc:AlternateContent xmlns:mc="http://schemas.openxmlformats.org/markup-compatibility/2006" xmlns:p14="http://schemas.microsoft.com/office/powerpoint/2010/main">
    <mc:Choice Requires="p14">
      <p:transition spd="slow" p14:dur="2000" advTm="13512"/>
    </mc:Choice>
    <mc:Fallback xmlns="">
      <p:transition spd="slow" advTm="135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2: Exon 11</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028908"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5436637" y="3104307"/>
            <a:ext cx="1265456" cy="1015663"/>
          </a:xfrm>
          <a:prstGeom prst="rect">
            <a:avLst/>
          </a:prstGeom>
          <a:noFill/>
        </p:spPr>
        <p:txBody>
          <a:bodyPr wrap="square" rtlCol="0">
            <a:spAutoFit/>
          </a:bodyPr>
          <a:lstStyle/>
          <a:p>
            <a:pPr algn="ctr"/>
            <a:r>
              <a:rPr lang="en-US" sz="2000" dirty="0"/>
              <a:t>Guides target Exon 11</a:t>
            </a:r>
          </a:p>
        </p:txBody>
      </p:sp>
    </p:spTree>
    <p:extLst>
      <p:ext uri="{BB962C8B-B14F-4D97-AF65-F5344CB8AC3E}">
        <p14:creationId xmlns:p14="http://schemas.microsoft.com/office/powerpoint/2010/main" val="1808384653"/>
      </p:ext>
    </p:extLst>
  </p:cSld>
  <p:clrMapOvr>
    <a:masterClrMapping/>
  </p:clrMapOvr>
  <mc:AlternateContent xmlns:mc="http://schemas.openxmlformats.org/markup-compatibility/2006" xmlns:p14="http://schemas.microsoft.com/office/powerpoint/2010/main">
    <mc:Choice Requires="p14">
      <p:transition spd="slow" p14:dur="2000" advTm="12998"/>
    </mc:Choice>
    <mc:Fallback xmlns="">
      <p:transition spd="slow" advTm="129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Exon 11 embryos to the 16-cell stage </a:t>
            </a:r>
          </a:p>
        </p:txBody>
      </p:sp>
      <p:pic>
        <p:nvPicPr>
          <p:cNvPr id="6" name="Picture 5">
            <a:extLst>
              <a:ext uri="{FF2B5EF4-FFF2-40B4-BE49-F238E27FC236}">
                <a16:creationId xmlns:a16="http://schemas.microsoft.com/office/drawing/2014/main" id="{497AB156-063F-B243-A95F-0960FD08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39" y="596314"/>
            <a:ext cx="7440721" cy="4354708"/>
          </a:xfrm>
          <a:prstGeom prst="rect">
            <a:avLst/>
          </a:prstGeom>
        </p:spPr>
      </p:pic>
    </p:spTree>
    <p:extLst>
      <p:ext uri="{BB962C8B-B14F-4D97-AF65-F5344CB8AC3E}">
        <p14:creationId xmlns:p14="http://schemas.microsoft.com/office/powerpoint/2010/main" val="2100344180"/>
      </p:ext>
    </p:extLst>
  </p:cSld>
  <p:clrMapOvr>
    <a:masterClrMapping/>
  </p:clrMapOvr>
  <mc:AlternateContent xmlns:mc="http://schemas.openxmlformats.org/markup-compatibility/2006" xmlns:p14="http://schemas.microsoft.com/office/powerpoint/2010/main">
    <mc:Choice Requires="p14">
      <p:transition spd="slow" p14:dur="2000" advTm="19989"/>
    </mc:Choice>
    <mc:Fallback xmlns="">
      <p:transition spd="slow" advTm="199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11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11 cut is 385 amino acids (blue)</a:t>
            </a:r>
          </a:p>
          <a:p>
            <a:endParaRPr lang="en-US" dirty="0"/>
          </a:p>
        </p:txBody>
      </p:sp>
      <p:pic>
        <p:nvPicPr>
          <p:cNvPr id="6" name="Picture 5" descr="A picture containing flower, drawing&#10;&#10;Description automatically generated">
            <a:extLst>
              <a:ext uri="{FF2B5EF4-FFF2-40B4-BE49-F238E27FC236}">
                <a16:creationId xmlns:a16="http://schemas.microsoft.com/office/drawing/2014/main" id="{0598D163-E0EF-DE49-9EDA-1F0762401DC0}"/>
              </a:ext>
            </a:extLst>
          </p:cNvPr>
          <p:cNvPicPr>
            <a:picLocks noChangeAspect="1"/>
          </p:cNvPicPr>
          <p:nvPr/>
        </p:nvPicPr>
        <p:blipFill rotWithShape="1">
          <a:blip r:embed="rId2">
            <a:extLst>
              <a:ext uri="{28A0092B-C50C-407E-A947-70E740481C1C}">
                <a14:useLocalDpi xmlns:a14="http://schemas.microsoft.com/office/drawing/2010/main" val="0"/>
              </a:ext>
            </a:extLst>
          </a:blip>
          <a:srcRect l="27389" t="18329" r="26103" b="1487"/>
          <a:stretch/>
        </p:blipFill>
        <p:spPr>
          <a:xfrm>
            <a:off x="4389120" y="914400"/>
            <a:ext cx="4441159" cy="3840480"/>
          </a:xfrm>
          <a:prstGeom prst="rect">
            <a:avLst/>
          </a:prstGeom>
        </p:spPr>
      </p:pic>
    </p:spTree>
    <p:extLst>
      <p:ext uri="{BB962C8B-B14F-4D97-AF65-F5344CB8AC3E}">
        <p14:creationId xmlns:p14="http://schemas.microsoft.com/office/powerpoint/2010/main" val="1772556142"/>
      </p:ext>
    </p:extLst>
  </p:cSld>
  <p:clrMapOvr>
    <a:masterClrMapping/>
  </p:clrMapOvr>
  <mc:AlternateContent xmlns:mc="http://schemas.openxmlformats.org/markup-compatibility/2006" xmlns:p14="http://schemas.microsoft.com/office/powerpoint/2010/main">
    <mc:Choice Requires="p14">
      <p:transition spd="slow" p14:dur="2000" advTm="21968"/>
    </mc:Choice>
    <mc:Fallback xmlns="">
      <p:transition spd="slow" advTm="219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do these results add to our knowledge?</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We already knew that disrupting the entire gene product arrested embryo development.</a:t>
            </a:r>
          </a:p>
          <a:p>
            <a:r>
              <a:rPr lang="en-US" dirty="0"/>
              <a:t>We learned that an edit which mirrors the </a:t>
            </a:r>
            <a:r>
              <a:rPr lang="en-US" i="1" dirty="0"/>
              <a:t>in vivo</a:t>
            </a:r>
            <a:r>
              <a:rPr lang="en-US" dirty="0"/>
              <a:t> mutation also prevents normal development.</a:t>
            </a:r>
          </a:p>
          <a:p>
            <a:r>
              <a:rPr lang="en-US" dirty="0"/>
              <a:t>This is strong evidence that the mutation identified in the IFT80 gene prevents embryonic development by disrupting hedgehog signaling in the early embryo.</a:t>
            </a:r>
          </a:p>
        </p:txBody>
      </p:sp>
    </p:spTree>
    <p:extLst>
      <p:ext uri="{BB962C8B-B14F-4D97-AF65-F5344CB8AC3E}">
        <p14:creationId xmlns:p14="http://schemas.microsoft.com/office/powerpoint/2010/main" val="1580063087"/>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fontScale="925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used for </a:t>
            </a:r>
            <a:r>
              <a:rPr lang="en-US" u="sng" dirty="0">
                <a:solidFill>
                  <a:schemeClr val="tx2"/>
                </a:solidFill>
              </a:rPr>
              <a:t>functional validation </a:t>
            </a:r>
            <a:r>
              <a:rPr lang="en-US" dirty="0"/>
              <a:t>of candidate mutations</a:t>
            </a:r>
          </a:p>
          <a:p>
            <a:r>
              <a:rPr lang="en-US" dirty="0"/>
              <a:t>A frameshift in IFT80 at 107,172,615 </a:t>
            </a:r>
            <a:r>
              <a:rPr lang="en-US" dirty="0" err="1"/>
              <a:t>bp</a:t>
            </a:r>
            <a:r>
              <a:rPr lang="en-US" dirty="0"/>
              <a:t> (p.Leu381fs) disrupts </a:t>
            </a:r>
            <a:r>
              <a:rPr lang="en-US" dirty="0" err="1"/>
              <a:t>wnt</a:t>
            </a:r>
            <a:r>
              <a:rPr lang="en-US" dirty="0"/>
              <a:t> and hedgehog signaling, and is responsible for the death of homozygous embryos</a:t>
            </a:r>
          </a:p>
          <a:p>
            <a:r>
              <a:rPr lang="en-US" dirty="0"/>
              <a:t>A tag SNP will be used to track the causal mutation</a:t>
            </a:r>
          </a:p>
        </p:txBody>
      </p:sp>
    </p:spTree>
    <p:extLst>
      <p:ext uri="{BB962C8B-B14F-4D97-AF65-F5344CB8AC3E}">
        <p14:creationId xmlns:p14="http://schemas.microsoft.com/office/powerpoint/2010/main" val="3418564623"/>
      </p:ext>
    </p:extLst>
  </p:cSld>
  <p:clrMapOvr>
    <a:masterClrMapping/>
  </p:clrMapOvr>
  <mc:AlternateContent xmlns:mc="http://schemas.openxmlformats.org/markup-compatibility/2006" xmlns:p14="http://schemas.microsoft.com/office/powerpoint/2010/main">
    <mc:Choice Requires="p14">
      <p:transition spd="slow" p14:dur="2000" advTm="34039"/>
    </mc:Choice>
    <mc:Fallback xmlns="">
      <p:transition spd="slow" advTm="340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532</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249</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931195"/>
            <a:ext cx="7682909" cy="1271150"/>
          </a:xfrm>
          <a:prstGeom prst="rect">
            <a:avLst/>
          </a:prstGeom>
        </p:spPr>
      </p:pic>
    </p:spTree>
    <p:extLst>
      <p:ext uri="{BB962C8B-B14F-4D97-AF65-F5344CB8AC3E}">
        <p14:creationId xmlns:p14="http://schemas.microsoft.com/office/powerpoint/2010/main" val="2523272334"/>
      </p:ext>
    </p:extLst>
  </p:cSld>
  <p:clrMapOvr>
    <a:masterClrMapping/>
  </p:clrMapOvr>
  <mc:AlternateContent xmlns:mc="http://schemas.openxmlformats.org/markup-compatibility/2006" xmlns:p14="http://schemas.microsoft.com/office/powerpoint/2010/main">
    <mc:Choice Requires="p14">
      <p:transition spd="slow" p14:dur="2000" advTm="37169"/>
    </mc:Choice>
    <mc:Fallback xmlns="">
      <p:transition spd="slow" advTm="371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mc:AlternateContent xmlns:mc="http://schemas.openxmlformats.org/markup-compatibility/2006" xmlns:p14="http://schemas.microsoft.com/office/powerpoint/2010/main">
    <mc:Choice Requires="p14">
      <p:transition spd="slow" p14:dur="2000" advTm="19906"/>
    </mc:Choice>
    <mc:Fallback xmlns="">
      <p:transition spd="slow" advTm="1990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 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mc:AlternateContent xmlns:mc="http://schemas.openxmlformats.org/markup-compatibility/2006" xmlns:p14="http://schemas.microsoft.com/office/powerpoint/2010/main">
    <mc:Choice Requires="p14">
      <p:transition spd="slow" p14:dur="2000" advTm="2660"/>
    </mc:Choice>
    <mc:Fallback xmlns="">
      <p:transition spd="slow" advTm="26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mc:AlternateContent xmlns:mc="http://schemas.openxmlformats.org/markup-compatibility/2006" xmlns:p14="http://schemas.microsoft.com/office/powerpoint/2010/main">
    <mc:Choice Requires="p14">
      <p:transition spd="slow" p14:dur="2000" advTm="5571"/>
    </mc:Choice>
    <mc:Fallback xmlns="">
      <p:transition spd="slow" advTm="55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Mendelian traits in U.S. Holsteins (Feb.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72440003"/>
      </p:ext>
    </p:extLst>
  </p:cSld>
  <p:clrMapOvr>
    <a:masterClrMapping/>
  </p:clrMapOvr>
  <mc:AlternateContent xmlns:mc="http://schemas.openxmlformats.org/markup-compatibility/2006" xmlns:p14="http://schemas.microsoft.com/office/powerpoint/2010/main">
    <mc:Choice Requires="p14">
      <p:transition spd="slow" p14:dur="2000" advTm="30706"/>
    </mc:Choice>
    <mc:Fallback xmlns="">
      <p:transition spd="slow" advTm="307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transport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mc:AlternateContent xmlns:mc="http://schemas.openxmlformats.org/markup-compatibility/2006" xmlns:p14="http://schemas.microsoft.com/office/powerpoint/2010/main">
    <mc:Choice Requires="p14">
      <p:transition spd="slow" p14:dur="2000" advTm="123174"/>
    </mc:Choice>
    <mc:Fallback xmlns="">
      <p:transition spd="slow" advTm="1231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ECE6E-1262-1344-98C5-A2CF67487569}"/>
              </a:ext>
            </a:extLst>
          </p:cNvPr>
          <p:cNvSpPr>
            <a:spLocks noGrp="1"/>
          </p:cNvSpPr>
          <p:nvPr>
            <p:ph type="title"/>
          </p:nvPr>
        </p:nvSpPr>
        <p:spPr/>
        <p:txBody>
          <a:bodyPr/>
          <a:lstStyle/>
          <a:p>
            <a:r>
              <a:rPr lang="en-US" dirty="0"/>
              <a:t>Refinement of HH2 haplotype</a:t>
            </a:r>
          </a:p>
        </p:txBody>
      </p:sp>
      <p:pic>
        <p:nvPicPr>
          <p:cNvPr id="10" name="Graphic 9">
            <a:extLst>
              <a:ext uri="{FF2B5EF4-FFF2-40B4-BE49-F238E27FC236}">
                <a16:creationId xmlns:a16="http://schemas.microsoft.com/office/drawing/2014/main" id="{A7275236-BDBA-D943-A3D8-381CBC3F2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8856" y="870822"/>
            <a:ext cx="5506287" cy="4254858"/>
          </a:xfrm>
          <a:prstGeom prst="rect">
            <a:avLst/>
          </a:prstGeom>
        </p:spPr>
      </p:pic>
    </p:spTree>
    <p:extLst>
      <p:ext uri="{BB962C8B-B14F-4D97-AF65-F5344CB8AC3E}">
        <p14:creationId xmlns:p14="http://schemas.microsoft.com/office/powerpoint/2010/main" val="930495010"/>
      </p:ext>
    </p:extLst>
  </p:cSld>
  <p:clrMapOvr>
    <a:masterClrMapping/>
  </p:clrMapOvr>
  <mc:AlternateContent xmlns:mc="http://schemas.openxmlformats.org/markup-compatibility/2006" xmlns:p14="http://schemas.microsoft.com/office/powerpoint/2010/main">
    <mc:Choice Requires="p14">
      <p:transition spd="slow" p14:dur="2000" advTm="95712"/>
    </mc:Choice>
    <mc:Fallback xmlns="">
      <p:transition spd="slow" advTm="957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BB4-A54E-754D-BE49-A6DB1545CFBC}"/>
              </a:ext>
            </a:extLst>
          </p:cNvPr>
          <p:cNvSpPr>
            <a:spLocks noGrp="1"/>
          </p:cNvSpPr>
          <p:nvPr>
            <p:ph type="title"/>
          </p:nvPr>
        </p:nvSpPr>
        <p:spPr/>
        <p:txBody>
          <a:bodyPr/>
          <a:lstStyle/>
          <a:p>
            <a:r>
              <a:rPr lang="en-US" dirty="0"/>
              <a:t>Sources of data used for bioinformatics analysis</a:t>
            </a:r>
          </a:p>
        </p:txBody>
      </p:sp>
      <p:pic>
        <p:nvPicPr>
          <p:cNvPr id="7" name="Graphic 6">
            <a:extLst>
              <a:ext uri="{FF2B5EF4-FFF2-40B4-BE49-F238E27FC236}">
                <a16:creationId xmlns:a16="http://schemas.microsoft.com/office/drawing/2014/main" id="{384EDFFB-EC4C-1648-AB24-E94DBE21C8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525" y="434187"/>
            <a:ext cx="6094405" cy="4709313"/>
          </a:xfrm>
          <a:prstGeom prst="rect">
            <a:avLst/>
          </a:prstGeom>
        </p:spPr>
      </p:pic>
    </p:spTree>
    <p:extLst>
      <p:ext uri="{BB962C8B-B14F-4D97-AF65-F5344CB8AC3E}">
        <p14:creationId xmlns:p14="http://schemas.microsoft.com/office/powerpoint/2010/main" val="4075621678"/>
      </p:ext>
    </p:extLst>
  </p:cSld>
  <p:clrMapOvr>
    <a:masterClrMapping/>
  </p:clrMapOvr>
  <mc:AlternateContent xmlns:mc="http://schemas.openxmlformats.org/markup-compatibility/2006" xmlns:p14="http://schemas.microsoft.com/office/powerpoint/2010/main">
    <mc:Choice Requires="p14">
      <p:transition spd="slow" p14:dur="2000" advTm="67337"/>
    </mc:Choice>
    <mc:Fallback xmlns="">
      <p:transition spd="slow" advTm="673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mc:AlternateContent xmlns:mc="http://schemas.openxmlformats.org/markup-compatibility/2006" xmlns:p14="http://schemas.microsoft.com/office/powerpoint/2010/main">
    <mc:Choice Requires="p14">
      <p:transition spd="slow" p14:dur="2000" advTm="37960"/>
    </mc:Choice>
    <mc:Fallback xmlns="">
      <p:transition spd="slow" advTm="379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1: Exon 2</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30202"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12879" y="3104307"/>
            <a:ext cx="1265456" cy="1015663"/>
          </a:xfrm>
          <a:prstGeom prst="rect">
            <a:avLst/>
          </a:prstGeom>
          <a:noFill/>
        </p:spPr>
        <p:txBody>
          <a:bodyPr wrap="square" rtlCol="0">
            <a:spAutoFit/>
          </a:bodyPr>
          <a:lstStyle/>
          <a:p>
            <a:pPr algn="ctr"/>
            <a:r>
              <a:rPr lang="en-US" sz="2000" dirty="0"/>
              <a:t>Guides target Exon 2</a:t>
            </a:r>
          </a:p>
        </p:txBody>
      </p:sp>
      <p:cxnSp>
        <p:nvCxnSpPr>
          <p:cNvPr id="23" name="Straight Connector 22">
            <a:extLst>
              <a:ext uri="{FF2B5EF4-FFF2-40B4-BE49-F238E27FC236}">
                <a16:creationId xmlns:a16="http://schemas.microsoft.com/office/drawing/2014/main" id="{3B3B0C24-C46D-0249-94B0-FB77A00FF13A}"/>
              </a:ext>
            </a:extLst>
          </p:cNvPr>
          <p:cNvCxnSpPr/>
          <p:nvPr/>
        </p:nvCxnSpPr>
        <p:spPr>
          <a:xfrm>
            <a:off x="1341099"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28573C86-9F44-4E4D-99B1-4EA254617D49}"/>
              </a:ext>
            </a:extLst>
          </p:cNvPr>
          <p:cNvCxnSpPr/>
          <p:nvPr/>
        </p:nvCxnSpPr>
        <p:spPr>
          <a:xfrm>
            <a:off x="2347664"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B42A09E-396F-7842-9BC3-20E3BB82E7A9}"/>
              </a:ext>
            </a:extLst>
          </p:cNvPr>
          <p:cNvSpPr txBox="1"/>
          <p:nvPr/>
        </p:nvSpPr>
        <p:spPr>
          <a:xfrm>
            <a:off x="2343675" y="3104307"/>
            <a:ext cx="5110236" cy="1323439"/>
          </a:xfrm>
          <a:prstGeom prst="rect">
            <a:avLst/>
          </a:prstGeom>
          <a:noFill/>
        </p:spPr>
        <p:txBody>
          <a:bodyPr wrap="square" rtlCol="0">
            <a:spAutoFit/>
          </a:bodyPr>
          <a:lstStyle/>
          <a:p>
            <a:r>
              <a:rPr lang="en-US" sz="2000" dirty="0"/>
              <a:t>2 set of primers were designed to target these exons so that the gene is disrupted enough to block transcription (also why both primer sets are intron spanning)</a:t>
            </a:r>
          </a:p>
        </p:txBody>
      </p:sp>
    </p:spTree>
    <p:extLst>
      <p:ext uri="{BB962C8B-B14F-4D97-AF65-F5344CB8AC3E}">
        <p14:creationId xmlns:p14="http://schemas.microsoft.com/office/powerpoint/2010/main" val="4283906977"/>
      </p:ext>
    </p:extLst>
  </p:cSld>
  <p:clrMapOvr>
    <a:masterClrMapping/>
  </p:clrMapOvr>
  <mc:AlternateContent xmlns:mc="http://schemas.openxmlformats.org/markup-compatibility/2006" xmlns:p14="http://schemas.microsoft.com/office/powerpoint/2010/main">
    <mc:Choice Requires="p14">
      <p:transition spd="slow" p14:dur="2000" advTm="6827"/>
    </mc:Choice>
    <mc:Fallback xmlns="">
      <p:transition spd="slow" advTm="682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858-E2F9-514C-9B76-BA007FDFF0B0}"/>
              </a:ext>
            </a:extLst>
          </p:cNvPr>
          <p:cNvSpPr>
            <a:spLocks noGrp="1"/>
          </p:cNvSpPr>
          <p:nvPr>
            <p:ph type="title"/>
          </p:nvPr>
        </p:nvSpPr>
        <p:spPr/>
        <p:txBody>
          <a:bodyPr/>
          <a:lstStyle/>
          <a:p>
            <a:r>
              <a:rPr lang="en-US" dirty="0"/>
              <a:t>Is IFT80 expressed in the bovine embryo?</a:t>
            </a:r>
          </a:p>
        </p:txBody>
      </p:sp>
      <p:sp>
        <p:nvSpPr>
          <p:cNvPr id="6" name="Content Placeholder 5">
            <a:extLst>
              <a:ext uri="{FF2B5EF4-FFF2-40B4-BE49-F238E27FC236}">
                <a16:creationId xmlns:a16="http://schemas.microsoft.com/office/drawing/2014/main" id="{14C5ED1F-F107-F34E-BB08-F0C50EA1D889}"/>
              </a:ext>
            </a:extLst>
          </p:cNvPr>
          <p:cNvSpPr>
            <a:spLocks noGrp="1"/>
          </p:cNvSpPr>
          <p:nvPr>
            <p:ph sz="half" idx="1"/>
          </p:nvPr>
        </p:nvSpPr>
        <p:spPr/>
        <p:txBody>
          <a:bodyPr/>
          <a:lstStyle/>
          <a:p>
            <a:r>
              <a:rPr lang="en-US" dirty="0"/>
              <a:t>Expression relative to the blastocyst</a:t>
            </a:r>
          </a:p>
          <a:p>
            <a:endParaRPr lang="en-US" dirty="0"/>
          </a:p>
          <a:p>
            <a:endParaRPr lang="en-US" dirty="0"/>
          </a:p>
          <a:p>
            <a:endParaRPr lang="en-US" dirty="0"/>
          </a:p>
          <a:p>
            <a:endParaRPr lang="en-US" dirty="0"/>
          </a:p>
          <a:p>
            <a:endParaRPr lang="en-US" dirty="0"/>
          </a:p>
          <a:p>
            <a:r>
              <a:rPr lang="en-US" dirty="0"/>
              <a:t>3 pools of 5 embryos at each stage, 2 housekeeping genes.</a:t>
            </a:r>
          </a:p>
        </p:txBody>
      </p:sp>
      <p:pic>
        <p:nvPicPr>
          <p:cNvPr id="5" name="Picture 4">
            <a:extLst>
              <a:ext uri="{FF2B5EF4-FFF2-40B4-BE49-F238E27FC236}">
                <a16:creationId xmlns:a16="http://schemas.microsoft.com/office/drawing/2014/main" id="{F27F8816-21E7-764C-8101-6EF689B2D11C}"/>
              </a:ext>
            </a:extLst>
          </p:cNvPr>
          <p:cNvPicPr>
            <a:picLocks noChangeAspect="1"/>
          </p:cNvPicPr>
          <p:nvPr/>
        </p:nvPicPr>
        <p:blipFill>
          <a:blip r:embed="rId2"/>
          <a:stretch>
            <a:fillRect/>
          </a:stretch>
        </p:blipFill>
        <p:spPr>
          <a:xfrm>
            <a:off x="4555671" y="914400"/>
            <a:ext cx="4465574" cy="3994862"/>
          </a:xfrm>
          <a:prstGeom prst="rect">
            <a:avLst/>
          </a:prstGeom>
        </p:spPr>
      </p:pic>
      <p:grpSp>
        <p:nvGrpSpPr>
          <p:cNvPr id="10" name="Group 9">
            <a:extLst>
              <a:ext uri="{FF2B5EF4-FFF2-40B4-BE49-F238E27FC236}">
                <a16:creationId xmlns:a16="http://schemas.microsoft.com/office/drawing/2014/main" id="{2D7F0258-257F-754C-B0B3-18C846377804}"/>
              </a:ext>
            </a:extLst>
          </p:cNvPr>
          <p:cNvGrpSpPr/>
          <p:nvPr/>
        </p:nvGrpSpPr>
        <p:grpSpPr>
          <a:xfrm>
            <a:off x="1252603" y="1706243"/>
            <a:ext cx="2471639" cy="2265291"/>
            <a:chOff x="1352811" y="1743821"/>
            <a:chExt cx="2471639" cy="2265291"/>
          </a:xfrm>
        </p:grpSpPr>
        <p:pic>
          <p:nvPicPr>
            <p:cNvPr id="8" name="Picture 7">
              <a:extLst>
                <a:ext uri="{FF2B5EF4-FFF2-40B4-BE49-F238E27FC236}">
                  <a16:creationId xmlns:a16="http://schemas.microsoft.com/office/drawing/2014/main" id="{6FA4D730-73A4-0D4A-8177-4D79B6CBA32C}"/>
                </a:ext>
              </a:extLst>
            </p:cNvPr>
            <p:cNvPicPr>
              <a:picLocks noChangeAspect="1"/>
            </p:cNvPicPr>
            <p:nvPr/>
          </p:nvPicPr>
          <p:blipFill>
            <a:blip r:embed="rId3"/>
            <a:stretch>
              <a:fillRect/>
            </a:stretch>
          </p:blipFill>
          <p:spPr>
            <a:xfrm>
              <a:off x="1390389" y="1743821"/>
              <a:ext cx="2008854" cy="2088500"/>
            </a:xfrm>
            <a:prstGeom prst="rect">
              <a:avLst/>
            </a:prstGeom>
          </p:spPr>
        </p:pic>
        <p:sp>
          <p:nvSpPr>
            <p:cNvPr id="9" name="TextBox 8">
              <a:extLst>
                <a:ext uri="{FF2B5EF4-FFF2-40B4-BE49-F238E27FC236}">
                  <a16:creationId xmlns:a16="http://schemas.microsoft.com/office/drawing/2014/main" id="{5856798A-0006-DB44-966B-F96CB2152742}"/>
                </a:ext>
              </a:extLst>
            </p:cNvPr>
            <p:cNvSpPr txBox="1"/>
            <p:nvPr/>
          </p:nvSpPr>
          <p:spPr>
            <a:xfrm>
              <a:off x="1352811" y="3732113"/>
              <a:ext cx="2471639" cy="276999"/>
            </a:xfrm>
            <a:prstGeom prst="rect">
              <a:avLst/>
            </a:prstGeom>
            <a:noFill/>
          </p:spPr>
          <p:txBody>
            <a:bodyPr wrap="none" rtlCol="0">
              <a:spAutoFit/>
            </a:bodyPr>
            <a:lstStyle/>
            <a:p>
              <a:r>
                <a:rPr lang="en-US" sz="1200" b="1" dirty="0"/>
                <a:t>Yuan et al. (2016, PMID:  26996322)</a:t>
              </a:r>
            </a:p>
          </p:txBody>
        </p:sp>
      </p:grpSp>
    </p:spTree>
    <p:extLst>
      <p:ext uri="{BB962C8B-B14F-4D97-AF65-F5344CB8AC3E}">
        <p14:creationId xmlns:p14="http://schemas.microsoft.com/office/powerpoint/2010/main" val="1114234858"/>
      </p:ext>
    </p:extLst>
  </p:cSld>
  <p:clrMapOvr>
    <a:masterClrMapping/>
  </p:clrMapOvr>
  <mc:AlternateContent xmlns:mc="http://schemas.openxmlformats.org/markup-compatibility/2006" xmlns:p14="http://schemas.microsoft.com/office/powerpoint/2010/main">
    <mc:Choice Requires="p14">
      <p:transition spd="slow" p14:dur="2000" advTm="17589"/>
    </mc:Choice>
    <mc:Fallback xmlns="">
      <p:transition spd="slow" advTm="17589"/>
    </mc:Fallback>
  </mc:AlternateContent>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28581</TotalTime>
  <Words>1188</Words>
  <Application>Microsoft Macintosh PowerPoint</Application>
  <PresentationFormat>On-screen Show (16:9)</PresentationFormat>
  <Paragraphs>226</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 Unicode MS</vt:lpstr>
      <vt:lpstr>Arial</vt:lpstr>
      <vt:lpstr>Arial Black</vt:lpstr>
      <vt:lpstr>Calibri</vt:lpstr>
      <vt:lpstr>Symbol</vt:lpstr>
      <vt:lpstr>Times New Roman</vt:lpstr>
      <vt:lpstr>AIP-2017 Slide Master</vt:lpstr>
      <vt:lpstr>1_AIP-2017 Slide Master</vt:lpstr>
      <vt:lpstr>Truncation of IFT80 causes early embryonic loss in cattle Session 32</vt:lpstr>
      <vt:lpstr>Genetic diseases are common</vt:lpstr>
      <vt:lpstr>Known Mendelian traits in U.S. Holsteins (Feb. 2020)</vt:lpstr>
      <vt:lpstr>Identification of candidate HH2 variant</vt:lpstr>
      <vt:lpstr>Refinement of HH2 haplotype</vt:lpstr>
      <vt:lpstr>Sources of data used for bioinformatics analysis</vt:lpstr>
      <vt:lpstr>Validation of candidate HH2 variant</vt:lpstr>
      <vt:lpstr>Experiment 1: Exon 2</vt:lpstr>
      <vt:lpstr>Is IFT80 expressed in the bovine embryo?</vt:lpstr>
      <vt:lpstr>Survival of injected embryos to the 16-cell stage </vt:lpstr>
      <vt:lpstr>Roll that beautiful blastocyst footage!</vt:lpstr>
      <vt:lpstr>Editing efficiency for IFT80 exon 2</vt:lpstr>
      <vt:lpstr>Protein structure for IFT80 exon 2 edit</vt:lpstr>
      <vt:lpstr>What have we learned from this?</vt:lpstr>
      <vt:lpstr>Experiment 2: Exon 11</vt:lpstr>
      <vt:lpstr>Survival of Exon 11 embryos to the 16-cell stage </vt:lpstr>
      <vt:lpstr>Protein structure for IFT80 exon 11 edit</vt:lpstr>
      <vt:lpstr>What do these results add to our knowledge?</vt:lpstr>
      <vt:lpstr>Conclusions</vt:lpstr>
      <vt:lpstr>Acknowledgments</vt:lpstr>
      <vt:lpstr>Support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559</cp:revision>
  <dcterms:created xsi:type="dcterms:W3CDTF">2017-04-14T13:19:57Z</dcterms:created>
  <dcterms:modified xsi:type="dcterms:W3CDTF">2020-12-03T13:20:48Z</dcterms:modified>
</cp:coreProperties>
</file>