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1206400" cy="38404800"/>
  <p:notesSz cx="9305925" cy="7019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n.Connor" initials="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  <a:srgbClr val="339933"/>
    <a:srgbClr val="0000FF"/>
    <a:srgbClr val="008000"/>
    <a:srgbClr val="00FFFF"/>
    <a:srgbClr val="990099"/>
    <a:srgbClr val="FF0000"/>
    <a:srgbClr val="0033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7346" autoAdjust="0"/>
    <p:restoredTop sz="99076" autoAdjust="0"/>
  </p:normalViewPr>
  <p:slideViewPr>
    <p:cSldViewPr>
      <p:cViewPr>
        <p:scale>
          <a:sx n="33" d="100"/>
          <a:sy n="33" d="100"/>
        </p:scale>
        <p:origin x="-54" y="-132"/>
      </p:cViewPr>
      <p:guideLst>
        <p:guide orient="horz" pos="11872"/>
        <p:guide orient="horz" pos="3752"/>
        <p:guide orient="horz" pos="4984"/>
        <p:guide orient="horz" pos="20048"/>
        <p:guide orient="horz" pos="23072"/>
        <p:guide pos="15936"/>
        <p:guide pos="576"/>
        <p:guide pos="8448"/>
        <p:guide pos="8064"/>
        <p:guide pos="16320"/>
        <p:guide pos="24192"/>
        <p:guide pos="23856"/>
        <p:guide pos="316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5" d="100"/>
          <a:sy n="115" d="100"/>
        </p:scale>
        <p:origin x="-2406" y="-96"/>
      </p:cViewPr>
      <p:guideLst>
        <p:guide orient="horz" pos="2211"/>
        <p:guide pos="293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0765" cy="351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42" tIns="46670" rIns="93342" bIns="46670" numCol="1" anchor="t" anchorCtr="0" compatLnSpc="1">
            <a:prstTxWarp prst="textNoShape">
              <a:avLst/>
            </a:prstTxWarp>
          </a:bodyPr>
          <a:lstStyle>
            <a:lvl1pPr defTabSz="932695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162" y="0"/>
            <a:ext cx="4030764" cy="351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42" tIns="46670" rIns="93342" bIns="46670" numCol="1" anchor="t" anchorCtr="0" compatLnSpc="1">
            <a:prstTxWarp prst="textNoShape">
              <a:avLst/>
            </a:prstTxWarp>
          </a:bodyPr>
          <a:lstStyle>
            <a:lvl1pPr algn="r" defTabSz="932695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67974"/>
            <a:ext cx="4030765" cy="351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42" tIns="46670" rIns="93342" bIns="46670" numCol="1" anchor="b" anchorCtr="0" compatLnSpc="1">
            <a:prstTxWarp prst="textNoShape">
              <a:avLst/>
            </a:prstTxWarp>
          </a:bodyPr>
          <a:lstStyle>
            <a:lvl1pPr defTabSz="932695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162" y="6667974"/>
            <a:ext cx="4030764" cy="351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42" tIns="46670" rIns="93342" bIns="46670" numCol="1" anchor="b" anchorCtr="0" compatLnSpc="1">
            <a:prstTxWarp prst="textNoShape">
              <a:avLst/>
            </a:prstTxWarp>
          </a:bodyPr>
          <a:lstStyle>
            <a:lvl1pPr algn="r" defTabSz="932695">
              <a:defRPr sz="1200" baseline="0"/>
            </a:lvl1pPr>
          </a:lstStyle>
          <a:p>
            <a:pPr>
              <a:defRPr/>
            </a:pPr>
            <a:fld id="{A00384DA-4D28-459F-B46C-3C3C776639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8184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2250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0500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6B6B5-638C-47C4-94D1-ED6DCC3725C1}" type="datetimeFigureOut">
              <a:rPr lang="en-US" smtClean="0"/>
              <a:pPr/>
              <a:t>8/14/2012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8775" y="527050"/>
            <a:ext cx="3508375" cy="2632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33750"/>
            <a:ext cx="7445375" cy="3159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67500"/>
            <a:ext cx="4032250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0500" y="666750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E283D-B3FB-43C0-848D-88573A9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34823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11931121"/>
            <a:ext cx="43526075" cy="8230658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1761979"/>
            <a:ext cx="35845750" cy="981604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537229"/>
            <a:ext cx="46085125" cy="6400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639" y="8960379"/>
            <a:ext cx="46085125" cy="2534576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5275" y="1537229"/>
            <a:ext cx="11520488" cy="32768911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639" y="1537229"/>
            <a:ext cx="34412237" cy="32768911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537229"/>
            <a:ext cx="46085125" cy="6400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0639" y="8960379"/>
            <a:ext cx="46085125" cy="253457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24679012"/>
            <a:ext cx="43526075" cy="7626879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6277961"/>
            <a:ext cx="43526075" cy="84010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537229"/>
            <a:ext cx="46085125" cy="6400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638" y="8960379"/>
            <a:ext cx="22966362" cy="2534576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960379"/>
            <a:ext cx="22966363" cy="25345761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537229"/>
            <a:ext cx="46085125" cy="64008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597372"/>
            <a:ext cx="22625050" cy="358192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2179301"/>
            <a:ext cx="22625050" cy="2212684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597372"/>
            <a:ext cx="22632988" cy="358192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2179301"/>
            <a:ext cx="22632988" cy="2212684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537229"/>
            <a:ext cx="46085125" cy="64008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529821"/>
            <a:ext cx="16846550" cy="6506369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529821"/>
            <a:ext cx="28625800" cy="32776319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8036190"/>
            <a:ext cx="16846550" cy="262699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6882991"/>
            <a:ext cx="30724475" cy="3174471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3431912"/>
            <a:ext cx="30724475" cy="230417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30057462"/>
            <a:ext cx="30724475" cy="45061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914401" y="4876800"/>
            <a:ext cx="49361725" cy="0"/>
          </a:xfrm>
          <a:prstGeom prst="line">
            <a:avLst/>
          </a:prstGeom>
          <a:noFill/>
          <a:ln w="19050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baseline="0" dirty="0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2209800" y="685800"/>
            <a:ext cx="42214800" cy="3545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14400" b="1" dirty="0" err="1" smtClean="0"/>
              <a:t>PyPedal</a:t>
            </a:r>
            <a:r>
              <a:rPr lang="en-US" sz="14400" b="1" dirty="0" smtClean="0"/>
              <a:t>, an open source software package for pedigree analysis</a:t>
            </a:r>
          </a:p>
          <a:p>
            <a:pPr algn="ctr">
              <a:spcBef>
                <a:spcPct val="20000"/>
              </a:spcBef>
              <a:defRPr/>
            </a:pPr>
            <a:r>
              <a:rPr lang="en-US" sz="9600" b="1" i="1" dirty="0" smtClean="0">
                <a:latin typeface="Arial" pitchFamily="34" charset="0"/>
                <a:cs typeface="Arial" pitchFamily="34" charset="0"/>
              </a:rPr>
              <a:t>John B. Cole</a:t>
            </a:r>
            <a:endParaRPr lang="en-US" sz="9600" b="1" i="1" baseline="50000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Animal </a:t>
            </a:r>
            <a:r>
              <a:rPr lang="en-US" sz="7200" b="1" dirty="0">
                <a:latin typeface="Arial" pitchFamily="34" charset="0"/>
                <a:cs typeface="Arial" pitchFamily="34" charset="0"/>
              </a:rPr>
              <a:t>Improvement Programs </a:t>
            </a:r>
            <a:r>
              <a:rPr lang="en-US" sz="7200" b="1" dirty="0" smtClean="0">
                <a:latin typeface="Arial" pitchFamily="34" charset="0"/>
                <a:cs typeface="Arial" pitchFamily="34" charset="0"/>
              </a:rPr>
              <a:t>Laboratory, Agricultural Research Service, USDA, Beltsville, MD</a:t>
            </a:r>
            <a:endParaRPr lang="en-US" sz="7200" b="1" baseline="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Text Box 11"/>
          <p:cNvSpPr txBox="1">
            <a:spLocks noChangeArrowheads="1"/>
          </p:cNvSpPr>
          <p:nvPr userDrawn="1"/>
        </p:nvSpPr>
        <p:spPr bwMode="auto">
          <a:xfrm>
            <a:off x="914400" y="2362200"/>
            <a:ext cx="5029200" cy="1677382"/>
          </a:xfrm>
          <a:prstGeom prst="rect">
            <a:avLst/>
          </a:prstGeom>
          <a:noFill/>
          <a:ln w="38100" cap="rnd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lnSpc>
                <a:spcPct val="90000"/>
              </a:lnSpc>
              <a:defRPr/>
            </a:pPr>
            <a:r>
              <a:rPr lang="en-US" sz="6000" baseline="0" dirty="0" smtClean="0">
                <a:latin typeface="VAGRounded BT" pitchFamily="34" charset="0"/>
              </a:rPr>
              <a:t>Session 32</a:t>
            </a:r>
          </a:p>
          <a:p>
            <a:pPr algn="ctr">
              <a:lnSpc>
                <a:spcPct val="90000"/>
              </a:lnSpc>
              <a:defRPr/>
            </a:pPr>
            <a:r>
              <a:rPr lang="en-US" sz="6000" baseline="0" dirty="0" smtClean="0">
                <a:latin typeface="VAGRounded BT" pitchFamily="34" charset="0"/>
              </a:rPr>
              <a:t>no. 23</a:t>
            </a:r>
            <a:endParaRPr lang="en-US" sz="6000" baseline="0" dirty="0">
              <a:latin typeface="VAGRounded BT" pitchFamily="34" charset="0"/>
            </a:endParaRPr>
          </a:p>
        </p:txBody>
      </p:sp>
      <p:pic>
        <p:nvPicPr>
          <p:cNvPr id="1030" name="Picture 12" descr="usdaar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5796200" y="622300"/>
            <a:ext cx="4789488" cy="3543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2pPr>
      <a:lvl3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3pPr>
      <a:lvl4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4pPr>
      <a:lvl5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5pPr>
      <a:lvl6pPr marL="4572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6pPr>
      <a:lvl7pPr marL="9144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7pPr>
      <a:lvl8pPr marL="13716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8pPr>
      <a:lvl9pPr marL="18288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9pPr>
    </p:titleStyle>
    <p:bodyStyle>
      <a:lvl1pPr marL="1801813" indent="-1801813" algn="l" defTabSz="4806950" rtl="0" eaLnBrk="0" fontAlgn="base" hangingPunct="0">
        <a:spcBef>
          <a:spcPct val="20000"/>
        </a:spcBef>
        <a:spcAft>
          <a:spcPct val="0"/>
        </a:spcAft>
        <a:buChar char="•"/>
        <a:defRPr sz="16800">
          <a:solidFill>
            <a:schemeClr val="tx1"/>
          </a:solidFill>
          <a:latin typeface="+mn-lt"/>
          <a:ea typeface="+mn-ea"/>
          <a:cs typeface="+mn-cs"/>
        </a:defRPr>
      </a:lvl1pPr>
      <a:lvl2pPr marL="3903663" indent="-1498600" algn="l" defTabSz="4806950" rtl="0" eaLnBrk="0" fontAlgn="base" hangingPunct="0">
        <a:spcBef>
          <a:spcPct val="20000"/>
        </a:spcBef>
        <a:spcAft>
          <a:spcPct val="0"/>
        </a:spcAft>
        <a:buChar char="–"/>
        <a:defRPr sz="14700">
          <a:solidFill>
            <a:schemeClr val="tx1"/>
          </a:solidFill>
          <a:latin typeface="+mn-lt"/>
        </a:defRPr>
      </a:lvl2pPr>
      <a:lvl3pPr marL="6007100" indent="-1200150" algn="l" defTabSz="4806950" rtl="0" eaLnBrk="0" fontAlgn="base" hangingPunct="0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</a:defRPr>
      </a:lvl3pPr>
      <a:lvl4pPr marL="8412163" indent="-1200150" algn="l" defTabSz="4806950" rtl="0" eaLnBrk="0" fontAlgn="base" hangingPunct="0">
        <a:spcBef>
          <a:spcPct val="20000"/>
        </a:spcBef>
        <a:spcAft>
          <a:spcPct val="0"/>
        </a:spcAft>
        <a:buChar char="–"/>
        <a:defRPr sz="10400">
          <a:solidFill>
            <a:schemeClr val="tx1"/>
          </a:solidFill>
          <a:latin typeface="+mn-lt"/>
        </a:defRPr>
      </a:lvl4pPr>
      <a:lvl5pPr marL="10817225" indent="-1203325" algn="l" defTabSz="4806950" rtl="0" eaLnBrk="0" fontAlgn="base" hangingPunct="0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5pPr>
      <a:lvl6pPr marL="11274425" indent="-1203325" algn="l" defTabSz="4806950" rtl="0" fontAlgn="base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6pPr>
      <a:lvl7pPr marL="11731625" indent="-1203325" algn="l" defTabSz="4806950" rtl="0" fontAlgn="base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7pPr>
      <a:lvl8pPr marL="12188825" indent="-1203325" algn="l" defTabSz="4806950" rtl="0" fontAlgn="base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8pPr>
      <a:lvl9pPr marL="12646025" indent="-1203325" algn="l" defTabSz="4806950" rtl="0" fontAlgn="base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8"/>
          <p:cNvSpPr txBox="1">
            <a:spLocks noChangeArrowheads="1"/>
          </p:cNvSpPr>
          <p:nvPr/>
        </p:nvSpPr>
        <p:spPr bwMode="auto">
          <a:xfrm>
            <a:off x="914400" y="5943600"/>
            <a:ext cx="11887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>
                <a:solidFill>
                  <a:schemeClr val="accent2"/>
                </a:solidFill>
                <a:latin typeface="Arial" charset="0"/>
              </a:rPr>
              <a:t>Introduction</a:t>
            </a:r>
          </a:p>
        </p:txBody>
      </p:sp>
      <p:sp>
        <p:nvSpPr>
          <p:cNvPr id="2051" name="Text Box 131"/>
          <p:cNvSpPr txBox="1">
            <a:spLocks noChangeArrowheads="1"/>
          </p:cNvSpPr>
          <p:nvPr/>
        </p:nvSpPr>
        <p:spPr bwMode="auto">
          <a:xfrm>
            <a:off x="38404800" y="8356600"/>
            <a:ext cx="118872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aseline="0" dirty="0"/>
          </a:p>
        </p:txBody>
      </p:sp>
      <p:sp>
        <p:nvSpPr>
          <p:cNvPr id="2057" name="Text Box 8"/>
          <p:cNvSpPr txBox="1">
            <a:spLocks noChangeArrowheads="1"/>
          </p:cNvSpPr>
          <p:nvPr/>
        </p:nvSpPr>
        <p:spPr bwMode="auto">
          <a:xfrm>
            <a:off x="13868400" y="16992600"/>
            <a:ext cx="1181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 smtClean="0">
                <a:solidFill>
                  <a:schemeClr val="accent2"/>
                </a:solidFill>
                <a:latin typeface="Arial" charset="0"/>
              </a:rPr>
              <a:t>Pedigree Load Process</a:t>
            </a:r>
            <a:endParaRPr lang="en-US" sz="6000" b="1" baseline="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063" name="Text Box 8"/>
          <p:cNvSpPr txBox="1">
            <a:spLocks noChangeArrowheads="1"/>
          </p:cNvSpPr>
          <p:nvPr/>
        </p:nvSpPr>
        <p:spPr bwMode="auto">
          <a:xfrm>
            <a:off x="914400" y="10896600"/>
            <a:ext cx="11734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 smtClean="0">
                <a:solidFill>
                  <a:schemeClr val="accent2"/>
                </a:solidFill>
                <a:latin typeface="Arial" charset="0"/>
              </a:rPr>
              <a:t>Program Organization</a:t>
            </a:r>
            <a:endParaRPr lang="en-US" sz="6000" b="1" baseline="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34" name="Text Box 808"/>
          <p:cNvSpPr txBox="1">
            <a:spLocks noChangeArrowheads="1"/>
          </p:cNvSpPr>
          <p:nvPr/>
        </p:nvSpPr>
        <p:spPr bwMode="auto">
          <a:xfrm>
            <a:off x="13792200" y="18211800"/>
            <a:ext cx="11811000" cy="988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33375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Data integrity checks:</a:t>
            </a:r>
          </a:p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Duplicate </a:t>
            </a:r>
            <a:r>
              <a:rPr lang="en-US" sz="4000" b="1" baseline="0" dirty="0">
                <a:latin typeface="Arial" charset="0"/>
              </a:rPr>
              <a:t>records </a:t>
            </a:r>
            <a:r>
              <a:rPr lang="en-US" sz="4000" b="1" baseline="0" dirty="0" smtClean="0">
                <a:latin typeface="Arial" charset="0"/>
              </a:rPr>
              <a:t>eliminated</a:t>
            </a:r>
          </a:p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Parents </a:t>
            </a:r>
            <a:r>
              <a:rPr lang="en-US" sz="4000" b="1" baseline="0" dirty="0" smtClean="0">
                <a:latin typeface="Arial" charset="0"/>
              </a:rPr>
              <a:t>without </a:t>
            </a:r>
            <a:r>
              <a:rPr lang="en-US" sz="4000" b="1" baseline="0" dirty="0" smtClean="0">
                <a:latin typeface="Arial" charset="0"/>
              </a:rPr>
              <a:t>records added </a:t>
            </a:r>
            <a:r>
              <a:rPr lang="en-US" sz="4000" b="1" baseline="0" dirty="0">
                <a:latin typeface="Arial" charset="0"/>
              </a:rPr>
              <a:t>to the </a:t>
            </a:r>
            <a:r>
              <a:rPr lang="en-US" sz="4000" b="1" baseline="0" dirty="0" smtClean="0">
                <a:latin typeface="Arial" charset="0"/>
              </a:rPr>
              <a:t>pedigree</a:t>
            </a:r>
          </a:p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Animals </a:t>
            </a:r>
            <a:r>
              <a:rPr lang="en-US" sz="4000" b="1" baseline="0" dirty="0">
                <a:latin typeface="Arial" charset="0"/>
              </a:rPr>
              <a:t>cannot appear as </a:t>
            </a:r>
            <a:r>
              <a:rPr lang="en-US" sz="4000" b="1" baseline="0" dirty="0" smtClean="0">
                <a:latin typeface="Arial" charset="0"/>
              </a:rPr>
              <a:t>sires </a:t>
            </a:r>
            <a:r>
              <a:rPr lang="en-US" sz="4000" b="1" baseline="0" dirty="0">
                <a:latin typeface="Arial" charset="0"/>
              </a:rPr>
              <a:t>and </a:t>
            </a:r>
            <a:r>
              <a:rPr lang="en-US" sz="4000" b="1" baseline="0" dirty="0" smtClean="0">
                <a:latin typeface="Arial" charset="0"/>
              </a:rPr>
              <a:t>dams</a:t>
            </a:r>
          </a:p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Numeric or character IDs</a:t>
            </a:r>
          </a:p>
          <a:p>
            <a:pPr marL="333375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Animals added to </a:t>
            </a:r>
            <a:r>
              <a:rPr lang="en-US" sz="4000" b="1" baseline="0" dirty="0" smtClean="0">
                <a:solidFill>
                  <a:srgbClr val="0000FF"/>
                </a:solidFill>
                <a:latin typeface="Arial" charset="0"/>
              </a:rPr>
              <a:t>NewPedigree</a:t>
            </a:r>
            <a:r>
              <a:rPr lang="en-US" sz="4000" b="1" baseline="0" dirty="0" smtClean="0">
                <a:latin typeface="Arial" charset="0"/>
              </a:rPr>
              <a:t> object</a:t>
            </a:r>
          </a:p>
          <a:p>
            <a:pPr marL="333375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ID cross-references established</a:t>
            </a:r>
          </a:p>
          <a:p>
            <a:pPr marL="333375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Metadata computed and attached to pedigree</a:t>
            </a:r>
          </a:p>
          <a:p>
            <a:pPr marL="333375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Pedigree is renumbered (optional)</a:t>
            </a:r>
          </a:p>
          <a:p>
            <a:pPr marL="333375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Numerator relationship matrix formed and attached to pedigree (optional)</a:t>
            </a:r>
          </a:p>
          <a:p>
            <a:pPr marL="333375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Missing </a:t>
            </a:r>
            <a:r>
              <a:rPr lang="en-US" sz="4000" b="1" baseline="0" dirty="0" smtClean="0">
                <a:latin typeface="Arial" charset="0"/>
              </a:rPr>
              <a:t>information </a:t>
            </a:r>
            <a:r>
              <a:rPr lang="en-US" sz="4000" b="1" baseline="0" dirty="0" smtClean="0">
                <a:latin typeface="Arial" charset="0"/>
              </a:rPr>
              <a:t>inferred (optional)</a:t>
            </a:r>
            <a:endParaRPr lang="en-US" sz="4000" b="1" baseline="0" dirty="0">
              <a:latin typeface="Arial" charset="0"/>
            </a:endParaRPr>
          </a:p>
        </p:txBody>
      </p:sp>
      <p:sp>
        <p:nvSpPr>
          <p:cNvPr id="21" name="Text Box 232"/>
          <p:cNvSpPr txBox="1">
            <a:spLocks noChangeArrowheads="1"/>
          </p:cNvSpPr>
          <p:nvPr/>
        </p:nvSpPr>
        <p:spPr bwMode="auto">
          <a:xfrm>
            <a:off x="26365200" y="21768137"/>
            <a:ext cx="1181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 smtClean="0">
                <a:solidFill>
                  <a:schemeClr val="accent2"/>
                </a:solidFill>
                <a:latin typeface="Arial" charset="0"/>
              </a:rPr>
              <a:t>Other Measures of Diversity</a:t>
            </a:r>
            <a:endParaRPr lang="en-US" sz="6000" b="1" baseline="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4" name="Text Box 232"/>
          <p:cNvSpPr txBox="1">
            <a:spLocks noChangeArrowheads="1"/>
          </p:cNvSpPr>
          <p:nvPr/>
        </p:nvSpPr>
        <p:spPr bwMode="auto">
          <a:xfrm>
            <a:off x="39395400" y="5943600"/>
            <a:ext cx="11125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 smtClean="0">
                <a:solidFill>
                  <a:schemeClr val="accent2"/>
                </a:solidFill>
                <a:latin typeface="Arial" charset="0"/>
              </a:rPr>
              <a:t>Presentation of Results</a:t>
            </a:r>
            <a:endParaRPr lang="en-US" sz="6000" b="1" baseline="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55" name="Text Box 808"/>
          <p:cNvSpPr txBox="1">
            <a:spLocks noChangeArrowheads="1"/>
          </p:cNvSpPr>
          <p:nvPr/>
        </p:nvSpPr>
        <p:spPr bwMode="auto">
          <a:xfrm>
            <a:off x="38328600" y="7558871"/>
            <a:ext cx="11963400" cy="2913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  <a:cs typeface="Arial" pitchFamily="34" charset="0"/>
              </a:rPr>
              <a:t>Quantitative data can be visualized (</a:t>
            </a:r>
            <a:r>
              <a:rPr lang="en-US" sz="4000" b="1" baseline="0" dirty="0" smtClean="0">
                <a:solidFill>
                  <a:srgbClr val="008000"/>
                </a:solidFill>
                <a:latin typeface="Arial" charset="0"/>
                <a:cs typeface="Arial" pitchFamily="34" charset="0"/>
              </a:rPr>
              <a:t>Figure 2</a:t>
            </a:r>
            <a:r>
              <a:rPr lang="en-US" sz="4000" b="1" baseline="0" dirty="0" smtClean="0">
                <a:latin typeface="Arial" charset="0"/>
                <a:cs typeface="Arial" pitchFamily="34" charset="0"/>
              </a:rPr>
              <a:t>)</a:t>
            </a:r>
            <a:endParaRPr lang="en-US" sz="4000" b="1" baseline="0" dirty="0">
              <a:latin typeface="Arial" pitchFamily="34" charset="0"/>
              <a:cs typeface="Arial" pitchFamily="34" charset="0"/>
            </a:endParaRPr>
          </a:p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pitchFamily="34" charset="0"/>
                <a:cs typeface="Arial" pitchFamily="34" charset="0"/>
              </a:rPr>
              <a:t>Printed reports can be prepared (</a:t>
            </a:r>
            <a:r>
              <a:rPr lang="en-US" sz="4000" b="1" baseline="0" dirty="0" smtClean="0">
                <a:solidFill>
                  <a:srgbClr val="008000"/>
                </a:solidFill>
                <a:latin typeface="Arial" pitchFamily="34" charset="0"/>
                <a:cs typeface="Arial" pitchFamily="34" charset="0"/>
              </a:rPr>
              <a:t>Figure 3</a:t>
            </a:r>
            <a:r>
              <a:rPr lang="en-US" sz="4000" b="1" baseline="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pitchFamily="34" charset="0"/>
                <a:cs typeface="Arial" pitchFamily="34" charset="0"/>
              </a:rPr>
              <a:t>Templates are provided for user-created reports</a:t>
            </a:r>
            <a:endParaRPr lang="en-US" sz="4000" b="1" baseline="0" dirty="0" smtClean="0">
              <a:latin typeface="Arial" charset="0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1143000" y="7162800"/>
            <a:ext cx="12039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err="1" smtClean="0">
                <a:latin typeface="Arial" charset="0"/>
              </a:rPr>
              <a:t>PyPedal</a:t>
            </a:r>
            <a:r>
              <a:rPr lang="en-US" sz="4000" b="1" baseline="0" dirty="0" smtClean="0">
                <a:latin typeface="Arial" charset="0"/>
              </a:rPr>
              <a:t> is an open source package written in the Python programming language that provides high-level tools for manipulating pedigrees. The goal is to </a:t>
            </a:r>
            <a:r>
              <a:rPr lang="en-US" sz="4000" b="1" baseline="0" dirty="0">
                <a:latin typeface="Arial" charset="0"/>
              </a:rPr>
              <a:t>p</a:t>
            </a:r>
            <a:r>
              <a:rPr lang="en-US" sz="4000" b="1" baseline="0" dirty="0" smtClean="0">
                <a:latin typeface="Arial" charset="0"/>
              </a:rPr>
              <a:t>rovide expressive tools for exploratory data analysis.</a:t>
            </a:r>
            <a:endParaRPr lang="en-US" sz="40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808"/>
          <p:cNvSpPr txBox="1">
            <a:spLocks noChangeArrowheads="1"/>
          </p:cNvSpPr>
          <p:nvPr/>
        </p:nvSpPr>
        <p:spPr bwMode="auto">
          <a:xfrm>
            <a:off x="26060400" y="23088600"/>
            <a:ext cx="11887200" cy="4503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Many measures of pedigree diversity are implemented in </a:t>
            </a:r>
            <a:r>
              <a:rPr lang="en-US" sz="4000" b="1" baseline="0" dirty="0" err="1" smtClean="0">
                <a:latin typeface="Arial" charset="0"/>
              </a:rPr>
              <a:t>PyPedal</a:t>
            </a:r>
            <a:r>
              <a:rPr lang="en-US" sz="4000" b="1" baseline="0" dirty="0" smtClean="0">
                <a:latin typeface="Arial" charset="0"/>
              </a:rPr>
              <a:t>: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Ancestral and partial inbreeding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Effective founder and ancestor numbers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Founder genome equivalents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Pedigree completeness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3335000" y="29696390"/>
            <a:ext cx="12496800" cy="81201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One of the most common pedigree operations is calculation of inbreeding and relationships. </a:t>
            </a:r>
          </a:p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err="1" smtClean="0">
                <a:latin typeface="Arial" charset="0"/>
              </a:rPr>
              <a:t>PyPedal</a:t>
            </a:r>
            <a:r>
              <a:rPr lang="en-US" sz="4000" b="1" baseline="0" dirty="0" smtClean="0">
                <a:latin typeface="Arial" charset="0"/>
              </a:rPr>
              <a:t> originally used the recursive tabular method of </a:t>
            </a:r>
            <a:r>
              <a:rPr lang="en-US" sz="4000" b="1" baseline="0" dirty="0" err="1" smtClean="0">
                <a:latin typeface="Arial" charset="0"/>
              </a:rPr>
              <a:t>VanRaden</a:t>
            </a:r>
            <a:r>
              <a:rPr lang="en-US" sz="4000" b="1" baseline="0" dirty="0" smtClean="0">
                <a:latin typeface="Arial" charset="0"/>
              </a:rPr>
              <a:t> (1992)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Tested on a pedigree of </a:t>
            </a:r>
            <a:r>
              <a:rPr lang="en-US" sz="4000" b="1" baseline="0" dirty="0" smtClean="0">
                <a:solidFill>
                  <a:srgbClr val="008000"/>
                </a:solidFill>
                <a:latin typeface="Arial" charset="0"/>
              </a:rPr>
              <a:t>600,000</a:t>
            </a:r>
            <a:r>
              <a:rPr lang="en-US" sz="4000" b="1" baseline="0" dirty="0" smtClean="0">
                <a:latin typeface="Arial" charset="0"/>
              </a:rPr>
              <a:t> Ayrshires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Relatively slow (function call overhead)</a:t>
            </a:r>
          </a:p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err="1">
                <a:latin typeface="Arial" charset="0"/>
              </a:rPr>
              <a:t>PyPedal</a:t>
            </a:r>
            <a:r>
              <a:rPr lang="en-US" sz="4000" b="1" baseline="0" dirty="0">
                <a:latin typeface="Arial" charset="0"/>
              </a:rPr>
              <a:t> 2.0.4 has much faster inbreeding routines than previous </a:t>
            </a:r>
            <a:r>
              <a:rPr lang="en-US" sz="4000" b="1" baseline="0" dirty="0" smtClean="0">
                <a:latin typeface="Arial" charset="0"/>
              </a:rPr>
              <a:t>versions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err="1" smtClean="0">
                <a:latin typeface="Arial" charset="0"/>
              </a:rPr>
              <a:t>Meuwissen</a:t>
            </a:r>
            <a:r>
              <a:rPr lang="en-US" sz="4000" b="1" baseline="0" dirty="0" smtClean="0">
                <a:latin typeface="Arial" charset="0"/>
              </a:rPr>
              <a:t> and </a:t>
            </a:r>
            <a:r>
              <a:rPr lang="en-US" sz="4000" b="1" baseline="0" dirty="0" err="1" smtClean="0">
                <a:latin typeface="Arial" charset="0"/>
              </a:rPr>
              <a:t>Luo</a:t>
            </a:r>
            <a:r>
              <a:rPr lang="en-US" sz="4000" b="1" baseline="0" dirty="0" smtClean="0">
                <a:latin typeface="Arial" charset="0"/>
              </a:rPr>
              <a:t> (1992)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err="1" smtClean="0">
                <a:latin typeface="Arial" charset="0"/>
              </a:rPr>
              <a:t>Quaas’s</a:t>
            </a:r>
            <a:r>
              <a:rPr lang="en-US" sz="4000" b="1" baseline="0" dirty="0" smtClean="0">
                <a:latin typeface="Arial" charset="0"/>
              </a:rPr>
              <a:t> modified </a:t>
            </a:r>
            <a:r>
              <a:rPr lang="en-US" sz="4000" b="1" baseline="0" dirty="0" err="1" smtClean="0">
                <a:latin typeface="Arial" charset="0"/>
              </a:rPr>
              <a:t>Meuwissen</a:t>
            </a:r>
            <a:r>
              <a:rPr lang="en-US" sz="4000" b="1" baseline="0" dirty="0" smtClean="0">
                <a:latin typeface="Arial" charset="0"/>
              </a:rPr>
              <a:t> and </a:t>
            </a:r>
            <a:r>
              <a:rPr lang="en-US" sz="4000" b="1" baseline="0" dirty="0" err="1" smtClean="0">
                <a:latin typeface="Arial" charset="0"/>
              </a:rPr>
              <a:t>Luo</a:t>
            </a:r>
            <a:r>
              <a:rPr lang="en-US" sz="4000" b="1" baseline="0" dirty="0" smtClean="0">
                <a:latin typeface="Arial" charset="0"/>
              </a:rPr>
              <a:t> (1996)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Tested on simulated pedigrees (</a:t>
            </a:r>
            <a:r>
              <a:rPr lang="en-US" sz="4000" b="1" baseline="0" dirty="0">
                <a:solidFill>
                  <a:srgbClr val="339933"/>
                </a:solidFill>
                <a:latin typeface="Arial" charset="0"/>
              </a:rPr>
              <a:t>Table </a:t>
            </a:r>
            <a:r>
              <a:rPr lang="en-US" sz="4000" b="1" baseline="0" dirty="0" smtClean="0">
                <a:solidFill>
                  <a:srgbClr val="339933"/>
                </a:solidFill>
                <a:latin typeface="Arial" charset="0"/>
              </a:rPr>
              <a:t>2</a:t>
            </a:r>
            <a:r>
              <a:rPr lang="en-US" sz="4000" b="1" baseline="0" dirty="0" smtClean="0">
                <a:latin typeface="Arial" charset="0"/>
              </a:rPr>
              <a:t>)</a:t>
            </a:r>
            <a:endParaRPr lang="en-US" dirty="0"/>
          </a:p>
        </p:txBody>
      </p:sp>
      <p:sp>
        <p:nvSpPr>
          <p:cNvPr id="60" name="Text Box 8"/>
          <p:cNvSpPr txBox="1">
            <a:spLocks noChangeArrowheads="1"/>
          </p:cNvSpPr>
          <p:nvPr/>
        </p:nvSpPr>
        <p:spPr bwMode="auto">
          <a:xfrm>
            <a:off x="39471600" y="32232600"/>
            <a:ext cx="10972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 smtClean="0">
                <a:solidFill>
                  <a:schemeClr val="accent2"/>
                </a:solidFill>
                <a:latin typeface="Arial" charset="0"/>
              </a:rPr>
              <a:t>Website and </a:t>
            </a:r>
            <a:r>
              <a:rPr lang="en-US" sz="6000" b="1" baseline="0" dirty="0" err="1" smtClean="0">
                <a:solidFill>
                  <a:schemeClr val="accent2"/>
                </a:solidFill>
                <a:latin typeface="Arial" charset="0"/>
              </a:rPr>
              <a:t>Documenation</a:t>
            </a:r>
            <a:endParaRPr lang="en-US" sz="6000" b="1" baseline="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38709600" y="33528000"/>
            <a:ext cx="12039600" cy="2734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Website: </a:t>
            </a:r>
            <a:r>
              <a:rPr lang="en-US" sz="4000" b="1" baseline="0" dirty="0">
                <a:solidFill>
                  <a:srgbClr val="0000FF"/>
                </a:solidFill>
                <a:latin typeface="Arial" charset="0"/>
              </a:rPr>
              <a:t>http://</a:t>
            </a:r>
            <a:r>
              <a:rPr lang="en-US" sz="4000" b="1" baseline="0" dirty="0" err="1">
                <a:solidFill>
                  <a:srgbClr val="0000FF"/>
                </a:solidFill>
                <a:latin typeface="Arial" charset="0"/>
              </a:rPr>
              <a:t>pypedal.sourceforge.net</a:t>
            </a:r>
            <a:r>
              <a:rPr lang="en-US" sz="4000" b="1" baseline="0" dirty="0">
                <a:solidFill>
                  <a:srgbClr val="0000FF"/>
                </a:solidFill>
                <a:latin typeface="Arial" charset="0"/>
              </a:rPr>
              <a:t>/</a:t>
            </a:r>
            <a:r>
              <a:rPr lang="en-US" sz="4000" b="1" baseline="0" dirty="0" smtClean="0">
                <a:latin typeface="Arial" charset="0"/>
              </a:rPr>
              <a:t>.</a:t>
            </a:r>
          </a:p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>
                <a:latin typeface="Arial" charset="0"/>
              </a:rPr>
              <a:t>Cole, J.B. </a:t>
            </a:r>
            <a:r>
              <a:rPr lang="en-US" sz="4000" b="1" baseline="0" dirty="0" smtClean="0">
                <a:latin typeface="Arial" charset="0"/>
              </a:rPr>
              <a:t>2007. </a:t>
            </a:r>
            <a:r>
              <a:rPr lang="en-US" sz="4000" b="1" baseline="0" dirty="0" err="1" smtClean="0">
                <a:latin typeface="Arial" charset="0"/>
              </a:rPr>
              <a:t>PyPedal</a:t>
            </a:r>
            <a:r>
              <a:rPr lang="en-US" sz="4000" b="1" baseline="0" dirty="0">
                <a:latin typeface="Arial" charset="0"/>
              </a:rPr>
              <a:t>: A computer program for pedigree analysis. Comp. Electron. Agric. 57:107–113</a:t>
            </a:r>
            <a:r>
              <a:rPr lang="en-US" sz="4000" b="1" baseline="0" dirty="0" smtClean="0">
                <a:latin typeface="Arial" charset="0"/>
              </a:rPr>
              <a:t>.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1143000" y="12115800"/>
            <a:ext cx="12039600" cy="35804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err="1" smtClean="0">
                <a:latin typeface="Arial" charset="0"/>
              </a:rPr>
              <a:t>PyPedal</a:t>
            </a:r>
            <a:r>
              <a:rPr lang="en-US" sz="4000" b="1" baseline="0" dirty="0" smtClean="0">
                <a:latin typeface="Arial" charset="0"/>
              </a:rPr>
              <a:t> </a:t>
            </a:r>
            <a:r>
              <a:rPr lang="en-US" sz="4000" b="1" baseline="0" dirty="0">
                <a:latin typeface="Arial" charset="0"/>
              </a:rPr>
              <a:t>is built as a series of </a:t>
            </a:r>
            <a:r>
              <a:rPr lang="en-US" sz="4000" b="1" baseline="0" dirty="0" smtClean="0">
                <a:latin typeface="Arial" charset="0"/>
              </a:rPr>
              <a:t>modules (</a:t>
            </a:r>
            <a:r>
              <a:rPr lang="en-US" sz="4000" b="1" baseline="0" dirty="0" smtClean="0">
                <a:solidFill>
                  <a:srgbClr val="008000"/>
                </a:solidFill>
                <a:latin typeface="Arial" charset="0"/>
              </a:rPr>
              <a:t>Figure 1</a:t>
            </a:r>
            <a:r>
              <a:rPr lang="en-US" sz="4000" b="1" baseline="0" dirty="0" smtClean="0">
                <a:latin typeface="Arial" charset="0"/>
              </a:rPr>
              <a:t>), </a:t>
            </a:r>
            <a:r>
              <a:rPr lang="en-US" sz="4000" b="1" baseline="0" dirty="0">
                <a:latin typeface="Arial" charset="0"/>
              </a:rPr>
              <a:t>each of which </a:t>
            </a:r>
            <a:r>
              <a:rPr lang="en-US" sz="4000" b="1" baseline="0" dirty="0" smtClean="0">
                <a:latin typeface="Arial" charset="0"/>
              </a:rPr>
              <a:t>groups related functions. Third</a:t>
            </a:r>
            <a:r>
              <a:rPr lang="en-US" sz="4000" b="1" baseline="0" dirty="0">
                <a:latin typeface="Arial" charset="0"/>
              </a:rPr>
              <a:t>-party </a:t>
            </a:r>
            <a:r>
              <a:rPr lang="en-US" sz="4000" b="1" baseline="0" dirty="0" smtClean="0">
                <a:latin typeface="Arial" charset="0"/>
              </a:rPr>
              <a:t>modules are used </a:t>
            </a:r>
            <a:r>
              <a:rPr lang="en-US" sz="4000" b="1" baseline="0" dirty="0">
                <a:latin typeface="Arial" charset="0"/>
              </a:rPr>
              <a:t>for matrix manipulation, pedigree visualization and graph drawing, </a:t>
            </a:r>
            <a:r>
              <a:rPr lang="en-US" sz="4000" b="1" baseline="0" dirty="0" smtClean="0">
                <a:latin typeface="Arial" charset="0"/>
              </a:rPr>
              <a:t>and report generation.</a:t>
            </a:r>
            <a:endParaRPr lang="en-US" sz="4000" b="1" dirty="0" smtClean="0">
              <a:latin typeface="Arial" pitchFamily="34" charset="0"/>
              <a:cs typeface="Arial" pitchFamily="34" charset="0"/>
            </a:endParaRPr>
          </a:p>
          <a:p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85800" y="17678400"/>
            <a:ext cx="12344400" cy="11430000"/>
            <a:chOff x="685800" y="15849600"/>
            <a:chExt cx="12344400" cy="11430000"/>
          </a:xfrm>
        </p:grpSpPr>
        <p:grpSp>
          <p:nvGrpSpPr>
            <p:cNvPr id="9" name="Group 8"/>
            <p:cNvGrpSpPr/>
            <p:nvPr/>
          </p:nvGrpSpPr>
          <p:grpSpPr>
            <a:xfrm>
              <a:off x="6019800" y="16078200"/>
              <a:ext cx="2286000" cy="2444167"/>
              <a:chOff x="2819400" y="15554258"/>
              <a:chExt cx="2286000" cy="2444167"/>
            </a:xfrm>
          </p:grpSpPr>
          <p:sp>
            <p:nvSpPr>
              <p:cNvPr id="69" name="Round Same Side Corner Rectangle 68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0" name="Round Same Side Corner Rectangle 69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CCFFCC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71" name="Round Same Side Corner Rectangle 70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2895600" y="15849600"/>
                <a:ext cx="2111473" cy="4206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pyp_newclasses</a:t>
                </a:r>
                <a:endParaRPr lang="en-US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2906939" y="16264617"/>
                <a:ext cx="2122261" cy="1733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Pedigree, animal, </a:t>
                </a:r>
                <a:r>
                  <a:rPr lang="en-US" dirty="0" smtClean="0"/>
                  <a:t>matrix, and metadata </a:t>
                </a:r>
                <a:r>
                  <a:rPr lang="en-US" dirty="0"/>
                  <a:t>classes used by </a:t>
                </a:r>
                <a:r>
                  <a:rPr lang="en-US" dirty="0" err="1" smtClean="0"/>
                  <a:t>PyPedal</a:t>
                </a:r>
                <a:r>
                  <a:rPr lang="en-US" dirty="0" smtClean="0"/>
                  <a:t>.</a:t>
                </a:r>
                <a:endParaRPr lang="en-US" dirty="0"/>
              </a:p>
            </p:txBody>
          </p:sp>
        </p:grpSp>
        <p:grpSp>
          <p:nvGrpSpPr>
            <p:cNvPr id="74" name="Group 73"/>
            <p:cNvGrpSpPr/>
            <p:nvPr/>
          </p:nvGrpSpPr>
          <p:grpSpPr>
            <a:xfrm>
              <a:off x="914400" y="19735800"/>
              <a:ext cx="2286000" cy="2444167"/>
              <a:chOff x="2819400" y="15554258"/>
              <a:chExt cx="2286000" cy="2444167"/>
            </a:xfrm>
          </p:grpSpPr>
          <p:sp>
            <p:nvSpPr>
              <p:cNvPr id="75" name="Round Same Side Corner Rectangle 74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" name="Round Same Side Corner Rectangle 75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66CCFF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77" name="Round Same Side Corner Rectangle 76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2895667" y="15849600"/>
                <a:ext cx="2133533" cy="420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 smtClean="0"/>
                  <a:t>pyp_db</a:t>
                </a:r>
                <a:endParaRPr lang="en-US" dirty="0"/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2906939" y="16264617"/>
                <a:ext cx="2122261" cy="1733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Save </a:t>
                </a:r>
                <a:r>
                  <a:rPr lang="en-US" dirty="0" err="1" smtClean="0"/>
                  <a:t>PyPedal</a:t>
                </a:r>
                <a:r>
                  <a:rPr lang="en-US" dirty="0" smtClean="0"/>
                  <a:t> </a:t>
                </a:r>
                <a:r>
                  <a:rPr lang="en-US" dirty="0"/>
                  <a:t>pedigrees into </a:t>
                </a:r>
                <a:r>
                  <a:rPr lang="en-US" dirty="0" smtClean="0"/>
                  <a:t>and load them from SQLite tables.</a:t>
                </a:r>
                <a:endParaRPr lang="en-US" dirty="0"/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10515600" y="24688800"/>
              <a:ext cx="2286000" cy="2444167"/>
              <a:chOff x="2819400" y="15554258"/>
              <a:chExt cx="2286000" cy="2444167"/>
            </a:xfrm>
          </p:grpSpPr>
          <p:sp>
            <p:nvSpPr>
              <p:cNvPr id="81" name="Round Same Side Corner Rectangle 80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" name="Round Same Side Corner Rectangle 81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66CCFF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83" name="Round Same Side Corner Rectangle 82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2895600" y="15849600"/>
                <a:ext cx="2133600" cy="420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/>
                  <a:t>p</a:t>
                </a:r>
                <a:r>
                  <a:rPr lang="en-US" dirty="0" err="1" smtClean="0"/>
                  <a:t>yp_graphics</a:t>
                </a:r>
                <a:endParaRPr lang="en-US" dirty="0"/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2906939" y="16264617"/>
                <a:ext cx="2122261" cy="1733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Visualize pedigrees </a:t>
                </a:r>
                <a:r>
                  <a:rPr lang="en-US" dirty="0" smtClean="0"/>
                  <a:t>and relationship </a:t>
                </a:r>
                <a:r>
                  <a:rPr lang="en-US" dirty="0"/>
                  <a:t>matrices (NRM</a:t>
                </a:r>
                <a:r>
                  <a:rPr lang="en-US" dirty="0" smtClean="0"/>
                  <a:t>).</a:t>
                </a:r>
                <a:endParaRPr lang="en-US" dirty="0"/>
              </a:p>
            </p:txBody>
          </p:sp>
        </p:grpSp>
        <p:grpSp>
          <p:nvGrpSpPr>
            <p:cNvPr id="86" name="Group 85"/>
            <p:cNvGrpSpPr/>
            <p:nvPr/>
          </p:nvGrpSpPr>
          <p:grpSpPr>
            <a:xfrm>
              <a:off x="10515600" y="22174200"/>
              <a:ext cx="2286000" cy="2444167"/>
              <a:chOff x="2819400" y="15554258"/>
              <a:chExt cx="2286000" cy="2444167"/>
            </a:xfrm>
          </p:grpSpPr>
          <p:sp>
            <p:nvSpPr>
              <p:cNvPr id="87" name="Round Same Side Corner Rectangle 86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8" name="Round Same Side Corner Rectangle 87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66CCFF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89" name="Round Same Side Corner Rectangle 88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0" name="TextBox 89"/>
              <p:cNvSpPr txBox="1"/>
              <p:nvPr/>
            </p:nvSpPr>
            <p:spPr>
              <a:xfrm>
                <a:off x="2895600" y="15849600"/>
                <a:ext cx="1648206" cy="42062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err="1" smtClean="0"/>
                  <a:t>pyp_reports</a:t>
                </a:r>
                <a:endParaRPr lang="en-US" dirty="0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>
                <a:off x="2906939" y="16264617"/>
                <a:ext cx="2122261" cy="1733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Create reports from pedigree database (loaded in </a:t>
                </a:r>
                <a:r>
                  <a:rPr lang="en-US" dirty="0" err="1" smtClean="0"/>
                  <a:t>pyp_db</a:t>
                </a:r>
                <a:r>
                  <a:rPr lang="en-US" dirty="0" smtClean="0"/>
                  <a:t>).</a:t>
                </a:r>
                <a:endParaRPr lang="en-US" dirty="0"/>
              </a:p>
            </p:txBody>
          </p:sp>
        </p:grpSp>
        <p:grpSp>
          <p:nvGrpSpPr>
            <p:cNvPr id="92" name="Group 91"/>
            <p:cNvGrpSpPr/>
            <p:nvPr/>
          </p:nvGrpSpPr>
          <p:grpSpPr>
            <a:xfrm>
              <a:off x="914400" y="24688800"/>
              <a:ext cx="2286000" cy="2444167"/>
              <a:chOff x="2819400" y="15554258"/>
              <a:chExt cx="2286000" cy="2444167"/>
            </a:xfrm>
          </p:grpSpPr>
          <p:sp>
            <p:nvSpPr>
              <p:cNvPr id="93" name="Round Same Side Corner Rectangle 92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4" name="Round Same Side Corner Rectangle 93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66CCFF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5" name="Round Same Side Corner Rectangle 94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2895600" y="15849600"/>
                <a:ext cx="2133600" cy="420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 smtClean="0"/>
                  <a:t>pyp_io</a:t>
                </a:r>
                <a:endParaRPr lang="en-US" dirty="0"/>
              </a:p>
            </p:txBody>
          </p:sp>
          <p:sp>
            <p:nvSpPr>
              <p:cNvPr id="97" name="TextBox 96"/>
              <p:cNvSpPr txBox="1"/>
              <p:nvPr/>
            </p:nvSpPr>
            <p:spPr>
              <a:xfrm>
                <a:off x="2906939" y="16264617"/>
                <a:ext cx="2122261" cy="1733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Save and load </a:t>
                </a:r>
                <a:r>
                  <a:rPr lang="en-US" dirty="0" smtClean="0"/>
                  <a:t>NRM; read and write </a:t>
                </a:r>
                <a:r>
                  <a:rPr lang="en-US" dirty="0"/>
                  <a:t>pedigrees </a:t>
                </a:r>
                <a:r>
                  <a:rPr lang="en-US" dirty="0" smtClean="0"/>
                  <a:t>used </a:t>
                </a:r>
                <a:r>
                  <a:rPr lang="en-US" dirty="0"/>
                  <a:t>by other </a:t>
                </a:r>
                <a:r>
                  <a:rPr lang="en-US" dirty="0" smtClean="0"/>
                  <a:t>packages.</a:t>
                </a:r>
                <a:endParaRPr lang="en-US" dirty="0"/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6019800" y="24688800"/>
              <a:ext cx="2286000" cy="2444167"/>
              <a:chOff x="2819400" y="15554258"/>
              <a:chExt cx="2286000" cy="2444167"/>
            </a:xfrm>
          </p:grpSpPr>
          <p:sp>
            <p:nvSpPr>
              <p:cNvPr id="99" name="Round Same Side Corner Rectangle 98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0" name="Round Same Side Corner Rectangle 99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66CCFF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01" name="Round Same Side Corner Rectangle 100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02" name="TextBox 101"/>
              <p:cNvSpPr txBox="1"/>
              <p:nvPr/>
            </p:nvSpPr>
            <p:spPr>
              <a:xfrm>
                <a:off x="2895600" y="15849600"/>
                <a:ext cx="2057400" cy="420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 smtClean="0"/>
                  <a:t>pyp_utils</a:t>
                </a:r>
                <a:endParaRPr lang="en-US" dirty="0"/>
              </a:p>
            </p:txBody>
          </p:sp>
          <p:sp>
            <p:nvSpPr>
              <p:cNvPr id="103" name="TextBox 102"/>
              <p:cNvSpPr txBox="1"/>
              <p:nvPr/>
            </p:nvSpPr>
            <p:spPr>
              <a:xfrm>
                <a:off x="2906939" y="16264617"/>
                <a:ext cx="2122261" cy="1733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Load, reorder and renumber pedigrees; </a:t>
                </a:r>
                <a:r>
                  <a:rPr lang="en-US" dirty="0" smtClean="0"/>
                  <a:t>set operations; other tools.</a:t>
                </a:r>
                <a:endParaRPr lang="en-US" dirty="0"/>
              </a:p>
            </p:txBody>
          </p:sp>
        </p:grpSp>
        <p:grpSp>
          <p:nvGrpSpPr>
            <p:cNvPr id="104" name="Group 103"/>
            <p:cNvGrpSpPr/>
            <p:nvPr/>
          </p:nvGrpSpPr>
          <p:grpSpPr>
            <a:xfrm>
              <a:off x="6019800" y="22174200"/>
              <a:ext cx="2286000" cy="2444167"/>
              <a:chOff x="2819400" y="15554258"/>
              <a:chExt cx="2286000" cy="2444167"/>
            </a:xfrm>
          </p:grpSpPr>
          <p:sp>
            <p:nvSpPr>
              <p:cNvPr id="105" name="Round Same Side Corner Rectangle 104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" name="Round Same Side Corner Rectangle 105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66CCFF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07" name="Round Same Side Corner Rectangle 106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2895600" y="15849600"/>
                <a:ext cx="2133600" cy="420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 smtClean="0"/>
                  <a:t>pyp_metrics</a:t>
                </a:r>
                <a:endParaRPr lang="en-US" dirty="0"/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2906939" y="16264617"/>
                <a:ext cx="2122261" cy="1733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Compute inbreeding and relationships; identify related animals</a:t>
                </a:r>
                <a:r>
                  <a:rPr lang="en-US" dirty="0"/>
                  <a:t>.</a:t>
                </a:r>
              </a:p>
            </p:txBody>
          </p:sp>
        </p:grpSp>
        <p:grpSp>
          <p:nvGrpSpPr>
            <p:cNvPr id="116" name="Group 115"/>
            <p:cNvGrpSpPr/>
            <p:nvPr/>
          </p:nvGrpSpPr>
          <p:grpSpPr>
            <a:xfrm>
              <a:off x="914400" y="22174200"/>
              <a:ext cx="2286000" cy="2352742"/>
              <a:chOff x="2819400" y="15554258"/>
              <a:chExt cx="2286000" cy="2352742"/>
            </a:xfrm>
          </p:grpSpPr>
          <p:sp>
            <p:nvSpPr>
              <p:cNvPr id="117" name="Round Same Side Corner Rectangle 116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8" name="Round Same Side Corner Rectangle 117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66CCFF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19" name="Round Same Side Corner Rectangle 118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2895600" y="15849600"/>
                <a:ext cx="2133600" cy="420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 smtClean="0"/>
                  <a:t>pyp_netwoork</a:t>
                </a:r>
                <a:endParaRPr lang="en-US" dirty="0"/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2906939" y="16264617"/>
                <a:ext cx="2122261" cy="14055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Apply </a:t>
                </a:r>
                <a:r>
                  <a:rPr lang="en-US" dirty="0"/>
                  <a:t>network analysis and graph theory to </a:t>
                </a:r>
                <a:r>
                  <a:rPr lang="en-US" dirty="0" smtClean="0"/>
                  <a:t>pedigrees.</a:t>
                </a:r>
                <a:endParaRPr lang="en-US" dirty="0"/>
              </a:p>
            </p:txBody>
          </p:sp>
        </p:grpSp>
        <p:grpSp>
          <p:nvGrpSpPr>
            <p:cNvPr id="122" name="Group 121"/>
            <p:cNvGrpSpPr/>
            <p:nvPr/>
          </p:nvGrpSpPr>
          <p:grpSpPr>
            <a:xfrm>
              <a:off x="6019800" y="19735800"/>
              <a:ext cx="2286000" cy="2444167"/>
              <a:chOff x="2819400" y="15554258"/>
              <a:chExt cx="2286000" cy="2444167"/>
            </a:xfrm>
          </p:grpSpPr>
          <p:sp>
            <p:nvSpPr>
              <p:cNvPr id="123" name="Round Same Side Corner Rectangle 122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" name="Round Same Side Corner Rectangle 123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66CCFF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25" name="Round Same Side Corner Rectangle 124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2895600" y="15849600"/>
                <a:ext cx="2057400" cy="420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 smtClean="0"/>
                  <a:t>pyp_nrm</a:t>
                </a:r>
                <a:endParaRPr lang="en-US" dirty="0"/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2906939" y="16264617"/>
                <a:ext cx="2122261" cy="17338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Create, invert, and decompose </a:t>
                </a:r>
                <a:r>
                  <a:rPr lang="en-US" dirty="0"/>
                  <a:t>and </a:t>
                </a:r>
                <a:r>
                  <a:rPr lang="en-US" dirty="0" smtClean="0"/>
                  <a:t>invert NRM</a:t>
                </a:r>
                <a:r>
                  <a:rPr lang="en-US" dirty="0"/>
                  <a:t>, </a:t>
                </a:r>
                <a:r>
                  <a:rPr lang="en-US" dirty="0" smtClean="0"/>
                  <a:t>recursion in pedigrees.</a:t>
                </a:r>
                <a:endParaRPr lang="en-US" dirty="0"/>
              </a:p>
            </p:txBody>
          </p:sp>
        </p:grpSp>
        <p:grpSp>
          <p:nvGrpSpPr>
            <p:cNvPr id="134" name="Group 133"/>
            <p:cNvGrpSpPr/>
            <p:nvPr/>
          </p:nvGrpSpPr>
          <p:grpSpPr>
            <a:xfrm>
              <a:off x="10515600" y="19735800"/>
              <a:ext cx="2286000" cy="2352742"/>
              <a:chOff x="2819400" y="15554258"/>
              <a:chExt cx="2286000" cy="2352742"/>
            </a:xfrm>
          </p:grpSpPr>
          <p:sp>
            <p:nvSpPr>
              <p:cNvPr id="135" name="Round Same Side Corner Rectangle 134"/>
              <p:cNvSpPr/>
              <p:nvPr/>
            </p:nvSpPr>
            <p:spPr bwMode="auto">
              <a:xfrm>
                <a:off x="3341794" y="15554258"/>
                <a:ext cx="822960" cy="822960"/>
              </a:xfrm>
              <a:prstGeom prst="round2SameRect">
                <a:avLst/>
              </a:prstGeom>
              <a:noFill/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6" name="Round Same Side Corner Rectangle 135"/>
              <p:cNvSpPr/>
              <p:nvPr/>
            </p:nvSpPr>
            <p:spPr>
              <a:xfrm>
                <a:off x="2819401" y="15713008"/>
                <a:ext cx="2285999" cy="441392"/>
              </a:xfrm>
              <a:prstGeom prst="round2SameRect">
                <a:avLst/>
              </a:prstGeom>
              <a:solidFill>
                <a:srgbClr val="66CCFF"/>
              </a:solidFill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37" name="Round Same Side Corner Rectangle 136"/>
              <p:cNvSpPr/>
              <p:nvPr/>
            </p:nvSpPr>
            <p:spPr>
              <a:xfrm rot="10800000">
                <a:off x="2819400" y="16154400"/>
                <a:ext cx="2286000" cy="1752600"/>
              </a:xfrm>
              <a:prstGeom prst="round2SameRect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endParaRPr lang="en-US"/>
              </a:p>
            </p:txBody>
          </p:sp>
          <p:sp>
            <p:nvSpPr>
              <p:cNvPr id="138" name="TextBox 137"/>
              <p:cNvSpPr txBox="1"/>
              <p:nvPr/>
            </p:nvSpPr>
            <p:spPr>
              <a:xfrm>
                <a:off x="2895600" y="15849600"/>
                <a:ext cx="2133600" cy="4206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err="1" smtClean="0"/>
                  <a:t>pyp_demog</a:t>
                </a:r>
                <a:endParaRPr lang="en-US" dirty="0"/>
              </a:p>
            </p:txBody>
          </p:sp>
          <p:sp>
            <p:nvSpPr>
              <p:cNvPr id="139" name="TextBox 138"/>
              <p:cNvSpPr txBox="1"/>
              <p:nvPr/>
            </p:nvSpPr>
            <p:spPr>
              <a:xfrm>
                <a:off x="2906939" y="16264617"/>
                <a:ext cx="2122261" cy="140551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Demographic reports</a:t>
                </a:r>
                <a:r>
                  <a:rPr lang="en-US" dirty="0"/>
                  <a:t>, </a:t>
                </a:r>
                <a:r>
                  <a:rPr lang="en-US" dirty="0" smtClean="0"/>
                  <a:t>age distributions, etc.</a:t>
                </a:r>
                <a:endParaRPr lang="en-US" dirty="0"/>
              </a:p>
            </p:txBody>
          </p:sp>
        </p:grpSp>
        <p:sp>
          <p:nvSpPr>
            <p:cNvPr id="10" name="Rectangle 9"/>
            <p:cNvSpPr/>
            <p:nvPr/>
          </p:nvSpPr>
          <p:spPr>
            <a:xfrm>
              <a:off x="685800" y="19659600"/>
              <a:ext cx="2743200" cy="7620000"/>
            </a:xfrm>
            <a:prstGeom prst="rect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139"/>
            <p:cNvSpPr/>
            <p:nvPr/>
          </p:nvSpPr>
          <p:spPr>
            <a:xfrm>
              <a:off x="10278645" y="19659600"/>
              <a:ext cx="2743200" cy="7620000"/>
            </a:xfrm>
            <a:prstGeom prst="rect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140"/>
            <p:cNvSpPr/>
            <p:nvPr/>
          </p:nvSpPr>
          <p:spPr>
            <a:xfrm>
              <a:off x="5774490" y="19659600"/>
              <a:ext cx="2743200" cy="7620000"/>
            </a:xfrm>
            <a:prstGeom prst="rect">
              <a:avLst/>
            </a:prstGeom>
            <a:noFill/>
            <a:ln w="38100"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685800" y="18810161"/>
              <a:ext cx="12344400" cy="446258"/>
            </a:xfrm>
            <a:prstGeom prst="rightArrow">
              <a:avLst/>
            </a:prstGeom>
            <a:solidFill>
              <a:srgbClr val="FF0000"/>
            </a:solidFill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TextBox 141"/>
            <p:cNvSpPr txBox="1"/>
            <p:nvPr/>
          </p:nvSpPr>
          <p:spPr>
            <a:xfrm>
              <a:off x="990600" y="19290107"/>
              <a:ext cx="2133533" cy="502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smtClean="0"/>
                <a:t>Obtain Data</a:t>
              </a:r>
              <a:endParaRPr lang="en-US" sz="4000" b="1" dirty="0"/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0354845" y="19286955"/>
              <a:ext cx="2590800" cy="502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smtClean="0"/>
                <a:t>Present results</a:t>
              </a:r>
              <a:endParaRPr lang="en-US" sz="4000" b="1" dirty="0"/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6019800" y="19286955"/>
              <a:ext cx="2286000" cy="502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smtClean="0"/>
                <a:t>Analyze data</a:t>
              </a:r>
              <a:endParaRPr lang="en-US" sz="4000" b="1" dirty="0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4351755" y="15849600"/>
              <a:ext cx="5486399" cy="5027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smtClean="0"/>
                <a:t>Containers</a:t>
              </a:r>
              <a:endParaRPr lang="en-US" sz="4000" b="1" dirty="0"/>
            </a:p>
          </p:txBody>
        </p:sp>
      </p:grpSp>
      <p:sp>
        <p:nvSpPr>
          <p:cNvPr id="146" name="Text Box 800"/>
          <p:cNvSpPr txBox="1">
            <a:spLocks noChangeArrowheads="1"/>
          </p:cNvSpPr>
          <p:nvPr/>
        </p:nvSpPr>
        <p:spPr bwMode="auto">
          <a:xfrm>
            <a:off x="609600" y="16002000"/>
            <a:ext cx="124968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Figure 1. </a:t>
            </a:r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Important </a:t>
            </a:r>
            <a:r>
              <a:rPr lang="en-US" sz="5000" b="1" baseline="0" dirty="0" err="1" smtClean="0">
                <a:solidFill>
                  <a:srgbClr val="339933"/>
                </a:solidFill>
                <a:latin typeface="Arial" charset="0"/>
              </a:rPr>
              <a:t>PyPedal</a:t>
            </a:r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 modules.</a:t>
            </a:r>
            <a:endParaRPr lang="en-US" sz="5000" b="1" baseline="0" dirty="0">
              <a:solidFill>
                <a:srgbClr val="339933"/>
              </a:solidFill>
              <a:latin typeface="Arial" charset="0"/>
            </a:endParaRPr>
          </a:p>
        </p:txBody>
      </p:sp>
      <p:sp>
        <p:nvSpPr>
          <p:cNvPr id="147" name="Text Box 8"/>
          <p:cNvSpPr txBox="1">
            <a:spLocks noChangeArrowheads="1"/>
          </p:cNvSpPr>
          <p:nvPr/>
        </p:nvSpPr>
        <p:spPr bwMode="auto">
          <a:xfrm>
            <a:off x="13792200" y="5943600"/>
            <a:ext cx="11734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 smtClean="0">
                <a:solidFill>
                  <a:schemeClr val="accent2"/>
                </a:solidFill>
                <a:latin typeface="Arial" charset="0"/>
              </a:rPr>
              <a:t>Input and Output</a:t>
            </a:r>
            <a:endParaRPr lang="en-US" sz="6000" b="1" baseline="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8" name="Text Box 8"/>
          <p:cNvSpPr txBox="1">
            <a:spLocks noChangeArrowheads="1"/>
          </p:cNvSpPr>
          <p:nvPr/>
        </p:nvSpPr>
        <p:spPr bwMode="auto">
          <a:xfrm>
            <a:off x="914400" y="29769137"/>
            <a:ext cx="117348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 smtClean="0">
                <a:solidFill>
                  <a:schemeClr val="accent2"/>
                </a:solidFill>
                <a:latin typeface="Arial" charset="0"/>
              </a:rPr>
              <a:t>What is a pedigree?</a:t>
            </a:r>
            <a:endParaRPr lang="en-US" sz="6000" b="1" baseline="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914400" y="31090533"/>
            <a:ext cx="1203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A </a:t>
            </a:r>
            <a:r>
              <a:rPr lang="en-US" sz="4000" b="1" baseline="0" dirty="0" err="1" smtClean="0">
                <a:latin typeface="Arial" charset="0"/>
              </a:rPr>
              <a:t>PyPedal</a:t>
            </a:r>
            <a:r>
              <a:rPr lang="en-US" sz="4000" b="1" baseline="0" dirty="0" smtClean="0">
                <a:latin typeface="Arial" charset="0"/>
              </a:rPr>
              <a:t> </a:t>
            </a:r>
            <a:r>
              <a:rPr lang="en-US" sz="4000" b="1" baseline="0" dirty="0" smtClean="0">
                <a:solidFill>
                  <a:srgbClr val="339933"/>
                </a:solidFill>
                <a:latin typeface="Arial" charset="0"/>
              </a:rPr>
              <a:t>pedigree</a:t>
            </a:r>
            <a:r>
              <a:rPr lang="en-US" sz="4000" b="1" baseline="0" dirty="0" smtClean="0">
                <a:latin typeface="Arial" charset="0"/>
              </a:rPr>
              <a:t> is a complex object that includes information about individual animals, data about the group of animals in a pedigree, and code for manipulating those data.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914400" y="34061400"/>
            <a:ext cx="3505200" cy="3352800"/>
          </a:xfrm>
          <a:prstGeom prst="roundRect">
            <a:avLst/>
          </a:prstGeom>
          <a:noFill/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524000" y="34213800"/>
            <a:ext cx="2270071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/>
              <a:t>NewPedigree</a:t>
            </a:r>
            <a:endParaRPr lang="en-US" sz="4000" b="1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914400" y="34594800"/>
            <a:ext cx="35052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1066800" y="35984664"/>
            <a:ext cx="3200400" cy="457200"/>
          </a:xfrm>
          <a:prstGeom prst="roundRect">
            <a:avLst/>
          </a:prstGeom>
          <a:solidFill>
            <a:srgbClr val="66CCFF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2800" baseline="0" dirty="0">
              <a:solidFill>
                <a:schemeClr val="tx1"/>
              </a:solidFill>
            </a:endParaRPr>
          </a:p>
        </p:txBody>
      </p:sp>
      <p:sp>
        <p:nvSpPr>
          <p:cNvPr id="152" name="TextBox 151"/>
          <p:cNvSpPr txBox="1"/>
          <p:nvPr/>
        </p:nvSpPr>
        <p:spPr>
          <a:xfrm>
            <a:off x="1136890" y="36091562"/>
            <a:ext cx="3085598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Pedigree metadata</a:t>
            </a:r>
            <a:endParaRPr lang="en-US" sz="4000" dirty="0"/>
          </a:p>
        </p:txBody>
      </p:sp>
      <p:sp>
        <p:nvSpPr>
          <p:cNvPr id="153" name="Rounded Rectangle 152"/>
          <p:cNvSpPr/>
          <p:nvPr/>
        </p:nvSpPr>
        <p:spPr>
          <a:xfrm>
            <a:off x="1066800" y="36638976"/>
            <a:ext cx="3200400" cy="457200"/>
          </a:xfrm>
          <a:prstGeom prst="roundRect">
            <a:avLst/>
          </a:prstGeom>
          <a:solidFill>
            <a:srgbClr val="66CCFF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2800" baseline="0" dirty="0">
              <a:solidFill>
                <a:schemeClr val="tx1"/>
              </a:solidFill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1136890" y="36759098"/>
            <a:ext cx="3159839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Relationship matrix</a:t>
            </a:r>
            <a:endParaRPr lang="en-US" sz="4000" dirty="0"/>
          </a:p>
        </p:txBody>
      </p:sp>
      <p:sp>
        <p:nvSpPr>
          <p:cNvPr id="155" name="Rounded Rectangle 154"/>
          <p:cNvSpPr/>
          <p:nvPr/>
        </p:nvSpPr>
        <p:spPr>
          <a:xfrm>
            <a:off x="1066800" y="34726208"/>
            <a:ext cx="3200400" cy="457200"/>
          </a:xfrm>
          <a:prstGeom prst="roundRect">
            <a:avLst/>
          </a:prstGeom>
          <a:solidFill>
            <a:srgbClr val="CCFFCC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2800" baseline="0" dirty="0">
              <a:solidFill>
                <a:schemeClr val="tx1"/>
              </a:solidFill>
            </a:endParaRPr>
          </a:p>
        </p:txBody>
      </p:sp>
      <p:sp>
        <p:nvSpPr>
          <p:cNvPr id="157" name="Rounded Rectangle 156"/>
          <p:cNvSpPr/>
          <p:nvPr/>
        </p:nvSpPr>
        <p:spPr>
          <a:xfrm>
            <a:off x="1219200" y="34878608"/>
            <a:ext cx="3200400" cy="457200"/>
          </a:xfrm>
          <a:prstGeom prst="roundRect">
            <a:avLst/>
          </a:prstGeom>
          <a:solidFill>
            <a:srgbClr val="CCFFCC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2800" baseline="0" dirty="0">
              <a:solidFill>
                <a:schemeClr val="tx1"/>
              </a:solidFill>
            </a:endParaRPr>
          </a:p>
        </p:txBody>
      </p:sp>
      <p:sp>
        <p:nvSpPr>
          <p:cNvPr id="158" name="Rounded Rectangle 157"/>
          <p:cNvSpPr/>
          <p:nvPr/>
        </p:nvSpPr>
        <p:spPr>
          <a:xfrm>
            <a:off x="1371600" y="35031008"/>
            <a:ext cx="3200400" cy="457200"/>
          </a:xfrm>
          <a:prstGeom prst="roundRect">
            <a:avLst/>
          </a:prstGeom>
          <a:solidFill>
            <a:srgbClr val="CCFFCC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2800" baseline="0" dirty="0">
              <a:solidFill>
                <a:schemeClr val="tx1"/>
              </a:solidFill>
            </a:endParaRPr>
          </a:p>
        </p:txBody>
      </p:sp>
      <p:sp>
        <p:nvSpPr>
          <p:cNvPr id="159" name="Rounded Rectangle 158"/>
          <p:cNvSpPr/>
          <p:nvPr/>
        </p:nvSpPr>
        <p:spPr>
          <a:xfrm>
            <a:off x="1524000" y="35183408"/>
            <a:ext cx="3200400" cy="457200"/>
          </a:xfrm>
          <a:prstGeom prst="roundRect">
            <a:avLst/>
          </a:prstGeom>
          <a:solidFill>
            <a:srgbClr val="CCFFCC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2800" baseline="0" dirty="0">
              <a:solidFill>
                <a:schemeClr val="tx1"/>
              </a:solidFill>
            </a:endParaRPr>
          </a:p>
        </p:txBody>
      </p:sp>
      <p:sp>
        <p:nvSpPr>
          <p:cNvPr id="160" name="Rounded Rectangle 159"/>
          <p:cNvSpPr/>
          <p:nvPr/>
        </p:nvSpPr>
        <p:spPr>
          <a:xfrm>
            <a:off x="1676400" y="35335808"/>
            <a:ext cx="3200400" cy="457200"/>
          </a:xfrm>
          <a:prstGeom prst="roundRect">
            <a:avLst/>
          </a:prstGeom>
          <a:solidFill>
            <a:srgbClr val="CCFFCC"/>
          </a:solidFill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2800" baseline="0" dirty="0">
              <a:solidFill>
                <a:schemeClr val="tx1"/>
              </a:solidFill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1676400" y="35433000"/>
            <a:ext cx="2993127" cy="502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/>
              <a:t>NewAnimal</a:t>
            </a:r>
            <a:r>
              <a:rPr lang="en-US" sz="4000" dirty="0" smtClean="0"/>
              <a:t> object</a:t>
            </a:r>
            <a:endParaRPr lang="en-US" sz="4000" dirty="0"/>
          </a:p>
        </p:txBody>
      </p:sp>
      <p:sp>
        <p:nvSpPr>
          <p:cNvPr id="19" name="Rectangle 18"/>
          <p:cNvSpPr/>
          <p:nvPr/>
        </p:nvSpPr>
        <p:spPr>
          <a:xfrm>
            <a:off x="5943600" y="34061400"/>
            <a:ext cx="6553200" cy="335280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66575" y="34132935"/>
            <a:ext cx="6277825" cy="33752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ANIMAL 1 RECORD</a:t>
            </a:r>
          </a:p>
          <a:p>
            <a:r>
              <a:rPr lang="en-US" dirty="0" smtClean="0"/>
              <a:t>    Animal </a:t>
            </a:r>
            <a:r>
              <a:rPr lang="en-US" dirty="0"/>
              <a:t>ID:	</a:t>
            </a:r>
            <a:r>
              <a:rPr lang="en-US" dirty="0" smtClean="0"/>
              <a:t>		1</a:t>
            </a:r>
            <a:endParaRPr lang="en-US" dirty="0"/>
          </a:p>
          <a:p>
            <a:r>
              <a:rPr lang="en-US" dirty="0" smtClean="0"/>
              <a:t>    Animal </a:t>
            </a:r>
            <a:r>
              <a:rPr lang="en-US" dirty="0"/>
              <a:t>name:	7</a:t>
            </a:r>
          </a:p>
          <a:p>
            <a:r>
              <a:rPr lang="en-US" dirty="0" smtClean="0"/>
              <a:t>    Sire </a:t>
            </a:r>
            <a:r>
              <a:rPr lang="en-US" dirty="0"/>
              <a:t>ID:	</a:t>
            </a:r>
            <a:r>
              <a:rPr lang="en-US" dirty="0" smtClean="0"/>
              <a:t>		0</a:t>
            </a:r>
            <a:endParaRPr lang="en-US" dirty="0"/>
          </a:p>
          <a:p>
            <a:r>
              <a:rPr lang="en-US" dirty="0" smtClean="0"/>
              <a:t>    …</a:t>
            </a:r>
            <a:endParaRPr lang="en-US" dirty="0"/>
          </a:p>
          <a:p>
            <a:r>
              <a:rPr lang="en-US" dirty="0" smtClean="0"/>
              <a:t>    Birth </a:t>
            </a:r>
            <a:r>
              <a:rPr lang="en-US" dirty="0"/>
              <a:t>Date:	</a:t>
            </a:r>
            <a:r>
              <a:rPr lang="en-US" dirty="0" smtClean="0"/>
              <a:t>		01011900</a:t>
            </a:r>
            <a:endParaRPr lang="en-US" dirty="0"/>
          </a:p>
          <a:p>
            <a:r>
              <a:rPr lang="en-US" dirty="0" smtClean="0"/>
              <a:t>    Sex</a:t>
            </a:r>
            <a:r>
              <a:rPr lang="en-US" dirty="0"/>
              <a:t>:		</a:t>
            </a:r>
            <a:r>
              <a:rPr lang="en-US" dirty="0" smtClean="0"/>
              <a:t>	m</a:t>
            </a:r>
            <a:endParaRPr lang="en-US" dirty="0"/>
          </a:p>
          <a:p>
            <a:r>
              <a:rPr lang="en-US" dirty="0" smtClean="0"/>
              <a:t>    </a:t>
            </a:r>
            <a:r>
              <a:rPr lang="en-US" dirty="0" err="1" smtClean="0"/>
              <a:t>CoI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f_a</a:t>
            </a:r>
            <a:r>
              <a:rPr lang="en-US" dirty="0"/>
              <a:t>):	</a:t>
            </a:r>
            <a:r>
              <a:rPr lang="en-US" dirty="0" smtClean="0"/>
              <a:t>		0.0</a:t>
            </a:r>
            <a:endParaRPr lang="en-US" dirty="0"/>
          </a:p>
          <a:p>
            <a:r>
              <a:rPr lang="en-US" dirty="0" smtClean="0"/>
              <a:t>    Founder</a:t>
            </a:r>
            <a:r>
              <a:rPr lang="en-US" dirty="0"/>
              <a:t>:	</a:t>
            </a:r>
            <a:r>
              <a:rPr lang="en-US" dirty="0" smtClean="0"/>
              <a:t>		y</a:t>
            </a:r>
            <a:endParaRPr lang="en-US" dirty="0"/>
          </a:p>
          <a:p>
            <a:r>
              <a:rPr lang="en-US" dirty="0" smtClean="0"/>
              <a:t>    …</a:t>
            </a:r>
            <a:endParaRPr lang="en-US" dirty="0"/>
          </a:p>
        </p:txBody>
      </p:sp>
      <p:cxnSp>
        <p:nvCxnSpPr>
          <p:cNvPr id="168" name="Elbow Connector 167"/>
          <p:cNvCxnSpPr>
            <a:stCxn id="160" idx="3"/>
          </p:cNvCxnSpPr>
          <p:nvPr/>
        </p:nvCxnSpPr>
        <p:spPr>
          <a:xfrm flipV="1">
            <a:off x="4876800" y="34747200"/>
            <a:ext cx="1066800" cy="817208"/>
          </a:xfrm>
          <a:prstGeom prst="bentConnector3">
            <a:avLst/>
          </a:prstGeom>
          <a:ln w="381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2" name="TextBox 201"/>
          <p:cNvSpPr txBox="1"/>
          <p:nvPr/>
        </p:nvSpPr>
        <p:spPr>
          <a:xfrm>
            <a:off x="13792200" y="7150288"/>
            <a:ext cx="12039600" cy="3831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3375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The simplest way to get a pedigree is to read it from a text file:</a:t>
            </a:r>
          </a:p>
          <a:p>
            <a:pPr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 baseline="0" dirty="0" smtClean="0">
                <a:latin typeface="Courier"/>
                <a:cs typeface="Courier"/>
              </a:rPr>
              <a:t>	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&gt;&gt;&gt;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p </a:t>
            </a: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= </a:t>
            </a:r>
            <a:r>
              <a:rPr lang="en-US" b="1" baseline="0" dirty="0" err="1" smtClean="0">
                <a:solidFill>
                  <a:srgbClr val="0000FF"/>
                </a:solidFill>
                <a:latin typeface="Courier"/>
                <a:cs typeface="Courier"/>
              </a:rPr>
              <a:t>pyp_newclasses.loadPedigree</a:t>
            </a: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(options)</a:t>
            </a:r>
          </a:p>
          <a:p>
            <a:pPr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&gt;&gt;&gt;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print p</a:t>
            </a:r>
          </a:p>
          <a:p>
            <a:pPr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tabLst>
                <a:tab pos="400050" algn="l"/>
                <a:tab pos="685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&lt;</a:t>
            </a:r>
            <a:r>
              <a:rPr lang="en-US" b="1" baseline="0" dirty="0" err="1" smtClean="0">
                <a:solidFill>
                  <a:srgbClr val="0000FF"/>
                </a:solidFill>
                <a:latin typeface="Courier"/>
                <a:cs typeface="Courier"/>
              </a:rPr>
              <a:t>PyPedal.pyp_newclasses.NewPedigree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 instance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at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	 	  		0x10604a560&gt;</a:t>
            </a: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	</a:t>
            </a:r>
            <a:endParaRPr lang="en-US" sz="40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69" name="Table 1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68753782"/>
              </p:ext>
            </p:extLst>
          </p:nvPr>
        </p:nvGraphicFramePr>
        <p:xfrm>
          <a:off x="14097000" y="12268200"/>
          <a:ext cx="11506200" cy="40233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195646"/>
                <a:gridCol w="5310554"/>
              </a:tblGrid>
              <a:tr h="469900">
                <a:tc>
                  <a:txBody>
                    <a:bodyPr/>
                    <a:lstStyle/>
                    <a:p>
                      <a:r>
                        <a:rPr lang="en-US" sz="4000" b="1" i="0" dirty="0" smtClean="0">
                          <a:solidFill>
                            <a:srgbClr val="0000FF"/>
                          </a:solidFill>
                        </a:rPr>
                        <a:t>Input</a:t>
                      </a:r>
                      <a:endParaRPr lang="en-US" sz="4000" b="1" i="0" dirty="0">
                        <a:solidFill>
                          <a:srgbClr val="0000FF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000" b="1" i="0" dirty="0" smtClean="0">
                          <a:solidFill>
                            <a:srgbClr val="0000FF"/>
                          </a:solidFill>
                        </a:rPr>
                        <a:t>Output</a:t>
                      </a: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sz="4000" b="1" i="0" dirty="0" smtClean="0">
                          <a:solidFill>
                            <a:schemeClr val="tx1"/>
                          </a:solidFill>
                        </a:rPr>
                        <a:t>Plain text</a:t>
                      </a:r>
                      <a:r>
                        <a:rPr lang="en-US" sz="4000" b="1" i="0" baseline="0" dirty="0" smtClean="0">
                          <a:solidFill>
                            <a:schemeClr val="tx1"/>
                          </a:solidFill>
                        </a:rPr>
                        <a:t> files</a:t>
                      </a:r>
                      <a:endParaRPr lang="en-US" sz="4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 smtClean="0">
                          <a:solidFill>
                            <a:schemeClr val="tx1"/>
                          </a:solidFill>
                        </a:rPr>
                        <a:t>Binary</a:t>
                      </a:r>
                      <a:r>
                        <a:rPr lang="en-US" sz="4000" b="1" i="0" baseline="0" dirty="0" smtClean="0">
                          <a:solidFill>
                            <a:schemeClr val="tx1"/>
                          </a:solidFill>
                        </a:rPr>
                        <a:t> objects</a:t>
                      </a:r>
                      <a:endParaRPr lang="en-US" sz="4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469900">
                <a:tc>
                  <a:txBody>
                    <a:bodyPr/>
                    <a:lstStyle/>
                    <a:p>
                      <a:r>
                        <a:rPr lang="en-US" sz="4000" b="1" i="0" dirty="0" smtClean="0">
                          <a:solidFill>
                            <a:schemeClr val="tx1"/>
                          </a:solidFill>
                        </a:rPr>
                        <a:t>Simulated</a:t>
                      </a:r>
                      <a:r>
                        <a:rPr lang="en-US" sz="4000" b="1" i="0" baseline="0" dirty="0" smtClean="0">
                          <a:solidFill>
                            <a:schemeClr val="tx1"/>
                          </a:solidFill>
                        </a:rPr>
                        <a:t> pedigrees</a:t>
                      </a:r>
                      <a:endParaRPr lang="en-US" sz="4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4000" b="1" i="0" dirty="0" smtClean="0">
                          <a:solidFill>
                            <a:schemeClr val="tx1"/>
                          </a:solidFill>
                        </a:rPr>
                        <a:t>Adjacency</a:t>
                      </a:r>
                      <a:r>
                        <a:rPr lang="en-US" sz="4000" b="1" i="0" baseline="0" dirty="0" smtClean="0">
                          <a:solidFill>
                            <a:schemeClr val="tx1"/>
                          </a:solidFill>
                        </a:rPr>
                        <a:t> matrices</a:t>
                      </a:r>
                      <a:endParaRPr lang="en-US" sz="4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1409700">
                <a:tc gridSpan="2">
                  <a:txBody>
                    <a:bodyPr/>
                    <a:lstStyle/>
                    <a:p>
                      <a:pPr algn="ctr"/>
                      <a:r>
                        <a:rPr lang="en-US" sz="4000" b="1" i="0" dirty="0" smtClean="0">
                          <a:solidFill>
                            <a:schemeClr val="tx1"/>
                          </a:solidFill>
                        </a:rPr>
                        <a:t>SQLite databases</a:t>
                      </a:r>
                      <a:endParaRPr lang="en-US" sz="4000" b="1" i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000" b="1" i="0" dirty="0" smtClean="0">
                          <a:solidFill>
                            <a:schemeClr val="tx1"/>
                          </a:solidFill>
                        </a:rPr>
                        <a:t>GEDCOM</a:t>
                      </a:r>
                      <a:r>
                        <a:rPr lang="en-US" sz="4000" b="1" i="0" baseline="0" dirty="0" smtClean="0">
                          <a:solidFill>
                            <a:schemeClr val="tx1"/>
                          </a:solidFill>
                        </a:rPr>
                        <a:t> 5.5</a:t>
                      </a:r>
                      <a:endParaRPr lang="en-US" sz="4000" b="1" i="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sz="4000" b="1" i="0" dirty="0" smtClean="0">
                          <a:solidFill>
                            <a:schemeClr val="tx1"/>
                          </a:solidFill>
                        </a:rPr>
                        <a:t>GENES 1.20 (DBASE III)</a:t>
                      </a:r>
                      <a:endParaRPr lang="en-US" sz="4000" b="1" i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sz="4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204" name="Text Box 8"/>
          <p:cNvSpPr txBox="1">
            <a:spLocks noChangeArrowheads="1"/>
          </p:cNvSpPr>
          <p:nvPr/>
        </p:nvSpPr>
        <p:spPr bwMode="auto">
          <a:xfrm>
            <a:off x="13792200" y="28651200"/>
            <a:ext cx="11811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 smtClean="0">
                <a:solidFill>
                  <a:schemeClr val="accent2"/>
                </a:solidFill>
                <a:latin typeface="Arial" charset="0"/>
              </a:rPr>
              <a:t>Inbreeding and Relationships</a:t>
            </a:r>
            <a:endParaRPr lang="en-US" sz="6000" b="1" baseline="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208" name="Text Box 800"/>
          <p:cNvSpPr txBox="1">
            <a:spLocks noChangeArrowheads="1"/>
          </p:cNvSpPr>
          <p:nvPr/>
        </p:nvSpPr>
        <p:spPr bwMode="auto">
          <a:xfrm>
            <a:off x="26441400" y="5943600"/>
            <a:ext cx="12496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Table </a:t>
            </a:r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2. </a:t>
            </a:r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Performance of inbreeding routines.</a:t>
            </a:r>
            <a:endParaRPr lang="en-US" sz="5000" b="1" baseline="0" dirty="0">
              <a:solidFill>
                <a:srgbClr val="339933"/>
              </a:solidFill>
              <a:latin typeface="Arial" charset="0"/>
            </a:endParaRPr>
          </a:p>
        </p:txBody>
      </p:sp>
      <p:graphicFrame>
        <p:nvGraphicFramePr>
          <p:cNvPr id="210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813951109"/>
              </p:ext>
            </p:extLst>
          </p:nvPr>
        </p:nvGraphicFramePr>
        <p:xfrm>
          <a:off x="26670000" y="7921370"/>
          <a:ext cx="10896601" cy="74035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600"/>
                <a:gridCol w="4419600"/>
                <a:gridCol w="2121765"/>
                <a:gridCol w="2221636"/>
              </a:tblGrid>
              <a:tr h="817246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Size (n)</a:t>
                      </a:r>
                      <a:endParaRPr lang="en-US" sz="3200" b="1" baseline="0" dirty="0">
                        <a:solidFill>
                          <a:srgbClr val="0000FF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Method</a:t>
                      </a:r>
                      <a:endParaRPr lang="en-US" sz="3200" b="1" baseline="0" dirty="0">
                        <a:solidFill>
                          <a:srgbClr val="0000FF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Time (s)</a:t>
                      </a:r>
                      <a:endParaRPr lang="en-US" sz="3200" b="1" baseline="0" dirty="0">
                        <a:solidFill>
                          <a:srgbClr val="0000FF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rgbClr val="0000FF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Speedup</a:t>
                      </a:r>
                      <a:endParaRPr lang="en-US" sz="3200" b="1" baseline="0" dirty="0">
                        <a:solidFill>
                          <a:srgbClr val="0000FF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VanRaden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&lt; 1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Meuwissen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&amp;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Luo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&lt; 1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1x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Modified M&amp;L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&lt; 1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1x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1,000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VanRaden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Meuwissen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&amp;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Luo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6x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Modified M&amp;L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&lt; 1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6x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10,000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VanRaden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304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Meuwissen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&amp;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Luo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20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15x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Modified M&amp;L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22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14x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100,000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VanRaden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26,726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Meuwissen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&amp; </a:t>
                      </a:r>
                      <a:r>
                        <a:rPr lang="en-US" sz="3200" b="1" baseline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Luo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893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30x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689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Modified M&amp;L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978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</a:pP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27x</a:t>
                      </a:r>
                      <a:endParaRPr lang="en-US" sz="3200" b="1" baseline="0" dirty="0">
                        <a:solidFill>
                          <a:schemeClr val="tx1"/>
                        </a:solidFill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28" name="TextBox 127"/>
          <p:cNvSpPr txBox="1"/>
          <p:nvPr/>
        </p:nvSpPr>
        <p:spPr>
          <a:xfrm>
            <a:off x="26517600" y="16078200"/>
            <a:ext cx="13411200" cy="4447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33375" indent="-333375" defTabSz="457200" eaLnBrk="0" hangingPunct="0">
              <a:spcBef>
                <a:spcPts val="1400"/>
              </a:spcBef>
              <a:spcAft>
                <a:spcPts val="1400"/>
              </a:spcAft>
              <a:buClr>
                <a:srgbClr val="339933"/>
              </a:buClr>
              <a:buSzPct val="130000"/>
              <a:buFontTx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It’s a one-liner to compute coefficients of  inbreeding:</a:t>
            </a:r>
          </a:p>
          <a:p>
            <a:pPr defTabSz="457200" eaLnBrk="0" hangingPunct="0">
              <a:spcBef>
                <a:spcPts val="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&gt;&gt;&gt;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b="1" baseline="0" dirty="0" err="1" smtClean="0">
                <a:solidFill>
                  <a:srgbClr val="0000FF"/>
                </a:solidFill>
                <a:latin typeface="Courier"/>
                <a:cs typeface="Courier"/>
              </a:rPr>
              <a:t>fa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= </a:t>
            </a:r>
            <a:r>
              <a:rPr lang="en-US" b="1" baseline="0" dirty="0" err="1" smtClean="0">
                <a:solidFill>
                  <a:srgbClr val="0000FF"/>
                </a:solidFill>
                <a:latin typeface="Courier"/>
                <a:cs typeface="Courier"/>
              </a:rPr>
              <a:t>pyp_nrm.inbreeding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(p,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\ method='</a:t>
            </a:r>
            <a:r>
              <a:rPr lang="en-US" b="1" baseline="0" dirty="0" err="1" smtClean="0">
                <a:solidFill>
                  <a:srgbClr val="0000FF"/>
                </a:solidFill>
                <a:latin typeface="Courier"/>
                <a:cs typeface="Courier"/>
              </a:rPr>
              <a:t>meu_luo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')                                            </a:t>
            </a:r>
            <a:endParaRPr lang="en-US" b="1" baseline="0" dirty="0" smtClean="0">
              <a:solidFill>
                <a:srgbClr val="0000FF"/>
              </a:solidFill>
              <a:latin typeface="Courier"/>
              <a:cs typeface="Courier"/>
            </a:endParaRPr>
          </a:p>
          <a:p>
            <a:pPr defTabSz="457200" eaLnBrk="0" hangingPunct="0">
              <a:spcBef>
                <a:spcPts val="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					</a:t>
            </a:r>
          </a:p>
          <a:p>
            <a:pPr marL="457200" indent="-457200" defTabSz="457200" eaLnBrk="0" hangingPunct="0">
              <a:spcBef>
                <a:spcPts val="1400"/>
              </a:spcBef>
              <a:spcAft>
                <a:spcPts val="1400"/>
              </a:spcAft>
              <a:buClr>
                <a:srgbClr val="339933"/>
              </a:buClr>
              <a:buSzPct val="130000"/>
              <a:buFont typeface="Arial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err="1" smtClean="0">
                <a:latin typeface="+mn-lt"/>
                <a:cs typeface="Courier"/>
              </a:rPr>
              <a:t>VanRaden’s</a:t>
            </a:r>
            <a:r>
              <a:rPr lang="en-US" sz="4000" b="1" baseline="0" dirty="0" smtClean="0">
                <a:latin typeface="+mn-lt"/>
                <a:cs typeface="Courier"/>
              </a:rPr>
              <a:t> method also provides relationships:</a:t>
            </a:r>
          </a:p>
          <a:p>
            <a:pPr defTabSz="457200" eaLnBrk="0" hangingPunct="0">
              <a:spcBef>
                <a:spcPts val="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&gt;&gt;&gt;</a:t>
            </a: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	</a:t>
            </a:r>
            <a:r>
              <a:rPr lang="en-US" b="1" baseline="0" dirty="0" err="1" smtClean="0">
                <a:solidFill>
                  <a:srgbClr val="0000FF"/>
                </a:solidFill>
                <a:latin typeface="Courier"/>
                <a:cs typeface="Courier"/>
              </a:rPr>
              <a:t>fa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, </a:t>
            </a:r>
            <a:r>
              <a:rPr lang="en-US" b="1" baseline="0" dirty="0" err="1" smtClean="0">
                <a:solidFill>
                  <a:srgbClr val="0000FF"/>
                </a:solidFill>
                <a:latin typeface="Courier"/>
                <a:cs typeface="Courier"/>
              </a:rPr>
              <a:t>reln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 </a:t>
            </a: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= </a:t>
            </a:r>
            <a:r>
              <a:rPr lang="en-US" b="1" baseline="0" dirty="0" err="1">
                <a:solidFill>
                  <a:srgbClr val="0000FF"/>
                </a:solidFill>
                <a:latin typeface="Courier"/>
                <a:cs typeface="Courier"/>
              </a:rPr>
              <a:t>pyp_nrm.inbreeding</a:t>
            </a: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(p, \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method=’</a:t>
            </a:r>
            <a:r>
              <a:rPr lang="en-US" b="1" baseline="0" dirty="0" err="1" smtClean="0">
                <a:solidFill>
                  <a:srgbClr val="0000FF"/>
                </a:solidFill>
                <a:latin typeface="Courier"/>
                <a:cs typeface="Courier"/>
              </a:rPr>
              <a:t>vanraden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’)                                           </a:t>
            </a:r>
            <a:endParaRPr lang="en-US" b="1" baseline="0" dirty="0">
              <a:solidFill>
                <a:srgbClr val="0000FF"/>
              </a:solidFill>
              <a:latin typeface="Courier"/>
              <a:cs typeface="Courier"/>
            </a:endParaRPr>
          </a:p>
          <a:p>
            <a:pPr defTabSz="457200" eaLnBrk="0" hangingPunct="0">
              <a:spcBef>
                <a:spcPts val="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					</a:t>
            </a:r>
            <a:endParaRPr lang="en-US" b="1" baseline="0" dirty="0" smtClean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131" name="Text Box 800"/>
          <p:cNvSpPr txBox="1">
            <a:spLocks noChangeArrowheads="1"/>
          </p:cNvSpPr>
          <p:nvPr/>
        </p:nvSpPr>
        <p:spPr bwMode="auto">
          <a:xfrm>
            <a:off x="26441400" y="28239184"/>
            <a:ext cx="121920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Figure 2. Average inbreeding of US Ayrshires by birth year.</a:t>
            </a:r>
            <a:endParaRPr lang="en-US" sz="5000" b="1" baseline="0" dirty="0">
              <a:solidFill>
                <a:srgbClr val="339933"/>
              </a:solidFill>
              <a:latin typeface="Arial" charset="0"/>
            </a:endParaRPr>
          </a:p>
        </p:txBody>
      </p:sp>
      <p:pic>
        <p:nvPicPr>
          <p:cNvPr id="2" name="Picture 1" descr="41662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670000" y="29870400"/>
            <a:ext cx="10363200" cy="7772400"/>
          </a:xfrm>
          <a:prstGeom prst="rect">
            <a:avLst/>
          </a:prstGeom>
        </p:spPr>
      </p:pic>
      <p:pic>
        <p:nvPicPr>
          <p:cNvPr id="7" name="Picture 6" descr="greensDingoPedigree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995600" y="13030200"/>
            <a:ext cx="6642000" cy="9144000"/>
          </a:xfrm>
          <a:prstGeom prst="rect">
            <a:avLst/>
          </a:prstGeom>
          <a:ln w="25400">
            <a:solidFill>
              <a:schemeClr val="bg1">
                <a:lumMod val="65000"/>
              </a:schemeClr>
            </a:solidFill>
          </a:ln>
        </p:spPr>
      </p:pic>
      <p:sp>
        <p:nvSpPr>
          <p:cNvPr id="132" name="Text Box 800"/>
          <p:cNvSpPr txBox="1">
            <a:spLocks noChangeArrowheads="1"/>
          </p:cNvSpPr>
          <p:nvPr/>
        </p:nvSpPr>
        <p:spPr bwMode="auto">
          <a:xfrm>
            <a:off x="38938200" y="10796826"/>
            <a:ext cx="11734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Figure 3. Sample page from a three-generation pedigree book</a:t>
            </a:r>
            <a:r>
              <a:rPr lang="en-US" sz="5000" b="1" baseline="0" dirty="0">
                <a:solidFill>
                  <a:srgbClr val="339933"/>
                </a:solidFill>
                <a:latin typeface="Arial" charset="0"/>
              </a:rPr>
              <a:t>.</a:t>
            </a:r>
          </a:p>
        </p:txBody>
      </p:sp>
      <p:sp>
        <p:nvSpPr>
          <p:cNvPr id="151" name="Text Box 232"/>
          <p:cNvSpPr txBox="1">
            <a:spLocks noChangeArrowheads="1"/>
          </p:cNvSpPr>
          <p:nvPr/>
        </p:nvSpPr>
        <p:spPr bwMode="auto">
          <a:xfrm>
            <a:off x="39395400" y="22987337"/>
            <a:ext cx="11125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6000" b="1" baseline="0" dirty="0" smtClean="0">
                <a:solidFill>
                  <a:schemeClr val="accent2"/>
                </a:solidFill>
                <a:latin typeface="Arial" charset="0"/>
              </a:rPr>
              <a:t>Other Features</a:t>
            </a:r>
            <a:endParaRPr lang="en-US" sz="6000" b="1" baseline="0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38709600" y="24231600"/>
            <a:ext cx="12039600" cy="7258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Arial" charset="0"/>
              </a:rPr>
              <a:t>New methods to take </a:t>
            </a:r>
            <a:r>
              <a:rPr lang="en-US" sz="4000" b="1" baseline="0" dirty="0" smtClean="0">
                <a:solidFill>
                  <a:srgbClr val="0000FF"/>
                </a:solidFill>
                <a:latin typeface="Arial" charset="0"/>
              </a:rPr>
              <a:t>unions</a:t>
            </a:r>
            <a:r>
              <a:rPr lang="en-US" sz="4000" b="1" baseline="0" dirty="0" smtClean="0">
                <a:latin typeface="Arial" charset="0"/>
              </a:rPr>
              <a:t> and </a:t>
            </a:r>
            <a:r>
              <a:rPr lang="en-US" sz="4000" b="1" baseline="0" dirty="0" smtClean="0">
                <a:solidFill>
                  <a:srgbClr val="0000FF"/>
                </a:solidFill>
                <a:latin typeface="Arial" charset="0"/>
              </a:rPr>
              <a:t>intersections</a:t>
            </a:r>
            <a:r>
              <a:rPr lang="en-US" sz="4000" b="1" baseline="0" dirty="0" smtClean="0">
                <a:latin typeface="Arial" charset="0"/>
              </a:rPr>
              <a:t> of pedigrees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+mn-lt"/>
                <a:cs typeface="Symbol" charset="2"/>
              </a:rPr>
              <a:t>A </a:t>
            </a:r>
            <a:r>
              <a:rPr lang="en-US" sz="4000" b="1" baseline="0" dirty="0">
                <a:sym typeface="Symbol"/>
              </a:rPr>
              <a:t></a:t>
            </a:r>
            <a:r>
              <a:rPr lang="en-US" sz="4000" dirty="0"/>
              <a:t> </a:t>
            </a:r>
            <a:r>
              <a:rPr lang="en-US" sz="4000" b="1" baseline="0" dirty="0" smtClean="0">
                <a:latin typeface="+mn-lt"/>
                <a:cs typeface="Symbol" charset="2"/>
              </a:rPr>
              <a:t>B = unique animals in A or B or both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+mn-lt"/>
                <a:cs typeface="Symbol" charset="2"/>
              </a:rPr>
              <a:t>A </a:t>
            </a:r>
            <a:r>
              <a:rPr lang="en-US" sz="4000" b="1" baseline="0" dirty="0" smtClean="0">
                <a:sym typeface="Symbol"/>
              </a:rPr>
              <a:t></a:t>
            </a:r>
            <a:r>
              <a:rPr lang="en-US" sz="4000" b="1" baseline="0" dirty="0" smtClean="0">
                <a:latin typeface="+mn-lt"/>
                <a:cs typeface="Symbol" charset="2"/>
              </a:rPr>
              <a:t> B = unique animals common to A and B</a:t>
            </a:r>
          </a:p>
          <a:p>
            <a:pPr marL="790575" lvl="1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+mn-lt"/>
                <a:cs typeface="Symbol" charset="2"/>
              </a:rPr>
              <a:t>Other operations, such as subtraction, can be defined using these functions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>
                <a:latin typeface="+mn-lt"/>
                <a:cs typeface="Symbol" charset="2"/>
              </a:rPr>
              <a:t>A – B = </a:t>
            </a:r>
            <a:r>
              <a:rPr lang="en-US" sz="4000" b="1" baseline="0" dirty="0" smtClean="0">
                <a:latin typeface="+mn-lt"/>
                <a:cs typeface="Symbol" charset="2"/>
              </a:rPr>
              <a:t>A </a:t>
            </a:r>
            <a:r>
              <a:rPr lang="en-US" sz="4000" b="1" baseline="0" dirty="0">
                <a:latin typeface="+mn-lt"/>
                <a:cs typeface="Symbol" charset="2"/>
              </a:rPr>
              <a:t>- (A </a:t>
            </a:r>
            <a:r>
              <a:rPr lang="en-US" sz="4000" b="1" baseline="0" dirty="0">
                <a:sym typeface="Symbol"/>
              </a:rPr>
              <a:t></a:t>
            </a:r>
            <a:r>
              <a:rPr lang="en-US" sz="4000" b="1" baseline="0" dirty="0" smtClean="0">
                <a:latin typeface="+mn-lt"/>
                <a:cs typeface="Symbol" charset="2"/>
              </a:rPr>
              <a:t> </a:t>
            </a:r>
            <a:r>
              <a:rPr lang="en-US" sz="4000" b="1" baseline="0" dirty="0">
                <a:latin typeface="+mn-lt"/>
                <a:cs typeface="Symbol" charset="2"/>
              </a:rPr>
              <a:t>B</a:t>
            </a:r>
            <a:r>
              <a:rPr lang="en-US" sz="4000" b="1" baseline="0" dirty="0" smtClean="0">
                <a:latin typeface="+mn-lt"/>
                <a:cs typeface="Symbol" charset="2"/>
              </a:rPr>
              <a:t>)</a:t>
            </a:r>
          </a:p>
          <a:p>
            <a:pPr lvl="2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		&gt;&gt;&gt; difference </a:t>
            </a: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=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pedigree1 – pedigree2</a:t>
            </a:r>
          </a:p>
          <a:p>
            <a:pPr marL="1247775" lvl="2" indent="-333375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buFont typeface="Arial" pitchFamily="34" charset="0"/>
              <a:buChar char="•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sz="4000" b="1" baseline="0" dirty="0" smtClean="0">
                <a:latin typeface="+mn-lt"/>
                <a:cs typeface="Symbol" charset="2"/>
              </a:rPr>
              <a:t>A + B = </a:t>
            </a:r>
            <a:r>
              <a:rPr lang="en-US" sz="4000" b="1" baseline="0" dirty="0">
                <a:cs typeface="Symbol" charset="2"/>
              </a:rPr>
              <a:t>A </a:t>
            </a:r>
            <a:r>
              <a:rPr lang="en-US" sz="4000" b="1" baseline="0" dirty="0">
                <a:sym typeface="Symbol"/>
              </a:rPr>
              <a:t></a:t>
            </a:r>
            <a:r>
              <a:rPr lang="en-US" sz="4000" dirty="0"/>
              <a:t> </a:t>
            </a:r>
            <a:r>
              <a:rPr lang="en-US" sz="4000" b="1" baseline="0" dirty="0" smtClean="0">
                <a:cs typeface="Symbol" charset="2"/>
              </a:rPr>
              <a:t>B</a:t>
            </a:r>
          </a:p>
          <a:p>
            <a:pPr lvl="2" defTabSz="457200" eaLnBrk="0" hangingPunct="0">
              <a:spcBef>
                <a:spcPts val="1400"/>
              </a:spcBef>
              <a:buClr>
                <a:srgbClr val="339933"/>
              </a:buClr>
              <a:buSzPct val="130000"/>
              <a:tabLst>
                <a:tab pos="454025" algn="l"/>
                <a:tab pos="1066800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6096000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		&gt;&gt;&gt;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sum </a:t>
            </a:r>
            <a:r>
              <a:rPr lang="en-US" b="1" baseline="0" dirty="0">
                <a:solidFill>
                  <a:srgbClr val="0000FF"/>
                </a:solidFill>
                <a:latin typeface="Courier"/>
                <a:cs typeface="Courier"/>
              </a:rPr>
              <a:t>= pedigree1 </a:t>
            </a:r>
            <a:r>
              <a:rPr lang="en-US" b="1" baseline="0" dirty="0" smtClean="0">
                <a:solidFill>
                  <a:srgbClr val="0000FF"/>
                </a:solidFill>
                <a:latin typeface="Courier"/>
                <a:cs typeface="Courier"/>
              </a:rPr>
              <a:t>+ pedigree2</a:t>
            </a:r>
            <a:endParaRPr lang="en-US" b="1" baseline="0" dirty="0">
              <a:solidFill>
                <a:srgbClr val="0000FF"/>
              </a:solidFill>
              <a:latin typeface="Courier"/>
              <a:cs typeface="Courier"/>
            </a:endParaRPr>
          </a:p>
        </p:txBody>
      </p:sp>
      <p:sp>
        <p:nvSpPr>
          <p:cNvPr id="129" name="Text Box 800"/>
          <p:cNvSpPr txBox="1">
            <a:spLocks noChangeArrowheads="1"/>
          </p:cNvSpPr>
          <p:nvPr/>
        </p:nvSpPr>
        <p:spPr bwMode="auto">
          <a:xfrm>
            <a:off x="13868400" y="11353800"/>
            <a:ext cx="124968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Table 1. </a:t>
            </a:r>
            <a:r>
              <a:rPr lang="en-US" sz="5000" b="1" baseline="0" dirty="0" smtClean="0">
                <a:solidFill>
                  <a:srgbClr val="339933"/>
                </a:solidFill>
                <a:latin typeface="Arial" charset="0"/>
              </a:rPr>
              <a:t>Input and output options</a:t>
            </a:r>
            <a:endParaRPr lang="en-US" sz="5000" b="1" baseline="0" dirty="0">
              <a:solidFill>
                <a:srgbClr val="339933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iplposter">
  <a:themeElements>
    <a:clrScheme name="aiplposter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iplposter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iplpos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plpos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15555</TotalTime>
  <Words>693</Words>
  <Application>Microsoft Office PowerPoint</Application>
  <PresentationFormat>Custom</PresentationFormat>
  <Paragraphs>156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aiplposter</vt:lpstr>
      <vt:lpstr>Slide 1</vt:lpstr>
    </vt:vector>
  </TitlesOfParts>
  <Company>AIPL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Ashley Sanders</dc:creator>
  <cp:lastModifiedBy>jana</cp:lastModifiedBy>
  <cp:revision>447</cp:revision>
  <dcterms:created xsi:type="dcterms:W3CDTF">2006-02-01T16:37:44Z</dcterms:created>
  <dcterms:modified xsi:type="dcterms:W3CDTF">2012-08-14T18:05:30Z</dcterms:modified>
</cp:coreProperties>
</file>