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gif" ContentType="image/gif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256" r:id="rId2"/>
    <p:sldId id="257" r:id="rId3"/>
    <p:sldId id="258" r:id="rId4"/>
    <p:sldId id="259" r:id="rId5"/>
    <p:sldId id="260" r:id="rId6"/>
    <p:sldId id="266" r:id="rId7"/>
    <p:sldId id="267" r:id="rId8"/>
    <p:sldId id="284" r:id="rId9"/>
    <p:sldId id="268" r:id="rId10"/>
    <p:sldId id="285" r:id="rId11"/>
    <p:sldId id="278" r:id="rId12"/>
    <p:sldId id="279" r:id="rId13"/>
    <p:sldId id="270" r:id="rId14"/>
    <p:sldId id="282" r:id="rId15"/>
    <p:sldId id="271" r:id="rId16"/>
    <p:sldId id="272" r:id="rId17"/>
    <p:sldId id="273" r:id="rId18"/>
    <p:sldId id="307" r:id="rId19"/>
    <p:sldId id="306" r:id="rId20"/>
    <p:sldId id="305" r:id="rId21"/>
    <p:sldId id="304" r:id="rId22"/>
    <p:sldId id="274" r:id="rId23"/>
    <p:sldId id="295" r:id="rId24"/>
    <p:sldId id="302" r:id="rId25"/>
    <p:sldId id="303" r:id="rId26"/>
    <p:sldId id="308" r:id="rId27"/>
    <p:sldId id="309" r:id="rId28"/>
    <p:sldId id="287" r:id="rId29"/>
    <p:sldId id="288" r:id="rId30"/>
    <p:sldId id="289" r:id="rId31"/>
    <p:sldId id="290" r:id="rId32"/>
    <p:sldId id="265" r:id="rId33"/>
    <p:sldId id="264" r:id="rId34"/>
    <p:sldId id="291" r:id="rId35"/>
    <p:sldId id="292" r:id="rId36"/>
    <p:sldId id="293" r:id="rId37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00000"/>
    <a:srgbClr val="00523C"/>
    <a:srgbClr val="000000"/>
    <a:srgbClr val="00337F"/>
    <a:srgbClr val="00563F"/>
    <a:srgbClr val="24427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223" autoAdjust="0"/>
    <p:restoredTop sz="86464" autoAdjust="0"/>
  </p:normalViewPr>
  <p:slideViewPr>
    <p:cSldViewPr snapToGrid="0">
      <p:cViewPr varScale="1">
        <p:scale>
          <a:sx n="144" d="100"/>
          <a:sy n="144" d="100"/>
        </p:scale>
        <p:origin x="1144" y="192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notesMaster" Target="notesMasters/notesMaster1.xml"/><Relationship Id="rId39" Type="http://schemas.openxmlformats.org/officeDocument/2006/relationships/presProps" Target="presProps.xml"/><Relationship Id="rId40" Type="http://schemas.openxmlformats.org/officeDocument/2006/relationships/viewProps" Target="viewProps.xml"/><Relationship Id="rId41" Type="http://schemas.openxmlformats.org/officeDocument/2006/relationships/theme" Target="theme/theme1.xml"/><Relationship Id="rId4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microsoft.com/office/2011/relationships/chartStyle" Target="style1.xml"/><Relationship Id="rId2" Type="http://schemas.microsoft.com/office/2011/relationships/chartColorStyle" Target="colors1.xml"/><Relationship Id="rId3" Type="http://schemas.openxmlformats.org/officeDocument/2006/relationships/oleObject" Target="Book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400" b="1" i="0" u="none" strike="noStrike" baseline="0" dirty="0">
                <a:effectLst/>
              </a:rPr>
              <a:t>Rate of horned allele frequency change: Multiple v Single edit/embryo trial per mating with </a:t>
            </a:r>
            <a:r>
              <a:rPr lang="en-US" b="1" dirty="0"/>
              <a:t>CRISPR, 10% bulls/01% cows (</a:t>
            </a:r>
            <a:r>
              <a:rPr lang="en-US" b="1" dirty="0" err="1"/>
              <a:t>Pryce_r</a:t>
            </a:r>
            <a:r>
              <a:rPr lang="en-US" b="1" dirty="0"/>
              <a:t> Scenario)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v>Multiple Trials</c:v>
          </c:tx>
          <c:spPr>
            <a:ln w="28575" cap="rnd">
              <a:solidFill>
                <a:srgbClr val="2025E8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2025E8"/>
              </a:solidFill>
              <a:ln w="9525">
                <a:solidFill>
                  <a:srgbClr val="2025E8"/>
                </a:solidFill>
              </a:ln>
              <a:effectLst/>
            </c:spPr>
          </c:marker>
          <c:val>
            <c:numRef>
              <c:f>Sheet2!$D$3:$D$23</c:f>
              <c:numCache>
                <c:formatCode>General</c:formatCode>
                <c:ptCount val="21"/>
                <c:pt idx="0">
                  <c:v>0.9929</c:v>
                </c:pt>
                <c:pt idx="1">
                  <c:v>0.9847145259225</c:v>
                </c:pt>
                <c:pt idx="2">
                  <c:v>0.9727392033895</c:v>
                </c:pt>
                <c:pt idx="3">
                  <c:v>0.8886757034592</c:v>
                </c:pt>
                <c:pt idx="4">
                  <c:v>0.8056019900497</c:v>
                </c:pt>
                <c:pt idx="5">
                  <c:v>0.7043532338308</c:v>
                </c:pt>
                <c:pt idx="6">
                  <c:v>0.6234019900496</c:v>
                </c:pt>
                <c:pt idx="7">
                  <c:v>0.5463348258707</c:v>
                </c:pt>
                <c:pt idx="8">
                  <c:v>0.4717333333334</c:v>
                </c:pt>
                <c:pt idx="9">
                  <c:v>0.4046288557213</c:v>
                </c:pt>
                <c:pt idx="10">
                  <c:v>0.353848756219</c:v>
                </c:pt>
                <c:pt idx="11">
                  <c:v>0.3077303482587</c:v>
                </c:pt>
                <c:pt idx="12">
                  <c:v>0.2661184079602</c:v>
                </c:pt>
                <c:pt idx="13">
                  <c:v>0.2286985074628</c:v>
                </c:pt>
                <c:pt idx="14">
                  <c:v>0.1929547263682</c:v>
                </c:pt>
                <c:pt idx="15">
                  <c:v>0.166476119403</c:v>
                </c:pt>
                <c:pt idx="16">
                  <c:v>0.1424915422885</c:v>
                </c:pt>
                <c:pt idx="17">
                  <c:v>0.12079552238807</c:v>
                </c:pt>
                <c:pt idx="18">
                  <c:v>0.10344228855726</c:v>
                </c:pt>
                <c:pt idx="19">
                  <c:v>0.0889194029851</c:v>
                </c:pt>
                <c:pt idx="20">
                  <c:v>0.07495323383084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BA58-4BC1-B1CD-B83C4E39E4EA}"/>
            </c:ext>
          </c:extLst>
        </c:ser>
        <c:ser>
          <c:idx val="1"/>
          <c:order val="1"/>
          <c:tx>
            <c:v>Single Trial</c:v>
          </c:tx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FF0000"/>
              </a:solidFill>
              <a:ln w="9525">
                <a:solidFill>
                  <a:srgbClr val="FF0000"/>
                </a:solidFill>
              </a:ln>
              <a:effectLst/>
            </c:spPr>
          </c:marker>
          <c:val>
            <c:numRef>
              <c:f>Sheet2!$C$3:$C$23</c:f>
              <c:numCache>
                <c:formatCode>General</c:formatCode>
                <c:ptCount val="21"/>
                <c:pt idx="0">
                  <c:v>0.9929</c:v>
                </c:pt>
                <c:pt idx="1">
                  <c:v>0.9858186521727</c:v>
                </c:pt>
                <c:pt idx="2">
                  <c:v>0.9851437854741</c:v>
                </c:pt>
                <c:pt idx="3">
                  <c:v>0.9737865879554</c:v>
                </c:pt>
                <c:pt idx="4">
                  <c:v>0.963171641791</c:v>
                </c:pt>
                <c:pt idx="5">
                  <c:v>0.9485990049751</c:v>
                </c:pt>
                <c:pt idx="6">
                  <c:v>0.9321756218905</c:v>
                </c:pt>
                <c:pt idx="7">
                  <c:v>0.9142810945274</c:v>
                </c:pt>
                <c:pt idx="8">
                  <c:v>0.8937174129353</c:v>
                </c:pt>
                <c:pt idx="9">
                  <c:v>0.8782731343286</c:v>
                </c:pt>
                <c:pt idx="10">
                  <c:v>0.8616154228856</c:v>
                </c:pt>
                <c:pt idx="11">
                  <c:v>0.8451208955225</c:v>
                </c:pt>
                <c:pt idx="12">
                  <c:v>0.8312666666668</c:v>
                </c:pt>
                <c:pt idx="13">
                  <c:v>0.8160945273633</c:v>
                </c:pt>
                <c:pt idx="14">
                  <c:v>0.8086587064678</c:v>
                </c:pt>
                <c:pt idx="15">
                  <c:v>0.7970562189055</c:v>
                </c:pt>
                <c:pt idx="16">
                  <c:v>0.7874009950248</c:v>
                </c:pt>
                <c:pt idx="17">
                  <c:v>0.775143283582</c:v>
                </c:pt>
                <c:pt idx="18">
                  <c:v>0.7638766169154</c:v>
                </c:pt>
                <c:pt idx="19">
                  <c:v>0.7542094527361</c:v>
                </c:pt>
                <c:pt idx="20">
                  <c:v>0.7443179104478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BA58-4BC1-B1CD-B83C4E39E4EA}"/>
            </c:ext>
          </c:extLst>
        </c:ser>
        <c:ser>
          <c:idx val="2"/>
          <c:order val="2"/>
          <c:tx>
            <c:v>No edit</c:v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val>
            <c:numRef>
              <c:f>Sheet2!$B$3:$B$23</c:f>
              <c:numCache>
                <c:formatCode>General</c:formatCode>
                <c:ptCount val="21"/>
                <c:pt idx="0">
                  <c:v>0.9929</c:v>
                </c:pt>
                <c:pt idx="1">
                  <c:v>0.9929</c:v>
                </c:pt>
                <c:pt idx="2">
                  <c:v>0.9929</c:v>
                </c:pt>
                <c:pt idx="3">
                  <c:v>0.9929</c:v>
                </c:pt>
                <c:pt idx="4">
                  <c:v>0.9929</c:v>
                </c:pt>
                <c:pt idx="5">
                  <c:v>0.9929</c:v>
                </c:pt>
                <c:pt idx="6">
                  <c:v>0.9929</c:v>
                </c:pt>
                <c:pt idx="7">
                  <c:v>0.9929</c:v>
                </c:pt>
                <c:pt idx="8">
                  <c:v>0.9929</c:v>
                </c:pt>
                <c:pt idx="9">
                  <c:v>0.9929</c:v>
                </c:pt>
                <c:pt idx="10">
                  <c:v>0.9929</c:v>
                </c:pt>
                <c:pt idx="11">
                  <c:v>0.9929</c:v>
                </c:pt>
                <c:pt idx="12">
                  <c:v>0.9929</c:v>
                </c:pt>
                <c:pt idx="13">
                  <c:v>0.9929</c:v>
                </c:pt>
                <c:pt idx="14">
                  <c:v>0.9929</c:v>
                </c:pt>
                <c:pt idx="15">
                  <c:v>0.9929</c:v>
                </c:pt>
                <c:pt idx="16">
                  <c:v>0.9929</c:v>
                </c:pt>
                <c:pt idx="17">
                  <c:v>0.9929</c:v>
                </c:pt>
                <c:pt idx="18">
                  <c:v>0.9929</c:v>
                </c:pt>
                <c:pt idx="19">
                  <c:v>0.9929</c:v>
                </c:pt>
                <c:pt idx="20">
                  <c:v>0.9929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2-BA58-4BC1-B1CD-B83C4E39E4E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30761008"/>
        <c:axId val="533067536"/>
      </c:lineChart>
      <c:catAx>
        <c:axId val="530761008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Generation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33067536"/>
        <c:crosses val="autoZero"/>
        <c:auto val="1"/>
        <c:lblAlgn val="ctr"/>
        <c:lblOffset val="100"/>
        <c:noMultiLvlLbl val="0"/>
      </c:catAx>
      <c:valAx>
        <c:axId val="533067536"/>
        <c:scaling>
          <c:orientation val="minMax"/>
          <c:max val="1.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Horned allele frequency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30761008"/>
        <c:crosses val="autoZero"/>
        <c:crossBetween val="between"/>
        <c:majorUnit val="0.2"/>
      </c:valAx>
      <c:spPr>
        <a:solidFill>
          <a:schemeClr val="bg1">
            <a:lumMod val="95000"/>
          </a:schemeClr>
        </a:solidFill>
        <a:ln>
          <a:noFill/>
        </a:ln>
        <a:effectLst/>
      </c:spPr>
    </c:plotArea>
    <c:legend>
      <c:legendPos val="t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83C757-BDB4-4525-A393-160674D9AC4F}" type="datetimeFigureOut">
              <a:rPr lang="en-US" smtClean="0"/>
              <a:pPr/>
              <a:t>8/23/17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3BBEE1-9E7D-436C-9E26-870F3846246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3BBEE1-9E7D-436C-9E26-870F3846246C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3BBEE1-9E7D-436C-9E26-870F3846246C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3BBEE1-9E7D-436C-9E26-870F3846246C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3BBEE1-9E7D-436C-9E26-870F3846246C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P-2017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91440"/>
            <a:ext cx="8412480" cy="479822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5760" y="1005840"/>
            <a:ext cx="8412480" cy="3657600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AIP-2017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2057400"/>
          </a:xfrm>
          <a:prstGeom prst="rect">
            <a:avLst/>
          </a:prstGeom>
          <a:solidFill>
            <a:srgbClr val="2442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66750"/>
            <a:ext cx="7772400" cy="479822"/>
          </a:xfrm>
        </p:spPr>
        <p:txBody>
          <a:bodyPr/>
          <a:lstStyle>
            <a:lvl1pPr algn="l">
              <a:lnSpc>
                <a:spcPts val="4600"/>
              </a:lnSpc>
              <a:defRPr sz="4200" b="1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2312670"/>
            <a:ext cx="7772400" cy="2468880"/>
          </a:xfrm>
        </p:spPr>
        <p:txBody>
          <a:bodyPr/>
          <a:lstStyle>
            <a:lvl1pPr>
              <a:spcAft>
                <a:spcPts val="0"/>
              </a:spcAft>
              <a:buNone/>
              <a:defRPr/>
            </a:lvl1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P-2017 Title and Content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91440"/>
            <a:ext cx="8412480" cy="479822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5760" y="914400"/>
            <a:ext cx="4023360" cy="3840480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4880" y="914400"/>
            <a:ext cx="4023360" cy="3840480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IP-2017 Title and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theme" Target="../theme/theme1.xml"/><Relationship Id="rId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USDA symbol 2color Hi Res.jpg"/>
          <p:cNvPicPr>
            <a:picLocks noChangeAspect="1"/>
          </p:cNvPicPr>
          <p:nvPr userDrawn="1"/>
        </p:nvPicPr>
        <p:blipFill>
          <a:blip r:embed="rId6" cstate="print"/>
          <a:srcRect r="1468"/>
          <a:stretch>
            <a:fillRect/>
          </a:stretch>
        </p:blipFill>
        <p:spPr>
          <a:xfrm>
            <a:off x="8631936" y="4807330"/>
            <a:ext cx="512064" cy="35522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4979670"/>
            <a:ext cx="8659368" cy="182880"/>
          </a:xfrm>
          <a:prstGeom prst="rect">
            <a:avLst/>
          </a:prstGeom>
          <a:solidFill>
            <a:srgbClr val="0052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9144000" cy="640080"/>
          </a:xfrm>
          <a:prstGeom prst="rect">
            <a:avLst/>
          </a:prstGeom>
          <a:solidFill>
            <a:srgbClr val="2442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65760" y="91440"/>
            <a:ext cx="8412480" cy="479822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5760" y="1005840"/>
            <a:ext cx="8412480" cy="36576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  <a:endParaRPr lang="en-US" dirty="0"/>
          </a:p>
        </p:txBody>
      </p:sp>
      <p:sp>
        <p:nvSpPr>
          <p:cNvPr id="14" name="TextBox 13"/>
          <p:cNvSpPr txBox="1"/>
          <p:nvPr userDrawn="1"/>
        </p:nvSpPr>
        <p:spPr>
          <a:xfrm>
            <a:off x="137160" y="4979670"/>
            <a:ext cx="5943600" cy="18288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r>
              <a:rPr lang="en-US" sz="800" b="1" dirty="0" smtClean="0">
                <a:solidFill>
                  <a:schemeClr val="bg1"/>
                </a:solidFill>
              </a:rPr>
              <a:t>Joint Interbull–EAAP meeting, Session 7,  Tallinn, Estonia, Aug. 2017 (</a:t>
            </a:r>
            <a:fld id="{15B3028D-9398-4C32-B664-7BB0AE0371BF}" type="slidenum">
              <a:rPr lang="en-US" sz="800" b="1" smtClean="0">
                <a:solidFill>
                  <a:schemeClr val="bg1"/>
                </a:solidFill>
              </a:rPr>
              <a:pPr/>
              <a:t>‹#›</a:t>
            </a:fld>
            <a:r>
              <a:rPr lang="en-US" sz="800" b="1" dirty="0" smtClean="0">
                <a:solidFill>
                  <a:schemeClr val="bg1"/>
                </a:solidFill>
              </a:rPr>
              <a:t>)</a:t>
            </a:r>
            <a:endParaRPr lang="en-US" sz="800" b="1" dirty="0">
              <a:solidFill>
                <a:schemeClr val="bg1"/>
              </a:solidFill>
            </a:endParaRPr>
          </a:p>
        </p:txBody>
      </p:sp>
      <p:sp>
        <p:nvSpPr>
          <p:cNvPr id="15" name="Rectangle 14"/>
          <p:cNvSpPr/>
          <p:nvPr userDrawn="1"/>
        </p:nvSpPr>
        <p:spPr>
          <a:xfrm>
            <a:off x="6583680" y="5004982"/>
            <a:ext cx="2011680" cy="123111"/>
          </a:xfrm>
          <a:prstGeom prst="rect">
            <a:avLst/>
          </a:prstGeom>
        </p:spPr>
        <p:txBody>
          <a:bodyPr lIns="0" tIns="0" rIns="0" bIns="0" anchor="ctr" anchorCtr="0">
            <a:spAutoFit/>
          </a:bodyPr>
          <a:lstStyle/>
          <a:p>
            <a:pPr algn="r"/>
            <a:r>
              <a:rPr lang="en-US" sz="800" b="1" dirty="0" smtClean="0">
                <a:solidFill>
                  <a:schemeClr val="bg1"/>
                </a:solidFill>
              </a:rPr>
              <a:t>Cole and Mueller</a:t>
            </a:r>
            <a:endParaRPr lang="en-US" sz="800" b="1" dirty="0">
              <a:solidFill>
                <a:schemeClr val="bg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0" r:id="rId2"/>
    <p:sldLayoutId id="2147483652" r:id="rId3"/>
    <p:sldLayoutId id="2147483654" r:id="rId4"/>
  </p:sldLayoutIdLst>
  <p:txStyles>
    <p:titleStyle>
      <a:lvl1pPr algn="l" defTabSz="914400" rtl="0" eaLnBrk="1" latinLnBrk="0" hangingPunct="1">
        <a:spcBef>
          <a:spcPct val="0"/>
        </a:spcBef>
        <a:buNone/>
        <a:defRPr sz="30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84163" indent="-284163" algn="l" defTabSz="914400" rtl="0" eaLnBrk="1" latinLnBrk="0" hangingPunct="1">
        <a:lnSpc>
          <a:spcPts val="2500"/>
        </a:lnSpc>
        <a:spcBef>
          <a:spcPts val="0"/>
        </a:spcBef>
        <a:spcAft>
          <a:spcPts val="1200"/>
        </a:spcAft>
        <a:buFont typeface="Symbol" pitchFamily="18" charset="2"/>
        <a:buChar char=""/>
        <a:defRPr sz="24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630238" indent="-285750" algn="l" defTabSz="914400" rtl="0" eaLnBrk="1" latinLnBrk="0" hangingPunct="1">
        <a:lnSpc>
          <a:spcPts val="2500"/>
        </a:lnSpc>
        <a:spcBef>
          <a:spcPts val="0"/>
        </a:spcBef>
        <a:spcAft>
          <a:spcPts val="1200"/>
        </a:spcAft>
        <a:buFont typeface="Arial" pitchFamily="34" charset="0"/>
        <a:buChar char="–"/>
        <a:tabLst/>
        <a:defRPr sz="2400" b="1" kern="1200">
          <a:solidFill>
            <a:schemeClr val="tx1"/>
          </a:solidFill>
          <a:latin typeface="+mn-lt"/>
          <a:ea typeface="+mn-ea"/>
          <a:cs typeface="+mn-cs"/>
        </a:defRPr>
      </a:lvl2pPr>
      <a:lvl3pPr marL="854075" indent="-223838" algn="l" defTabSz="914400" rtl="0" eaLnBrk="1" latinLnBrk="0" hangingPunct="1">
        <a:lnSpc>
          <a:spcPts val="2500"/>
        </a:lnSpc>
        <a:spcBef>
          <a:spcPts val="0"/>
        </a:spcBef>
        <a:spcAft>
          <a:spcPts val="1200"/>
        </a:spcAft>
        <a:buFont typeface="Calibri" pitchFamily="34" charset="0"/>
        <a:buChar char="•"/>
        <a:defRPr sz="2400" b="1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mailto:john.cole@ars.usda.gov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8.tiff"/><Relationship Id="rId3" Type="http://schemas.openxmlformats.org/officeDocument/2006/relationships/image" Target="../media/image9.tif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0.tiff"/><Relationship Id="rId3" Type="http://schemas.openxmlformats.org/officeDocument/2006/relationships/image" Target="../media/image11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.tiff"/><Relationship Id="rId3" Type="http://schemas.openxmlformats.org/officeDocument/2006/relationships/image" Target="../media/image13.tif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gif"/><Relationship Id="rId5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1.tiff"/><Relationship Id="rId3" Type="http://schemas.openxmlformats.org/officeDocument/2006/relationships/image" Target="../media/image22.tif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chart" Target="../charts/char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3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4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http://dx.doi.org/10.3168/jds.2015-10777" TargetMode="Externa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85800" y="555439"/>
            <a:ext cx="7772400" cy="1077218"/>
          </a:xfrm>
        </p:spPr>
        <p:txBody>
          <a:bodyPr>
            <a:spAutoFit/>
          </a:bodyPr>
          <a:lstStyle/>
          <a:p>
            <a:pPr>
              <a:lnSpc>
                <a:spcPts val="4200"/>
              </a:lnSpc>
            </a:pPr>
            <a:r>
              <a:rPr lang="en-US" sz="3500" dirty="0" smtClean="0"/>
              <a:t>Management of Mendelian traits in breeding programs by gene editing</a:t>
            </a:r>
            <a:endParaRPr lang="en-US" sz="35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n-US" sz="3000" dirty="0" smtClean="0">
                <a:solidFill>
                  <a:srgbClr val="00523C"/>
                </a:solidFill>
              </a:rPr>
              <a:t>John B. Cole</a:t>
            </a:r>
            <a:r>
              <a:rPr lang="en-US" sz="3000" baseline="30000" dirty="0" smtClean="0">
                <a:solidFill>
                  <a:srgbClr val="00523C"/>
                </a:solidFill>
              </a:rPr>
              <a:t>1,*</a:t>
            </a:r>
            <a:r>
              <a:rPr lang="en-US" sz="3000" dirty="0" smtClean="0">
                <a:solidFill>
                  <a:srgbClr val="00523C"/>
                </a:solidFill>
              </a:rPr>
              <a:t> and Maci L. Mueller</a:t>
            </a:r>
            <a:r>
              <a:rPr lang="en-US" sz="3000" baseline="30000" dirty="0" smtClean="0">
                <a:solidFill>
                  <a:srgbClr val="00523C"/>
                </a:solidFill>
              </a:rPr>
              <a:t>2</a:t>
            </a:r>
          </a:p>
          <a:p>
            <a:r>
              <a:rPr lang="en-US" sz="2400" baseline="30000" dirty="0" smtClean="0"/>
              <a:t>1</a:t>
            </a:r>
            <a:r>
              <a:rPr lang="en-US" sz="2400" dirty="0" smtClean="0"/>
              <a:t>Animal Genomics and Improvement Laboratory</a:t>
            </a:r>
          </a:p>
          <a:p>
            <a:pPr>
              <a:spcAft>
                <a:spcPts val="1200"/>
              </a:spcAft>
            </a:pPr>
            <a:r>
              <a:rPr lang="en-US" sz="2400" dirty="0" smtClean="0"/>
              <a:t>Agricultural Research Service, USDA, Beltsville, MD, USA</a:t>
            </a:r>
          </a:p>
          <a:p>
            <a:r>
              <a:rPr lang="en-US" baseline="30000" dirty="0" smtClean="0"/>
              <a:t>2</a:t>
            </a:r>
            <a:r>
              <a:rPr lang="en-US" dirty="0" smtClean="0"/>
              <a:t>Department of Animal Science</a:t>
            </a:r>
            <a:endParaRPr lang="en-US" dirty="0"/>
          </a:p>
          <a:p>
            <a:pPr>
              <a:spcAft>
                <a:spcPts val="1200"/>
              </a:spcAft>
            </a:pPr>
            <a:r>
              <a:rPr lang="en-US" dirty="0" smtClean="0"/>
              <a:t>University of California, Davis, CA, </a:t>
            </a:r>
            <a:r>
              <a:rPr lang="en-US" dirty="0"/>
              <a:t>USA</a:t>
            </a:r>
          </a:p>
          <a:p>
            <a:pPr>
              <a:spcAft>
                <a:spcPts val="1200"/>
              </a:spcAft>
            </a:pPr>
            <a:r>
              <a:rPr lang="en-US" dirty="0" err="1" smtClean="0">
                <a:solidFill>
                  <a:srgbClr val="244270"/>
                </a:solidFill>
              </a:rPr>
              <a:t>john.cole@ars.usda.gov</a:t>
            </a:r>
            <a:endParaRPr lang="en-US" sz="2400" dirty="0">
              <a:solidFill>
                <a:srgbClr val="244270"/>
              </a:solidFill>
            </a:endParaRPr>
          </a:p>
        </p:txBody>
      </p:sp>
      <p:sp>
        <p:nvSpPr>
          <p:cNvPr id="6" name="Rectangle 5">
            <a:hlinkClick r:id="rId2"/>
          </p:cNvPr>
          <p:cNvSpPr/>
          <p:nvPr/>
        </p:nvSpPr>
        <p:spPr>
          <a:xfrm>
            <a:off x="685800" y="4224528"/>
            <a:ext cx="3048000" cy="76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Parameters used</a:t>
            </a:r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087878"/>
              </p:ext>
            </p:extLst>
          </p:nvPr>
        </p:nvGraphicFramePr>
        <p:xfrm>
          <a:off x="121328" y="1214452"/>
          <a:ext cx="8871752" cy="313285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32264"/>
                <a:gridCol w="785674"/>
                <a:gridCol w="1256190"/>
                <a:gridCol w="861134"/>
                <a:gridCol w="1358284"/>
                <a:gridCol w="1251751"/>
                <a:gridCol w="1038688"/>
                <a:gridCol w="887767"/>
              </a:tblGrid>
              <a:tr h="365773"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rgbClr val="00337F"/>
                          </a:solidFill>
                        </a:rPr>
                        <a:t>Name</a:t>
                      </a:r>
                      <a:endParaRPr lang="en-US" sz="1600" b="1" dirty="0">
                        <a:solidFill>
                          <a:srgbClr val="00337F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1" dirty="0" smtClean="0">
                          <a:solidFill>
                            <a:srgbClr val="00337F"/>
                          </a:solidFill>
                        </a:rPr>
                        <a:t>Value</a:t>
                      </a:r>
                      <a:endParaRPr lang="en-US" sz="1600" b="1" dirty="0">
                        <a:solidFill>
                          <a:srgbClr val="00337F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solidFill>
                            <a:srgbClr val="00337F"/>
                          </a:solidFill>
                        </a:rPr>
                        <a:t>Name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1" dirty="0" smtClean="0">
                          <a:solidFill>
                            <a:srgbClr val="00337F"/>
                          </a:solidFill>
                        </a:rPr>
                        <a:t>Value</a:t>
                      </a:r>
                      <a:endParaRPr lang="en-US" sz="1600" b="1" dirty="0">
                        <a:solidFill>
                          <a:srgbClr val="00337F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solidFill>
                            <a:srgbClr val="00337F"/>
                          </a:solidFill>
                        </a:rPr>
                        <a:t>Name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1" dirty="0" smtClean="0">
                          <a:solidFill>
                            <a:srgbClr val="00337F"/>
                          </a:solidFill>
                        </a:rPr>
                        <a:t>Value</a:t>
                      </a:r>
                      <a:endParaRPr lang="en-US" sz="1600" b="1" dirty="0">
                        <a:solidFill>
                          <a:srgbClr val="00337F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solidFill>
                            <a:srgbClr val="00337F"/>
                          </a:solidFill>
                        </a:rPr>
                        <a:t>Name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1" dirty="0" smtClean="0">
                          <a:solidFill>
                            <a:srgbClr val="00337F"/>
                          </a:solidFill>
                        </a:rPr>
                        <a:t>Value</a:t>
                      </a:r>
                      <a:endParaRPr lang="en-US" sz="1600" b="1" dirty="0">
                        <a:solidFill>
                          <a:srgbClr val="00337F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  <a:tr h="346229"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Cow mean</a:t>
                      </a:r>
                      <a:endParaRPr lang="en-US" sz="1600" b="1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1" dirty="0" smtClean="0"/>
                        <a:t>0</a:t>
                      </a:r>
                      <a:endParaRPr lang="en-US" sz="1600" b="1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Base herds</a:t>
                      </a:r>
                      <a:endParaRPr lang="en-US" sz="1600" b="1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1" dirty="0" smtClean="0"/>
                        <a:t>200</a:t>
                      </a:r>
                      <a:endParaRPr lang="en-US" sz="1600" b="1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Max </a:t>
                      </a:r>
                      <a:r>
                        <a:rPr lang="en-US" sz="1600" b="1" dirty="0" err="1" smtClean="0"/>
                        <a:t>matings</a:t>
                      </a:r>
                      <a:endParaRPr lang="en-US" sz="1600" b="1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1" dirty="0" smtClean="0"/>
                        <a:t>5,000</a:t>
                      </a:r>
                      <a:endParaRPr lang="en-US" sz="1600" b="1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Edit type</a:t>
                      </a:r>
                      <a:endParaRPr lang="en-US" sz="1600" b="1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1" dirty="0" smtClean="0"/>
                        <a:t>C, P, T, Z</a:t>
                      </a:r>
                      <a:endParaRPr lang="en-US" sz="1600" b="1" dirty="0"/>
                    </a:p>
                  </a:txBody>
                  <a:tcPr>
                    <a:noFill/>
                  </a:tcPr>
                </a:tc>
              </a:tr>
              <a:tr h="363984"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Genetic</a:t>
                      </a:r>
                      <a:r>
                        <a:rPr lang="en-US" sz="1600" b="1" baseline="0" dirty="0" smtClean="0"/>
                        <a:t> SD</a:t>
                      </a:r>
                      <a:endParaRPr lang="en-US" sz="1600" b="1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1" dirty="0" smtClean="0"/>
                        <a:t>200</a:t>
                      </a:r>
                      <a:endParaRPr lang="en-US" sz="1600" b="1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Service</a:t>
                      </a:r>
                      <a:r>
                        <a:rPr lang="en-US" sz="1600" b="1" baseline="0" dirty="0" smtClean="0"/>
                        <a:t> </a:t>
                      </a:r>
                      <a:r>
                        <a:rPr lang="en-US" sz="1600" b="1" dirty="0" smtClean="0"/>
                        <a:t>bulls</a:t>
                      </a:r>
                      <a:endParaRPr lang="en-US" sz="1600" b="1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1" dirty="0" smtClean="0"/>
                        <a:t>50</a:t>
                      </a:r>
                      <a:endParaRPr lang="en-US" sz="1600" b="1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Bull</a:t>
                      </a:r>
                      <a:r>
                        <a:rPr lang="en-US" sz="1600" b="1" baseline="0" dirty="0" smtClean="0"/>
                        <a:t> criterion</a:t>
                      </a:r>
                      <a:endParaRPr lang="en-US" sz="1600" b="1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1" dirty="0" smtClean="0"/>
                        <a:t>polled</a:t>
                      </a:r>
                      <a:endParaRPr lang="en-US" sz="1600" b="1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Edit trials</a:t>
                      </a:r>
                      <a:endParaRPr lang="en-US" sz="1600" b="1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1" dirty="0" smtClean="0"/>
                        <a:t>1</a:t>
                      </a:r>
                      <a:endParaRPr lang="en-US" sz="1600" b="1" dirty="0"/>
                    </a:p>
                  </a:txBody>
                  <a:tcPr>
                    <a:noFill/>
                  </a:tcPr>
                </a:tc>
              </a:tr>
              <a:tr h="563353"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Bull differential</a:t>
                      </a:r>
                      <a:endParaRPr lang="en-US" sz="1600" b="1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1" dirty="0" smtClean="0"/>
                        <a:t>1.5</a:t>
                      </a:r>
                      <a:endParaRPr lang="en-US" sz="1600" b="1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Max bulls</a:t>
                      </a:r>
                      <a:endParaRPr lang="en-US" sz="1600" b="1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1" dirty="0" smtClean="0"/>
                        <a:t>500</a:t>
                      </a:r>
                      <a:endParaRPr lang="en-US" sz="1600" b="1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Bull</a:t>
                      </a:r>
                      <a:r>
                        <a:rPr lang="en-US" sz="1600" b="1" baseline="0" dirty="0" smtClean="0"/>
                        <a:t> deficit</a:t>
                      </a:r>
                      <a:endParaRPr lang="en-US" sz="1600" b="1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1" dirty="0" err="1" smtClean="0"/>
                        <a:t>use_horned</a:t>
                      </a:r>
                      <a:endParaRPr lang="en-US" sz="1600" b="1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Embryo trials</a:t>
                      </a:r>
                      <a:endParaRPr lang="en-US" sz="1600" b="1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1" dirty="0" smtClean="0"/>
                        <a:t>1</a:t>
                      </a:r>
                      <a:endParaRPr lang="en-US" sz="1600" b="1" dirty="0"/>
                    </a:p>
                  </a:txBody>
                  <a:tcPr>
                    <a:noFill/>
                  </a:tcPr>
                </a:tc>
              </a:tr>
              <a:tr h="563353"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Polled differential</a:t>
                      </a:r>
                      <a:endParaRPr lang="en-US" sz="1600" b="1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1" dirty="0" smtClean="0"/>
                        <a:t>1</a:t>
                      </a:r>
                      <a:endParaRPr lang="en-US" sz="1600" b="1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Max</a:t>
                      </a:r>
                      <a:r>
                        <a:rPr lang="en-US" sz="1600" b="1" baseline="0" dirty="0" smtClean="0"/>
                        <a:t> cows</a:t>
                      </a:r>
                      <a:endParaRPr lang="en-US" sz="1600" b="1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1" dirty="0" smtClean="0"/>
                        <a:t>100,000</a:t>
                      </a:r>
                      <a:endParaRPr lang="en-US" sz="1600" b="1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 err="1" smtClean="0"/>
                        <a:t>flambda</a:t>
                      </a:r>
                      <a:endParaRPr lang="en-US" sz="1600" b="1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1" dirty="0" smtClean="0"/>
                        <a:t>25</a:t>
                      </a:r>
                      <a:endParaRPr lang="en-US" sz="1600" b="1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600" b="1" dirty="0"/>
                    </a:p>
                  </a:txBody>
                  <a:tcPr>
                    <a:noFill/>
                  </a:tcPr>
                </a:tc>
              </a:tr>
              <a:tr h="333209"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Base</a:t>
                      </a:r>
                      <a:r>
                        <a:rPr lang="en-US" sz="1600" b="1" baseline="0" dirty="0" smtClean="0"/>
                        <a:t> bulls</a:t>
                      </a:r>
                      <a:endParaRPr lang="en-US" sz="1600" b="1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1" dirty="0" smtClean="0"/>
                        <a:t>350</a:t>
                      </a:r>
                      <a:endParaRPr lang="en-US" sz="1600" b="1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Percent</a:t>
                      </a:r>
                      <a:endParaRPr lang="en-US" sz="1600" b="1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1" dirty="0" smtClean="0"/>
                        <a:t>0.10</a:t>
                      </a:r>
                      <a:endParaRPr lang="en-US" sz="1600" b="1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Bulls edited</a:t>
                      </a:r>
                      <a:endParaRPr lang="en-US" sz="1600" b="1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1" dirty="0" smtClean="0"/>
                        <a:t>0.10</a:t>
                      </a:r>
                      <a:endParaRPr lang="en-US" sz="1600" b="1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600" b="1" dirty="0"/>
                    </a:p>
                  </a:txBody>
                  <a:tcPr>
                    <a:noFill/>
                  </a:tcPr>
                </a:tc>
              </a:tr>
              <a:tr h="563353"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Base cows</a:t>
                      </a:r>
                      <a:endParaRPr lang="en-US" sz="1600" b="1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1" dirty="0" smtClean="0"/>
                        <a:t>35,000</a:t>
                      </a:r>
                      <a:endParaRPr lang="en-US" sz="1600" b="1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Generations</a:t>
                      </a:r>
                      <a:endParaRPr lang="en-US" sz="1600" b="1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1" dirty="0" smtClean="0"/>
                        <a:t>20</a:t>
                      </a:r>
                      <a:endParaRPr lang="en-US" sz="1600" b="1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Cows edited</a:t>
                      </a:r>
                      <a:endParaRPr lang="en-US" sz="1600" b="1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1" dirty="0" smtClean="0"/>
                        <a:t>0.01</a:t>
                      </a:r>
                      <a:endParaRPr lang="en-US" sz="1600" b="1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600" b="1" dirty="0"/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227806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Sequential mate allocation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sz="half"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 smtClean="0"/>
                  <a:t>Mating PA are adjusted for inbreeding </a:t>
                </a:r>
                <a:r>
                  <a:rPr lang="en-US" dirty="0" smtClean="0">
                    <a:solidFill>
                      <a:srgbClr val="00523C"/>
                    </a:solidFill>
                  </a:rPr>
                  <a:t>(Pryce et al., 2012)</a:t>
                </a:r>
                <a:r>
                  <a:rPr lang="en-US" dirty="0" smtClean="0"/>
                  <a:t> and expected embryonic losses </a:t>
                </a:r>
                <a:r>
                  <a:rPr lang="en-US" dirty="0" smtClean="0">
                    <a:solidFill>
                      <a:srgbClr val="00523C"/>
                    </a:solidFill>
                  </a:rPr>
                  <a:t>(Cole, 2015)</a:t>
                </a:r>
                <a:r>
                  <a:rPr lang="en-US" dirty="0" smtClean="0"/>
                  <a:t>:</a:t>
                </a:r>
              </a:p>
              <a:p>
                <a:pPr marL="0" indent="0"/>
                <a14:m>
                  <m:oMath xmlns:m="http://schemas.openxmlformats.org/officeDocument/2006/math">
                    <m:r>
                      <a:rPr lang="en-US" sz="2100" b="1" i="1" smtClean="0">
                        <a:latin typeface="Cambria Math" charset="0"/>
                      </a:rPr>
                      <m:t>   </m:t>
                    </m:r>
                    <m:sSub>
                      <m:sSubPr>
                        <m:ctrlPr>
                          <a:rPr lang="en-US" sz="2100" i="1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2100" i="1">
                            <a:latin typeface="Cambria Math" charset="0"/>
                          </a:rPr>
                          <m:t>𝐵</m:t>
                        </m:r>
                      </m:e>
                      <m:sub>
                        <m:r>
                          <a:rPr lang="en-US" sz="2100" i="1">
                            <a:latin typeface="Cambria Math" charset="0"/>
                          </a:rPr>
                          <m:t>𝑖𝑗</m:t>
                        </m:r>
                      </m:sub>
                    </m:sSub>
                    <m:r>
                      <a:rPr lang="en-US" sz="2100" i="1">
                        <a:latin typeface="Cambria Math" charset="0"/>
                      </a:rPr>
                      <m:t>=0.5</m:t>
                    </m:r>
                    <m:d>
                      <m:dPr>
                        <m:ctrlPr>
                          <a:rPr lang="en-US" sz="2100" i="1">
                            <a:latin typeface="Cambria Math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100" i="1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sz="2100" i="1">
                                <a:latin typeface="Cambria Math" charset="0"/>
                              </a:rPr>
                              <m:t>𝑇𝐵𝑉</m:t>
                            </m:r>
                          </m:e>
                          <m:sub>
                            <m:r>
                              <a:rPr lang="en-US" sz="2100" i="1">
                                <a:latin typeface="Cambria Math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sz="2100" i="1">
                            <a:latin typeface="Cambria Math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sz="2100" i="1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sz="2100" i="1">
                                <a:latin typeface="Cambria Math" charset="0"/>
                              </a:rPr>
                              <m:t>𝑇𝐵𝑉</m:t>
                            </m:r>
                          </m:e>
                          <m:sub>
                            <m:r>
                              <a:rPr lang="en-US" sz="2100" i="1">
                                <a:latin typeface="Cambria Math" charset="0"/>
                              </a:rPr>
                              <m:t>𝑗</m:t>
                            </m:r>
                          </m:sub>
                        </m:sSub>
                      </m:e>
                    </m:d>
                    <m:r>
                      <a:rPr lang="en-US" sz="2100" i="1">
                        <a:latin typeface="Cambria Math" charset="0"/>
                      </a:rPr>
                      <m:t>−</m:t>
                    </m:r>
                    <m:r>
                      <a:rPr lang="en-US" sz="2100" i="1">
                        <a:latin typeface="Cambria Math" charset="0"/>
                      </a:rPr>
                      <m:t>𝜆</m:t>
                    </m:r>
                    <m:sSub>
                      <m:sSubPr>
                        <m:ctrlPr>
                          <a:rPr lang="en-US" sz="2100" i="1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2100" i="1">
                            <a:latin typeface="Cambria Math" charset="0"/>
                          </a:rPr>
                          <m:t>𝐹</m:t>
                        </m:r>
                      </m:e>
                      <m:sub>
                        <m:r>
                          <a:rPr lang="en-US" sz="2100" i="1">
                            <a:latin typeface="Cambria Math" charset="0"/>
                          </a:rPr>
                          <m:t>𝑖𝑗</m:t>
                        </m:r>
                      </m:sub>
                    </m:sSub>
                    <m:r>
                      <a:rPr lang="en-US" sz="2100" i="1">
                        <a:latin typeface="Cambria Math" charset="0"/>
                      </a:rPr>
                      <m:t>−</m:t>
                    </m:r>
                    <m:nary>
                      <m:naryPr>
                        <m:chr m:val="∑"/>
                        <m:limLoc m:val="undOvr"/>
                        <m:ctrlPr>
                          <a:rPr lang="en-US" sz="2100" i="1">
                            <a:latin typeface="Cambria Math" charset="0"/>
                          </a:rPr>
                        </m:ctrlPr>
                      </m:naryPr>
                      <m:sub>
                        <m:r>
                          <a:rPr lang="en-US" sz="2100" i="1">
                            <a:latin typeface="Cambria Math" charset="0"/>
                          </a:rPr>
                          <m:t>𝑟</m:t>
                        </m:r>
                        <m:r>
                          <a:rPr lang="en-US" sz="2100" i="1">
                            <a:latin typeface="Cambria Math" charset="0"/>
                          </a:rPr>
                          <m:t>=1</m:t>
                        </m:r>
                      </m:sub>
                      <m:sup>
                        <m:sSub>
                          <m:sSubPr>
                            <m:ctrlPr>
                              <a:rPr lang="en-US" sz="2100" i="1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sz="2100" i="1">
                                <a:latin typeface="Cambria Math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US" sz="2100" i="1">
                                <a:latin typeface="Cambria Math" charset="0"/>
                              </a:rPr>
                              <m:t>𝑟</m:t>
                            </m:r>
                          </m:sub>
                        </m:sSub>
                      </m:sup>
                      <m:e>
                        <m:sSub>
                          <m:sSubPr>
                            <m:ctrlPr>
                              <a:rPr lang="en-US" sz="2100" i="1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sz="2100" i="1">
                                <a:latin typeface="Cambria Math" charset="0"/>
                              </a:rPr>
                              <m:t>𝑃</m:t>
                            </m:r>
                            <m:r>
                              <a:rPr lang="en-US" sz="2100" i="1">
                                <a:latin typeface="Cambria Math" charset="0"/>
                              </a:rPr>
                              <m:t>(</m:t>
                            </m:r>
                            <m:r>
                              <a:rPr lang="en-US" sz="2100" i="1">
                                <a:latin typeface="Cambria Math" charset="0"/>
                              </a:rPr>
                              <m:t>𝑎𝑎</m:t>
                            </m:r>
                            <m:r>
                              <a:rPr lang="en-US" sz="2100" i="1">
                                <a:latin typeface="Cambria Math" charset="0"/>
                              </a:rPr>
                              <m:t>)</m:t>
                            </m:r>
                          </m:e>
                          <m:sub>
                            <m:r>
                              <a:rPr lang="en-US" sz="2100" i="1">
                                <a:latin typeface="Cambria Math" charset="0"/>
                              </a:rPr>
                              <m:t>𝑟</m:t>
                            </m:r>
                          </m:sub>
                        </m:sSub>
                        <m:r>
                          <a:rPr lang="en-US" sz="2100" i="1">
                            <a:latin typeface="Cambria Math" charset="0"/>
                          </a:rPr>
                          <m:t>×</m:t>
                        </m:r>
                        <m:sSub>
                          <m:sSubPr>
                            <m:ctrlPr>
                              <a:rPr lang="en-US" sz="2100" i="1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sz="2100" i="1">
                                <a:latin typeface="Cambria Math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sz="2100" i="1">
                                <a:latin typeface="Cambria Math" charset="0"/>
                              </a:rPr>
                              <m:t>𝑟</m:t>
                            </m:r>
                          </m:sub>
                        </m:sSub>
                      </m:e>
                    </m:nary>
                  </m:oMath>
                </a14:m>
                <a:endParaRPr lang="en-US" sz="2100" dirty="0"/>
              </a:p>
              <a:p>
                <a:pPr>
                  <a:buClr>
                    <a:schemeClr val="tx1"/>
                  </a:buClr>
                </a:pPr>
                <a:r>
                  <a:rPr lang="is-IS" dirty="0" smtClean="0">
                    <a:solidFill>
                      <a:srgbClr val="B00000"/>
                    </a:solidFill>
                  </a:rPr>
                  <a:t>B</a:t>
                </a:r>
                <a:r>
                  <a:rPr lang="is-IS" baseline="-25000" dirty="0" smtClean="0">
                    <a:solidFill>
                      <a:srgbClr val="B00000"/>
                    </a:solidFill>
                  </a:rPr>
                  <a:t>ij</a:t>
                </a:r>
                <a:r>
                  <a:rPr lang="is-IS" dirty="0" smtClean="0"/>
                  <a:t> is a matrix of PA, </a:t>
                </a:r>
                <a:r>
                  <a:rPr lang="is-IS" dirty="0" smtClean="0">
                    <a:solidFill>
                      <a:srgbClr val="B00000"/>
                    </a:solidFill>
                  </a:rPr>
                  <a:t>TBV</a:t>
                </a:r>
                <a:r>
                  <a:rPr lang="is-IS" dirty="0" smtClean="0"/>
                  <a:t> are true breeding values, </a:t>
                </a:r>
                <a:r>
                  <a:rPr lang="is-IS" dirty="0" smtClean="0">
                    <a:solidFill>
                      <a:srgbClr val="B00000"/>
                    </a:solidFill>
                  </a:rPr>
                  <a:t>λ </a:t>
                </a:r>
                <a:r>
                  <a:rPr lang="is-IS" dirty="0" smtClean="0"/>
                  <a:t>is the value of a 1% increase in inbreeding, </a:t>
                </a:r>
                <a:r>
                  <a:rPr lang="is-IS" dirty="0" smtClean="0">
                    <a:solidFill>
                      <a:srgbClr val="B00000"/>
                    </a:solidFill>
                  </a:rPr>
                  <a:t>F</a:t>
                </a:r>
                <a:r>
                  <a:rPr lang="is-IS" baseline="-25000" dirty="0" smtClean="0">
                    <a:solidFill>
                      <a:srgbClr val="B00000"/>
                    </a:solidFill>
                  </a:rPr>
                  <a:t>ij</a:t>
                </a:r>
                <a:r>
                  <a:rPr lang="is-IS" dirty="0" smtClean="0"/>
                  <a:t> is the inbreeding of the mating, </a:t>
                </a:r>
                <a:r>
                  <a:rPr lang="is-IS" dirty="0" smtClean="0">
                    <a:solidFill>
                      <a:srgbClr val="B00000"/>
                    </a:solidFill>
                  </a:rPr>
                  <a:t>P(aa)</a:t>
                </a:r>
                <a:r>
                  <a:rPr lang="is-IS" dirty="0" smtClean="0"/>
                  <a:t> is the probability of an affected embryo, and </a:t>
                </a:r>
                <a:r>
                  <a:rPr lang="is-IS" dirty="0" smtClean="0">
                    <a:solidFill>
                      <a:srgbClr val="B00000"/>
                    </a:solidFill>
                  </a:rPr>
                  <a:t>v</a:t>
                </a:r>
                <a:r>
                  <a:rPr lang="is-IS" baseline="-25000" dirty="0" smtClean="0">
                    <a:solidFill>
                      <a:srgbClr val="B00000"/>
                    </a:solidFill>
                  </a:rPr>
                  <a:t>r</a:t>
                </a:r>
                <a:r>
                  <a:rPr lang="is-IS" dirty="0" smtClean="0"/>
                  <a:t> is the economic loss associated with an affected embryo. `</a:t>
                </a: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blipFill rotWithShape="0">
                <a:blip r:embed="rId2"/>
                <a:stretch>
                  <a:fillRect l="-2246" t="-4500" r="-10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23849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Sequential mate allocation (cont’d)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 matrix, </a:t>
            </a:r>
            <a:r>
              <a:rPr lang="en-US" dirty="0" smtClean="0">
                <a:solidFill>
                  <a:srgbClr val="B00000"/>
                </a:solidFill>
              </a:rPr>
              <a:t>M</a:t>
            </a:r>
            <a:r>
              <a:rPr lang="en-US" dirty="0"/>
              <a:t>, is used to allocate bulls to </a:t>
            </a:r>
            <a:r>
              <a:rPr lang="en-US" dirty="0" smtClean="0"/>
              <a:t>cows</a:t>
            </a:r>
          </a:p>
          <a:p>
            <a:pPr>
              <a:buClr>
                <a:schemeClr val="tx1"/>
              </a:buClr>
            </a:pPr>
            <a:r>
              <a:rPr lang="en-US" dirty="0" err="1" smtClean="0">
                <a:solidFill>
                  <a:srgbClr val="B00000"/>
                </a:solidFill>
              </a:rPr>
              <a:t>M</a:t>
            </a:r>
            <a:r>
              <a:rPr lang="en-US" baseline="-25000" dirty="0" err="1" smtClean="0">
                <a:solidFill>
                  <a:srgbClr val="B00000"/>
                </a:solidFill>
              </a:rPr>
              <a:t>ij</a:t>
            </a:r>
            <a:r>
              <a:rPr lang="en-US" dirty="0" smtClean="0"/>
              <a:t> </a:t>
            </a:r>
            <a:r>
              <a:rPr lang="en-US" dirty="0"/>
              <a:t>is set to </a:t>
            </a:r>
            <a:r>
              <a:rPr lang="en-US" dirty="0">
                <a:solidFill>
                  <a:srgbClr val="00563F"/>
                </a:solidFill>
              </a:rPr>
              <a:t>1</a:t>
            </a:r>
            <a:r>
              <a:rPr lang="en-US" dirty="0"/>
              <a:t> if </a:t>
            </a:r>
            <a:r>
              <a:rPr lang="en-US" dirty="0" err="1" smtClean="0">
                <a:solidFill>
                  <a:srgbClr val="B00000"/>
                </a:solidFill>
              </a:rPr>
              <a:t>B</a:t>
            </a:r>
            <a:r>
              <a:rPr lang="en-US" baseline="-25000" dirty="0" err="1" smtClean="0">
                <a:solidFill>
                  <a:srgbClr val="B00000"/>
                </a:solidFill>
              </a:rPr>
              <a:t>ij</a:t>
            </a:r>
            <a:r>
              <a:rPr lang="en-US" dirty="0" smtClean="0"/>
              <a:t> </a:t>
            </a:r>
            <a:r>
              <a:rPr lang="en-US" dirty="0"/>
              <a:t>is the greatest value in column j </a:t>
            </a:r>
            <a:r>
              <a:rPr lang="en-US" dirty="0" smtClean="0"/>
              <a:t>(largest </a:t>
            </a:r>
            <a:r>
              <a:rPr lang="en-US" dirty="0"/>
              <a:t>PA </a:t>
            </a:r>
            <a:r>
              <a:rPr lang="en-US" dirty="0" smtClean="0"/>
              <a:t>available </a:t>
            </a:r>
            <a:r>
              <a:rPr lang="en-US" dirty="0"/>
              <a:t>for mating to that cow</a:t>
            </a:r>
            <a:r>
              <a:rPr lang="en-US" dirty="0" smtClean="0"/>
              <a:t>)</a:t>
            </a:r>
          </a:p>
          <a:p>
            <a:r>
              <a:rPr lang="en-US" dirty="0" smtClean="0"/>
              <a:t>If </a:t>
            </a:r>
            <a:r>
              <a:rPr lang="en-US" dirty="0"/>
              <a:t>the sum of </a:t>
            </a:r>
            <a:r>
              <a:rPr lang="en-US" dirty="0" smtClean="0"/>
              <a:t>row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smtClean="0"/>
              <a:t>&lt; </a:t>
            </a:r>
            <a:r>
              <a:rPr lang="en-US" dirty="0" smtClean="0">
                <a:solidFill>
                  <a:srgbClr val="B00000"/>
                </a:solidFill>
              </a:rPr>
              <a:t>the number </a:t>
            </a:r>
            <a:r>
              <a:rPr lang="en-US" dirty="0">
                <a:solidFill>
                  <a:srgbClr val="B00000"/>
                </a:solidFill>
              </a:rPr>
              <a:t>of permitted </a:t>
            </a:r>
            <a:r>
              <a:rPr lang="en-US" dirty="0" err="1">
                <a:solidFill>
                  <a:srgbClr val="B00000"/>
                </a:solidFill>
              </a:rPr>
              <a:t>matings</a:t>
            </a:r>
            <a:r>
              <a:rPr lang="en-US" dirty="0"/>
              <a:t> for that </a:t>
            </a:r>
            <a:r>
              <a:rPr lang="en-US" dirty="0" smtClean="0"/>
              <a:t>bull </a:t>
            </a:r>
            <a:r>
              <a:rPr lang="en-US" dirty="0"/>
              <a:t>the mating is </a:t>
            </a:r>
            <a:r>
              <a:rPr lang="en-US" dirty="0" smtClean="0"/>
              <a:t>allocated</a:t>
            </a:r>
          </a:p>
          <a:p>
            <a:r>
              <a:rPr lang="en-US" dirty="0" smtClean="0"/>
              <a:t>Else</a:t>
            </a:r>
            <a:r>
              <a:rPr lang="en-US" dirty="0"/>
              <a:t>, the bull with the next-highest value of </a:t>
            </a:r>
            <a:r>
              <a:rPr lang="en-US" dirty="0" err="1">
                <a:solidFill>
                  <a:srgbClr val="B00000"/>
                </a:solidFill>
              </a:rPr>
              <a:t>B</a:t>
            </a:r>
            <a:r>
              <a:rPr lang="en-US" baseline="-25000" dirty="0" err="1">
                <a:solidFill>
                  <a:srgbClr val="B00000"/>
                </a:solidFill>
              </a:rPr>
              <a:t>ij</a:t>
            </a:r>
            <a:r>
              <a:rPr lang="en-US" dirty="0"/>
              <a:t> </a:t>
            </a:r>
            <a:r>
              <a:rPr lang="en-US" dirty="0" smtClean="0"/>
              <a:t>is </a:t>
            </a:r>
            <a:r>
              <a:rPr lang="en-US" dirty="0"/>
              <a:t>selected, </a:t>
            </a:r>
            <a:r>
              <a:rPr lang="en-US" dirty="0" smtClean="0"/>
              <a:t>until </a:t>
            </a:r>
            <a:r>
              <a:rPr lang="en-US" dirty="0"/>
              <a:t>each column has </a:t>
            </a:r>
            <a:r>
              <a:rPr lang="en-US" dirty="0" smtClean="0"/>
              <a:t>only </a:t>
            </a:r>
            <a:r>
              <a:rPr lang="en-US" dirty="0"/>
              <a:t>one element equal to </a:t>
            </a:r>
            <a:r>
              <a:rPr lang="en-US" dirty="0" smtClean="0">
                <a:solidFill>
                  <a:srgbClr val="00563F"/>
                </a:solidFill>
              </a:rPr>
              <a:t>1</a:t>
            </a:r>
            <a:endParaRPr lang="en-US" dirty="0">
              <a:solidFill>
                <a:srgbClr val="00563F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9239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Gene editing algorithm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spcAft>
                <a:spcPts val="1700"/>
              </a:spcAft>
            </a:pPr>
            <a:r>
              <a:rPr lang="en-US" dirty="0" smtClean="0"/>
              <a:t>Gene editing occurs when embryo is created</a:t>
            </a:r>
          </a:p>
          <a:p>
            <a:pPr lvl="1">
              <a:spcAft>
                <a:spcPts val="1700"/>
              </a:spcAft>
            </a:pPr>
            <a:r>
              <a:rPr lang="en-US" dirty="0" smtClean="0"/>
              <a:t>Bernoulli </a:t>
            </a:r>
            <a:r>
              <a:rPr lang="en-US" dirty="0"/>
              <a:t>random variate drawn </a:t>
            </a:r>
            <a:r>
              <a:rPr lang="en-US" dirty="0">
                <a:solidFill>
                  <a:srgbClr val="B00000"/>
                </a:solidFill>
              </a:rPr>
              <a:t>(to determine if </a:t>
            </a:r>
            <a:r>
              <a:rPr lang="en-US" dirty="0" smtClean="0">
                <a:solidFill>
                  <a:srgbClr val="B00000"/>
                </a:solidFill>
              </a:rPr>
              <a:t>edit is successfully made to embryo)</a:t>
            </a:r>
            <a:r>
              <a:rPr lang="en-US" dirty="0" smtClean="0"/>
              <a:t> </a:t>
            </a:r>
            <a:r>
              <a:rPr lang="en-US" dirty="0"/>
              <a:t>and checked for </a:t>
            </a:r>
            <a:r>
              <a:rPr lang="en-US" dirty="0" smtClean="0"/>
              <a:t>success</a:t>
            </a:r>
          </a:p>
          <a:p>
            <a:pPr lvl="1">
              <a:spcAft>
                <a:spcPts val="1700"/>
              </a:spcAft>
            </a:pPr>
            <a:r>
              <a:rPr lang="en-US" dirty="0" smtClean="0"/>
              <a:t>This is </a:t>
            </a:r>
            <a:r>
              <a:rPr lang="en-US" dirty="0" smtClean="0">
                <a:solidFill>
                  <a:srgbClr val="B00000"/>
                </a:solidFill>
              </a:rPr>
              <a:t>not yet possible</a:t>
            </a:r>
            <a:r>
              <a:rPr lang="en-US" dirty="0" smtClean="0"/>
              <a:t> in practice</a:t>
            </a:r>
          </a:p>
          <a:p>
            <a:pPr>
              <a:spcAft>
                <a:spcPts val="600"/>
              </a:spcAft>
            </a:pPr>
            <a:r>
              <a:rPr lang="en-US" dirty="0" smtClean="0"/>
              <a:t>For each recessive edited</a:t>
            </a:r>
          </a:p>
          <a:p>
            <a:pPr lvl="1">
              <a:spcAft>
                <a:spcPts val="600"/>
              </a:spcAft>
            </a:pPr>
            <a:r>
              <a:rPr lang="en-US" dirty="0" smtClean="0"/>
              <a:t>Bernoulli random variate drawn </a:t>
            </a:r>
            <a:r>
              <a:rPr lang="en-US" dirty="0" smtClean="0">
                <a:solidFill>
                  <a:srgbClr val="B00000"/>
                </a:solidFill>
              </a:rPr>
              <a:t>(to determine if edited embryo produces a live birth)</a:t>
            </a:r>
            <a:r>
              <a:rPr lang="en-US" dirty="0" smtClean="0"/>
              <a:t> and checked for success</a:t>
            </a:r>
          </a:p>
          <a:p>
            <a:pPr lvl="1">
              <a:spcAft>
                <a:spcPts val="1700"/>
              </a:spcAft>
            </a:pPr>
            <a:r>
              <a:rPr lang="en-US" dirty="0" smtClean="0"/>
              <a:t>Failure means that genotype was not changed</a:t>
            </a:r>
            <a:endParaRPr lang="en-US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Gene editing algorithm (cont’d)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spcAft>
                <a:spcPts val="1700"/>
              </a:spcAft>
            </a:pPr>
            <a:r>
              <a:rPr lang="en-US" dirty="0" smtClean="0"/>
              <a:t>Several scenarios can be accommodated in the software</a:t>
            </a:r>
          </a:p>
          <a:p>
            <a:pPr lvl="1">
              <a:spcAft>
                <a:spcPts val="1700"/>
              </a:spcAft>
            </a:pPr>
            <a:r>
              <a:rPr lang="en-US" dirty="0" smtClean="0"/>
              <a:t>Single edit and ET events </a:t>
            </a:r>
            <a:r>
              <a:rPr lang="en-US" dirty="0" smtClean="0">
                <a:solidFill>
                  <a:srgbClr val="B00000"/>
                </a:solidFill>
              </a:rPr>
              <a:t>(e.g., establish worst-case baseline)</a:t>
            </a:r>
          </a:p>
          <a:p>
            <a:pPr lvl="1">
              <a:spcAft>
                <a:spcPts val="1700"/>
              </a:spcAft>
            </a:pPr>
            <a:r>
              <a:rPr lang="en-US" dirty="0" smtClean="0"/>
              <a:t> Limited numbers of edit and ET events repeated until success or the supply is exhausted </a:t>
            </a:r>
            <a:r>
              <a:rPr lang="en-US" dirty="0" smtClean="0">
                <a:solidFill>
                  <a:srgbClr val="B00000"/>
                </a:solidFill>
              </a:rPr>
              <a:t>(e.g., limited embryos available for elite animals)</a:t>
            </a:r>
          </a:p>
          <a:p>
            <a:pPr lvl="1">
              <a:spcAft>
                <a:spcPts val="1700"/>
              </a:spcAft>
            </a:pPr>
            <a:r>
              <a:rPr lang="en-US" dirty="0" smtClean="0"/>
              <a:t>Unlimited numbers of edit and ET events repeated until success </a:t>
            </a:r>
            <a:r>
              <a:rPr lang="en-US" dirty="0" smtClean="0">
                <a:solidFill>
                  <a:srgbClr val="B00000"/>
                </a:solidFill>
              </a:rPr>
              <a:t>(e.g., many embryos available in a population of genetically similar animals)</a:t>
            </a:r>
            <a:endParaRPr lang="en-US" dirty="0">
              <a:solidFill>
                <a:srgbClr val="B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96784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Properties of gene editing strategies</a:t>
            </a:r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1482500"/>
              </p:ext>
            </p:extLst>
          </p:nvPr>
        </p:nvGraphicFramePr>
        <p:xfrm>
          <a:off x="444500" y="813108"/>
          <a:ext cx="8229600" cy="1950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70731"/>
                <a:gridCol w="1721109"/>
                <a:gridCol w="1645920"/>
                <a:gridCol w="2012839"/>
                <a:gridCol w="1279001"/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ts val="2500"/>
                        </a:lnSpc>
                      </a:pPr>
                      <a:r>
                        <a:rPr lang="en-US" sz="2400" b="1" dirty="0" smtClean="0">
                          <a:solidFill>
                            <a:srgbClr val="244270"/>
                          </a:solidFill>
                        </a:rPr>
                        <a:t>Technology</a:t>
                      </a:r>
                      <a:r>
                        <a:rPr lang="en-US" sz="2400" b="1" baseline="30000" dirty="0" smtClean="0">
                          <a:solidFill>
                            <a:srgbClr val="244270"/>
                          </a:solidFill>
                        </a:rPr>
                        <a:t>1</a:t>
                      </a:r>
                      <a:endParaRPr lang="en-US" sz="2400" b="1" dirty="0">
                        <a:solidFill>
                          <a:srgbClr val="244270"/>
                        </a:solidFill>
                      </a:endParaRPr>
                    </a:p>
                  </a:txBody>
                  <a:tcPr marL="0" marR="0" marT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</a:pPr>
                      <a:r>
                        <a:rPr lang="en-US" sz="2400" b="1" dirty="0" smtClean="0">
                          <a:solidFill>
                            <a:srgbClr val="244270"/>
                          </a:solidFill>
                        </a:rPr>
                        <a:t>Editing</a:t>
                      </a:r>
                    </a:p>
                    <a:p>
                      <a:pPr algn="ctr">
                        <a:lnSpc>
                          <a:spcPts val="2500"/>
                        </a:lnSpc>
                      </a:pPr>
                      <a:r>
                        <a:rPr lang="en-US" sz="2400" b="1" dirty="0" smtClean="0">
                          <a:solidFill>
                            <a:srgbClr val="244270"/>
                          </a:solidFill>
                        </a:rPr>
                        <a:t>success rate</a:t>
                      </a:r>
                      <a:endParaRPr lang="en-US" sz="2400" b="1" dirty="0">
                        <a:solidFill>
                          <a:srgbClr val="244270"/>
                        </a:solidFill>
                      </a:endParaRPr>
                    </a:p>
                  </a:txBody>
                  <a:tcPr marL="0" marR="0" marT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</a:pPr>
                      <a:r>
                        <a:rPr lang="en-US" sz="2400" b="1" dirty="0" smtClean="0">
                          <a:solidFill>
                            <a:srgbClr val="244270"/>
                          </a:solidFill>
                        </a:rPr>
                        <a:t>ET success</a:t>
                      </a:r>
                    </a:p>
                    <a:p>
                      <a:pPr algn="ctr">
                        <a:lnSpc>
                          <a:spcPts val="2500"/>
                        </a:lnSpc>
                      </a:pPr>
                      <a:r>
                        <a:rPr lang="en-US" sz="2400" b="1" dirty="0" smtClean="0">
                          <a:solidFill>
                            <a:srgbClr val="244270"/>
                          </a:solidFill>
                        </a:rPr>
                        <a:t>rate</a:t>
                      </a:r>
                      <a:endParaRPr lang="en-US" sz="2400" b="1" dirty="0">
                        <a:solidFill>
                          <a:srgbClr val="244270"/>
                        </a:solidFill>
                      </a:endParaRPr>
                    </a:p>
                  </a:txBody>
                  <a:tcPr marL="0" marR="0" marT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</a:pPr>
                      <a:r>
                        <a:rPr lang="en-US" sz="2400" b="1" dirty="0" smtClean="0">
                          <a:solidFill>
                            <a:srgbClr val="244270"/>
                          </a:solidFill>
                        </a:rPr>
                        <a:t>Probability</a:t>
                      </a:r>
                    </a:p>
                    <a:p>
                      <a:pPr algn="ctr">
                        <a:lnSpc>
                          <a:spcPts val="2500"/>
                        </a:lnSpc>
                      </a:pPr>
                      <a:r>
                        <a:rPr lang="en-US" sz="2400" b="1" dirty="0" smtClean="0">
                          <a:solidFill>
                            <a:srgbClr val="244270"/>
                          </a:solidFill>
                        </a:rPr>
                        <a:t>of success</a:t>
                      </a:r>
                      <a:r>
                        <a:rPr lang="en-US" sz="2400" b="1" baseline="30000" dirty="0" smtClean="0">
                          <a:solidFill>
                            <a:srgbClr val="244270"/>
                          </a:solidFill>
                        </a:rPr>
                        <a:t>2</a:t>
                      </a:r>
                      <a:endParaRPr lang="en-US" sz="2400" b="1" baseline="30000" dirty="0">
                        <a:solidFill>
                          <a:srgbClr val="244270"/>
                        </a:solidFill>
                      </a:endParaRPr>
                    </a:p>
                  </a:txBody>
                  <a:tcPr marL="0" marR="0" marT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</a:pPr>
                      <a:r>
                        <a:rPr lang="en-US" sz="2400" b="1" dirty="0" smtClean="0">
                          <a:solidFill>
                            <a:srgbClr val="244270"/>
                          </a:solidFill>
                        </a:rPr>
                        <a:t>Trials for </a:t>
                      </a:r>
                      <a:r>
                        <a:rPr lang="en-US" sz="2400" b="1" baseline="0" dirty="0" smtClean="0">
                          <a:solidFill>
                            <a:srgbClr val="244270"/>
                          </a:solidFill>
                        </a:rPr>
                        <a:t> live calf</a:t>
                      </a:r>
                      <a:r>
                        <a:rPr lang="en-US" sz="2400" b="1" baseline="30000" dirty="0" smtClean="0">
                          <a:solidFill>
                            <a:srgbClr val="244270"/>
                          </a:solidFill>
                        </a:rPr>
                        <a:t>3</a:t>
                      </a:r>
                      <a:endParaRPr lang="en-US" sz="2400" b="1" baseline="30000" dirty="0">
                        <a:solidFill>
                          <a:srgbClr val="244270"/>
                        </a:solidFill>
                      </a:endParaRPr>
                    </a:p>
                  </a:txBody>
                  <a:tcPr marL="0" marR="0" marT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ts val="2500"/>
                        </a:lnSpc>
                      </a:pPr>
                      <a:r>
                        <a:rPr lang="en-US" sz="2400" b="1" dirty="0" smtClean="0">
                          <a:solidFill>
                            <a:schemeClr val="tx1"/>
                          </a:solidFill>
                        </a:rPr>
                        <a:t>CRISPR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</a:pPr>
                      <a:r>
                        <a:rPr lang="en-US" sz="2400" b="1" dirty="0" smtClean="0">
                          <a:solidFill>
                            <a:schemeClr val="tx1"/>
                          </a:solidFill>
                        </a:rPr>
                        <a:t>0.63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</a:pPr>
                      <a:r>
                        <a:rPr lang="en-US" sz="2400" b="1" dirty="0" smtClean="0">
                          <a:solidFill>
                            <a:schemeClr val="tx1"/>
                          </a:solidFill>
                        </a:rPr>
                        <a:t>0.21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</a:pPr>
                      <a:r>
                        <a:rPr lang="en-US" sz="2400" b="1" dirty="0" smtClean="0">
                          <a:solidFill>
                            <a:schemeClr val="tx1"/>
                          </a:solidFill>
                        </a:rPr>
                        <a:t>0. 13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2500"/>
                        </a:lnSpc>
                      </a:pPr>
                      <a:r>
                        <a:rPr lang="en-US" sz="2400" b="1" dirty="0" smtClean="0">
                          <a:solidFill>
                            <a:schemeClr val="tx1"/>
                          </a:solidFill>
                        </a:rPr>
                        <a:t>100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ts val="2500"/>
                        </a:lnSpc>
                      </a:pPr>
                      <a:r>
                        <a:rPr lang="en-US" sz="2400" b="1" dirty="0" smtClean="0">
                          <a:solidFill>
                            <a:schemeClr val="tx1"/>
                          </a:solidFill>
                        </a:rPr>
                        <a:t>TALEN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</a:pPr>
                      <a:r>
                        <a:rPr lang="en-US" sz="2400" b="1" dirty="0" smtClean="0">
                          <a:solidFill>
                            <a:schemeClr val="tx1"/>
                          </a:solidFill>
                        </a:rPr>
                        <a:t>0.21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</a:pPr>
                      <a:r>
                        <a:rPr lang="en-US" sz="2400" b="1" dirty="0" smtClean="0">
                          <a:solidFill>
                            <a:schemeClr val="tx1"/>
                          </a:solidFill>
                        </a:rPr>
                        <a:t>0.12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</a:pPr>
                      <a:r>
                        <a:rPr lang="en-US" sz="2400" b="1" dirty="0" smtClean="0">
                          <a:solidFill>
                            <a:schemeClr val="tx1"/>
                          </a:solidFill>
                        </a:rPr>
                        <a:t>0.03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2500"/>
                        </a:lnSpc>
                      </a:pPr>
                      <a:r>
                        <a:rPr lang="en-US" sz="2400" b="1" dirty="0" smtClean="0">
                          <a:solidFill>
                            <a:schemeClr val="tx1"/>
                          </a:solidFill>
                        </a:rPr>
                        <a:t>740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ts val="2500"/>
                        </a:lnSpc>
                      </a:pPr>
                      <a:r>
                        <a:rPr lang="en-US" sz="2400" b="1" dirty="0" smtClean="0">
                          <a:solidFill>
                            <a:schemeClr val="tx1"/>
                          </a:solidFill>
                        </a:rPr>
                        <a:t>Perfect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</a:pPr>
                      <a:r>
                        <a:rPr lang="en-US" sz="2400" b="1" dirty="0" smtClean="0">
                          <a:solidFill>
                            <a:schemeClr val="tx1"/>
                          </a:solidFill>
                        </a:rPr>
                        <a:t>0.00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</a:pPr>
                      <a:r>
                        <a:rPr lang="en-US" sz="2400" b="1" dirty="0" smtClean="0">
                          <a:solidFill>
                            <a:schemeClr val="tx1"/>
                          </a:solidFill>
                        </a:rPr>
                        <a:t>0.00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</a:pPr>
                      <a:r>
                        <a:rPr lang="en-US" sz="2400" b="1" dirty="0" smtClean="0">
                          <a:solidFill>
                            <a:schemeClr val="tx1"/>
                          </a:solidFill>
                        </a:rPr>
                        <a:t>1.00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2500"/>
                        </a:lnSpc>
                      </a:pPr>
                      <a:r>
                        <a:rPr lang="en-US" sz="2400" b="1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ts val="2500"/>
                        </a:lnSpc>
                      </a:pPr>
                      <a:r>
                        <a:rPr lang="en-US" sz="2400" b="1" dirty="0" smtClean="0">
                          <a:solidFill>
                            <a:schemeClr val="tx1"/>
                          </a:solidFill>
                        </a:rPr>
                        <a:t>ZFN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</a:pPr>
                      <a:r>
                        <a:rPr lang="en-US" sz="2400" b="1" dirty="0" smtClean="0">
                          <a:solidFill>
                            <a:schemeClr val="tx1"/>
                          </a:solidFill>
                        </a:rPr>
                        <a:t>0.11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</a:pPr>
                      <a:r>
                        <a:rPr lang="en-US" sz="2400" b="1" dirty="0" smtClean="0">
                          <a:solidFill>
                            <a:schemeClr val="tx1"/>
                          </a:solidFill>
                        </a:rPr>
                        <a:t>0.08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</a:pPr>
                      <a:r>
                        <a:rPr lang="en-US" sz="2400" b="1" dirty="0" smtClean="0">
                          <a:solidFill>
                            <a:schemeClr val="tx1"/>
                          </a:solidFill>
                        </a:rPr>
                        <a:t>0.01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2500"/>
                        </a:lnSpc>
                      </a:pPr>
                      <a:r>
                        <a:rPr lang="en-US" sz="2400" b="1" dirty="0" smtClean="0">
                          <a:solidFill>
                            <a:schemeClr val="tx1"/>
                          </a:solidFill>
                        </a:rPr>
                        <a:t>2,240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444500" y="2937899"/>
            <a:ext cx="7708900" cy="200054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2200"/>
              </a:lnSpc>
            </a:pPr>
            <a:r>
              <a:rPr lang="en-US" sz="2000" b="1" baseline="30000" dirty="0" smtClean="0"/>
              <a:t>1</a:t>
            </a:r>
            <a:r>
              <a:rPr lang="en-US" sz="2000" b="1" dirty="0" smtClean="0"/>
              <a:t>CRISPR = clustered regularly interspaced short </a:t>
            </a:r>
            <a:r>
              <a:rPr lang="en-US" sz="2000" b="1" dirty="0" err="1" smtClean="0"/>
              <a:t>palindromic</a:t>
            </a:r>
            <a:r>
              <a:rPr lang="en-US" sz="2000" b="1" dirty="0" smtClean="0"/>
              <a:t> repeats;</a:t>
            </a:r>
          </a:p>
          <a:p>
            <a:pPr marL="114300">
              <a:lnSpc>
                <a:spcPts val="2200"/>
              </a:lnSpc>
            </a:pPr>
            <a:r>
              <a:rPr lang="en-US" sz="2000" b="1" dirty="0" smtClean="0"/>
              <a:t>TALEN = transcription activator-like </a:t>
            </a:r>
            <a:r>
              <a:rPr lang="en-US" sz="2000" b="1" dirty="0" err="1" smtClean="0"/>
              <a:t>effector</a:t>
            </a:r>
            <a:r>
              <a:rPr lang="en-US" sz="2000" b="1" dirty="0" smtClean="0"/>
              <a:t> nuclease;</a:t>
            </a:r>
          </a:p>
          <a:p>
            <a:pPr marL="114300">
              <a:lnSpc>
                <a:spcPts val="2200"/>
              </a:lnSpc>
            </a:pPr>
            <a:r>
              <a:rPr lang="en-US" sz="2000" b="1" dirty="0" smtClean="0"/>
              <a:t>Perfect = hypothetical technology with perfect success rate;</a:t>
            </a:r>
          </a:p>
          <a:p>
            <a:pPr marL="114300">
              <a:lnSpc>
                <a:spcPts val="2200"/>
              </a:lnSpc>
              <a:spcAft>
                <a:spcPts val="1200"/>
              </a:spcAft>
            </a:pPr>
            <a:r>
              <a:rPr lang="en-US" sz="2000" b="1" dirty="0" smtClean="0"/>
              <a:t>ZFN = zinc finger nuclease</a:t>
            </a:r>
          </a:p>
          <a:p>
            <a:pPr>
              <a:lnSpc>
                <a:spcPts val="2200"/>
              </a:lnSpc>
              <a:spcAft>
                <a:spcPts val="1200"/>
              </a:spcAft>
            </a:pPr>
            <a:r>
              <a:rPr lang="en-US" sz="2000" b="1" baseline="30000" dirty="0" smtClean="0"/>
              <a:t>2</a:t>
            </a:r>
            <a:r>
              <a:rPr lang="en-US" sz="2000" b="1" dirty="0" smtClean="0"/>
              <a:t>Calcula</a:t>
            </a:r>
            <a:r>
              <a:rPr lang="en-US" sz="2000" b="1" dirty="0" smtClean="0">
                <a:latin typeface="+mj-lt"/>
              </a:rPr>
              <a:t>ted as editing success rate </a:t>
            </a:r>
            <a:r>
              <a:rPr lang="en-US" sz="2000" b="1" dirty="0" smtClean="0">
                <a:latin typeface="+mj-lt"/>
                <a:sym typeface="Symbol"/>
              </a:rPr>
              <a:t> ET success rate</a:t>
            </a:r>
            <a:endParaRPr lang="en-US" sz="2000" b="1" dirty="0">
              <a:latin typeface="+mj-lt"/>
              <a:sym typeface="Symbol"/>
            </a:endParaRPr>
          </a:p>
          <a:p>
            <a:pPr>
              <a:lnSpc>
                <a:spcPts val="2200"/>
              </a:lnSpc>
              <a:spcAft>
                <a:spcPts val="1200"/>
              </a:spcAft>
            </a:pPr>
            <a:r>
              <a:rPr lang="en-US" sz="2000" b="1" baseline="30000" dirty="0" smtClean="0">
                <a:latin typeface="+mj-lt"/>
                <a:sym typeface="Symbol"/>
              </a:rPr>
              <a:t>3</a:t>
            </a:r>
            <a:r>
              <a:rPr lang="en-US" sz="2000" b="1" dirty="0" smtClean="0">
                <a:latin typeface="+mj-lt"/>
                <a:sym typeface="Symbol"/>
              </a:rPr>
              <a:t>Trials required to for 99% probability of a live birth of an edited calf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Recessives by scenario</a:t>
            </a:r>
            <a:endParaRPr lang="en-US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399142" y="812800"/>
          <a:ext cx="8224157" cy="3255264"/>
        </p:xfrm>
        <a:graphic>
          <a:graphicData uri="http://schemas.openxmlformats.org/drawingml/2006/table">
            <a:tbl>
              <a:tblPr/>
              <a:tblGrid>
                <a:gridCol w="1582058"/>
                <a:gridCol w="1155700"/>
                <a:gridCol w="1028700"/>
                <a:gridCol w="1848996"/>
                <a:gridCol w="1896491"/>
                <a:gridCol w="712212"/>
              </a:tblGrid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b="1" dirty="0" smtClean="0">
                          <a:solidFill>
                            <a:srgbClr val="244270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Scenario</a:t>
                      </a:r>
                      <a:r>
                        <a:rPr lang="en-GB" sz="1800" b="1" baseline="30000" dirty="0" smtClean="0">
                          <a:solidFill>
                            <a:srgbClr val="244270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1</a:t>
                      </a:r>
                      <a:endParaRPr lang="en-US" sz="1800" b="1" baseline="30000" dirty="0">
                        <a:solidFill>
                          <a:srgbClr val="244270"/>
                        </a:solidFill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27432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b="1" dirty="0" smtClean="0">
                          <a:solidFill>
                            <a:srgbClr val="244270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No.</a:t>
                      </a:r>
                      <a:r>
                        <a:rPr lang="en-GB" sz="1800" b="1" baseline="30000" dirty="0" smtClean="0">
                          <a:solidFill>
                            <a:srgbClr val="244270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2</a:t>
                      </a:r>
                      <a:endParaRPr lang="en-US" sz="1800" b="1" baseline="30000" dirty="0">
                        <a:solidFill>
                          <a:srgbClr val="244270"/>
                        </a:solidFill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27432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b="1" dirty="0">
                          <a:solidFill>
                            <a:srgbClr val="244270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Frequency</a:t>
                      </a:r>
                      <a:endParaRPr lang="en-US" sz="1800" b="1" dirty="0">
                        <a:solidFill>
                          <a:srgbClr val="244270"/>
                        </a:solidFill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27432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b="1" dirty="0">
                          <a:solidFill>
                            <a:srgbClr val="244270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Value </a:t>
                      </a:r>
                      <a:r>
                        <a:rPr lang="en-GB" sz="1800" b="1" dirty="0" smtClean="0">
                          <a:solidFill>
                            <a:srgbClr val="244270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($)</a:t>
                      </a:r>
                      <a:r>
                        <a:rPr lang="en-GB" sz="1800" b="1" baseline="30000" dirty="0" smtClean="0">
                          <a:solidFill>
                            <a:srgbClr val="244270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3</a:t>
                      </a:r>
                      <a:endParaRPr lang="en-US" sz="1800" b="1" baseline="30000" dirty="0">
                        <a:solidFill>
                          <a:srgbClr val="244270"/>
                        </a:solidFill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27432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b="1" dirty="0">
                          <a:solidFill>
                            <a:srgbClr val="244270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Name</a:t>
                      </a:r>
                      <a:endParaRPr lang="en-US" sz="1800" b="1" dirty="0">
                        <a:solidFill>
                          <a:srgbClr val="244270"/>
                        </a:solidFill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27432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b="1" dirty="0">
                          <a:solidFill>
                            <a:srgbClr val="244270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Lethal</a:t>
                      </a:r>
                      <a:endParaRPr lang="en-US" sz="1800" b="1" dirty="0">
                        <a:solidFill>
                          <a:srgbClr val="244270"/>
                        </a:solidFill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27432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b="1">
                          <a:latin typeface="+mj-lt"/>
                          <a:ea typeface="Times New Roman"/>
                          <a:cs typeface="Times New Roman"/>
                        </a:rPr>
                        <a:t>All recessive loci</a:t>
                      </a:r>
                      <a:endParaRPr lang="en-US" sz="1800" b="1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b="1" dirty="0">
                          <a:latin typeface="+mj-lt"/>
                          <a:ea typeface="Times New Roman"/>
                          <a:cs typeface="Times New Roman"/>
                        </a:rPr>
                        <a:t>12</a:t>
                      </a:r>
                      <a:endParaRPr lang="en-US" sz="1800" b="1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b="1" dirty="0">
                          <a:latin typeface="+mj-lt"/>
                          <a:ea typeface="Times New Roman"/>
                          <a:cs typeface="Times New Roman"/>
                        </a:rPr>
                        <a:t>0.0276</a:t>
                      </a:r>
                      <a:endParaRPr lang="en-US" sz="1800" b="1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b="1" dirty="0">
                          <a:latin typeface="+mj-lt"/>
                          <a:ea typeface="Times New Roman"/>
                          <a:cs typeface="Times New Roman"/>
                        </a:rPr>
                        <a:t>150</a:t>
                      </a:r>
                      <a:endParaRPr lang="en-US" sz="1800" b="1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b="1">
                          <a:latin typeface="+mj-lt"/>
                          <a:ea typeface="Times New Roman"/>
                          <a:cs typeface="Times New Roman"/>
                        </a:rPr>
                        <a:t>Brachyspina</a:t>
                      </a:r>
                      <a:endParaRPr lang="en-US" sz="1800" b="1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b="1" dirty="0">
                          <a:latin typeface="+mj-lt"/>
                          <a:ea typeface="Times New Roman"/>
                          <a:cs typeface="Times New Roman"/>
                        </a:rPr>
                        <a:t>Yes</a:t>
                      </a:r>
                      <a:endParaRPr lang="en-US" sz="1800" b="1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1800" b="1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1800" b="1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b="1" dirty="0">
                          <a:latin typeface="+mj-lt"/>
                          <a:ea typeface="Times New Roman"/>
                          <a:cs typeface="Times New Roman"/>
                        </a:rPr>
                        <a:t>0.0192</a:t>
                      </a:r>
                      <a:endParaRPr lang="en-US" sz="1800" b="1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b="1" dirty="0" smtClean="0">
                          <a:latin typeface="+mj-lt"/>
                          <a:ea typeface="Times New Roman"/>
                          <a:cs typeface="Times New Roman"/>
                        </a:rPr>
                        <a:t>  40</a:t>
                      </a:r>
                      <a:endParaRPr lang="en-US" sz="1800" b="1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b="1">
                          <a:latin typeface="+mj-lt"/>
                          <a:ea typeface="Times New Roman"/>
                          <a:cs typeface="Times New Roman"/>
                        </a:rPr>
                        <a:t>HH1</a:t>
                      </a:r>
                      <a:endParaRPr lang="en-US" sz="1800" b="1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b="1" dirty="0">
                          <a:latin typeface="+mj-lt"/>
                          <a:ea typeface="Times New Roman"/>
                          <a:cs typeface="Times New Roman"/>
                        </a:rPr>
                        <a:t>Yes</a:t>
                      </a:r>
                      <a:endParaRPr lang="en-US" sz="1800" b="1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15900">
                <a:tc>
                  <a:txBody>
                    <a:bodyPr/>
                    <a:lstStyle/>
                    <a:p>
                      <a:pPr marL="0" marR="0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1800" b="1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1800" b="1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b="1" dirty="0">
                          <a:latin typeface="+mj-lt"/>
                          <a:ea typeface="Times New Roman"/>
                          <a:cs typeface="Times New Roman"/>
                        </a:rPr>
                        <a:t>0.0166</a:t>
                      </a:r>
                      <a:endParaRPr lang="en-US" sz="1800" b="1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b="1" dirty="0" smtClean="0">
                          <a:latin typeface="+mj-lt"/>
                          <a:ea typeface="Times New Roman"/>
                          <a:cs typeface="Times New Roman"/>
                        </a:rPr>
                        <a:t>  40</a:t>
                      </a:r>
                      <a:endParaRPr lang="en-US" sz="1800" b="1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b="1">
                          <a:latin typeface="+mj-lt"/>
                          <a:ea typeface="Times New Roman"/>
                          <a:cs typeface="Times New Roman"/>
                        </a:rPr>
                        <a:t>HH2</a:t>
                      </a:r>
                      <a:endParaRPr lang="en-US" sz="1800" b="1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b="1" dirty="0">
                          <a:latin typeface="+mj-lt"/>
                          <a:ea typeface="Times New Roman"/>
                          <a:cs typeface="Times New Roman"/>
                        </a:rPr>
                        <a:t>Yes</a:t>
                      </a:r>
                      <a:endParaRPr lang="en-US" sz="1800" b="1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1800" b="1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1800" b="1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b="1" dirty="0">
                          <a:latin typeface="+mj-lt"/>
                          <a:ea typeface="Times New Roman"/>
                          <a:cs typeface="Times New Roman"/>
                        </a:rPr>
                        <a:t>0.0295</a:t>
                      </a:r>
                      <a:endParaRPr lang="en-US" sz="1800" b="1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b="1" dirty="0" smtClean="0">
                          <a:latin typeface="+mj-lt"/>
                          <a:ea typeface="Times New Roman"/>
                          <a:cs typeface="Times New Roman"/>
                        </a:rPr>
                        <a:t>  40</a:t>
                      </a:r>
                      <a:endParaRPr lang="en-US" sz="1800" b="1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b="1">
                          <a:latin typeface="+mj-lt"/>
                          <a:ea typeface="Times New Roman"/>
                          <a:cs typeface="Times New Roman"/>
                        </a:rPr>
                        <a:t>HH3</a:t>
                      </a:r>
                      <a:endParaRPr lang="en-US" sz="1800" b="1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b="1" dirty="0">
                          <a:latin typeface="+mj-lt"/>
                          <a:ea typeface="Times New Roman"/>
                          <a:cs typeface="Times New Roman"/>
                        </a:rPr>
                        <a:t>Yes</a:t>
                      </a:r>
                      <a:endParaRPr lang="en-US" sz="1800" b="1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1800" b="1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1800" b="1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b="1" dirty="0">
                          <a:latin typeface="+mj-lt"/>
                          <a:ea typeface="Times New Roman"/>
                          <a:cs typeface="Times New Roman"/>
                        </a:rPr>
                        <a:t>0.0037</a:t>
                      </a:r>
                      <a:endParaRPr lang="en-US" sz="1800" b="1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b="1" dirty="0" smtClean="0">
                          <a:latin typeface="+mj-lt"/>
                          <a:ea typeface="Times New Roman"/>
                          <a:cs typeface="Times New Roman"/>
                        </a:rPr>
                        <a:t>  40</a:t>
                      </a:r>
                      <a:endParaRPr lang="en-US" sz="1800" b="1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b="1">
                          <a:latin typeface="+mj-lt"/>
                          <a:ea typeface="Times New Roman"/>
                          <a:cs typeface="Times New Roman"/>
                        </a:rPr>
                        <a:t>HH4</a:t>
                      </a:r>
                      <a:endParaRPr lang="en-US" sz="1800" b="1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b="1" dirty="0">
                          <a:latin typeface="+mj-lt"/>
                          <a:ea typeface="Times New Roman"/>
                          <a:cs typeface="Times New Roman"/>
                        </a:rPr>
                        <a:t>Yes</a:t>
                      </a:r>
                      <a:endParaRPr lang="en-US" sz="1800" b="1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1800" b="1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1800" b="1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b="1" dirty="0">
                          <a:latin typeface="+mj-lt"/>
                          <a:ea typeface="Times New Roman"/>
                          <a:cs typeface="Times New Roman"/>
                        </a:rPr>
                        <a:t>0.0222</a:t>
                      </a:r>
                      <a:endParaRPr lang="en-US" sz="1800" b="1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b="1" dirty="0" smtClean="0">
                          <a:latin typeface="+mj-lt"/>
                          <a:ea typeface="Times New Roman"/>
                          <a:cs typeface="Times New Roman"/>
                        </a:rPr>
                        <a:t>  40</a:t>
                      </a:r>
                      <a:endParaRPr lang="en-US" sz="1800" b="1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b="1">
                          <a:latin typeface="+mj-lt"/>
                          <a:ea typeface="Times New Roman"/>
                          <a:cs typeface="Times New Roman"/>
                        </a:rPr>
                        <a:t>HH5</a:t>
                      </a:r>
                      <a:endParaRPr lang="en-US" sz="1800" b="1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b="1" dirty="0">
                          <a:latin typeface="+mj-lt"/>
                          <a:ea typeface="Times New Roman"/>
                          <a:cs typeface="Times New Roman"/>
                        </a:rPr>
                        <a:t>Yes</a:t>
                      </a:r>
                      <a:endParaRPr lang="en-US" sz="1800" b="1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1800" b="1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1800" b="1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b="1" dirty="0">
                          <a:latin typeface="+mj-lt"/>
                          <a:ea typeface="Times New Roman"/>
                          <a:cs typeface="Times New Roman"/>
                        </a:rPr>
                        <a:t>0.0025</a:t>
                      </a:r>
                      <a:endParaRPr lang="en-US" sz="1800" b="1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b="1" dirty="0">
                          <a:latin typeface="+mj-lt"/>
                          <a:ea typeface="Times New Roman"/>
                          <a:cs typeface="Times New Roman"/>
                        </a:rPr>
                        <a:t>150</a:t>
                      </a:r>
                      <a:endParaRPr lang="en-US" sz="1800" b="1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b="1">
                          <a:latin typeface="+mj-lt"/>
                          <a:ea typeface="Times New Roman"/>
                          <a:cs typeface="Times New Roman"/>
                        </a:rPr>
                        <a:t>BLAD</a:t>
                      </a:r>
                      <a:endParaRPr lang="en-US" sz="1800" b="1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b="1" dirty="0">
                          <a:latin typeface="+mj-lt"/>
                          <a:ea typeface="Times New Roman"/>
                          <a:cs typeface="Times New Roman"/>
                        </a:rPr>
                        <a:t>Yes</a:t>
                      </a:r>
                      <a:endParaRPr lang="en-US" sz="1800" b="1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1800" b="1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1800" b="1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b="1" dirty="0">
                          <a:latin typeface="+mj-lt"/>
                          <a:ea typeface="Times New Roman"/>
                          <a:cs typeface="Times New Roman"/>
                        </a:rPr>
                        <a:t>0.0137</a:t>
                      </a:r>
                      <a:endParaRPr lang="en-US" sz="1800" b="1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b="1" dirty="0" smtClean="0">
                          <a:latin typeface="+mj-lt"/>
                          <a:ea typeface="Times New Roman"/>
                          <a:cs typeface="Times New Roman"/>
                        </a:rPr>
                        <a:t>  70</a:t>
                      </a:r>
                      <a:endParaRPr lang="en-US" sz="1800" b="1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b="1">
                          <a:latin typeface="+mj-lt"/>
                          <a:ea typeface="Times New Roman"/>
                          <a:cs typeface="Times New Roman"/>
                        </a:rPr>
                        <a:t>CVM</a:t>
                      </a:r>
                      <a:endParaRPr lang="en-US" sz="1800" b="1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b="1" dirty="0">
                          <a:latin typeface="+mj-lt"/>
                          <a:ea typeface="Times New Roman"/>
                          <a:cs typeface="Times New Roman"/>
                        </a:rPr>
                        <a:t>Yes</a:t>
                      </a:r>
                      <a:endParaRPr lang="en-US" sz="1800" b="1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1800" b="1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1800" b="1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b="1" dirty="0">
                          <a:latin typeface="+mj-lt"/>
                          <a:ea typeface="Times New Roman"/>
                          <a:cs typeface="Times New Roman"/>
                        </a:rPr>
                        <a:t>0.0001</a:t>
                      </a:r>
                      <a:endParaRPr lang="en-US" sz="1800" b="1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b="1" dirty="0" smtClean="0">
                          <a:latin typeface="+mj-lt"/>
                          <a:ea typeface="Times New Roman"/>
                          <a:cs typeface="Times New Roman"/>
                        </a:rPr>
                        <a:t>  40</a:t>
                      </a:r>
                      <a:endParaRPr lang="en-US" sz="1800" b="1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b="1">
                          <a:latin typeface="+mj-lt"/>
                          <a:ea typeface="Times New Roman"/>
                          <a:cs typeface="Times New Roman"/>
                        </a:rPr>
                        <a:t>DUMPS</a:t>
                      </a:r>
                      <a:endParaRPr lang="en-US" sz="1800" b="1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b="1" dirty="0">
                          <a:latin typeface="+mj-lt"/>
                          <a:ea typeface="Times New Roman"/>
                          <a:cs typeface="Times New Roman"/>
                        </a:rPr>
                        <a:t>Yes</a:t>
                      </a:r>
                      <a:endParaRPr lang="en-US" sz="1800" b="1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1800" b="1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1800" b="1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b="1" dirty="0">
                          <a:latin typeface="+mj-lt"/>
                          <a:ea typeface="Times New Roman"/>
                          <a:cs typeface="Times New Roman"/>
                        </a:rPr>
                        <a:t>0.0007</a:t>
                      </a:r>
                      <a:endParaRPr lang="en-US" sz="1800" b="1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b="1" dirty="0">
                          <a:latin typeface="+mj-lt"/>
                          <a:ea typeface="Times New Roman"/>
                          <a:cs typeface="Times New Roman"/>
                        </a:rPr>
                        <a:t>150</a:t>
                      </a:r>
                      <a:endParaRPr lang="en-US" sz="1800" b="1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b="1">
                          <a:latin typeface="+mj-lt"/>
                          <a:ea typeface="Times New Roman"/>
                          <a:cs typeface="Times New Roman"/>
                        </a:rPr>
                        <a:t>Mulefoot</a:t>
                      </a:r>
                      <a:endParaRPr lang="en-US" sz="1800" b="1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b="1" dirty="0">
                          <a:latin typeface="+mj-lt"/>
                          <a:ea typeface="Times New Roman"/>
                          <a:cs typeface="Times New Roman"/>
                        </a:rPr>
                        <a:t>Yes</a:t>
                      </a:r>
                      <a:endParaRPr lang="en-US" sz="1800" b="1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1800" b="1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1800" b="1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b="1" dirty="0">
                          <a:latin typeface="+mj-lt"/>
                          <a:ea typeface="Times New Roman"/>
                          <a:cs typeface="Times New Roman"/>
                        </a:rPr>
                        <a:t>0.9929</a:t>
                      </a:r>
                      <a:endParaRPr lang="en-US" sz="1800" b="1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b="1" dirty="0" smtClean="0">
                          <a:latin typeface="+mj-lt"/>
                          <a:ea typeface="Times New Roman"/>
                          <a:cs typeface="Times New Roman"/>
                        </a:rPr>
                        <a:t>  40</a:t>
                      </a:r>
                      <a:endParaRPr lang="en-US" sz="1800" b="1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b="1">
                          <a:latin typeface="+mj-lt"/>
                          <a:ea typeface="Times New Roman"/>
                          <a:cs typeface="Times New Roman"/>
                        </a:rPr>
                        <a:t>Horned</a:t>
                      </a:r>
                      <a:endParaRPr lang="en-US" sz="1800" b="1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b="1" dirty="0">
                          <a:latin typeface="+mj-lt"/>
                          <a:ea typeface="Times New Roman"/>
                          <a:cs typeface="Times New Roman"/>
                        </a:rPr>
                        <a:t>No</a:t>
                      </a:r>
                      <a:endParaRPr lang="en-US" sz="1800" b="1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1800" b="1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2743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1800" b="1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2743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b="1" dirty="0">
                          <a:latin typeface="+mj-lt"/>
                          <a:ea typeface="Times New Roman"/>
                          <a:cs typeface="Times New Roman"/>
                        </a:rPr>
                        <a:t>0.0542</a:t>
                      </a:r>
                      <a:endParaRPr lang="en-US" sz="1800" b="1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2743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b="1" dirty="0" smtClean="0">
                          <a:latin typeface="Arial Black"/>
                          <a:ea typeface="Times New Roman"/>
                          <a:cs typeface="Times New Roman"/>
                        </a:rPr>
                        <a:t>–</a:t>
                      </a:r>
                      <a:r>
                        <a:rPr lang="en-GB" sz="1800" b="1" dirty="0" smtClean="0">
                          <a:latin typeface="+mj-lt"/>
                          <a:ea typeface="Times New Roman"/>
                          <a:cs typeface="Times New Roman"/>
                        </a:rPr>
                        <a:t>20</a:t>
                      </a:r>
                      <a:endParaRPr lang="en-US" sz="1800" b="1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2743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b="1">
                          <a:latin typeface="+mj-lt"/>
                          <a:ea typeface="Times New Roman"/>
                          <a:cs typeface="Times New Roman"/>
                        </a:rPr>
                        <a:t>Red coat color</a:t>
                      </a:r>
                      <a:endParaRPr lang="en-US" sz="1800" b="1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2743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b="1" dirty="0">
                          <a:latin typeface="+mj-lt"/>
                          <a:ea typeface="Times New Roman"/>
                          <a:cs typeface="Times New Roman"/>
                        </a:rPr>
                        <a:t>No</a:t>
                      </a:r>
                      <a:endParaRPr lang="en-US" sz="1800" b="1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2743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b="1">
                          <a:latin typeface="+mj-lt"/>
                          <a:ea typeface="Times New Roman"/>
                          <a:cs typeface="Times New Roman"/>
                        </a:rPr>
                        <a:t>Horned locus</a:t>
                      </a:r>
                      <a:endParaRPr lang="en-US" sz="1800" b="1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b="1" dirty="0" smtClean="0">
                          <a:latin typeface="+mj-lt"/>
                          <a:ea typeface="Times New Roman"/>
                          <a:cs typeface="Times New Roman"/>
                        </a:rPr>
                        <a:t>  1</a:t>
                      </a:r>
                      <a:endParaRPr lang="en-US" sz="1800" b="1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b="1" dirty="0">
                          <a:latin typeface="+mj-lt"/>
                          <a:ea typeface="Times New Roman"/>
                          <a:cs typeface="Times New Roman"/>
                        </a:rPr>
                        <a:t>0.9929</a:t>
                      </a:r>
                      <a:endParaRPr lang="en-US" sz="1800" b="1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b="1" dirty="0" smtClean="0">
                          <a:latin typeface="+mj-lt"/>
                          <a:ea typeface="Times New Roman"/>
                          <a:cs typeface="Times New Roman"/>
                        </a:rPr>
                        <a:t>  40</a:t>
                      </a:r>
                      <a:endParaRPr lang="en-US" sz="1800" b="1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b="1">
                          <a:latin typeface="+mj-lt"/>
                          <a:ea typeface="Times New Roman"/>
                          <a:cs typeface="Times New Roman"/>
                        </a:rPr>
                        <a:t>Horned</a:t>
                      </a:r>
                      <a:endParaRPr lang="en-US" sz="1800" b="1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b="1" dirty="0">
                          <a:latin typeface="+mj-lt"/>
                          <a:ea typeface="Times New Roman"/>
                          <a:cs typeface="Times New Roman"/>
                        </a:rPr>
                        <a:t>No</a:t>
                      </a:r>
                      <a:endParaRPr lang="en-US" sz="1800" b="1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317500" y="4241800"/>
            <a:ext cx="8001000" cy="7107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00"/>
              </a:lnSpc>
            </a:pPr>
            <a:r>
              <a:rPr lang="en-US" sz="1600" b="1" baseline="30000" dirty="0" smtClean="0"/>
              <a:t>1</a:t>
            </a:r>
            <a:r>
              <a:rPr lang="en-US" sz="1600" b="1" dirty="0" smtClean="0"/>
              <a:t>Specific scenario simulated for each trait or group of traits</a:t>
            </a:r>
          </a:p>
          <a:p>
            <a:pPr>
              <a:lnSpc>
                <a:spcPts val="1600"/>
              </a:lnSpc>
            </a:pPr>
            <a:r>
              <a:rPr lang="en-US" sz="1600" b="1" baseline="30000" dirty="0" smtClean="0"/>
              <a:t>2</a:t>
            </a:r>
            <a:r>
              <a:rPr lang="en-US" sz="1600" b="1" dirty="0" smtClean="0"/>
              <a:t>Number of recessive loci in scenario</a:t>
            </a:r>
          </a:p>
          <a:p>
            <a:pPr>
              <a:lnSpc>
                <a:spcPts val="1600"/>
              </a:lnSpc>
            </a:pPr>
            <a:r>
              <a:rPr lang="en-US" sz="1600" b="1" baseline="30000" dirty="0" smtClean="0"/>
              <a:t>3</a:t>
            </a:r>
            <a:r>
              <a:rPr lang="en-US" sz="1600" b="1" dirty="0" smtClean="0"/>
              <a:t>Positive values undesirable and negative values desirable</a:t>
            </a:r>
            <a:endParaRPr lang="en-US" sz="1600" b="1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Recessives by scenario </a:t>
            </a:r>
            <a:r>
              <a:rPr lang="en-US" sz="2400" i="1" dirty="0" smtClean="0">
                <a:solidFill>
                  <a:srgbClr val="FFFF00"/>
                </a:solidFill>
              </a:rPr>
              <a:t>(continued)</a:t>
            </a:r>
            <a:endParaRPr lang="en-US" sz="2400" i="1" dirty="0">
              <a:solidFill>
                <a:srgbClr val="FFFF00"/>
              </a:solidFill>
            </a:endParaRPr>
          </a:p>
        </p:txBody>
      </p:sp>
      <p:pic>
        <p:nvPicPr>
          <p:cNvPr id="3" name="Picture 2" descr="GSE_GeneEditing_Fig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4600" y="899257"/>
            <a:ext cx="4114800" cy="37916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91440"/>
            <a:ext cx="8618442" cy="479822"/>
          </a:xfrm>
        </p:spPr>
        <p:txBody>
          <a:bodyPr/>
          <a:lstStyle/>
          <a:p>
            <a:r>
              <a:rPr lang="en-US" dirty="0" smtClean="0"/>
              <a:t>Allele frequency change for all </a:t>
            </a:r>
            <a:r>
              <a:rPr lang="en-US" smtClean="0"/>
              <a:t>recessives with CRISPR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z="1800" dirty="0"/>
              <a:t>Top 1% of bulls and 0% of cows </a:t>
            </a:r>
            <a:r>
              <a:rPr lang="en-US" sz="1800" dirty="0" smtClean="0"/>
              <a:t>edited using CRISPR</a:t>
            </a:r>
            <a:endParaRPr lang="en-US" sz="1800" dirty="0"/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sz="1800" dirty="0"/>
              <a:t>Top </a:t>
            </a:r>
            <a:r>
              <a:rPr lang="en-US" sz="1800" dirty="0" smtClean="0"/>
              <a:t>10% </a:t>
            </a:r>
            <a:r>
              <a:rPr lang="en-US" sz="1800" dirty="0"/>
              <a:t>of bulls and </a:t>
            </a:r>
            <a:r>
              <a:rPr lang="en-US" sz="1800" dirty="0" smtClean="0"/>
              <a:t>1% </a:t>
            </a:r>
            <a:r>
              <a:rPr lang="en-US" sz="1800" dirty="0"/>
              <a:t>of cows </a:t>
            </a:r>
            <a:r>
              <a:rPr lang="en-US" sz="1800" dirty="0" smtClean="0"/>
              <a:t>edited  using CRISPR</a:t>
            </a:r>
            <a:endParaRPr lang="en-US" sz="1800" dirty="0"/>
          </a:p>
          <a:p>
            <a:endParaRPr lang="en-US" sz="18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760" y="1723837"/>
            <a:ext cx="4114800" cy="303104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4880" y="1717623"/>
            <a:ext cx="41148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817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HH3 allele frequency change by editing method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z="1800" dirty="0"/>
              <a:t>Top 1% of bulls and 0% of cows edited</a:t>
            </a:r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sz="1800"/>
              <a:t>Top </a:t>
            </a:r>
            <a:r>
              <a:rPr lang="en-US" sz="1800" smtClean="0"/>
              <a:t>10% </a:t>
            </a:r>
            <a:r>
              <a:rPr lang="en-US" sz="1800"/>
              <a:t>of bulls and </a:t>
            </a:r>
            <a:r>
              <a:rPr lang="en-US" sz="1800" smtClean="0"/>
              <a:t>1% </a:t>
            </a:r>
            <a:r>
              <a:rPr lang="en-US" sz="1800"/>
              <a:t>of cows edited</a:t>
            </a:r>
          </a:p>
          <a:p>
            <a:endParaRPr lang="en-US" sz="1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4880" y="1343389"/>
            <a:ext cx="4114800" cy="29825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0" y="1343389"/>
            <a:ext cx="4114800" cy="2949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150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Introduction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lnSpc>
                <a:spcPts val="2500"/>
              </a:lnSpc>
              <a:spcAft>
                <a:spcPts val="600"/>
              </a:spcAft>
            </a:pPr>
            <a:r>
              <a:rPr lang="en-US" sz="2400" dirty="0" smtClean="0"/>
              <a:t>High-density SNP genotypes used to identify many new recessives that affect fertility in dairy cattle </a:t>
            </a:r>
            <a:r>
              <a:rPr lang="en-US" sz="2400" dirty="0" smtClean="0">
                <a:solidFill>
                  <a:srgbClr val="00523C"/>
                </a:solidFill>
              </a:rPr>
              <a:t>(Cole et al., 2016a)</a:t>
            </a:r>
          </a:p>
          <a:p>
            <a:pPr lvl="1">
              <a:lnSpc>
                <a:spcPts val="2500"/>
              </a:lnSpc>
              <a:spcAft>
                <a:spcPts val="2100"/>
              </a:spcAft>
            </a:pPr>
            <a:r>
              <a:rPr lang="en-US" sz="2400" dirty="0" smtClean="0"/>
              <a:t>Also used to track conditions such as polled</a:t>
            </a:r>
          </a:p>
          <a:p>
            <a:pPr>
              <a:lnSpc>
                <a:spcPts val="2500"/>
              </a:lnSpc>
              <a:spcAft>
                <a:spcPts val="600"/>
              </a:spcAft>
            </a:pPr>
            <a:r>
              <a:rPr lang="en-US" sz="2400" dirty="0" smtClean="0"/>
              <a:t>Faster allele frequency changes through sequential mate allocation </a:t>
            </a:r>
            <a:r>
              <a:rPr lang="en-US" sz="2400" dirty="0" smtClean="0">
                <a:solidFill>
                  <a:srgbClr val="00523C"/>
                </a:solidFill>
              </a:rPr>
              <a:t>(Cole, 2015)</a:t>
            </a:r>
          </a:p>
          <a:p>
            <a:pPr lvl="1">
              <a:lnSpc>
                <a:spcPts val="2500"/>
              </a:lnSpc>
              <a:spcAft>
                <a:spcPts val="2100"/>
              </a:spcAft>
            </a:pPr>
            <a:r>
              <a:rPr lang="en-US" sz="2400" dirty="0" smtClean="0"/>
              <a:t>Accounts for increases in genomic inbreeding and  economic impact of affected matings</a:t>
            </a:r>
            <a:endParaRPr lang="en-US" sz="2400" dirty="0" smtClean="0">
              <a:solidFill>
                <a:srgbClr val="00523C"/>
              </a:solidFill>
            </a:endParaRPr>
          </a:p>
          <a:p>
            <a:pPr>
              <a:lnSpc>
                <a:spcPts val="2500"/>
              </a:lnSpc>
              <a:spcAft>
                <a:spcPts val="600"/>
              </a:spcAft>
            </a:pPr>
            <a:r>
              <a:rPr lang="en-US" sz="2400" dirty="0" smtClean="0"/>
              <a:t>Should consider effects of gene editing on selection programs </a:t>
            </a:r>
          </a:p>
          <a:p>
            <a:pPr lvl="1">
              <a:lnSpc>
                <a:spcPts val="2500"/>
              </a:lnSpc>
              <a:spcAft>
                <a:spcPts val="1800"/>
              </a:spcAft>
            </a:pPr>
            <a:r>
              <a:rPr lang="en-US" sz="2400" dirty="0" smtClean="0"/>
              <a:t>May dramatically alter rates of allele frequency change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Actual </a:t>
            </a:r>
            <a:r>
              <a:rPr lang="en-US" smtClean="0"/>
              <a:t>versus observed HH3 allele frequency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z="1800" dirty="0"/>
              <a:t>Top 1% of bulls and 0% of cows edited</a:t>
            </a:r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sz="1800"/>
              <a:t>Top </a:t>
            </a:r>
            <a:r>
              <a:rPr lang="en-US" sz="1800" smtClean="0"/>
              <a:t>10% </a:t>
            </a:r>
            <a:r>
              <a:rPr lang="en-US" sz="1800"/>
              <a:t>of bulls and </a:t>
            </a:r>
            <a:r>
              <a:rPr lang="en-US" sz="1800" smtClean="0"/>
              <a:t>1% </a:t>
            </a:r>
            <a:r>
              <a:rPr lang="en-US" sz="1800"/>
              <a:t>of cows edited</a:t>
            </a:r>
          </a:p>
          <a:p>
            <a:endParaRPr lang="en-US" sz="18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760" y="1313895"/>
            <a:ext cx="4114800" cy="290578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4880" y="1313895"/>
            <a:ext cx="4114800" cy="2905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712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Inbreeding rates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z="1800" dirty="0"/>
              <a:t>Top 1% of bulls and 0% of cows edited</a:t>
            </a:r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sz="1800"/>
              <a:t>Top </a:t>
            </a:r>
            <a:r>
              <a:rPr lang="en-US" sz="1800" smtClean="0"/>
              <a:t>10% </a:t>
            </a:r>
            <a:r>
              <a:rPr lang="en-US" sz="1800"/>
              <a:t>of bulls and </a:t>
            </a:r>
            <a:r>
              <a:rPr lang="en-US" sz="1800" smtClean="0"/>
              <a:t>1% </a:t>
            </a:r>
            <a:r>
              <a:rPr lang="en-US" sz="1800"/>
              <a:t>of cows edited</a:t>
            </a:r>
          </a:p>
          <a:p>
            <a:endParaRPr lang="en-US" sz="1800" dirty="0"/>
          </a:p>
        </p:txBody>
      </p:sp>
      <p:pic>
        <p:nvPicPr>
          <p:cNvPr id="5" name="Content Placeholder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" y="1319248"/>
            <a:ext cx="4114800" cy="2828925"/>
          </a:xfrm>
          <a:prstGeom prst="rect">
            <a:avLst/>
          </a:prstGeom>
          <a:ln w="12700"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4880" y="1319247"/>
            <a:ext cx="4114800" cy="2828925"/>
          </a:xfrm>
          <a:prstGeom prst="rect">
            <a:avLst/>
          </a:prstGeom>
          <a:ln w="12700">
            <a:noFill/>
          </a:ln>
        </p:spPr>
      </p:pic>
    </p:spTree>
    <p:extLst>
      <p:ext uri="{BB962C8B-B14F-4D97-AF65-F5344CB8AC3E}">
        <p14:creationId xmlns:p14="http://schemas.microsoft.com/office/powerpoint/2010/main" val="1648599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5120" y="2364274"/>
            <a:ext cx="3413760" cy="2560320"/>
          </a:xfrm>
          <a:prstGeom prst="rect">
            <a:avLst/>
          </a:prstGeom>
          <a:ln w="12700" cap="sq">
            <a:solidFill>
              <a:schemeClr val="tx1"/>
            </a:solidFill>
            <a:miter lim="800000"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Embryonic deaths by generation</a:t>
            </a:r>
            <a:endParaRPr lang="en-US" dirty="0"/>
          </a:p>
        </p:txBody>
      </p:sp>
      <p:pic>
        <p:nvPicPr>
          <p:cNvPr id="4" name="Picture 2" descr="ttps://static-content.springer.com/image/art%3A10.1186%2Fs12711-015-0174-9/MediaObjects/12711_2015_174_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82" y="702782"/>
            <a:ext cx="3432394" cy="2560320"/>
          </a:xfrm>
          <a:prstGeom prst="rect">
            <a:avLst/>
          </a:prstGeom>
          <a:noFill/>
          <a:ln w="12700" cap="sq">
            <a:solidFill>
              <a:schemeClr val="tx1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7742" y="730652"/>
            <a:ext cx="3413760" cy="2560320"/>
          </a:xfrm>
          <a:prstGeom prst="rect">
            <a:avLst/>
          </a:prstGeom>
          <a:ln w="12700" cap="sq">
            <a:solidFill>
              <a:schemeClr val="tx1"/>
            </a:solidFill>
            <a:miter lim="800000"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edit for polled?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Increasing polled frequency </a:t>
            </a:r>
            <a:r>
              <a:rPr lang="en-US" dirty="0" smtClean="0"/>
              <a:t>is </a:t>
            </a:r>
            <a:r>
              <a:rPr lang="en-US" dirty="0" smtClean="0">
                <a:solidFill>
                  <a:srgbClr val="B00000"/>
                </a:solidFill>
              </a:rPr>
              <a:t>slow </a:t>
            </a:r>
            <a:r>
              <a:rPr lang="en-US" dirty="0"/>
              <a:t>without a sudden, substantial increase in </a:t>
            </a:r>
            <a:r>
              <a:rPr lang="en-US" dirty="0" smtClean="0"/>
              <a:t>value</a:t>
            </a:r>
            <a:endParaRPr lang="en-US" dirty="0"/>
          </a:p>
          <a:p>
            <a:r>
              <a:rPr lang="en-US" dirty="0"/>
              <a:t>Adding polled to selection indices a </a:t>
            </a:r>
            <a:r>
              <a:rPr lang="en-US" dirty="0" smtClean="0">
                <a:solidFill>
                  <a:srgbClr val="B00000"/>
                </a:solidFill>
              </a:rPr>
              <a:t>long-term </a:t>
            </a:r>
            <a:r>
              <a:rPr lang="en-US" dirty="0">
                <a:solidFill>
                  <a:srgbClr val="B00000"/>
                </a:solidFill>
              </a:rPr>
              <a:t>(slow) </a:t>
            </a:r>
            <a:r>
              <a:rPr lang="en-US" dirty="0"/>
              <a:t>solution</a:t>
            </a:r>
          </a:p>
          <a:p>
            <a:r>
              <a:rPr lang="en-US" dirty="0"/>
              <a:t>Gene editing to produce high-genetic merit polled bulls </a:t>
            </a:r>
            <a:r>
              <a:rPr lang="en-US" dirty="0" smtClean="0"/>
              <a:t>may be a </a:t>
            </a:r>
            <a:r>
              <a:rPr lang="en-US" dirty="0" smtClean="0">
                <a:solidFill>
                  <a:srgbClr val="B00000"/>
                </a:solidFill>
              </a:rPr>
              <a:t>short-term </a:t>
            </a:r>
            <a:r>
              <a:rPr lang="en-US" dirty="0">
                <a:solidFill>
                  <a:srgbClr val="B00000"/>
                </a:solidFill>
              </a:rPr>
              <a:t>(fast) </a:t>
            </a:r>
            <a:r>
              <a:rPr lang="en-US" dirty="0" smtClean="0"/>
              <a:t>solution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3815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Change in Holstein horned allele frequency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177800" indent="-177800"/>
            <a:r>
              <a:rPr lang="en-US" sz="1800" dirty="0" smtClean="0"/>
              <a:t>Top 1% of bulls and 0% of cows edited</a:t>
            </a:r>
            <a:endParaRPr lang="en-US" sz="1800" dirty="0"/>
          </a:p>
        </p:txBody>
      </p:sp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177800" indent="-177800"/>
            <a:r>
              <a:rPr lang="en-US" sz="1800" dirty="0" smtClean="0"/>
              <a:t>Top 10% of bulls and 1% of cows edited</a:t>
            </a:r>
            <a:endParaRPr lang="en-US" sz="1800" dirty="0"/>
          </a:p>
        </p:txBody>
      </p:sp>
      <p:pic>
        <p:nvPicPr>
          <p:cNvPr id="1026" name="Picture 2" descr="M:\jcole\Graphics\GSE_GeneEditing_Fig6A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7" y="1258888"/>
            <a:ext cx="4116668" cy="3017520"/>
          </a:xfrm>
          <a:prstGeom prst="rect">
            <a:avLst/>
          </a:prstGeom>
          <a:noFill/>
          <a:ln w="12700" cap="sq">
            <a:solidFill>
              <a:srgbClr val="000000"/>
            </a:solidFill>
            <a:miter lim="800000"/>
          </a:ln>
        </p:spPr>
      </p:pic>
      <p:pic>
        <p:nvPicPr>
          <p:cNvPr id="1027" name="Picture 3" descr="M:\jcole\Graphics\GSE_GeneEditing_Fig6B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2195" y="1258094"/>
            <a:ext cx="4116668" cy="3017520"/>
          </a:xfrm>
          <a:prstGeom prst="rect">
            <a:avLst/>
          </a:prstGeom>
          <a:noFill/>
          <a:ln w="12700" cap="sq">
            <a:solidFill>
              <a:srgbClr val="000000"/>
            </a:solidFill>
            <a:miter lim="800000"/>
          </a:ln>
        </p:spPr>
      </p:pic>
    </p:spTree>
    <p:extLst>
      <p:ext uri="{BB962C8B-B14F-4D97-AF65-F5344CB8AC3E}">
        <p14:creationId xmlns:p14="http://schemas.microsoft.com/office/powerpoint/2010/main" val="987494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Actual versus observed horned allele frequency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177800" indent="-177800"/>
            <a:r>
              <a:rPr lang="en-US" sz="1800" dirty="0" smtClean="0"/>
              <a:t>Top 1% of bulls and 0% of cows edited</a:t>
            </a:r>
            <a:endParaRPr lang="en-US" sz="1800" dirty="0"/>
          </a:p>
        </p:txBody>
      </p:sp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177800" indent="-177800"/>
            <a:r>
              <a:rPr lang="en-US" sz="1800" dirty="0" smtClean="0"/>
              <a:t>Top 10% of bulls and 1% of cows edited</a:t>
            </a:r>
            <a:endParaRPr lang="en-US" sz="1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4880" y="1406975"/>
            <a:ext cx="4114800" cy="290578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0" y="1406975"/>
            <a:ext cx="4114800" cy="2905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877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More edits result in faster progress</a:t>
            </a:r>
            <a:endParaRPr lang="en-US" dirty="0"/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xmlns="" id="{97A8C152-9840-4F76-923A-D0FE415B4B4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07305569"/>
              </p:ext>
            </p:extLst>
          </p:nvPr>
        </p:nvGraphicFramePr>
        <p:xfrm>
          <a:off x="627018" y="703621"/>
          <a:ext cx="7698376" cy="41693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68880429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Change is faster with editing and few restrictions</a:t>
            </a:r>
            <a:endParaRPr lang="en-US" dirty="0"/>
          </a:p>
        </p:txBody>
      </p:sp>
      <p:pic>
        <p:nvPicPr>
          <p:cNvPr id="6" name="Shape 270" descr="No edits v. Gene editing with CRISPR, 10% bulls:01% cows.png"/>
          <p:cNvPicPr preferRelativeResize="0"/>
          <p:nvPr/>
        </p:nvPicPr>
        <p:blipFill rotWithShape="1">
          <a:blip r:embed="rId2">
            <a:alphaModFix/>
          </a:blip>
          <a:srcRect t="8003"/>
          <a:stretch/>
        </p:blipFill>
        <p:spPr>
          <a:xfrm>
            <a:off x="486325" y="946019"/>
            <a:ext cx="8171348" cy="37025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936230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the best strategy for dealing with recessives?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buClr>
                <a:schemeClr val="tx1"/>
              </a:buClr>
            </a:pPr>
            <a:r>
              <a:rPr lang="en-US" dirty="0" smtClean="0">
                <a:solidFill>
                  <a:srgbClr val="B00000"/>
                </a:solidFill>
              </a:rPr>
              <a:t>Remove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smtClean="0"/>
              <a:t>carrier bulls from the population</a:t>
            </a:r>
          </a:p>
          <a:p>
            <a:r>
              <a:rPr lang="en-US" dirty="0" smtClean="0"/>
              <a:t>Non-carrier bulls are </a:t>
            </a:r>
            <a:r>
              <a:rPr lang="en-US" dirty="0" smtClean="0">
                <a:solidFill>
                  <a:srgbClr val="B00000"/>
                </a:solidFill>
              </a:rPr>
              <a:t>as good as</a:t>
            </a:r>
            <a:r>
              <a:rPr lang="en-US" dirty="0" smtClean="0"/>
              <a:t> carrier bulls</a:t>
            </a:r>
            <a:endParaRPr lang="en-US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3603775"/>
              </p:ext>
            </p:extLst>
          </p:nvPr>
        </p:nvGraphicFramePr>
        <p:xfrm>
          <a:off x="365763" y="2017080"/>
          <a:ext cx="8412476" cy="2484805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822004"/>
                <a:gridCol w="806195"/>
                <a:gridCol w="822004"/>
                <a:gridCol w="822004"/>
                <a:gridCol w="189005"/>
                <a:gridCol w="896918"/>
                <a:gridCol w="984205"/>
                <a:gridCol w="936094"/>
                <a:gridCol w="1093484"/>
                <a:gridCol w="1040563"/>
              </a:tblGrid>
              <a:tr h="411480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51435" marR="51435" marT="0" marB="0" anchor="ctr"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</a:rPr>
                        <a:t>Carriers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51435" marR="51435" marT="0" marB="0" anchor="ctr"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51435" marR="51435" marT="0" marB="0" anchor="ctr"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</a:rPr>
                        <a:t>Non-carriers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51435" marR="51435" marT="0" marB="0" anchor="ctr"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51435" marR="51435" marT="0" marB="0" anchor="ctr"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51435" marR="51435" marT="0" marB="0" anchor="ctr"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411480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effectLst/>
                        </a:rPr>
                        <a:t>Breed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51435" marR="51435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</a:rPr>
                        <a:t>N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51435" marR="51435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</a:rPr>
                        <a:t>Mean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51435" marR="51435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</a:rPr>
                        <a:t>SD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51435" marR="51435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51435" marR="51435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</a:rPr>
                        <a:t>N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51435" marR="51435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</a:rPr>
                        <a:t>Mean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51435" marR="51435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</a:rPr>
                        <a:t>SD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51435" marR="51435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</a:rPr>
                        <a:t>Difference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51435" marR="51435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</a:rPr>
                        <a:t>P value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51435" marR="51435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7405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</a:rPr>
                        <a:t>AY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51435" marR="51435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</a:rPr>
                        <a:t>16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51435" marR="51435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</a:rPr>
                        <a:t>286.43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51435" marR="51435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</a:rPr>
                        <a:t>194.67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51435" marR="51435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51435" marR="51435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chemeClr val="tx1"/>
                          </a:solidFill>
                          <a:effectLst/>
                        </a:rPr>
                        <a:t>53</a:t>
                      </a:r>
                      <a:endParaRPr lang="en-US" sz="1800" b="1"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51435" marR="51435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chemeClr val="tx1"/>
                          </a:solidFill>
                          <a:effectLst/>
                        </a:rPr>
                        <a:t>272.41</a:t>
                      </a:r>
                      <a:endParaRPr lang="en-US" sz="1800" b="1"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51435" marR="51435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chemeClr val="tx1"/>
                          </a:solidFill>
                          <a:effectLst/>
                        </a:rPr>
                        <a:t>191.69</a:t>
                      </a:r>
                      <a:endParaRPr lang="en-US" sz="1800" b="1"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51435" marR="51435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</a:rPr>
                        <a:t>13.02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51435" marR="51435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</a:rPr>
                        <a:t>0.407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51435" marR="51435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411480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</a:rPr>
                        <a:t>BS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</a:rPr>
                        <a:t>30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</a:rPr>
                        <a:t>223.10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</a:rPr>
                        <a:t>218.39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</a:rPr>
                        <a:t>59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</a:rPr>
                        <a:t>284.19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chemeClr val="tx1"/>
                          </a:solidFill>
                          <a:effectLst/>
                        </a:rPr>
                        <a:t>160.36</a:t>
                      </a:r>
                      <a:endParaRPr lang="en-US" sz="1800" b="1"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chemeClr val="tx1"/>
                          </a:solidFill>
                          <a:effectLst/>
                        </a:rPr>
                        <a:t>-61.09</a:t>
                      </a:r>
                      <a:endParaRPr lang="en-US" sz="1800" b="1"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chemeClr val="tx1"/>
                          </a:solidFill>
                          <a:effectLst/>
                        </a:rPr>
                        <a:t>0.087</a:t>
                      </a:r>
                      <a:endParaRPr lang="en-US" sz="1800" b="1"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51435" marR="51435" marT="0" marB="0" anchor="ctr"/>
                </a:tc>
              </a:tr>
              <a:tr h="411480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</a:rPr>
                        <a:t>HO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</a:rPr>
                        <a:t>550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chemeClr val="tx1"/>
                          </a:solidFill>
                          <a:effectLst/>
                        </a:rPr>
                        <a:t>394.08</a:t>
                      </a:r>
                      <a:endParaRPr lang="en-US" sz="1800" b="1"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</a:rPr>
                        <a:t>216.77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</a:rPr>
                        <a:t>1,765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chemeClr val="tx1"/>
                          </a:solidFill>
                          <a:effectLst/>
                        </a:rPr>
                        <a:t>479.49</a:t>
                      </a:r>
                      <a:endParaRPr lang="en-US" sz="1800" b="1"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</a:rPr>
                        <a:t>213.89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</a:rPr>
                        <a:t>-85.41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</a:rPr>
                        <a:t>&lt;0.001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51435" marR="51435" marT="0" marB="0" anchor="ctr"/>
                </a:tc>
              </a:tr>
              <a:tr h="411480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</a:rPr>
                        <a:t>JE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51435" marR="51435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</a:rPr>
                        <a:t>99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51435" marR="51435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</a:rPr>
                        <a:t>340.51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51435" marR="51435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</a:rPr>
                        <a:t>149.00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51435" marR="51435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51435" marR="51435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</a:rPr>
                        <a:t>378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51435" marR="51435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</a:rPr>
                        <a:t>338.82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51435" marR="51435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</a:rPr>
                        <a:t>153.99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51435" marR="51435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</a:rPr>
                        <a:t>1.69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51435" marR="51435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</a:rPr>
                        <a:t>0.460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51435" marR="51435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374940" y="4583756"/>
            <a:ext cx="140294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900" b="1" dirty="0">
                <a:solidFill>
                  <a:srgbClr val="00523C"/>
                </a:solidFill>
                <a:ea typeface="Trebuchet MS" charset="0"/>
                <a:cs typeface="Trebuchet MS" charset="0"/>
              </a:rPr>
              <a:t>Source: Cole et al. (2016).</a:t>
            </a:r>
          </a:p>
        </p:txBody>
      </p:sp>
    </p:spTree>
    <p:extLst>
      <p:ext uri="{BB962C8B-B14F-4D97-AF65-F5344CB8AC3E}">
        <p14:creationId xmlns:p14="http://schemas.microsoft.com/office/powerpoint/2010/main" val="1564449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Regulatory considerations of gene editing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Some </a:t>
            </a:r>
            <a:r>
              <a:rPr lang="en-US" dirty="0"/>
              <a:t>gene-edited products </a:t>
            </a:r>
            <a:r>
              <a:rPr lang="en-US" dirty="0" smtClean="0"/>
              <a:t>have </a:t>
            </a:r>
            <a:r>
              <a:rPr lang="en-US" dirty="0"/>
              <a:t>reached the U.S. </a:t>
            </a:r>
            <a:r>
              <a:rPr lang="en-US" dirty="0" smtClean="0"/>
              <a:t>marketplace </a:t>
            </a:r>
            <a:r>
              <a:rPr lang="en-US" dirty="0" smtClean="0">
                <a:solidFill>
                  <a:srgbClr val="00523C"/>
                </a:solidFill>
              </a:rPr>
              <a:t>(Ledford, 2015; Waltz, 2016)</a:t>
            </a:r>
          </a:p>
          <a:p>
            <a:r>
              <a:rPr lang="en-US" dirty="0" smtClean="0"/>
              <a:t>Regulatory </a:t>
            </a:r>
            <a:r>
              <a:rPr lang="en-US" dirty="0"/>
              <a:t>uncertainty remains a </a:t>
            </a:r>
            <a:r>
              <a:rPr lang="en-US" dirty="0" smtClean="0"/>
              <a:t>concern </a:t>
            </a:r>
            <a:r>
              <a:rPr lang="en-US" dirty="0" smtClean="0">
                <a:solidFill>
                  <a:srgbClr val="00523C"/>
                </a:solidFill>
              </a:rPr>
              <a:t>(</a:t>
            </a:r>
            <a:r>
              <a:rPr lang="en-US" dirty="0" err="1" smtClean="0">
                <a:solidFill>
                  <a:srgbClr val="00523C"/>
                </a:solidFill>
              </a:rPr>
              <a:t>Maxmen</a:t>
            </a:r>
            <a:r>
              <a:rPr lang="en-US" dirty="0" smtClean="0">
                <a:solidFill>
                  <a:srgbClr val="00523C"/>
                </a:solidFill>
              </a:rPr>
              <a:t>, 2017)</a:t>
            </a:r>
          </a:p>
          <a:p>
            <a:r>
              <a:rPr lang="en-US" dirty="0" smtClean="0"/>
              <a:t>Oversight is encouraged </a:t>
            </a:r>
            <a:r>
              <a:rPr lang="en-US" dirty="0"/>
              <a:t>based on the product, rather than the tool </a:t>
            </a:r>
            <a:r>
              <a:rPr lang="en-US" dirty="0" smtClean="0"/>
              <a:t>product </a:t>
            </a:r>
            <a:r>
              <a:rPr lang="en-US" dirty="0" smtClean="0">
                <a:solidFill>
                  <a:srgbClr val="00523C"/>
                </a:solidFill>
              </a:rPr>
              <a:t>(Carroll et al., 2016)</a:t>
            </a:r>
          </a:p>
          <a:p>
            <a:r>
              <a:rPr lang="en-US" dirty="0" smtClean="0"/>
              <a:t>It </a:t>
            </a:r>
            <a:r>
              <a:rPr lang="en-US" dirty="0"/>
              <a:t>is </a:t>
            </a:r>
            <a:r>
              <a:rPr lang="en-US" dirty="0" smtClean="0"/>
              <a:t>unknown </a:t>
            </a:r>
            <a:r>
              <a:rPr lang="en-US" dirty="0"/>
              <a:t>if </a:t>
            </a:r>
            <a:r>
              <a:rPr lang="en-US" dirty="0" smtClean="0"/>
              <a:t>meat </a:t>
            </a:r>
            <a:r>
              <a:rPr lang="en-US" dirty="0"/>
              <a:t>and milk from gene-edited animals will be offered for </a:t>
            </a:r>
            <a:r>
              <a:rPr lang="en-US" dirty="0" smtClean="0"/>
              <a:t>sale in the US</a:t>
            </a:r>
          </a:p>
        </p:txBody>
      </p:sp>
    </p:spTree>
    <p:extLst>
      <p:ext uri="{BB962C8B-B14F-4D97-AF65-F5344CB8AC3E}">
        <p14:creationId xmlns:p14="http://schemas.microsoft.com/office/powerpoint/2010/main" val="2060170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Estimated cost of genetic load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lnSpc>
                <a:spcPts val="2500"/>
              </a:lnSpc>
              <a:spcAft>
                <a:spcPts val="2400"/>
              </a:spcAft>
              <a:buClr>
                <a:schemeClr val="tx1"/>
              </a:buClr>
            </a:pPr>
            <a:r>
              <a:rPr lang="en-US" sz="2400" dirty="0" smtClean="0">
                <a:solidFill>
                  <a:srgbClr val="00523C"/>
                </a:solidFill>
              </a:rPr>
              <a:t>Cole et al. (2016a)</a:t>
            </a:r>
            <a:r>
              <a:rPr lang="en-US" sz="2400" dirty="0" smtClean="0"/>
              <a:t> estimated losses of at least </a:t>
            </a:r>
            <a:r>
              <a:rPr lang="en-US" sz="2400" dirty="0" smtClean="0">
                <a:solidFill>
                  <a:srgbClr val="B00000"/>
                </a:solidFill>
              </a:rPr>
              <a:t>$10,743,308</a:t>
            </a:r>
            <a:r>
              <a:rPr lang="en-US" sz="2400" dirty="0" smtClean="0"/>
              <a:t> because of known recessives</a:t>
            </a:r>
          </a:p>
          <a:p>
            <a:pPr>
              <a:lnSpc>
                <a:spcPts val="2500"/>
              </a:lnSpc>
              <a:spcAft>
                <a:spcPts val="2400"/>
              </a:spcAft>
            </a:pPr>
            <a:r>
              <a:rPr lang="en-US" sz="2400" dirty="0" smtClean="0"/>
              <a:t>Average losses were </a:t>
            </a:r>
            <a:r>
              <a:rPr lang="en-US" sz="2400" dirty="0" smtClean="0">
                <a:solidFill>
                  <a:srgbClr val="B00000"/>
                </a:solidFill>
              </a:rPr>
              <a:t>$5.77</a:t>
            </a:r>
            <a:r>
              <a:rPr lang="en-US" sz="2400" dirty="0" smtClean="0"/>
              <a:t> for Ayrshires, </a:t>
            </a:r>
            <a:r>
              <a:rPr lang="en-US" sz="2400" dirty="0" smtClean="0">
                <a:solidFill>
                  <a:srgbClr val="B00000"/>
                </a:solidFill>
              </a:rPr>
              <a:t>$3.65</a:t>
            </a:r>
            <a:r>
              <a:rPr lang="en-US" sz="2400" dirty="0" smtClean="0"/>
              <a:t> for Brown Swiss, </a:t>
            </a:r>
            <a:r>
              <a:rPr lang="en-US" sz="2400" dirty="0" smtClean="0">
                <a:solidFill>
                  <a:srgbClr val="B00000"/>
                </a:solidFill>
              </a:rPr>
              <a:t>$0.94</a:t>
            </a:r>
            <a:r>
              <a:rPr lang="en-US" sz="2400" dirty="0" smtClean="0"/>
              <a:t> for Holsteins, and </a:t>
            </a:r>
            <a:r>
              <a:rPr lang="en-US" sz="2400" dirty="0" smtClean="0">
                <a:solidFill>
                  <a:srgbClr val="B00000"/>
                </a:solidFill>
              </a:rPr>
              <a:t>$2.96</a:t>
            </a:r>
            <a:r>
              <a:rPr lang="en-US" sz="2400" dirty="0" smtClean="0"/>
              <a:t> for Jerseys</a:t>
            </a:r>
          </a:p>
          <a:p>
            <a:pPr>
              <a:lnSpc>
                <a:spcPts val="2500"/>
              </a:lnSpc>
              <a:spcAft>
                <a:spcPts val="2400"/>
              </a:spcAft>
            </a:pPr>
            <a:r>
              <a:rPr lang="en-US" sz="2400" dirty="0" smtClean="0"/>
              <a:t>Economic impact of genetic load as it affects fertility and </a:t>
            </a:r>
            <a:r>
              <a:rPr lang="en-US" sz="2400" dirty="0" err="1" smtClean="0"/>
              <a:t>perinatal</a:t>
            </a:r>
            <a:r>
              <a:rPr lang="en-US" sz="2400" dirty="0" smtClean="0"/>
              <a:t> mortality</a:t>
            </a:r>
          </a:p>
          <a:p>
            <a:pPr>
              <a:lnSpc>
                <a:spcPts val="2500"/>
              </a:lnSpc>
              <a:spcAft>
                <a:spcPts val="2400"/>
              </a:spcAft>
            </a:pPr>
            <a:r>
              <a:rPr lang="en-US" sz="2400" dirty="0" smtClean="0"/>
              <a:t>Actual losses likely to be higher</a:t>
            </a:r>
          </a:p>
          <a:p>
            <a:pPr>
              <a:lnSpc>
                <a:spcPts val="2500"/>
              </a:lnSpc>
              <a:spcAft>
                <a:spcPts val="2400"/>
              </a:spcAft>
            </a:pP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Key findings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Proportion of bulls edited had only </a:t>
            </a:r>
            <a:r>
              <a:rPr lang="en-US" dirty="0" smtClean="0">
                <a:solidFill>
                  <a:srgbClr val="B00000"/>
                </a:solidFill>
              </a:rPr>
              <a:t>a small effect</a:t>
            </a:r>
            <a:r>
              <a:rPr lang="en-US" dirty="0" smtClean="0"/>
              <a:t> on allele frequencies</a:t>
            </a:r>
          </a:p>
          <a:p>
            <a:r>
              <a:rPr lang="en-US" dirty="0" smtClean="0"/>
              <a:t>Editing elite cows had </a:t>
            </a:r>
            <a:r>
              <a:rPr lang="en-US" dirty="0" smtClean="0">
                <a:solidFill>
                  <a:srgbClr val="B00000"/>
                </a:solidFill>
              </a:rPr>
              <a:t>little effect</a:t>
            </a:r>
            <a:r>
              <a:rPr lang="en-US" dirty="0" smtClean="0"/>
              <a:t> on allele frequencies</a:t>
            </a:r>
          </a:p>
          <a:p>
            <a:r>
              <a:rPr lang="en-US" dirty="0" smtClean="0"/>
              <a:t>The </a:t>
            </a:r>
            <a:r>
              <a:rPr lang="en-US" dirty="0" smtClean="0">
                <a:solidFill>
                  <a:srgbClr val="B00000"/>
                </a:solidFill>
              </a:rPr>
              <a:t>efficiency of the editing technology</a:t>
            </a:r>
            <a:r>
              <a:rPr lang="en-US" dirty="0" smtClean="0"/>
              <a:t> is more important than the proportion edited</a:t>
            </a:r>
          </a:p>
          <a:p>
            <a:r>
              <a:rPr lang="en-US" dirty="0" smtClean="0"/>
              <a:t>The more efficient the editing technology used the </a:t>
            </a:r>
            <a:r>
              <a:rPr lang="en-US" dirty="0" smtClean="0">
                <a:solidFill>
                  <a:srgbClr val="B00000"/>
                </a:solidFill>
              </a:rPr>
              <a:t>lower the rate</a:t>
            </a:r>
            <a:r>
              <a:rPr lang="en-US" dirty="0" smtClean="0"/>
              <a:t> of </a:t>
            </a:r>
            <a:r>
              <a:rPr lang="en-US" dirty="0" smtClean="0"/>
              <a:t>inbreeding</a:t>
            </a:r>
          </a:p>
          <a:p>
            <a:r>
              <a:rPr lang="en-US" dirty="0"/>
              <a:t>Progress is faster </a:t>
            </a:r>
            <a:r>
              <a:rPr lang="en-US" dirty="0">
                <a:solidFill>
                  <a:srgbClr val="B00000"/>
                </a:solidFill>
              </a:rPr>
              <a:t>in early generations</a:t>
            </a:r>
            <a:r>
              <a:rPr lang="en-US" dirty="0"/>
              <a:t> when bulls can be used for more </a:t>
            </a:r>
            <a:r>
              <a:rPr lang="en-US" dirty="0" err="1"/>
              <a:t>matings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407761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When animals are edited, </a:t>
            </a:r>
            <a:r>
              <a:rPr lang="en-US" dirty="0" smtClean="0">
                <a:solidFill>
                  <a:srgbClr val="B00000"/>
                </a:solidFill>
              </a:rPr>
              <a:t>fewer embryos die</a:t>
            </a:r>
            <a:r>
              <a:rPr lang="en-US" dirty="0" smtClean="0">
                <a:solidFill>
                  <a:srgbClr val="00523C"/>
                </a:solidFill>
              </a:rPr>
              <a:t> </a:t>
            </a:r>
            <a:r>
              <a:rPr lang="en-US" dirty="0" smtClean="0"/>
              <a:t>because of lethal recessives</a:t>
            </a:r>
          </a:p>
          <a:p>
            <a:r>
              <a:rPr lang="en-US" dirty="0" smtClean="0"/>
              <a:t>Gene editing is a useful tool for </a:t>
            </a:r>
            <a:r>
              <a:rPr lang="en-US" dirty="0" smtClean="0">
                <a:solidFill>
                  <a:srgbClr val="B00000"/>
                </a:solidFill>
              </a:rPr>
              <a:t>increasing the frequency</a:t>
            </a:r>
            <a:r>
              <a:rPr lang="en-US" dirty="0" smtClean="0"/>
              <a:t> of the polled </a:t>
            </a:r>
            <a:r>
              <a:rPr lang="en-US" dirty="0" smtClean="0"/>
              <a:t>locus</a:t>
            </a:r>
            <a:endParaRPr lang="en-US" dirty="0" smtClean="0"/>
          </a:p>
          <a:p>
            <a:r>
              <a:rPr lang="en-US" dirty="0" smtClean="0"/>
              <a:t>It may be more effective to </a:t>
            </a:r>
            <a:r>
              <a:rPr lang="en-US" dirty="0" smtClean="0">
                <a:solidFill>
                  <a:srgbClr val="B00000"/>
                </a:solidFill>
              </a:rPr>
              <a:t>remove carriers from the population</a:t>
            </a:r>
            <a:r>
              <a:rPr lang="en-US" dirty="0" smtClean="0"/>
              <a:t> than to correct them with gene editing</a:t>
            </a:r>
            <a:endParaRPr lang="is-IS" dirty="0" smtClean="0"/>
          </a:p>
        </p:txBody>
      </p:sp>
    </p:spTree>
    <p:extLst>
      <p:ext uri="{BB962C8B-B14F-4D97-AF65-F5344CB8AC3E}">
        <p14:creationId xmlns:p14="http://schemas.microsoft.com/office/powerpoint/2010/main" val="1417485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Acknowledgments and disclaimers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spcAft>
                <a:spcPts val="1800"/>
              </a:spcAft>
            </a:pPr>
            <a:r>
              <a:rPr lang="en-US" dirty="0" smtClean="0"/>
              <a:t>USDA-ARS project 8042-31000-101-00, “Improving Genetic Predictions in Dairy Animals Using Phenotypic and Genomic Information”</a:t>
            </a:r>
          </a:p>
          <a:p>
            <a:pPr>
              <a:spcAft>
                <a:spcPts val="1800"/>
              </a:spcAft>
            </a:pPr>
            <a:r>
              <a:rPr lang="en-US" dirty="0" smtClean="0"/>
              <a:t>USDA is an equal opportunity provider and employer </a:t>
            </a:r>
          </a:p>
          <a:p>
            <a:pPr>
              <a:spcAft>
                <a:spcPts val="1800"/>
              </a:spcAft>
            </a:pPr>
            <a:r>
              <a:rPr lang="en-US" dirty="0" smtClean="0"/>
              <a:t>Mention of trade names or commercial products in this presentation is solely for the purpose of providing specific information and does not imply recommendation or endorsement by USDA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Questions?</a:t>
            </a:r>
            <a:endParaRPr lang="en-US" dirty="0"/>
          </a:p>
        </p:txBody>
      </p:sp>
      <p:pic>
        <p:nvPicPr>
          <p:cNvPr id="7" name="Picture 6" descr="crossbred.jpg"/>
          <p:cNvPicPr>
            <a:picLocks noChangeAspect="1"/>
          </p:cNvPicPr>
          <p:nvPr/>
        </p:nvPicPr>
        <p:blipFill>
          <a:blip r:embed="rId2" cstate="print"/>
          <a:srcRect t="25690" b="6254"/>
          <a:stretch>
            <a:fillRect/>
          </a:stretch>
        </p:blipFill>
        <p:spPr>
          <a:xfrm>
            <a:off x="0" y="628460"/>
            <a:ext cx="9144000" cy="4109201"/>
          </a:xfrm>
          <a:prstGeom prst="rect">
            <a:avLst/>
          </a:prstGeom>
          <a:effectLst/>
        </p:spPr>
      </p:pic>
      <p:sp>
        <p:nvSpPr>
          <p:cNvPr id="8" name="TextBox 7"/>
          <p:cNvSpPr txBox="1"/>
          <p:nvPr/>
        </p:nvSpPr>
        <p:spPr>
          <a:xfrm>
            <a:off x="0" y="3820736"/>
            <a:ext cx="9144000" cy="769441"/>
          </a:xfrm>
          <a:prstGeom prst="rect">
            <a:avLst/>
          </a:prstGeom>
          <a:solidFill>
            <a:srgbClr val="CCFFCC">
              <a:alpha val="35294"/>
            </a:srgbClr>
          </a:solidFill>
          <a:effectLst>
            <a:softEdge rad="127000"/>
          </a:effectLst>
        </p:spPr>
        <p:txBody>
          <a:bodyPr wrap="square" lIns="182880" tIns="137160" rIns="137160" bIns="91440" rtlCol="0">
            <a:spAutoFit/>
          </a:bodyPr>
          <a:lstStyle/>
          <a:p>
            <a:pPr marL="803275">
              <a:lnSpc>
                <a:spcPts val="2200"/>
              </a:lnSpc>
            </a:pPr>
            <a:r>
              <a:rPr lang="en-US" sz="2000" b="1" dirty="0" smtClean="0">
                <a:solidFill>
                  <a:srgbClr val="244270"/>
                </a:solidFill>
                <a:cs typeface="Calibri" pitchFamily="34" charset="0"/>
              </a:rPr>
              <a:t>Holstein and Jersey crossbreds graze on American Farm Land Trust’s</a:t>
            </a:r>
          </a:p>
          <a:p>
            <a:pPr marL="803275">
              <a:lnSpc>
                <a:spcPts val="2000"/>
              </a:lnSpc>
              <a:spcAft>
                <a:spcPts val="600"/>
              </a:spcAft>
            </a:pPr>
            <a:r>
              <a:rPr lang="en-US" sz="2000" b="1" dirty="0" smtClean="0">
                <a:solidFill>
                  <a:srgbClr val="244270"/>
                </a:solidFill>
                <a:cs typeface="Calibri" pitchFamily="34" charset="0"/>
              </a:rPr>
              <a:t>Cove Mountain Farm in south-central Pennsylvania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746501" y="2232115"/>
            <a:ext cx="5105400" cy="1405513"/>
          </a:xfrm>
          <a:prstGeom prst="rect">
            <a:avLst/>
          </a:prstGeom>
          <a:solidFill>
            <a:srgbClr val="8AAE72">
              <a:alpha val="40000"/>
            </a:srgbClr>
          </a:solidFill>
          <a:effectLst>
            <a:softEdge rad="317500"/>
          </a:effectLst>
        </p:spPr>
        <p:txBody>
          <a:bodyPr wrap="square" lIns="182880" tIns="137160" rIns="182880" bIns="137160" rtlCol="0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500" b="1" dirty="0" smtClean="0">
                <a:ln w="12700">
                  <a:noFill/>
                  <a:prstDash val="solid"/>
                </a:ln>
                <a:solidFill>
                  <a:srgbClr val="55FDFF"/>
                </a:solidFill>
                <a:effectLst>
                  <a:glow rad="139700">
                    <a:srgbClr val="003200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cs typeface="Calibri" pitchFamily="34" charset="0"/>
              </a:rPr>
              <a:t>AIP web site:</a:t>
            </a:r>
          </a:p>
          <a:p>
            <a:pPr algn="ctr">
              <a:lnSpc>
                <a:spcPts val="4400"/>
              </a:lnSpc>
            </a:pPr>
            <a:r>
              <a:rPr lang="en-US" sz="3500" b="1" dirty="0" smtClean="0">
                <a:ln w="12700">
                  <a:noFill/>
                  <a:prstDash val="solid"/>
                </a:ln>
                <a:solidFill>
                  <a:srgbClr val="55FDFF"/>
                </a:solidFill>
                <a:effectLst>
                  <a:glow rad="139700">
                    <a:srgbClr val="003200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cs typeface="Calibri" pitchFamily="34" charset="0"/>
              </a:rPr>
              <a:t>http</a:t>
            </a:r>
            <a:r>
              <a:rPr lang="en-US" sz="3500" b="1" spc="100" dirty="0" smtClean="0">
                <a:ln w="12700">
                  <a:noFill/>
                  <a:prstDash val="solid"/>
                </a:ln>
                <a:solidFill>
                  <a:srgbClr val="55FDFF"/>
                </a:solidFill>
                <a:effectLst>
                  <a:glow rad="139700">
                    <a:srgbClr val="003200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cs typeface="Calibri" pitchFamily="34" charset="0"/>
              </a:rPr>
              <a:t>:</a:t>
            </a:r>
            <a:r>
              <a:rPr lang="en-US" sz="3500" b="1" spc="-150" dirty="0" smtClean="0">
                <a:ln w="12700">
                  <a:noFill/>
                  <a:prstDash val="solid"/>
                </a:ln>
                <a:solidFill>
                  <a:srgbClr val="55FDFF"/>
                </a:solidFill>
                <a:effectLst>
                  <a:glow rad="139700">
                    <a:srgbClr val="003200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cs typeface="Calibri" pitchFamily="34" charset="0"/>
              </a:rPr>
              <a:t>/</a:t>
            </a:r>
            <a:r>
              <a:rPr lang="en-US" sz="3500" b="1" dirty="0" smtClean="0">
                <a:ln w="12700">
                  <a:noFill/>
                  <a:prstDash val="solid"/>
                </a:ln>
                <a:solidFill>
                  <a:srgbClr val="55FDFF"/>
                </a:solidFill>
                <a:effectLst>
                  <a:glow rad="139700">
                    <a:srgbClr val="003200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cs typeface="Calibri" pitchFamily="34" charset="0"/>
              </a:rPr>
              <a:t>/aipl.arsusda.gov</a:t>
            </a:r>
            <a:endParaRPr lang="en-US" sz="3500" b="1" dirty="0">
              <a:ln w="12700">
                <a:noFill/>
                <a:prstDash val="solid"/>
              </a:ln>
              <a:solidFill>
                <a:srgbClr val="55FDFF"/>
              </a:solidFill>
              <a:effectLst>
                <a:glow rad="139700">
                  <a:srgbClr val="003200"/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cs typeface="Calibri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074" y="4734843"/>
            <a:ext cx="765809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"/>
            <a:r>
              <a:rPr lang="en-US" sz="1200" b="1" i="1" dirty="0" smtClean="0">
                <a:solidFill>
                  <a:srgbClr val="00523C"/>
                </a:solidFill>
                <a:effectLst/>
                <a:cs typeface="Calibri" pitchFamily="34" charset="0"/>
              </a:rPr>
              <a:t>Source: </a:t>
            </a:r>
            <a:r>
              <a:rPr lang="en-US" sz="1200" b="1" dirty="0" smtClean="0">
                <a:effectLst/>
                <a:cs typeface="Calibri" pitchFamily="34" charset="0"/>
              </a:rPr>
              <a:t>ARS Image Gallery, image #K8587-14; photo by Bob Nichols</a:t>
            </a:r>
            <a:endParaRPr lang="en-US" sz="1200" b="1" dirty="0">
              <a:effectLst/>
              <a:cs typeface="Calibri" pitchFamily="34" charset="0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References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Autofit/>
          </a:bodyPr>
          <a:lstStyle/>
          <a:p>
            <a:pPr>
              <a:spcAft>
                <a:spcPts val="0"/>
              </a:spcAft>
            </a:pPr>
            <a:r>
              <a:rPr lang="en-US" sz="1800" dirty="0">
                <a:solidFill>
                  <a:srgbClr val="00523C"/>
                </a:solidFill>
              </a:rPr>
              <a:t>Carroll, D., A.L. Van </a:t>
            </a:r>
            <a:r>
              <a:rPr lang="en-US" sz="1800" dirty="0" err="1">
                <a:solidFill>
                  <a:srgbClr val="00523C"/>
                </a:solidFill>
              </a:rPr>
              <a:t>Eenennaam</a:t>
            </a:r>
            <a:r>
              <a:rPr lang="en-US" sz="1800" dirty="0">
                <a:solidFill>
                  <a:srgbClr val="00523C"/>
                </a:solidFill>
              </a:rPr>
              <a:t>, J.F. Taylor, J. </a:t>
            </a:r>
            <a:r>
              <a:rPr lang="en-US" sz="1800" dirty="0" err="1">
                <a:solidFill>
                  <a:srgbClr val="00523C"/>
                </a:solidFill>
              </a:rPr>
              <a:t>Seger</a:t>
            </a:r>
            <a:r>
              <a:rPr lang="en-US" sz="1800" dirty="0">
                <a:solidFill>
                  <a:srgbClr val="00523C"/>
                </a:solidFill>
              </a:rPr>
              <a:t>, and D.F. </a:t>
            </a:r>
            <a:r>
              <a:rPr lang="en-US" sz="1800" dirty="0" err="1">
                <a:solidFill>
                  <a:srgbClr val="00523C"/>
                </a:solidFill>
              </a:rPr>
              <a:t>Voytas</a:t>
            </a:r>
            <a:r>
              <a:rPr lang="en-US" sz="1800" dirty="0">
                <a:solidFill>
                  <a:srgbClr val="00523C"/>
                </a:solidFill>
              </a:rPr>
              <a:t>.</a:t>
            </a:r>
            <a:r>
              <a:rPr lang="en-US" sz="1800" dirty="0"/>
              <a:t> 2016. Regulate genome-edited products, not genome editing itself. Nat. </a:t>
            </a:r>
            <a:r>
              <a:rPr lang="en-US" sz="1800" dirty="0" err="1"/>
              <a:t>Biotechnol</a:t>
            </a:r>
            <a:r>
              <a:rPr lang="en-US" sz="1800" dirty="0"/>
              <a:t>. 34:477–479.</a:t>
            </a:r>
          </a:p>
          <a:p>
            <a:pPr>
              <a:spcAft>
                <a:spcPts val="0"/>
              </a:spcAft>
            </a:pPr>
            <a:r>
              <a:rPr lang="en-US" sz="1800" dirty="0" smtClean="0">
                <a:solidFill>
                  <a:srgbClr val="00523C"/>
                </a:solidFill>
              </a:rPr>
              <a:t>Cole</a:t>
            </a:r>
            <a:r>
              <a:rPr lang="en-US" sz="1800" dirty="0">
                <a:solidFill>
                  <a:srgbClr val="00523C"/>
                </a:solidFill>
              </a:rPr>
              <a:t>, J.B.</a:t>
            </a:r>
            <a:r>
              <a:rPr lang="en-US" sz="1800" dirty="0"/>
              <a:t> 2015. A simple strategy for managing many recessive disorders in a dairy cattle breeding program. Genet. Sel. </a:t>
            </a:r>
            <a:r>
              <a:rPr lang="en-US" sz="1800" dirty="0" err="1"/>
              <a:t>Evol</a:t>
            </a:r>
            <a:r>
              <a:rPr lang="en-US" sz="1800" dirty="0"/>
              <a:t>. 47:94</a:t>
            </a:r>
            <a:r>
              <a:rPr lang="en-US" sz="1800" dirty="0" smtClean="0"/>
              <a:t>.</a:t>
            </a:r>
          </a:p>
          <a:p>
            <a:pPr>
              <a:spcAft>
                <a:spcPts val="0"/>
              </a:spcAft>
            </a:pPr>
            <a:r>
              <a:rPr lang="en-US" sz="1800" dirty="0">
                <a:solidFill>
                  <a:srgbClr val="00523C"/>
                </a:solidFill>
              </a:rPr>
              <a:t>Cole, J.B</a:t>
            </a:r>
            <a:r>
              <a:rPr lang="en-US" sz="1800" dirty="0" smtClean="0">
                <a:solidFill>
                  <a:srgbClr val="00523C"/>
                </a:solidFill>
              </a:rPr>
              <a:t>., D.J. Null, and P.M. </a:t>
            </a:r>
            <a:r>
              <a:rPr lang="en-US" sz="1800" dirty="0" err="1" smtClean="0">
                <a:solidFill>
                  <a:srgbClr val="00523C"/>
                </a:solidFill>
              </a:rPr>
              <a:t>VanRaden</a:t>
            </a:r>
            <a:r>
              <a:rPr lang="en-US" sz="1800" dirty="0" smtClean="0">
                <a:solidFill>
                  <a:srgbClr val="00523C"/>
                </a:solidFill>
              </a:rPr>
              <a:t>.</a:t>
            </a:r>
            <a:r>
              <a:rPr lang="en-US" sz="1800" dirty="0" smtClean="0">
                <a:solidFill>
                  <a:srgbClr val="D9D7AC"/>
                </a:solidFill>
              </a:rPr>
              <a:t> </a:t>
            </a:r>
            <a:r>
              <a:rPr lang="en-US" sz="1800" dirty="0" smtClean="0"/>
              <a:t>2016. Phenotypic </a:t>
            </a:r>
            <a:r>
              <a:rPr lang="en-US" sz="1800" dirty="0"/>
              <a:t>and genetic effects of recessive haplotypes on yield, longevity, and </a:t>
            </a:r>
            <a:r>
              <a:rPr lang="en-US" sz="1800" dirty="0" smtClean="0"/>
              <a:t>fertility. J. Dairy Sci. </a:t>
            </a:r>
            <a:r>
              <a:rPr lang="en-US" sz="1800" dirty="0" err="1" smtClean="0"/>
              <a:t>doi</a:t>
            </a:r>
            <a:r>
              <a:rPr lang="en-US" sz="1800" dirty="0" smtClean="0"/>
              <a:t>: </a:t>
            </a:r>
            <a:r>
              <a:rPr lang="en-US" sz="1800" dirty="0">
                <a:hlinkClick r:id="rId2"/>
              </a:rPr>
              <a:t>http://</a:t>
            </a:r>
            <a:r>
              <a:rPr lang="en-US" sz="1800" dirty="0" smtClean="0">
                <a:hlinkClick r:id="rId2"/>
              </a:rPr>
              <a:t>dx.doi.org/10.3168/jds.2015-10777</a:t>
            </a:r>
            <a:r>
              <a:rPr lang="en-US" sz="1800" dirty="0" smtClean="0"/>
              <a:t>.</a:t>
            </a:r>
            <a:endParaRPr lang="en-US" sz="1800" dirty="0"/>
          </a:p>
          <a:p>
            <a:pPr>
              <a:spcAft>
                <a:spcPts val="0"/>
              </a:spcAft>
            </a:pPr>
            <a:r>
              <a:rPr lang="en-US" sz="1800" dirty="0" err="1" smtClean="0">
                <a:solidFill>
                  <a:srgbClr val="00523C"/>
                </a:solidFill>
              </a:rPr>
              <a:t>Gaj</a:t>
            </a:r>
            <a:r>
              <a:rPr lang="en-US" sz="1800" dirty="0" smtClean="0">
                <a:solidFill>
                  <a:srgbClr val="00523C"/>
                </a:solidFill>
              </a:rPr>
              <a:t>, T., C.A. </a:t>
            </a:r>
            <a:r>
              <a:rPr lang="en-US" sz="1800" dirty="0" err="1" smtClean="0">
                <a:solidFill>
                  <a:srgbClr val="00523C"/>
                </a:solidFill>
              </a:rPr>
              <a:t>Gersbach</a:t>
            </a:r>
            <a:r>
              <a:rPr lang="en-US" sz="1800" dirty="0" smtClean="0">
                <a:solidFill>
                  <a:srgbClr val="00523C"/>
                </a:solidFill>
              </a:rPr>
              <a:t>, </a:t>
            </a:r>
            <a:r>
              <a:rPr lang="en-US" sz="1800" dirty="0">
                <a:solidFill>
                  <a:srgbClr val="00523C"/>
                </a:solidFill>
              </a:rPr>
              <a:t>and </a:t>
            </a:r>
            <a:r>
              <a:rPr lang="en-US" sz="1800" dirty="0" smtClean="0">
                <a:solidFill>
                  <a:srgbClr val="00523C"/>
                </a:solidFill>
              </a:rPr>
              <a:t>C.F</a:t>
            </a:r>
            <a:r>
              <a:rPr lang="en-US" sz="1800" dirty="0">
                <a:solidFill>
                  <a:srgbClr val="00523C"/>
                </a:solidFill>
              </a:rPr>
              <a:t>. </a:t>
            </a:r>
            <a:r>
              <a:rPr lang="en-US" sz="1800" dirty="0" err="1">
                <a:solidFill>
                  <a:srgbClr val="00523C"/>
                </a:solidFill>
              </a:rPr>
              <a:t>Barbas</a:t>
            </a:r>
            <a:r>
              <a:rPr lang="en-US" sz="1800" dirty="0">
                <a:solidFill>
                  <a:srgbClr val="00523C"/>
                </a:solidFill>
              </a:rPr>
              <a:t> </a:t>
            </a:r>
            <a:r>
              <a:rPr lang="en-US" sz="1800" dirty="0" smtClean="0">
                <a:solidFill>
                  <a:srgbClr val="00523C"/>
                </a:solidFill>
              </a:rPr>
              <a:t>III.</a:t>
            </a:r>
            <a:r>
              <a:rPr lang="en-US" sz="1800" dirty="0" smtClean="0"/>
              <a:t> </a:t>
            </a:r>
            <a:r>
              <a:rPr lang="en-US" sz="1800" dirty="0"/>
              <a:t>2013. ZFN, TALEN, and </a:t>
            </a:r>
            <a:r>
              <a:rPr lang="en-US" sz="1800" dirty="0" smtClean="0"/>
              <a:t>CRISPR/</a:t>
            </a:r>
            <a:r>
              <a:rPr lang="en-US" sz="1800" dirty="0" err="1" smtClean="0"/>
              <a:t>Cas</a:t>
            </a:r>
            <a:r>
              <a:rPr lang="en-US" sz="1800" dirty="0" smtClean="0"/>
              <a:t>-based methods </a:t>
            </a:r>
            <a:r>
              <a:rPr lang="en-US" sz="1800" dirty="0"/>
              <a:t>for genome </a:t>
            </a:r>
            <a:r>
              <a:rPr lang="en-US" sz="1800" dirty="0" smtClean="0"/>
              <a:t>engineering. Trends </a:t>
            </a:r>
            <a:r>
              <a:rPr lang="en-US" sz="1800" dirty="0" err="1" smtClean="0"/>
              <a:t>Biotechnol</a:t>
            </a:r>
            <a:r>
              <a:rPr lang="en-US" sz="1800" dirty="0" smtClean="0"/>
              <a:t>. 31:398–405.</a:t>
            </a:r>
            <a:endParaRPr lang="en-US" sz="1800" dirty="0" smtClean="0">
              <a:solidFill>
                <a:srgbClr val="D9D7AC"/>
              </a:solidFill>
            </a:endParaRPr>
          </a:p>
          <a:p>
            <a:pPr>
              <a:spcAft>
                <a:spcPts val="0"/>
              </a:spcAft>
            </a:pPr>
            <a:r>
              <a:rPr lang="en-US" sz="1800" dirty="0" smtClean="0">
                <a:solidFill>
                  <a:srgbClr val="00523C"/>
                </a:solidFill>
              </a:rPr>
              <a:t>Ledford</a:t>
            </a:r>
            <a:r>
              <a:rPr lang="en-US" sz="1800" dirty="0">
                <a:solidFill>
                  <a:srgbClr val="00523C"/>
                </a:solidFill>
              </a:rPr>
              <a:t>, H.</a:t>
            </a:r>
            <a:r>
              <a:rPr lang="en-US" sz="1800" dirty="0">
                <a:solidFill>
                  <a:srgbClr val="D9D7AC"/>
                </a:solidFill>
              </a:rPr>
              <a:t> </a:t>
            </a:r>
            <a:r>
              <a:rPr lang="en-US" sz="1800" dirty="0" smtClean="0"/>
              <a:t>2015. Salmon </a:t>
            </a:r>
            <a:r>
              <a:rPr lang="en-US" sz="1800" dirty="0"/>
              <a:t>approval heralds rethink of transgenic animals. Nat. News 527:417. </a:t>
            </a:r>
            <a:r>
              <a:rPr lang="en-US" sz="1800" dirty="0" smtClean="0"/>
              <a:t>doi:10.1038/527417a.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143631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References (cont’d)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5760" y="792774"/>
            <a:ext cx="8412480" cy="3657600"/>
          </a:xfrm>
        </p:spPr>
        <p:txBody>
          <a:bodyPr>
            <a:noAutofit/>
          </a:bodyPr>
          <a:lstStyle/>
          <a:p>
            <a:pPr>
              <a:spcAft>
                <a:spcPts val="0"/>
              </a:spcAft>
            </a:pPr>
            <a:r>
              <a:rPr lang="en-US" sz="1800" dirty="0">
                <a:solidFill>
                  <a:srgbClr val="00523C"/>
                </a:solidFill>
              </a:rPr>
              <a:t>Li, Y., J.H.J. van der </a:t>
            </a:r>
            <a:r>
              <a:rPr lang="en-US" sz="1800" dirty="0" err="1">
                <a:solidFill>
                  <a:srgbClr val="00523C"/>
                </a:solidFill>
              </a:rPr>
              <a:t>Werf</a:t>
            </a:r>
            <a:r>
              <a:rPr lang="en-US" sz="1800" dirty="0">
                <a:solidFill>
                  <a:srgbClr val="00523C"/>
                </a:solidFill>
              </a:rPr>
              <a:t>, and B.P. </a:t>
            </a:r>
            <a:r>
              <a:rPr lang="en-US" sz="1800" dirty="0" err="1">
                <a:solidFill>
                  <a:srgbClr val="00523C"/>
                </a:solidFill>
              </a:rPr>
              <a:t>Kinghorn</a:t>
            </a:r>
            <a:r>
              <a:rPr lang="en-US" sz="1800" dirty="0">
                <a:solidFill>
                  <a:srgbClr val="00523C"/>
                </a:solidFill>
              </a:rPr>
              <a:t>.</a:t>
            </a:r>
            <a:r>
              <a:rPr lang="en-US" sz="1800" dirty="0">
                <a:solidFill>
                  <a:srgbClr val="D9D7AC"/>
                </a:solidFill>
              </a:rPr>
              <a:t> </a:t>
            </a:r>
            <a:r>
              <a:rPr lang="en-US" sz="1800" dirty="0"/>
              <a:t>2006. </a:t>
            </a:r>
            <a:r>
              <a:rPr lang="en-US" sz="1800" dirty="0" err="1"/>
              <a:t>Optimisation</a:t>
            </a:r>
            <a:r>
              <a:rPr lang="en-US" sz="1800" dirty="0"/>
              <a:t> of crossing system using mate selection. Genet. Sel. </a:t>
            </a:r>
            <a:r>
              <a:rPr lang="en-US" sz="1800" dirty="0" err="1"/>
              <a:t>Evol</a:t>
            </a:r>
            <a:r>
              <a:rPr lang="en-US" sz="1800" dirty="0"/>
              <a:t>. 38:147–65.</a:t>
            </a:r>
            <a:endParaRPr lang="en-US" sz="1800" dirty="0" smtClean="0">
              <a:solidFill>
                <a:srgbClr val="D9D7AC"/>
              </a:solidFill>
            </a:endParaRPr>
          </a:p>
          <a:p>
            <a:pPr>
              <a:spcAft>
                <a:spcPts val="0"/>
              </a:spcAft>
            </a:pPr>
            <a:r>
              <a:rPr lang="en-US" sz="1800" dirty="0" smtClean="0">
                <a:solidFill>
                  <a:srgbClr val="00523C"/>
                </a:solidFill>
              </a:rPr>
              <a:t>Li</a:t>
            </a:r>
            <a:r>
              <a:rPr lang="en-US" sz="1800" dirty="0">
                <a:solidFill>
                  <a:srgbClr val="00523C"/>
                </a:solidFill>
              </a:rPr>
              <a:t>, Y., J.H.J. van der </a:t>
            </a:r>
            <a:r>
              <a:rPr lang="en-US" sz="1800" dirty="0" err="1">
                <a:solidFill>
                  <a:srgbClr val="00523C"/>
                </a:solidFill>
              </a:rPr>
              <a:t>Werf</a:t>
            </a:r>
            <a:r>
              <a:rPr lang="en-US" sz="1800" dirty="0">
                <a:solidFill>
                  <a:srgbClr val="00523C"/>
                </a:solidFill>
              </a:rPr>
              <a:t>, and B.P. </a:t>
            </a:r>
            <a:r>
              <a:rPr lang="en-US" sz="1800" dirty="0" err="1">
                <a:solidFill>
                  <a:srgbClr val="00523C"/>
                </a:solidFill>
              </a:rPr>
              <a:t>Kinghorn</a:t>
            </a:r>
            <a:r>
              <a:rPr lang="en-US" sz="1800" dirty="0">
                <a:solidFill>
                  <a:srgbClr val="00523C"/>
                </a:solidFill>
              </a:rPr>
              <a:t>.</a:t>
            </a:r>
            <a:r>
              <a:rPr lang="en-US" sz="1800" dirty="0"/>
              <a:t> 2008. Optimal utilization of non-additive quantitative trait locus in animal breeding programs. J. Anim. Breed. Genet. 125:342–50</a:t>
            </a:r>
            <a:r>
              <a:rPr lang="en-US" sz="1800" dirty="0" smtClean="0"/>
              <a:t>.</a:t>
            </a:r>
            <a:endParaRPr lang="en-US" sz="1800" dirty="0" smtClean="0">
              <a:solidFill>
                <a:srgbClr val="D9D7AC"/>
              </a:solidFill>
            </a:endParaRPr>
          </a:p>
          <a:p>
            <a:pPr>
              <a:spcAft>
                <a:spcPts val="0"/>
              </a:spcAft>
            </a:pPr>
            <a:r>
              <a:rPr lang="en-US" sz="1800" dirty="0" err="1" smtClean="0">
                <a:solidFill>
                  <a:srgbClr val="00523C"/>
                </a:solidFill>
              </a:rPr>
              <a:t>Maxmen</a:t>
            </a:r>
            <a:r>
              <a:rPr lang="en-US" sz="1800" dirty="0">
                <a:solidFill>
                  <a:srgbClr val="00523C"/>
                </a:solidFill>
              </a:rPr>
              <a:t>, A.</a:t>
            </a:r>
            <a:r>
              <a:rPr lang="en-US" sz="1800" dirty="0">
                <a:solidFill>
                  <a:srgbClr val="D9D7AC"/>
                </a:solidFill>
              </a:rPr>
              <a:t> </a:t>
            </a:r>
            <a:r>
              <a:rPr lang="en-US" sz="1800" dirty="0"/>
              <a:t>2017. Gene-edited animals face US regulatory crackdown. Nat. News. doi:10.1038/nature.2017.21331.</a:t>
            </a:r>
          </a:p>
          <a:p>
            <a:pPr>
              <a:spcAft>
                <a:spcPts val="0"/>
              </a:spcAft>
            </a:pPr>
            <a:r>
              <a:rPr lang="en-US" sz="1800" dirty="0" smtClean="0">
                <a:solidFill>
                  <a:srgbClr val="00523C"/>
                </a:solidFill>
              </a:rPr>
              <a:t>Pryce</a:t>
            </a:r>
            <a:r>
              <a:rPr lang="en-US" sz="1800" dirty="0">
                <a:solidFill>
                  <a:srgbClr val="00523C"/>
                </a:solidFill>
              </a:rPr>
              <a:t>, J.E., B.J. Hayes, and M.E. Goddard. </a:t>
            </a:r>
            <a:r>
              <a:rPr lang="en-US" sz="1800" dirty="0"/>
              <a:t>2012. Novel strategies to minimize progeny inbreeding while maximizing genetic gain using genomic information. J. Dairy Sci. 95:377–388.</a:t>
            </a:r>
            <a:endParaRPr lang="en-US" sz="1800" dirty="0" smtClean="0"/>
          </a:p>
          <a:p>
            <a:pPr>
              <a:spcAft>
                <a:spcPts val="0"/>
              </a:spcAft>
            </a:pPr>
            <a:r>
              <a:rPr lang="en-US" sz="1800" dirty="0" smtClean="0">
                <a:solidFill>
                  <a:srgbClr val="00523C"/>
                </a:solidFill>
              </a:rPr>
              <a:t>Shepherd, R.K., and B.P. </a:t>
            </a:r>
            <a:r>
              <a:rPr lang="en-US" sz="1800" dirty="0" err="1" smtClean="0">
                <a:solidFill>
                  <a:srgbClr val="00523C"/>
                </a:solidFill>
              </a:rPr>
              <a:t>Kinghorn</a:t>
            </a:r>
            <a:r>
              <a:rPr lang="en-US" sz="1800" dirty="0" smtClean="0">
                <a:solidFill>
                  <a:srgbClr val="00523C"/>
                </a:solidFill>
              </a:rPr>
              <a:t>.</a:t>
            </a:r>
            <a:r>
              <a:rPr lang="en-US" sz="1800" dirty="0" smtClean="0">
                <a:solidFill>
                  <a:srgbClr val="D9D7AC"/>
                </a:solidFill>
              </a:rPr>
              <a:t> </a:t>
            </a:r>
            <a:r>
              <a:rPr lang="en-US" sz="1800" dirty="0" smtClean="0"/>
              <a:t>2001. </a:t>
            </a:r>
            <a:r>
              <a:rPr lang="en-US" sz="1800" dirty="0"/>
              <a:t>Designing algorithms for mate selection </a:t>
            </a:r>
            <a:r>
              <a:rPr lang="en-US" sz="1800" dirty="0" smtClean="0"/>
              <a:t>when major </a:t>
            </a:r>
            <a:r>
              <a:rPr lang="en-US" sz="1800" dirty="0"/>
              <a:t>genes or QTL are important. </a:t>
            </a:r>
            <a:r>
              <a:rPr lang="en-US" sz="1800" dirty="0" smtClean="0"/>
              <a:t>Proc. Assoc. </a:t>
            </a:r>
            <a:r>
              <a:rPr lang="en-US" sz="1800" dirty="0" err="1" smtClean="0"/>
              <a:t>Advmt</a:t>
            </a:r>
            <a:r>
              <a:rPr lang="en-US" sz="1800" dirty="0" smtClean="0"/>
              <a:t>. Anim. Breed. </a:t>
            </a:r>
            <a:r>
              <a:rPr lang="en-US" sz="1800" dirty="0"/>
              <a:t>Genet</a:t>
            </a:r>
            <a:r>
              <a:rPr lang="en-US" sz="1800" dirty="0" smtClean="0"/>
              <a:t>. 14:377–80.</a:t>
            </a:r>
          </a:p>
        </p:txBody>
      </p:sp>
    </p:spTree>
    <p:extLst>
      <p:ext uri="{BB962C8B-B14F-4D97-AF65-F5344CB8AC3E}">
        <p14:creationId xmlns:p14="http://schemas.microsoft.com/office/powerpoint/2010/main" val="1823664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References (cont’d)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5760" y="819410"/>
            <a:ext cx="8412480" cy="3657600"/>
          </a:xfrm>
        </p:spPr>
        <p:txBody>
          <a:bodyPr>
            <a:noAutofit/>
          </a:bodyPr>
          <a:lstStyle/>
          <a:p>
            <a:pPr>
              <a:spcAft>
                <a:spcPts val="0"/>
              </a:spcAft>
            </a:pPr>
            <a:r>
              <a:rPr lang="en-US" sz="1800" dirty="0" smtClean="0">
                <a:solidFill>
                  <a:srgbClr val="00523C"/>
                </a:solidFill>
              </a:rPr>
              <a:t>Thompson, N.M., N.O. </a:t>
            </a:r>
            <a:r>
              <a:rPr lang="en-US" sz="1800" dirty="0" err="1" smtClean="0">
                <a:solidFill>
                  <a:srgbClr val="00523C"/>
                </a:solidFill>
              </a:rPr>
              <a:t>Widmar</a:t>
            </a:r>
            <a:r>
              <a:rPr lang="en-US" sz="1800" dirty="0" smtClean="0">
                <a:solidFill>
                  <a:srgbClr val="00523C"/>
                </a:solidFill>
              </a:rPr>
              <a:t>, M.M. Schutz, J.B. Cole, and C.A. Wolf.</a:t>
            </a:r>
            <a:r>
              <a:rPr lang="en-US" sz="1800" dirty="0" smtClean="0">
                <a:solidFill>
                  <a:srgbClr val="D9D7AC"/>
                </a:solidFill>
              </a:rPr>
              <a:t> </a:t>
            </a:r>
            <a:r>
              <a:rPr lang="en-US" sz="1800" dirty="0" smtClean="0"/>
              <a:t>2017</a:t>
            </a:r>
            <a:r>
              <a:rPr lang="en-US" sz="1800" dirty="0"/>
              <a:t>. Economic and social considerations of breeding for polled dairy cows versus dehorning. </a:t>
            </a:r>
            <a:r>
              <a:rPr lang="en-US" sz="1800" dirty="0" smtClean="0"/>
              <a:t>J. </a:t>
            </a:r>
            <a:r>
              <a:rPr lang="en-US" sz="1800" dirty="0"/>
              <a:t>Dairy </a:t>
            </a:r>
            <a:r>
              <a:rPr lang="en-US" sz="1800" dirty="0" smtClean="0"/>
              <a:t>Sci. </a:t>
            </a:r>
            <a:r>
              <a:rPr lang="en-US" sz="1800" dirty="0"/>
              <a:t>100:4941–4952. </a:t>
            </a:r>
            <a:r>
              <a:rPr lang="en-US" sz="1800" dirty="0" err="1"/>
              <a:t>doi:http</a:t>
            </a:r>
            <a:r>
              <a:rPr lang="en-US" sz="1800" dirty="0"/>
              <a:t>://</a:t>
            </a:r>
            <a:r>
              <a:rPr lang="en-US" sz="1800" dirty="0" err="1"/>
              <a:t>dx.doi.org</a:t>
            </a:r>
            <a:r>
              <a:rPr lang="en-US" sz="1800" dirty="0"/>
              <a:t>/10.3168/jds.2016-12099. </a:t>
            </a:r>
          </a:p>
          <a:p>
            <a:pPr>
              <a:spcAft>
                <a:spcPts val="0"/>
              </a:spcAft>
            </a:pPr>
            <a:r>
              <a:rPr lang="en-US" sz="1800" dirty="0" smtClean="0">
                <a:solidFill>
                  <a:srgbClr val="00523C"/>
                </a:solidFill>
              </a:rPr>
              <a:t>Van </a:t>
            </a:r>
            <a:r>
              <a:rPr lang="en-US" sz="1800" dirty="0" err="1">
                <a:solidFill>
                  <a:srgbClr val="00523C"/>
                </a:solidFill>
              </a:rPr>
              <a:t>Eenennaam</a:t>
            </a:r>
            <a:r>
              <a:rPr lang="en-US" sz="1800" dirty="0">
                <a:solidFill>
                  <a:srgbClr val="00523C"/>
                </a:solidFill>
              </a:rPr>
              <a:t> </a:t>
            </a:r>
            <a:r>
              <a:rPr lang="en-US" sz="1800" dirty="0" smtClean="0">
                <a:solidFill>
                  <a:srgbClr val="00523C"/>
                </a:solidFill>
              </a:rPr>
              <a:t>A.L., and B.P. </a:t>
            </a:r>
            <a:r>
              <a:rPr lang="en-US" sz="1800" dirty="0" err="1" smtClean="0">
                <a:solidFill>
                  <a:srgbClr val="00523C"/>
                </a:solidFill>
              </a:rPr>
              <a:t>Kinghorn</a:t>
            </a:r>
            <a:r>
              <a:rPr lang="en-US" sz="1800" dirty="0" smtClean="0">
                <a:solidFill>
                  <a:srgbClr val="00523C"/>
                </a:solidFill>
              </a:rPr>
              <a:t>.</a:t>
            </a:r>
            <a:r>
              <a:rPr lang="en-US" sz="1800" dirty="0" smtClean="0">
                <a:solidFill>
                  <a:srgbClr val="D9D7AC"/>
                </a:solidFill>
              </a:rPr>
              <a:t> </a:t>
            </a:r>
            <a:r>
              <a:rPr lang="en-US" sz="1800" dirty="0" smtClean="0"/>
              <a:t>2014. Use </a:t>
            </a:r>
            <a:r>
              <a:rPr lang="en-US" sz="1800" dirty="0"/>
              <a:t>of mate selection software to </a:t>
            </a:r>
            <a:r>
              <a:rPr lang="en-US" sz="1800" dirty="0" smtClean="0"/>
              <a:t>manage lethal </a:t>
            </a:r>
            <a:r>
              <a:rPr lang="en-US" sz="1800" dirty="0"/>
              <a:t>recessive conditions in livestock populations. In: </a:t>
            </a:r>
            <a:r>
              <a:rPr lang="en-US" sz="1800" dirty="0" smtClean="0"/>
              <a:t>Proceedings of </a:t>
            </a:r>
            <a:r>
              <a:rPr lang="en-US" sz="1800" dirty="0"/>
              <a:t>the 10th W</a:t>
            </a:r>
            <a:r>
              <a:rPr lang="en-US" sz="1800" dirty="0" smtClean="0"/>
              <a:t>CGALP: 17–22 </a:t>
            </a:r>
            <a:r>
              <a:rPr lang="en-US" sz="1800" dirty="0"/>
              <a:t>August 2014; Vancouver.</a:t>
            </a:r>
            <a:r>
              <a:rPr lang="en-US" sz="1800" dirty="0">
                <a:solidFill>
                  <a:srgbClr val="D9D7AC"/>
                </a:solidFill>
              </a:rPr>
              <a:t> </a:t>
            </a:r>
            <a:endParaRPr lang="en-US" sz="1800" dirty="0" smtClean="0"/>
          </a:p>
          <a:p>
            <a:pPr>
              <a:spcAft>
                <a:spcPts val="0"/>
              </a:spcAft>
            </a:pPr>
            <a:r>
              <a:rPr lang="en-US" sz="1800" dirty="0">
                <a:solidFill>
                  <a:srgbClr val="00523C"/>
                </a:solidFill>
              </a:rPr>
              <a:t>Waltz, E.</a:t>
            </a:r>
            <a:r>
              <a:rPr lang="en-US" sz="1800" dirty="0">
                <a:solidFill>
                  <a:srgbClr val="D9D7AC"/>
                </a:solidFill>
              </a:rPr>
              <a:t> </a:t>
            </a:r>
            <a:r>
              <a:rPr lang="en-US" sz="1800" dirty="0"/>
              <a:t>2016. Gene-edited CRISPR mushroom escapes US regulation. Nat. News 532:293. doi:10.1038/nature.2016.19754.</a:t>
            </a:r>
          </a:p>
          <a:p>
            <a:pPr>
              <a:spcAft>
                <a:spcPts val="0"/>
              </a:spcAft>
            </a:pPr>
            <a:r>
              <a:rPr lang="en-US" sz="1800" dirty="0" err="1" smtClean="0">
                <a:solidFill>
                  <a:srgbClr val="00523C"/>
                </a:solidFill>
              </a:rPr>
              <a:t>Widmar</a:t>
            </a:r>
            <a:r>
              <a:rPr lang="en-US" sz="1800" dirty="0">
                <a:solidFill>
                  <a:srgbClr val="00523C"/>
                </a:solidFill>
              </a:rPr>
              <a:t>, </a:t>
            </a:r>
            <a:r>
              <a:rPr lang="en-US" sz="1800" dirty="0" smtClean="0">
                <a:solidFill>
                  <a:srgbClr val="00523C"/>
                </a:solidFill>
              </a:rPr>
              <a:t>N.J.O., </a:t>
            </a:r>
            <a:r>
              <a:rPr lang="en-US" sz="1800" dirty="0">
                <a:solidFill>
                  <a:srgbClr val="00523C"/>
                </a:solidFill>
              </a:rPr>
              <a:t>M.M. Schutz, and J.B. Cole.</a:t>
            </a:r>
            <a:r>
              <a:rPr lang="en-US" sz="1800" dirty="0">
                <a:solidFill>
                  <a:srgbClr val="D9D7AC"/>
                </a:solidFill>
              </a:rPr>
              <a:t> </a:t>
            </a:r>
            <a:r>
              <a:rPr lang="en-US" sz="1800" dirty="0"/>
              <a:t>2013. Breeding for polled dairy cows versus dehorning: Preliminary cost assessments &amp; discussion. </a:t>
            </a:r>
            <a:r>
              <a:rPr lang="en-US" sz="1800" dirty="0" smtClean="0"/>
              <a:t>J. Dairy Sci. </a:t>
            </a:r>
            <a:r>
              <a:rPr lang="en-US" sz="1800" dirty="0"/>
              <a:t>96(Suppl. 2):602 (</a:t>
            </a:r>
            <a:r>
              <a:rPr lang="en-US" sz="1800" dirty="0" err="1"/>
              <a:t>abstr</a:t>
            </a:r>
            <a:r>
              <a:rPr lang="en-US" sz="1800" dirty="0"/>
              <a:t>. TH373).</a:t>
            </a:r>
          </a:p>
        </p:txBody>
      </p:sp>
    </p:spTree>
    <p:extLst>
      <p:ext uri="{BB962C8B-B14F-4D97-AF65-F5344CB8AC3E}">
        <p14:creationId xmlns:p14="http://schemas.microsoft.com/office/powerpoint/2010/main" val="1437985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Selection using marker information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spcAft>
                <a:spcPts val="2400"/>
              </a:spcAft>
            </a:pPr>
            <a:r>
              <a:rPr lang="en-US" sz="2400" dirty="0" smtClean="0"/>
              <a:t>Look-ahead mate selection scheme using markers </a:t>
            </a:r>
            <a:r>
              <a:rPr lang="en-US" sz="2400" dirty="0" smtClean="0">
                <a:solidFill>
                  <a:srgbClr val="00523C"/>
                </a:solidFill>
              </a:rPr>
              <a:t>(Shepherd &amp; </a:t>
            </a:r>
            <a:r>
              <a:rPr lang="en-US" sz="2400" dirty="0" err="1" smtClean="0">
                <a:solidFill>
                  <a:srgbClr val="00523C"/>
                </a:solidFill>
              </a:rPr>
              <a:t>Kinghorn</a:t>
            </a:r>
            <a:r>
              <a:rPr lang="en-US" sz="2400" dirty="0" smtClean="0">
                <a:solidFill>
                  <a:srgbClr val="00523C"/>
                </a:solidFill>
              </a:rPr>
              <a:t>, 2001)</a:t>
            </a:r>
          </a:p>
          <a:p>
            <a:pPr>
              <a:spcAft>
                <a:spcPts val="2400"/>
              </a:spcAft>
            </a:pPr>
            <a:r>
              <a:rPr lang="en-US" sz="2400" dirty="0" smtClean="0"/>
              <a:t>More benefit from QTL genotypes used in mate selection rather than index selection </a:t>
            </a:r>
            <a:r>
              <a:rPr lang="en-US" sz="2400" dirty="0" smtClean="0">
                <a:solidFill>
                  <a:srgbClr val="00523C"/>
                </a:solidFill>
              </a:rPr>
              <a:t>(Li et al., 2006, 2008)</a:t>
            </a:r>
          </a:p>
          <a:p>
            <a:pPr>
              <a:spcAft>
                <a:spcPts val="2400"/>
              </a:spcAft>
            </a:pPr>
            <a:r>
              <a:rPr lang="en-US" sz="2400" dirty="0" smtClean="0"/>
              <a:t>Selection against total number of lethal alleles and recessive lethal genotypes </a:t>
            </a:r>
            <a:r>
              <a:rPr lang="en-US" sz="2400" dirty="0" smtClean="0">
                <a:solidFill>
                  <a:srgbClr val="00523C"/>
                </a:solidFill>
              </a:rPr>
              <a:t>(Van </a:t>
            </a:r>
            <a:r>
              <a:rPr lang="en-US" sz="2400" dirty="0" err="1" smtClean="0">
                <a:solidFill>
                  <a:srgbClr val="00523C"/>
                </a:solidFill>
              </a:rPr>
              <a:t>Eenennaam</a:t>
            </a:r>
            <a:r>
              <a:rPr lang="en-US" sz="2400" dirty="0" smtClean="0">
                <a:solidFill>
                  <a:srgbClr val="00523C"/>
                </a:solidFill>
              </a:rPr>
              <a:t> &amp; </a:t>
            </a:r>
            <a:r>
              <a:rPr lang="en-US" sz="2400" dirty="0" err="1" smtClean="0">
                <a:solidFill>
                  <a:srgbClr val="00523C"/>
                </a:solidFill>
              </a:rPr>
              <a:t>Kinghorn</a:t>
            </a:r>
            <a:r>
              <a:rPr lang="en-US" sz="2400" dirty="0" smtClean="0">
                <a:solidFill>
                  <a:srgbClr val="00523C"/>
                </a:solidFill>
              </a:rPr>
              <a:t>, 2014)</a:t>
            </a:r>
            <a:r>
              <a:rPr lang="en-US" sz="2400" dirty="0" smtClean="0"/>
              <a:t> </a:t>
            </a:r>
          </a:p>
          <a:p>
            <a:pPr>
              <a:spcAft>
                <a:spcPts val="2400"/>
              </a:spcAft>
            </a:pPr>
            <a:r>
              <a:rPr lang="en-US" sz="2400" dirty="0" smtClean="0"/>
              <a:t>Parent averages adjusted to account for inbreeding </a:t>
            </a:r>
            <a:r>
              <a:rPr lang="en-US" sz="2400" dirty="0" smtClean="0">
                <a:solidFill>
                  <a:srgbClr val="00563F"/>
                </a:solidFill>
              </a:rPr>
              <a:t>(Pryce et al., 2012)</a:t>
            </a:r>
            <a:r>
              <a:rPr lang="en-US" sz="2400" dirty="0" smtClean="0"/>
              <a:t> and genetic load in sequential mate allocation schemes </a:t>
            </a:r>
            <a:r>
              <a:rPr lang="en-US" sz="2400" dirty="0" smtClean="0">
                <a:solidFill>
                  <a:srgbClr val="00523C"/>
                </a:solidFill>
              </a:rPr>
              <a:t>(Cole, 2015) </a:t>
            </a:r>
            <a:endParaRPr lang="en-US" sz="2400" dirty="0">
              <a:solidFill>
                <a:srgbClr val="00523C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Selection may not be fast enough!</a:t>
            </a:r>
            <a:endParaRPr lang="en-US" dirty="0"/>
          </a:p>
        </p:txBody>
      </p:sp>
      <p:pic>
        <p:nvPicPr>
          <p:cNvPr id="6" name="Picture 2" descr="ttps://static-content.springer.com/image/art%3A10.1186%2Fs12711-015-0174-9/MediaObjects/12711_2015_174_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053" y="864870"/>
            <a:ext cx="5111947" cy="384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400800" y="2600444"/>
            <a:ext cx="220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rgbClr val="00523C"/>
                </a:solidFill>
              </a:rPr>
              <a:t>Source:</a:t>
            </a:r>
            <a:r>
              <a:rPr lang="en-US" b="1" dirty="0" smtClean="0">
                <a:solidFill>
                  <a:srgbClr val="00523C"/>
                </a:solidFill>
              </a:rPr>
              <a:t> Cole (2015)</a:t>
            </a:r>
            <a:endParaRPr lang="en-US" b="1" dirty="0">
              <a:solidFill>
                <a:srgbClr val="00523C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Gene editing in livestock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33" t="11018" r="11852" b="11358"/>
          <a:stretch/>
        </p:blipFill>
        <p:spPr>
          <a:xfrm>
            <a:off x="393700" y="884639"/>
            <a:ext cx="5261128" cy="3840480"/>
          </a:xfrm>
          <a:prstGeom prst="rect">
            <a:avLst/>
          </a:prstGeom>
          <a:ln w="25400">
            <a:noFill/>
          </a:ln>
        </p:spPr>
      </p:pic>
      <p:pic>
        <p:nvPicPr>
          <p:cNvPr id="3" name="Picture 2" descr="creen Shot 2016-05-10 at 4.15.23 P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8301" y="452141"/>
            <a:ext cx="2286000" cy="1623062"/>
          </a:xfrm>
          <a:prstGeom prst="rect">
            <a:avLst/>
          </a:prstGeom>
          <a:noFill/>
          <a:ln w="12700" cap="sq">
            <a:solidFill>
              <a:schemeClr val="bg1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Content Placeholder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84" t="10288" r="28114" b="28444"/>
          <a:stretch/>
        </p:blipFill>
        <p:spPr>
          <a:xfrm>
            <a:off x="4267199" y="1975104"/>
            <a:ext cx="4216401" cy="2772910"/>
          </a:xfrm>
          <a:prstGeom prst="rect">
            <a:avLst/>
          </a:prstGeom>
          <a:ln w="12700" cap="sq">
            <a:solidFill>
              <a:srgbClr val="000000"/>
            </a:solidFill>
            <a:miter lim="800000"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Objectives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spcAft>
                <a:spcPts val="2400"/>
              </a:spcAft>
            </a:pPr>
            <a:r>
              <a:rPr lang="en-US" dirty="0" smtClean="0"/>
              <a:t>Determine rates of </a:t>
            </a:r>
            <a:r>
              <a:rPr lang="en-US" dirty="0" smtClean="0">
                <a:solidFill>
                  <a:srgbClr val="B00000"/>
                </a:solidFill>
              </a:rPr>
              <a:t>allele frequency change</a:t>
            </a:r>
            <a:r>
              <a:rPr lang="en-US" dirty="0" smtClean="0"/>
              <a:t> and quantify differences in </a:t>
            </a:r>
            <a:r>
              <a:rPr lang="en-US" dirty="0" smtClean="0">
                <a:solidFill>
                  <a:srgbClr val="B00000"/>
                </a:solidFill>
              </a:rPr>
              <a:t>cumulative genetic gain</a:t>
            </a:r>
            <a:r>
              <a:rPr lang="en-US" dirty="0" smtClean="0"/>
              <a:t> for several genome editing technologies</a:t>
            </a:r>
          </a:p>
          <a:p>
            <a:r>
              <a:rPr lang="en-US" dirty="0" smtClean="0"/>
              <a:t>Consider </a:t>
            </a:r>
            <a:r>
              <a:rPr lang="en-US" dirty="0" smtClean="0">
                <a:solidFill>
                  <a:srgbClr val="B00000"/>
                </a:solidFill>
              </a:rPr>
              <a:t>varying numbers of recessives</a:t>
            </a:r>
            <a:r>
              <a:rPr lang="en-US" dirty="0" smtClean="0"/>
              <a:t> as well as </a:t>
            </a:r>
            <a:r>
              <a:rPr lang="en-US" dirty="0" smtClean="0">
                <a:solidFill>
                  <a:srgbClr val="B00000"/>
                </a:solidFill>
              </a:rPr>
              <a:t>different proportions of bulls and cows</a:t>
            </a:r>
            <a:r>
              <a:rPr lang="en-US" dirty="0" smtClean="0"/>
              <a:t> to be edited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Simulation program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multiple-recessives program of </a:t>
            </a:r>
            <a:r>
              <a:rPr lang="en-US" dirty="0" smtClean="0">
                <a:solidFill>
                  <a:srgbClr val="00563F"/>
                </a:solidFill>
              </a:rPr>
              <a:t>Cole (2015)</a:t>
            </a:r>
            <a:r>
              <a:rPr lang="en-US" dirty="0" smtClean="0"/>
              <a:t> was modified to accommodate gene editing</a:t>
            </a:r>
          </a:p>
          <a:p>
            <a:pPr lvl="1"/>
            <a:r>
              <a:rPr lang="en-US" dirty="0" smtClean="0"/>
              <a:t>Code is available on GitHub</a:t>
            </a:r>
            <a:br>
              <a:rPr lang="en-US" dirty="0" smtClean="0"/>
            </a:br>
            <a:r>
              <a:rPr lang="en-US" dirty="0" smtClean="0"/>
              <a:t>under a CC0 1.0 license</a:t>
            </a:r>
          </a:p>
          <a:p>
            <a:r>
              <a:rPr lang="en-US" dirty="0" smtClean="0"/>
              <a:t>Any number or combination of</a:t>
            </a:r>
            <a:br>
              <a:rPr lang="en-US" dirty="0" smtClean="0"/>
            </a:br>
            <a:r>
              <a:rPr lang="en-US" dirty="0" smtClean="0"/>
              <a:t>recessives may be edited</a:t>
            </a:r>
          </a:p>
          <a:p>
            <a:r>
              <a:rPr lang="en-US" dirty="0" smtClean="0"/>
              <a:t>Written in Python 2.7 with</a:t>
            </a:r>
            <a:br>
              <a:rPr lang="en-US" dirty="0" smtClean="0"/>
            </a:br>
            <a:r>
              <a:rPr lang="en-US" dirty="0" err="1" smtClean="0"/>
              <a:t>Jupyter</a:t>
            </a:r>
            <a:r>
              <a:rPr lang="en-US" dirty="0" smtClean="0"/>
              <a:t> notebooks for analysis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33" t="17605" r="18716"/>
          <a:stretch/>
        </p:blipFill>
        <p:spPr>
          <a:xfrm>
            <a:off x="4803567" y="1491446"/>
            <a:ext cx="3852163" cy="3181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414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Recessives in U.S. Holsteins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70111" y="4261486"/>
            <a:ext cx="8262259" cy="7053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400"/>
              </a:lnSpc>
              <a:spcAft>
                <a:spcPts val="300"/>
              </a:spcAft>
            </a:pPr>
            <a:r>
              <a:rPr lang="en-US" sz="1400" b="1" dirty="0" smtClean="0">
                <a:solidFill>
                  <a:srgbClr val="000000"/>
                </a:solidFill>
              </a:rPr>
              <a:t>*Causative mutation known</a:t>
            </a:r>
          </a:p>
          <a:p>
            <a:pPr marL="53975" indent="-64008">
              <a:lnSpc>
                <a:spcPts val="1400"/>
              </a:lnSpc>
            </a:pPr>
            <a:r>
              <a:rPr lang="en-US" sz="1400" b="1" baseline="30000" dirty="0" smtClean="0">
                <a:solidFill>
                  <a:srgbClr val="000000"/>
                </a:solidFill>
              </a:rPr>
              <a:t>1</a:t>
            </a:r>
            <a:r>
              <a:rPr lang="en-US" sz="1400" b="1" dirty="0" smtClean="0">
                <a:solidFill>
                  <a:srgbClr val="000000"/>
                </a:solidFill>
              </a:rPr>
              <a:t>Timing of embryonic loss/calf death for homozygous animals: B = calf death at/shortly after birth,</a:t>
            </a:r>
          </a:p>
          <a:p>
            <a:pPr marL="64008" indent="-73152">
              <a:lnSpc>
                <a:spcPts val="1400"/>
              </a:lnSpc>
            </a:pPr>
            <a:r>
              <a:rPr lang="en-US" sz="1400" b="1" dirty="0" smtClean="0">
                <a:solidFill>
                  <a:srgbClr val="000000"/>
                </a:solidFill>
              </a:rPr>
              <a:t>	E = embryonic loss/abortion, W = calf death weeks/months after birth</a:t>
            </a:r>
          </a:p>
          <a:p>
            <a:pPr>
              <a:lnSpc>
                <a:spcPts val="1000"/>
              </a:lnSpc>
            </a:pPr>
            <a:r>
              <a:rPr lang="en-US" sz="1400" b="1" i="1" dirty="0" smtClean="0">
                <a:solidFill>
                  <a:srgbClr val="00523C"/>
                </a:solidFill>
              </a:rPr>
              <a:t>						             Source:</a:t>
            </a:r>
            <a:r>
              <a:rPr lang="en-US" sz="1400" b="1" dirty="0" smtClean="0">
                <a:solidFill>
                  <a:srgbClr val="000000"/>
                </a:solidFill>
              </a:rPr>
              <a:t> Cole et al. (2016a,b)</a:t>
            </a:r>
            <a:endParaRPr lang="en-US" sz="1400" b="1" dirty="0">
              <a:solidFill>
                <a:srgbClr val="000000"/>
              </a:solidFill>
            </a:endParaRPr>
          </a:p>
        </p:txBody>
      </p:sp>
      <p:graphicFrame>
        <p:nvGraphicFramePr>
          <p:cNvPr id="6" name="Group 7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69043833"/>
              </p:ext>
            </p:extLst>
          </p:nvPr>
        </p:nvGraphicFramePr>
        <p:xfrm>
          <a:off x="375142" y="762180"/>
          <a:ext cx="8432797" cy="3431032"/>
        </p:xfrm>
        <a:graphic>
          <a:graphicData uri="http://schemas.openxmlformats.org/drawingml/2006/table">
            <a:tbl>
              <a:tblPr/>
              <a:tblGrid>
                <a:gridCol w="592157"/>
                <a:gridCol w="3267244"/>
                <a:gridCol w="1153886"/>
                <a:gridCol w="1208314"/>
                <a:gridCol w="1545771"/>
                <a:gridCol w="665425"/>
              </a:tblGrid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24427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Haplo</a:t>
                      </a: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4427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-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4427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type</a:t>
                      </a:r>
                      <a:endParaRPr kumimoji="0" 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rgbClr val="244270"/>
                        </a:solidFill>
                        <a:effectLst/>
                        <a:latin typeface="+mn-lt"/>
                        <a:ea typeface="Arial Unicode MS" pitchFamily="34" charset="-128"/>
                      </a:endParaRPr>
                    </a:p>
                  </a:txBody>
                  <a:tcPr marL="0" marR="0" marT="0" marB="27432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44270"/>
                          </a:solidFill>
                          <a:effectLst/>
                          <a:latin typeface="+mn-lt"/>
                          <a:ea typeface="Arial Unicode MS" pitchFamily="34" charset="-128"/>
                          <a:cs typeface="Times New Roman" charset="0"/>
                        </a:rPr>
                        <a:t>Functional/</a:t>
                      </a:r>
                      <a:r>
                        <a:rPr kumimoji="0" lang="en-US" sz="15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44270"/>
                          </a:solidFill>
                          <a:effectLst/>
                          <a:latin typeface="+mn-lt"/>
                          <a:ea typeface="Arial Unicode MS" pitchFamily="34" charset="-128"/>
                          <a:cs typeface="Times New Roman" charset="0"/>
                        </a:rPr>
                        <a:t>Gene</a:t>
                      </a: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44270"/>
                          </a:solidFill>
                          <a:effectLst/>
                          <a:latin typeface="+mn-lt"/>
                          <a:ea typeface="Arial Unicode MS" pitchFamily="34" charset="-128"/>
                          <a:cs typeface="Times New Roman" charset="0"/>
                        </a:rPr>
                        <a:t> name</a:t>
                      </a:r>
                      <a:endParaRPr kumimoji="0" 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rgbClr val="244270"/>
                        </a:solidFill>
                        <a:effectLst/>
                        <a:latin typeface="+mn-lt"/>
                        <a:ea typeface="Arial Unicode MS" pitchFamily="34" charset="-128"/>
                      </a:endParaRPr>
                    </a:p>
                  </a:txBody>
                  <a:tcPr marL="228600" marR="0" marT="0" marB="27432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44270"/>
                          </a:solidFill>
                          <a:effectLst/>
                          <a:latin typeface="+mn-lt"/>
                          <a:ea typeface="Arial Unicode MS" pitchFamily="34" charset="-128"/>
                          <a:cs typeface="Times New Roman" charset="0"/>
                        </a:rPr>
                        <a:t>BTA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44270"/>
                          </a:solidFill>
                          <a:effectLst/>
                          <a:latin typeface="+mn-lt"/>
                          <a:ea typeface="Arial Unicode MS" pitchFamily="34" charset="-128"/>
                          <a:cs typeface="Times New Roman" charset="0"/>
                        </a:rPr>
                        <a:t>chromosome</a:t>
                      </a:r>
                      <a:endParaRPr kumimoji="0" 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rgbClr val="244270"/>
                        </a:solidFill>
                        <a:effectLst/>
                        <a:latin typeface="+mn-lt"/>
                        <a:ea typeface="Arial Unicode MS" pitchFamily="34" charset="-128"/>
                      </a:endParaRPr>
                    </a:p>
                  </a:txBody>
                  <a:tcPr marL="0" marR="0" marT="0" marB="27432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44270"/>
                          </a:solidFill>
                          <a:effectLst/>
                          <a:latin typeface="+mn-lt"/>
                          <a:ea typeface="Arial Unicode MS" pitchFamily="34" charset="-128"/>
                          <a:cs typeface="Times New Roman" charset="0"/>
                        </a:rPr>
                        <a:t>Location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44270"/>
                          </a:solidFill>
                          <a:effectLst/>
                          <a:latin typeface="+mn-lt"/>
                          <a:ea typeface="Arial Unicode MS" pitchFamily="34" charset="-128"/>
                          <a:cs typeface="Times New Roman" charset="0"/>
                        </a:rPr>
                        <a:t>(</a:t>
                      </a:r>
                      <a:r>
                        <a:rPr kumimoji="0" lang="en-US" sz="15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244270"/>
                          </a:solidFill>
                          <a:effectLst/>
                          <a:latin typeface="+mn-lt"/>
                          <a:ea typeface="Arial Unicode MS" pitchFamily="34" charset="-128"/>
                          <a:cs typeface="Times New Roman" charset="0"/>
                        </a:rPr>
                        <a:t>Mbp</a:t>
                      </a: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44270"/>
                          </a:solidFill>
                          <a:effectLst/>
                          <a:latin typeface="+mn-lt"/>
                          <a:ea typeface="Arial Unicode MS" pitchFamily="34" charset="-128"/>
                          <a:cs typeface="Times New Roman" charset="0"/>
                        </a:rPr>
                        <a:t>)</a:t>
                      </a:r>
                      <a:endParaRPr kumimoji="0" 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rgbClr val="244270"/>
                        </a:solidFill>
                        <a:effectLst/>
                        <a:latin typeface="+mn-lt"/>
                        <a:ea typeface="Arial Unicode MS" pitchFamily="34" charset="-128"/>
                      </a:endParaRPr>
                    </a:p>
                  </a:txBody>
                  <a:tcPr marR="0" marT="0" marB="27432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44270"/>
                          </a:solidFill>
                          <a:effectLst/>
                          <a:latin typeface="+mn-lt"/>
                          <a:ea typeface="Arial Unicode MS" pitchFamily="34" charset="-128"/>
                          <a:cs typeface="Times New Roman" charset="0"/>
                        </a:rPr>
                        <a:t>Haplotype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44270"/>
                          </a:solidFill>
                          <a:effectLst/>
                          <a:latin typeface="+mn-lt"/>
                          <a:ea typeface="Arial Unicode MS" pitchFamily="34" charset="-128"/>
                          <a:cs typeface="Times New Roman" charset="0"/>
                        </a:rPr>
                        <a:t>frequency (%)</a:t>
                      </a:r>
                      <a:endParaRPr kumimoji="0" lang="en-US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244270"/>
                        </a:solidFill>
                        <a:effectLst/>
                        <a:latin typeface="+mn-lt"/>
                        <a:ea typeface="Arial Unicode MS" pitchFamily="34" charset="-128"/>
                      </a:endParaRPr>
                    </a:p>
                  </a:txBody>
                  <a:tcPr marL="0" marR="0" marT="0" marB="27432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4427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Timing</a:t>
                      </a:r>
                      <a:r>
                        <a:rPr kumimoji="0" lang="en-US" sz="15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24427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1</a:t>
                      </a:r>
                    </a:p>
                  </a:txBody>
                  <a:tcPr marL="0" marR="0" marT="0" marB="27432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HBR</a:t>
                      </a:r>
                      <a:endParaRPr kumimoji="0" 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Arial Unicode MS" pitchFamily="34" charset="-128"/>
                      </a:endParaRPr>
                    </a:p>
                  </a:txBody>
                  <a:tcPr marL="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175" marR="0" lvl="0" indent="0" algn="l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Black/red coat color/</a:t>
                      </a:r>
                      <a:r>
                        <a:rPr kumimoji="0" lang="en-US" sz="15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MC1R</a:t>
                      </a: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(</a:t>
                      </a:r>
                      <a:r>
                        <a:rPr kumimoji="0" lang="en-US" sz="15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MSHR</a:t>
                      </a: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)</a:t>
                      </a:r>
                      <a:endParaRPr kumimoji="0" 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Arial Unicode MS" pitchFamily="34" charset="-128"/>
                      </a:endParaRPr>
                    </a:p>
                  </a:txBody>
                  <a:tcPr marL="22860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18</a:t>
                      </a:r>
                      <a:endParaRPr kumimoji="0" 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Arial Unicode MS" pitchFamily="34" charset="-128"/>
                      </a:endParaRPr>
                    </a:p>
                  </a:txBody>
                  <a:tcPr marL="0" marR="484632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631825" algn="dec"/>
                        </a:tabLst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	14.8</a:t>
                      </a:r>
                      <a:endParaRPr kumimoji="0" 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Arial Unicode MS" pitchFamily="34" charset="-128"/>
                      </a:endParaRPr>
                    </a:p>
                  </a:txBody>
                  <a:tcPr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0.80</a:t>
                      </a:r>
                      <a:endParaRPr kumimoji="0" 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Arial Unicode MS" pitchFamily="34" charset="-128"/>
                      </a:endParaRPr>
                    </a:p>
                  </a:txBody>
                  <a:tcPr marL="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Black"/>
                          <a:ea typeface="Arial Unicode MS" pitchFamily="34" charset="-128"/>
                        </a:rPr>
                        <a:t>—</a:t>
                      </a:r>
                      <a:endParaRPr kumimoji="0" 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Arial Unicode MS" pitchFamily="34" charset="-128"/>
                      </a:endParaRPr>
                    </a:p>
                  </a:txBody>
                  <a:tcPr marL="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HCD</a:t>
                      </a:r>
                      <a:endParaRPr kumimoji="0" 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Arial Unicode MS" pitchFamily="34" charset="-128"/>
                      </a:endParaRPr>
                    </a:p>
                  </a:txBody>
                  <a:tcPr marL="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Cholesterol deficiency/</a:t>
                      </a:r>
                      <a:r>
                        <a:rPr kumimoji="0" lang="en-US" sz="15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APOB</a:t>
                      </a:r>
                      <a:endParaRPr kumimoji="0" lang="en-US" sz="1500" b="1" i="1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Arial Unicode MS" pitchFamily="34" charset="-128"/>
                      </a:endParaRPr>
                    </a:p>
                  </a:txBody>
                  <a:tcPr marL="22860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11</a:t>
                      </a:r>
                      <a:endParaRPr kumimoji="0" 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Arial Unicode MS" pitchFamily="34" charset="-128"/>
                      </a:endParaRPr>
                    </a:p>
                  </a:txBody>
                  <a:tcPr marL="0" marR="484632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631825" algn="dec"/>
                        </a:tabLst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	78.0*</a:t>
                      </a:r>
                      <a:endParaRPr kumimoji="0" 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Arial Unicode MS" pitchFamily="34" charset="-128"/>
                      </a:endParaRPr>
                    </a:p>
                  </a:txBody>
                  <a:tcPr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2.50</a:t>
                      </a:r>
                      <a:endParaRPr kumimoji="0" 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Arial Unicode MS" pitchFamily="34" charset="-128"/>
                      </a:endParaRPr>
                    </a:p>
                  </a:txBody>
                  <a:tcPr marL="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W</a:t>
                      </a:r>
                      <a:endParaRPr kumimoji="0" 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Arial Unicode MS" pitchFamily="34" charset="-128"/>
                      </a:endParaRPr>
                    </a:p>
                  </a:txBody>
                  <a:tcPr marL="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HDR</a:t>
                      </a:r>
                      <a:endParaRPr kumimoji="0" 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Arial Unicode MS" pitchFamily="34" charset="-128"/>
                      </a:endParaRPr>
                    </a:p>
                  </a:txBody>
                  <a:tcPr marL="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Dominant red color/</a:t>
                      </a:r>
                      <a:r>
                        <a:rPr kumimoji="0" lang="en-US" sz="15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MC1R</a:t>
                      </a: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(</a:t>
                      </a:r>
                      <a:r>
                        <a:rPr kumimoji="0" lang="en-US" sz="15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MSHR</a:t>
                      </a: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)</a:t>
                      </a:r>
                      <a:endParaRPr kumimoji="0" 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Arial Unicode MS" pitchFamily="34" charset="-128"/>
                      </a:endParaRPr>
                    </a:p>
                  </a:txBody>
                  <a:tcPr marL="22860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3</a:t>
                      </a:r>
                      <a:endParaRPr kumimoji="0" 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Arial Unicode MS" pitchFamily="34" charset="-128"/>
                      </a:endParaRPr>
                    </a:p>
                  </a:txBody>
                  <a:tcPr marL="0" marR="484632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631825" algn="dec"/>
                        </a:tabLst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	9.5*</a:t>
                      </a:r>
                      <a:endParaRPr kumimoji="0" 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Arial Unicode MS" pitchFamily="34" charset="-128"/>
                      </a:endParaRPr>
                    </a:p>
                  </a:txBody>
                  <a:tcPr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0.04</a:t>
                      </a:r>
                      <a:endParaRPr kumimoji="0" 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Arial Unicode MS" pitchFamily="34" charset="-128"/>
                      </a:endParaRPr>
                    </a:p>
                  </a:txBody>
                  <a:tcPr marL="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Black"/>
                          <a:ea typeface="Arial Unicode MS" pitchFamily="34" charset="-128"/>
                        </a:rPr>
                        <a:t>—</a:t>
                      </a:r>
                      <a:endParaRPr kumimoji="0" 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Arial Unicode MS" pitchFamily="34" charset="-128"/>
                      </a:endParaRPr>
                    </a:p>
                  </a:txBody>
                  <a:tcPr marL="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HH0</a:t>
                      </a:r>
                      <a:endParaRPr kumimoji="0" 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Arial Unicode MS" pitchFamily="34" charset="-128"/>
                      </a:endParaRPr>
                    </a:p>
                  </a:txBody>
                  <a:tcPr marL="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Brachyspina</a:t>
                      </a: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/</a:t>
                      </a:r>
                      <a:r>
                        <a:rPr kumimoji="0" lang="en-US" sz="15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FANCI</a:t>
                      </a:r>
                      <a:endParaRPr kumimoji="0" lang="en-US" sz="1500" b="1" i="1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Arial Unicode MS" pitchFamily="34" charset="-128"/>
                      </a:endParaRPr>
                    </a:p>
                  </a:txBody>
                  <a:tcPr marL="22860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21</a:t>
                      </a:r>
                      <a:endParaRPr kumimoji="0" 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Arial Unicode MS" pitchFamily="34" charset="-128"/>
                      </a:endParaRPr>
                    </a:p>
                  </a:txBody>
                  <a:tcPr marL="0" marR="484632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631825" algn="dec"/>
                        </a:tabLst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	21.2</a:t>
                      </a:r>
                      <a:endParaRPr kumimoji="0" 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Arial Unicode MS" pitchFamily="34" charset="-128"/>
                      </a:endParaRPr>
                    </a:p>
                  </a:txBody>
                  <a:tcPr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2.76</a:t>
                      </a:r>
                      <a:endParaRPr kumimoji="0" 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Arial Unicode MS" pitchFamily="34" charset="-128"/>
                      </a:endParaRPr>
                    </a:p>
                  </a:txBody>
                  <a:tcPr marL="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E,B</a:t>
                      </a:r>
                      <a:endParaRPr kumimoji="0" 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Arial Unicode MS" pitchFamily="34" charset="-128"/>
                      </a:endParaRPr>
                    </a:p>
                  </a:txBody>
                  <a:tcPr marL="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HH1</a:t>
                      </a:r>
                      <a:endParaRPr kumimoji="0" 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Arial Unicode MS" pitchFamily="34" charset="-128"/>
                      </a:endParaRPr>
                    </a:p>
                  </a:txBody>
                  <a:tcPr marL="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APAF1</a:t>
                      </a:r>
                      <a:endParaRPr kumimoji="0" lang="en-US" sz="1500" b="1" i="1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Arial Unicode MS" pitchFamily="34" charset="-128"/>
                      </a:endParaRPr>
                    </a:p>
                  </a:txBody>
                  <a:tcPr marL="22860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5</a:t>
                      </a:r>
                      <a:endParaRPr kumimoji="0" 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Arial Unicode MS" pitchFamily="34" charset="-128"/>
                      </a:endParaRPr>
                    </a:p>
                  </a:txBody>
                  <a:tcPr marL="0" marR="484632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631825" algn="dec"/>
                        </a:tabLst>
                        <a:defRPr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	63.2*</a:t>
                      </a:r>
                      <a:endParaRPr kumimoji="0" 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Arial Unicode MS" pitchFamily="34" charset="-128"/>
                      </a:endParaRPr>
                    </a:p>
                  </a:txBody>
                  <a:tcPr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1.92</a:t>
                      </a:r>
                      <a:endParaRPr kumimoji="0" 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Arial Unicode MS" pitchFamily="34" charset="-128"/>
                      </a:endParaRPr>
                    </a:p>
                  </a:txBody>
                  <a:tcPr marL="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E</a:t>
                      </a:r>
                      <a:endParaRPr kumimoji="0" 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Arial Unicode MS" pitchFamily="34" charset="-128"/>
                      </a:endParaRPr>
                    </a:p>
                  </a:txBody>
                  <a:tcPr marL="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HH2</a:t>
                      </a:r>
                      <a:endParaRPr kumimoji="0" 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Arial Unicode MS" pitchFamily="34" charset="-128"/>
                      </a:endParaRPr>
                    </a:p>
                  </a:txBody>
                  <a:tcPr marL="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Black"/>
                          <a:ea typeface="Arial Unicode MS" pitchFamily="34" charset="-128"/>
                        </a:rPr>
                        <a:t>—</a:t>
                      </a:r>
                      <a:endParaRPr kumimoji="0" 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Arial Unicode MS" pitchFamily="34" charset="-128"/>
                      </a:endParaRPr>
                    </a:p>
                  </a:txBody>
                  <a:tcPr marL="22860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1</a:t>
                      </a:r>
                      <a:endParaRPr kumimoji="0" 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Arial Unicode MS" pitchFamily="34" charset="-128"/>
                      </a:endParaRPr>
                    </a:p>
                  </a:txBody>
                  <a:tcPr marL="0" marR="484632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795338" algn="dec"/>
                        </a:tabLst>
                        <a:defRPr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94.9</a:t>
                      </a:r>
                      <a:r>
                        <a:rPr lang="en-US" sz="600" b="1" dirty="0" smtClean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sz="1500" b="1" dirty="0" smtClean="0">
                          <a:solidFill>
                            <a:srgbClr val="000000"/>
                          </a:solidFill>
                        </a:rPr>
                        <a:t>–</a:t>
                      </a:r>
                      <a:r>
                        <a:rPr lang="en-US" sz="600" b="1" dirty="0" smtClean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sz="1500" b="1" dirty="0" smtClean="0">
                          <a:solidFill>
                            <a:srgbClr val="000000"/>
                          </a:solidFill>
                        </a:rPr>
                        <a:t>96.6</a:t>
                      </a:r>
                      <a:endParaRPr kumimoji="0" 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Arial Unicode MS" pitchFamily="34" charset="-128"/>
                      </a:endParaRPr>
                    </a:p>
                  </a:txBody>
                  <a:tcPr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1.66</a:t>
                      </a:r>
                      <a:endParaRPr kumimoji="0" 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Arial Unicode MS" pitchFamily="34" charset="-128"/>
                      </a:endParaRPr>
                    </a:p>
                  </a:txBody>
                  <a:tcPr marL="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E</a:t>
                      </a:r>
                      <a:endParaRPr kumimoji="0" 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Arial Unicode MS" pitchFamily="34" charset="-128"/>
                      </a:endParaRPr>
                    </a:p>
                  </a:txBody>
                  <a:tcPr marL="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HH3</a:t>
                      </a:r>
                      <a:endParaRPr kumimoji="0" 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Arial Unicode MS" pitchFamily="34" charset="-128"/>
                      </a:endParaRPr>
                    </a:p>
                  </a:txBody>
                  <a:tcPr marL="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SMC2</a:t>
                      </a:r>
                      <a:endParaRPr kumimoji="0" lang="en-US" sz="1500" b="1" i="1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Arial Unicode MS" pitchFamily="34" charset="-128"/>
                      </a:endParaRPr>
                    </a:p>
                  </a:txBody>
                  <a:tcPr marL="22860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8</a:t>
                      </a:r>
                      <a:endParaRPr kumimoji="0" 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Arial Unicode MS" pitchFamily="34" charset="-128"/>
                      </a:endParaRPr>
                    </a:p>
                  </a:txBody>
                  <a:tcPr marL="0" marR="484632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631825" algn="dec"/>
                        </a:tabLst>
                        <a:defRPr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	95.4*</a:t>
                      </a:r>
                      <a:endParaRPr kumimoji="0" 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Arial Unicode MS" pitchFamily="34" charset="-128"/>
                      </a:endParaRPr>
                    </a:p>
                  </a:txBody>
                  <a:tcPr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2.95</a:t>
                      </a:r>
                      <a:endParaRPr kumimoji="0" 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Arial Unicode MS" pitchFamily="34" charset="-128"/>
                      </a:endParaRPr>
                    </a:p>
                  </a:txBody>
                  <a:tcPr marL="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E</a:t>
                      </a:r>
                      <a:endParaRPr kumimoji="0" 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Arial Unicode MS" pitchFamily="34" charset="-128"/>
                      </a:endParaRPr>
                    </a:p>
                  </a:txBody>
                  <a:tcPr marL="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HH4</a:t>
                      </a:r>
                      <a:endParaRPr kumimoji="0" 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Arial Unicode MS" pitchFamily="34" charset="-128"/>
                      </a:endParaRPr>
                    </a:p>
                  </a:txBody>
                  <a:tcPr marL="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GART</a:t>
                      </a:r>
                      <a:endParaRPr kumimoji="0" lang="en-US" sz="1500" b="1" i="1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Arial Unicode MS" pitchFamily="34" charset="-128"/>
                      </a:endParaRPr>
                    </a:p>
                  </a:txBody>
                  <a:tcPr marL="22860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1</a:t>
                      </a:r>
                      <a:endParaRPr kumimoji="0" 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Arial Unicode MS" pitchFamily="34" charset="-128"/>
                      </a:endParaRPr>
                    </a:p>
                  </a:txBody>
                  <a:tcPr marL="0" marR="484632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631825" algn="dec"/>
                        </a:tabLst>
                        <a:defRPr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	1.3*</a:t>
                      </a:r>
                      <a:endParaRPr kumimoji="0" 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Arial Unicode MS" pitchFamily="34" charset="-128"/>
                      </a:endParaRPr>
                    </a:p>
                  </a:txBody>
                  <a:tcPr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0.37</a:t>
                      </a:r>
                      <a:endParaRPr kumimoji="0" 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Arial Unicode MS" pitchFamily="34" charset="-128"/>
                      </a:endParaRPr>
                    </a:p>
                  </a:txBody>
                  <a:tcPr marL="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E</a:t>
                      </a:r>
                      <a:endParaRPr kumimoji="0" 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Arial Unicode MS" pitchFamily="34" charset="-128"/>
                      </a:endParaRPr>
                    </a:p>
                  </a:txBody>
                  <a:tcPr marL="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HH5</a:t>
                      </a:r>
                      <a:endParaRPr kumimoji="0" 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Arial Unicode MS" pitchFamily="34" charset="-128"/>
                      </a:endParaRPr>
                    </a:p>
                  </a:txBody>
                  <a:tcPr marL="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TFB1M</a:t>
                      </a:r>
                      <a:endParaRPr kumimoji="0" lang="en-US" sz="1500" b="1" i="1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Arial Unicode MS" pitchFamily="34" charset="-128"/>
                      </a:endParaRPr>
                    </a:p>
                  </a:txBody>
                  <a:tcPr marL="22860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9</a:t>
                      </a:r>
                      <a:endParaRPr kumimoji="0" 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Arial Unicode MS" pitchFamily="34" charset="-128"/>
                      </a:endParaRPr>
                    </a:p>
                  </a:txBody>
                  <a:tcPr marL="0" marR="484632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795338" algn="dec"/>
                        </a:tabLst>
                        <a:defRPr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93.2</a:t>
                      </a:r>
                      <a:r>
                        <a:rPr lang="en-US" sz="600" b="1" dirty="0" smtClean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sz="1500" b="1" dirty="0" smtClean="0">
                          <a:solidFill>
                            <a:srgbClr val="000000"/>
                          </a:solidFill>
                        </a:rPr>
                        <a:t>–</a:t>
                      </a:r>
                      <a:r>
                        <a:rPr lang="en-US" sz="600" b="1" dirty="0" smtClean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sz="1500" b="1" dirty="0" smtClean="0">
                          <a:solidFill>
                            <a:srgbClr val="000000"/>
                          </a:solidFill>
                        </a:rPr>
                        <a:t>93.4</a:t>
                      </a:r>
                      <a:endParaRPr kumimoji="0" 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Arial Unicode MS" pitchFamily="34" charset="-128"/>
                      </a:endParaRPr>
                    </a:p>
                  </a:txBody>
                  <a:tcPr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2.22</a:t>
                      </a:r>
                      <a:endParaRPr kumimoji="0" 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Arial Unicode MS" pitchFamily="34" charset="-128"/>
                      </a:endParaRPr>
                    </a:p>
                  </a:txBody>
                  <a:tcPr marL="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E</a:t>
                      </a:r>
                      <a:endParaRPr kumimoji="0" 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Arial Unicode MS" pitchFamily="34" charset="-128"/>
                      </a:endParaRPr>
                    </a:p>
                  </a:txBody>
                  <a:tcPr marL="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HHB</a:t>
                      </a:r>
                      <a:endParaRPr kumimoji="0" 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Arial Unicode MS" pitchFamily="34" charset="-128"/>
                      </a:endParaRPr>
                    </a:p>
                  </a:txBody>
                  <a:tcPr marL="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  <a:cs typeface="Times New Roman" charset="0"/>
                        </a:rPr>
                        <a:t>BLAD/</a:t>
                      </a:r>
                      <a:r>
                        <a:rPr kumimoji="0" lang="en-US" sz="15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  <a:cs typeface="Times New Roman" charset="0"/>
                        </a:rPr>
                        <a:t>ITGB2</a:t>
                      </a:r>
                      <a:endParaRPr kumimoji="0" lang="en-US" sz="1500" b="1" i="1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Arial Unicode MS" pitchFamily="34" charset="-128"/>
                      </a:endParaRPr>
                    </a:p>
                  </a:txBody>
                  <a:tcPr marL="22860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  1</a:t>
                      </a:r>
                      <a:endParaRPr kumimoji="0" 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Arial Unicode MS" pitchFamily="34" charset="-128"/>
                      </a:endParaRPr>
                    </a:p>
                  </a:txBody>
                  <a:tcPr marL="0" marR="484632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631825" algn="dec"/>
                        </a:tabLst>
                        <a:defRPr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  <a:cs typeface="Times New Roman" charset="0"/>
                        </a:rPr>
                        <a:t>	145.1</a:t>
                      </a: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*</a:t>
                      </a:r>
                      <a:endParaRPr kumimoji="0" 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Arial Unicode MS" pitchFamily="34" charset="-128"/>
                      </a:endParaRPr>
                    </a:p>
                  </a:txBody>
                  <a:tcPr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0.25</a:t>
                      </a:r>
                      <a:endParaRPr kumimoji="0" 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Arial Unicode MS" pitchFamily="34" charset="-128"/>
                      </a:endParaRPr>
                    </a:p>
                  </a:txBody>
                  <a:tcPr marL="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W</a:t>
                      </a:r>
                      <a:endParaRPr kumimoji="0" 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Arial Unicode MS" pitchFamily="34" charset="-128"/>
                      </a:endParaRPr>
                    </a:p>
                  </a:txBody>
                  <a:tcPr marL="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HHC</a:t>
                      </a:r>
                      <a:endParaRPr kumimoji="0" 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Arial Unicode MS" pitchFamily="34" charset="-128"/>
                      </a:endParaRPr>
                    </a:p>
                  </a:txBody>
                  <a:tcPr marL="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CVM/</a:t>
                      </a:r>
                      <a:r>
                        <a:rPr kumimoji="0" lang="en-US" sz="15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SLC35A3</a:t>
                      </a:r>
                      <a:endParaRPr kumimoji="0" lang="en-US" sz="1500" b="1" i="1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Arial Unicode MS" pitchFamily="34" charset="-128"/>
                      </a:endParaRPr>
                    </a:p>
                  </a:txBody>
                  <a:tcPr marL="22860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  3</a:t>
                      </a:r>
                      <a:endParaRPr kumimoji="0" 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Arial Unicode MS" pitchFamily="34" charset="-128"/>
                      </a:endParaRPr>
                    </a:p>
                  </a:txBody>
                  <a:tcPr marL="0" marR="484632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31825" algn="dec"/>
                        </a:tabLst>
                      </a:pPr>
                      <a:r>
                        <a:rPr lang="en-US" sz="1500" b="1" dirty="0" smtClean="0">
                          <a:solidFill>
                            <a:srgbClr val="000000"/>
                          </a:solidFill>
                        </a:rPr>
                        <a:t>	43.4</a:t>
                      </a: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*</a:t>
                      </a:r>
                      <a:endParaRPr lang="en-US" sz="1500" b="1" dirty="0">
                        <a:solidFill>
                          <a:srgbClr val="000000"/>
                        </a:solidFill>
                      </a:endParaRPr>
                    </a:p>
                  </a:txBody>
                  <a:tcPr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1.37</a:t>
                      </a:r>
                      <a:endParaRPr kumimoji="0" 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Arial Unicode MS" pitchFamily="34" charset="-128"/>
                      </a:endParaRPr>
                    </a:p>
                  </a:txBody>
                  <a:tcPr marL="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E,B</a:t>
                      </a:r>
                      <a:endParaRPr kumimoji="0" 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Arial Unicode MS" pitchFamily="34" charset="-128"/>
                      </a:endParaRPr>
                    </a:p>
                  </a:txBody>
                  <a:tcPr marL="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HHD</a:t>
                      </a:r>
                      <a:endParaRPr kumimoji="0" 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Arial Unicode MS" pitchFamily="34" charset="-128"/>
                      </a:endParaRPr>
                    </a:p>
                  </a:txBody>
                  <a:tcPr marL="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  <a:cs typeface="Times New Roman" charset="0"/>
                        </a:rPr>
                        <a:t>DUMPS/</a:t>
                      </a:r>
                      <a:r>
                        <a:rPr kumimoji="0" lang="en-US" sz="15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  <a:cs typeface="Times New Roman" charset="0"/>
                        </a:rPr>
                        <a:t>UMPS</a:t>
                      </a:r>
                      <a:endParaRPr kumimoji="0" lang="en-US" sz="1500" b="1" i="1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Arial Unicode MS" pitchFamily="34" charset="-128"/>
                      </a:endParaRPr>
                    </a:p>
                  </a:txBody>
                  <a:tcPr marL="22860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  1</a:t>
                      </a:r>
                      <a:endParaRPr kumimoji="0" 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Arial Unicode MS" pitchFamily="34" charset="-128"/>
                      </a:endParaRPr>
                    </a:p>
                  </a:txBody>
                  <a:tcPr marL="0" marR="484632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631825" algn="dec"/>
                        </a:tabLst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	69.8*</a:t>
                      </a:r>
                      <a:endParaRPr kumimoji="0" 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Arial Unicode MS" pitchFamily="34" charset="-128"/>
                      </a:endParaRPr>
                    </a:p>
                  </a:txBody>
                  <a:tcPr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0.01</a:t>
                      </a:r>
                      <a:endParaRPr kumimoji="0" 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Arial Unicode MS" pitchFamily="34" charset="-128"/>
                      </a:endParaRPr>
                    </a:p>
                  </a:txBody>
                  <a:tcPr marL="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E</a:t>
                      </a:r>
                      <a:endParaRPr kumimoji="0" 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Arial Unicode MS" pitchFamily="34" charset="-128"/>
                      </a:endParaRPr>
                    </a:p>
                  </a:txBody>
                  <a:tcPr marL="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HHM</a:t>
                      </a:r>
                      <a:endParaRPr kumimoji="0" 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Arial Unicode MS" pitchFamily="34" charset="-128"/>
                      </a:endParaRPr>
                    </a:p>
                  </a:txBody>
                  <a:tcPr marL="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  <a:cs typeface="Times New Roman" charset="0"/>
                        </a:rPr>
                        <a:t>Mule foot/</a:t>
                      </a:r>
                      <a:r>
                        <a:rPr kumimoji="0" lang="en-US" sz="15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  <a:cs typeface="Times New Roman" charset="0"/>
                        </a:rPr>
                        <a:t>LRP4</a:t>
                      </a:r>
                      <a:endParaRPr kumimoji="0" lang="en-US" sz="1500" b="1" i="1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Arial Unicode MS" pitchFamily="34" charset="-128"/>
                      </a:endParaRPr>
                    </a:p>
                  </a:txBody>
                  <a:tcPr marL="22860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  <a:cs typeface="Times New Roman" charset="0"/>
                        </a:rPr>
                        <a:t>15</a:t>
                      </a:r>
                      <a:endParaRPr kumimoji="0" 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Arial Unicode MS" pitchFamily="34" charset="-128"/>
                      </a:endParaRPr>
                    </a:p>
                  </a:txBody>
                  <a:tcPr marL="0" marR="484632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631825" algn="dec"/>
                        </a:tabLst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  <a:cs typeface="Times New Roman" charset="0"/>
                        </a:rPr>
                        <a:t>	77.7</a:t>
                      </a:r>
                      <a:endParaRPr kumimoji="0" 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Arial Unicode MS" pitchFamily="34" charset="-128"/>
                      </a:endParaRPr>
                    </a:p>
                  </a:txBody>
                  <a:tcPr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dirty="0" smtClean="0">
                          <a:solidFill>
                            <a:srgbClr val="000000"/>
                          </a:solidFill>
                        </a:rPr>
                        <a:t>0.07</a:t>
                      </a:r>
                      <a:endParaRPr lang="en-US" sz="1500" b="1" dirty="0">
                        <a:solidFill>
                          <a:srgbClr val="000000"/>
                        </a:solidFill>
                      </a:endParaRPr>
                    </a:p>
                  </a:txBody>
                  <a:tcPr marL="0" marR="0" marT="0" marB="0" anchor="b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dirty="0" smtClean="0">
                          <a:solidFill>
                            <a:srgbClr val="000000"/>
                          </a:solidFill>
                        </a:rPr>
                        <a:t>B</a:t>
                      </a:r>
                      <a:endParaRPr lang="en-US" sz="1500" b="1" dirty="0">
                        <a:solidFill>
                          <a:srgbClr val="000000"/>
                        </a:solidFill>
                      </a:endParaRPr>
                    </a:p>
                  </a:txBody>
                  <a:tcPr marL="0" marR="0" marT="0" marB="0" anchor="b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HHP</a:t>
                      </a:r>
                      <a:endParaRPr kumimoji="0" 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Arial Unicode MS" pitchFamily="34" charset="-128"/>
                      </a:endParaRPr>
                    </a:p>
                  </a:txBody>
                  <a:tcPr marL="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Polledness</a:t>
                      </a: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503E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 (dominant)</a:t>
                      </a: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/</a:t>
                      </a:r>
                      <a:r>
                        <a:rPr kumimoji="0" lang="en-US" sz="15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POLLED</a:t>
                      </a:r>
                      <a:endParaRPr kumimoji="0" lang="en-US" sz="1500" b="1" i="1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Arial Unicode MS" pitchFamily="34" charset="-128"/>
                      </a:endParaRPr>
                    </a:p>
                  </a:txBody>
                  <a:tcPr marL="22860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1</a:t>
                      </a:r>
                      <a:endParaRPr kumimoji="0" 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Arial Unicode MS" pitchFamily="34" charset="-128"/>
                      </a:endParaRPr>
                    </a:p>
                  </a:txBody>
                  <a:tcPr marL="0" marR="484632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1" dirty="0" smtClean="0">
                          <a:solidFill>
                            <a:srgbClr val="000000"/>
                          </a:solidFill>
                        </a:rPr>
                        <a:t>1.7</a:t>
                      </a:r>
                      <a:r>
                        <a:rPr lang="en-US" sz="600" b="1" dirty="0" smtClean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sz="1500" b="1" dirty="0" smtClean="0">
                          <a:solidFill>
                            <a:srgbClr val="000000"/>
                          </a:solidFill>
                        </a:rPr>
                        <a:t>–</a:t>
                      </a:r>
                      <a:r>
                        <a:rPr lang="en-US" sz="600" b="1" dirty="0" smtClean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sz="1500" b="1" dirty="0" smtClean="0">
                          <a:solidFill>
                            <a:srgbClr val="000000"/>
                          </a:solidFill>
                        </a:rPr>
                        <a:t>2.0</a:t>
                      </a:r>
                      <a:endParaRPr kumimoji="0" 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Arial Unicode MS" pitchFamily="34" charset="-128"/>
                      </a:endParaRPr>
                    </a:p>
                  </a:txBody>
                  <a:tcPr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1" dirty="0" smtClean="0">
                          <a:solidFill>
                            <a:srgbClr val="000000"/>
                          </a:solidFill>
                        </a:rPr>
                        <a:t>0.71</a:t>
                      </a:r>
                      <a:endParaRPr lang="en-US" sz="1500" b="1" dirty="0">
                        <a:solidFill>
                          <a:srgbClr val="000000"/>
                        </a:solidFill>
                      </a:endParaRPr>
                    </a:p>
                  </a:txBody>
                  <a:tcPr marL="0" marR="0" marT="0" marB="0" anchor="b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Black"/>
                          <a:ea typeface="Arial Unicode MS" pitchFamily="34" charset="-128"/>
                        </a:rPr>
                        <a:t>—</a:t>
                      </a:r>
                      <a:endParaRPr lang="en-US" sz="1500" b="1" dirty="0">
                        <a:solidFill>
                          <a:srgbClr val="000000"/>
                        </a:solidFill>
                      </a:endParaRPr>
                    </a:p>
                  </a:txBody>
                  <a:tcPr marL="0" marR="0" marT="0" marB="0" anchor="b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HHR</a:t>
                      </a:r>
                      <a:endParaRPr kumimoji="0" 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Arial Unicode MS" pitchFamily="34" charset="-128"/>
                      </a:endParaRPr>
                    </a:p>
                  </a:txBody>
                  <a:tcPr marL="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Red coat color/</a:t>
                      </a:r>
                      <a:r>
                        <a:rPr kumimoji="0" lang="en-US" sz="15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MC1R</a:t>
                      </a: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(</a:t>
                      </a:r>
                      <a:r>
                        <a:rPr kumimoji="0" lang="en-US" sz="15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MSHR</a:t>
                      </a: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)</a:t>
                      </a:r>
                      <a:endParaRPr kumimoji="0" 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Arial Unicode MS" pitchFamily="34" charset="-128"/>
                      </a:endParaRPr>
                    </a:p>
                  </a:txBody>
                  <a:tcPr marL="22860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687388" algn="dec"/>
                        </a:tabLst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18</a:t>
                      </a:r>
                      <a:endParaRPr kumimoji="0" 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Arial Unicode MS" pitchFamily="34" charset="-128"/>
                      </a:endParaRPr>
                    </a:p>
                  </a:txBody>
                  <a:tcPr marL="0" marR="484632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631825" algn="dec"/>
                        </a:tabLst>
                        <a:defRPr/>
                      </a:pPr>
                      <a:r>
                        <a:rPr lang="en-US" sz="1500" b="1" dirty="0" smtClean="0">
                          <a:solidFill>
                            <a:srgbClr val="000000"/>
                          </a:solidFill>
                        </a:rPr>
                        <a:t>	14.8</a:t>
                      </a: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*</a:t>
                      </a:r>
                      <a:endParaRPr kumimoji="0" 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Arial Unicode MS" pitchFamily="34" charset="-128"/>
                      </a:endParaRPr>
                    </a:p>
                  </a:txBody>
                  <a:tcPr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1" dirty="0" smtClean="0">
                          <a:solidFill>
                            <a:srgbClr val="000000"/>
                          </a:solidFill>
                        </a:rPr>
                        <a:t>5.42</a:t>
                      </a:r>
                      <a:endParaRPr lang="en-US" sz="1500" b="1" dirty="0">
                        <a:solidFill>
                          <a:srgbClr val="000000"/>
                        </a:solidFill>
                      </a:endParaRPr>
                    </a:p>
                  </a:txBody>
                  <a:tcPr marL="0" marR="0" marT="0" marB="0" anchor="b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Black"/>
                          <a:ea typeface="Arial Unicode MS" pitchFamily="34" charset="-128"/>
                        </a:rPr>
                        <a:t>—</a:t>
                      </a:r>
                      <a:endParaRPr lang="en-US" sz="1500" b="1" dirty="0">
                        <a:solidFill>
                          <a:srgbClr val="000000"/>
                        </a:solidFill>
                      </a:endParaRPr>
                    </a:p>
                  </a:txBody>
                  <a:tcPr marL="0" marR="0" marT="0" marB="0" anchor="b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AIP-2017 Slide Master">
  <a:themeElements>
    <a:clrScheme name="Custom 2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244270"/>
      </a:hlink>
      <a:folHlink>
        <a:srgbClr val="24427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2641</TotalTime>
  <Words>2234</Words>
  <Application>Microsoft Macintosh PowerPoint</Application>
  <PresentationFormat>On-screen Show (16:9)</PresentationFormat>
  <Paragraphs>448</Paragraphs>
  <Slides>36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5" baseType="lpstr">
      <vt:lpstr>Arial Black</vt:lpstr>
      <vt:lpstr>Arial Unicode MS</vt:lpstr>
      <vt:lpstr>Calibri</vt:lpstr>
      <vt:lpstr>Cambria Math</vt:lpstr>
      <vt:lpstr>Symbol</vt:lpstr>
      <vt:lpstr>Times New Roman</vt:lpstr>
      <vt:lpstr>Trebuchet MS</vt:lpstr>
      <vt:lpstr>Arial</vt:lpstr>
      <vt:lpstr>AIP-2017 Slide Master</vt:lpstr>
      <vt:lpstr>Management of Mendelian traits in breeding programs by gene editing</vt:lpstr>
      <vt:lpstr>Introduction</vt:lpstr>
      <vt:lpstr>Estimated cost of genetic load</vt:lpstr>
      <vt:lpstr>Selection using marker information</vt:lpstr>
      <vt:lpstr>Selection may not be fast enough!</vt:lpstr>
      <vt:lpstr>Gene editing in livestock</vt:lpstr>
      <vt:lpstr>Objectives</vt:lpstr>
      <vt:lpstr>Simulation program</vt:lpstr>
      <vt:lpstr>Recessives in U.S. Holsteins</vt:lpstr>
      <vt:lpstr>Parameters used</vt:lpstr>
      <vt:lpstr>Sequential mate allocation</vt:lpstr>
      <vt:lpstr>Sequential mate allocation (cont’d)</vt:lpstr>
      <vt:lpstr>Gene editing algorithm</vt:lpstr>
      <vt:lpstr>Gene editing algorithm (cont’d)</vt:lpstr>
      <vt:lpstr>Properties of gene editing strategies</vt:lpstr>
      <vt:lpstr>Recessives by scenario</vt:lpstr>
      <vt:lpstr>Recessives by scenario (continued)</vt:lpstr>
      <vt:lpstr>Allele frequency change for all recessives with CRISPR</vt:lpstr>
      <vt:lpstr>HH3 allele frequency change by editing method</vt:lpstr>
      <vt:lpstr>Actual versus observed HH3 allele frequency</vt:lpstr>
      <vt:lpstr>Inbreeding rates</vt:lpstr>
      <vt:lpstr>Embryonic deaths by generation</vt:lpstr>
      <vt:lpstr>Why edit for polled?</vt:lpstr>
      <vt:lpstr>Change in Holstein horned allele frequency</vt:lpstr>
      <vt:lpstr>Actual versus observed horned allele frequency</vt:lpstr>
      <vt:lpstr>More edits result in faster progress</vt:lpstr>
      <vt:lpstr>Change is faster with editing and few restrictions</vt:lpstr>
      <vt:lpstr>What is the best strategy for dealing with recessives?</vt:lpstr>
      <vt:lpstr>Regulatory considerations of gene editing</vt:lpstr>
      <vt:lpstr>Key findings</vt:lpstr>
      <vt:lpstr>Conclusions</vt:lpstr>
      <vt:lpstr>Acknowledgments and disclaimers</vt:lpstr>
      <vt:lpstr>Questions?</vt:lpstr>
      <vt:lpstr>References</vt:lpstr>
      <vt:lpstr>References (cont’d)</vt:lpstr>
      <vt:lpstr>References (cont’d)</vt:lpstr>
    </vt:vector>
  </TitlesOfParts>
  <LinksUpToDate>false</LinksUpToDate>
  <SharedDoc>false</SharedDoc>
  <HyperlinksChanged>false</HyperlinksChanged>
  <AppVersion>15.0031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Suzanne Hubbard</dc:creator>
  <cp:lastModifiedBy>John Cole</cp:lastModifiedBy>
  <cp:revision>207</cp:revision>
  <dcterms:created xsi:type="dcterms:W3CDTF">2017-04-14T13:19:57Z</dcterms:created>
  <dcterms:modified xsi:type="dcterms:W3CDTF">2017-08-24T02:25:45Z</dcterms:modified>
</cp:coreProperties>
</file>