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4" r:id="rId1"/>
  </p:sldMasterIdLst>
  <p:notesMasterIdLst>
    <p:notesMasterId r:id="rId60"/>
  </p:notesMasterIdLst>
  <p:sldIdLst>
    <p:sldId id="256" r:id="rId2"/>
    <p:sldId id="574" r:id="rId3"/>
    <p:sldId id="458" r:id="rId4"/>
    <p:sldId id="459" r:id="rId5"/>
    <p:sldId id="462" r:id="rId6"/>
    <p:sldId id="463" r:id="rId7"/>
    <p:sldId id="464" r:id="rId8"/>
    <p:sldId id="465" r:id="rId9"/>
    <p:sldId id="466" r:id="rId10"/>
    <p:sldId id="467" r:id="rId11"/>
    <p:sldId id="470" r:id="rId12"/>
    <p:sldId id="471" r:id="rId13"/>
    <p:sldId id="472" r:id="rId14"/>
    <p:sldId id="473" r:id="rId15"/>
    <p:sldId id="476" r:id="rId16"/>
    <p:sldId id="475" r:id="rId17"/>
    <p:sldId id="477" r:id="rId18"/>
    <p:sldId id="575" r:id="rId19"/>
    <p:sldId id="478" r:id="rId20"/>
    <p:sldId id="491" r:id="rId21"/>
    <p:sldId id="553" r:id="rId22"/>
    <p:sldId id="554" r:id="rId23"/>
    <p:sldId id="566" r:id="rId24"/>
    <p:sldId id="518" r:id="rId25"/>
    <p:sldId id="511" r:id="rId26"/>
    <p:sldId id="519" r:id="rId27"/>
    <p:sldId id="513" r:id="rId28"/>
    <p:sldId id="520" r:id="rId29"/>
    <p:sldId id="484" r:id="rId30"/>
    <p:sldId id="516" r:id="rId31"/>
    <p:sldId id="555" r:id="rId32"/>
    <p:sldId id="569" r:id="rId33"/>
    <p:sldId id="557" r:id="rId34"/>
    <p:sldId id="559" r:id="rId35"/>
    <p:sldId id="562" r:id="rId36"/>
    <p:sldId id="563" r:id="rId37"/>
    <p:sldId id="517" r:id="rId38"/>
    <p:sldId id="501" r:id="rId39"/>
    <p:sldId id="534" r:id="rId40"/>
    <p:sldId id="502" r:id="rId41"/>
    <p:sldId id="506" r:id="rId42"/>
    <p:sldId id="564" r:id="rId43"/>
    <p:sldId id="573" r:id="rId44"/>
    <p:sldId id="440" r:id="rId45"/>
    <p:sldId id="572" r:id="rId46"/>
    <p:sldId id="443" r:id="rId47"/>
    <p:sldId id="447" r:id="rId48"/>
    <p:sldId id="570" r:id="rId49"/>
    <p:sldId id="571" r:id="rId50"/>
    <p:sldId id="453" r:id="rId51"/>
    <p:sldId id="454" r:id="rId52"/>
    <p:sldId id="455" r:id="rId53"/>
    <p:sldId id="567" r:id="rId54"/>
    <p:sldId id="568" r:id="rId55"/>
    <p:sldId id="456" r:id="rId56"/>
    <p:sldId id="576" r:id="rId57"/>
    <p:sldId id="577" r:id="rId58"/>
    <p:sldId id="383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00"/>
    <a:srgbClr val="FFFFFF"/>
    <a:srgbClr val="77ACD1"/>
    <a:srgbClr val="E6865E"/>
    <a:srgbClr val="FFFCBE"/>
    <a:srgbClr val="EFEEED"/>
    <a:srgbClr val="C6A669"/>
    <a:srgbClr val="C6A770"/>
    <a:srgbClr val="FFEBEB"/>
    <a:srgbClr val="E78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8966" autoAdjust="0"/>
  </p:normalViewPr>
  <p:slideViewPr>
    <p:cSldViewPr>
      <p:cViewPr varScale="1">
        <p:scale>
          <a:sx n="126" d="100"/>
          <a:sy n="126" d="100"/>
        </p:scale>
        <p:origin x="12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Genomics:March%202015%20Genotype%20Coun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AI%20bulls%20with%20G%20stat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11111111111"/>
          <c:y val="0.0586854460093897"/>
          <c:w val="0.641666666666667"/>
          <c:h val="0.7136150234741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Cows (millions)</c:v>
                </c:pt>
              </c:strCache>
            </c:strRef>
          </c:tx>
          <c:spPr>
            <a:ln w="47567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23.671</c:v>
                </c:pt>
                <c:pt idx="1">
                  <c:v>25.033</c:v>
                </c:pt>
                <c:pt idx="2">
                  <c:v>21.94399999999997</c:v>
                </c:pt>
                <c:pt idx="3">
                  <c:v>21.044</c:v>
                </c:pt>
                <c:pt idx="4">
                  <c:v>17.56</c:v>
                </c:pt>
                <c:pt idx="5">
                  <c:v>14.95300000000002</c:v>
                </c:pt>
                <c:pt idx="6">
                  <c:v>12.0</c:v>
                </c:pt>
                <c:pt idx="7">
                  <c:v>11.143</c:v>
                </c:pt>
                <c:pt idx="8">
                  <c:v>10.81</c:v>
                </c:pt>
                <c:pt idx="9">
                  <c:v>11.016</c:v>
                </c:pt>
                <c:pt idx="10">
                  <c:v>10.127</c:v>
                </c:pt>
                <c:pt idx="11">
                  <c:v>9.458</c:v>
                </c:pt>
                <c:pt idx="12">
                  <c:v>9.206000000000001</c:v>
                </c:pt>
                <c:pt idx="13">
                  <c:v>9.043000000000001</c:v>
                </c:pt>
                <c:pt idx="14">
                  <c:v>9.117000000000001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688320"/>
        <c:axId val="212969912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Milk yield (kg/cow)</c:v>
                </c:pt>
              </c:strCache>
            </c:strRef>
          </c:tx>
          <c:spPr>
            <a:ln w="47567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2097.0</c:v>
                </c:pt>
                <c:pt idx="1">
                  <c:v>2171.0</c:v>
                </c:pt>
                <c:pt idx="2">
                  <c:v>2410.0</c:v>
                </c:pt>
                <c:pt idx="3">
                  <c:v>2656.0</c:v>
                </c:pt>
                <c:pt idx="4">
                  <c:v>3183.0</c:v>
                </c:pt>
                <c:pt idx="5">
                  <c:v>3775.0</c:v>
                </c:pt>
                <c:pt idx="6">
                  <c:v>4669.0</c:v>
                </c:pt>
                <c:pt idx="7">
                  <c:v>4704.0</c:v>
                </c:pt>
                <c:pt idx="8">
                  <c:v>5404.0</c:v>
                </c:pt>
                <c:pt idx="9">
                  <c:v>5906.0</c:v>
                </c:pt>
                <c:pt idx="10">
                  <c:v>6657.0</c:v>
                </c:pt>
                <c:pt idx="11">
                  <c:v>7470.0</c:v>
                </c:pt>
                <c:pt idx="12">
                  <c:v>8273.0</c:v>
                </c:pt>
                <c:pt idx="13">
                  <c:v>9121.0</c:v>
                </c:pt>
                <c:pt idx="14">
                  <c:v>9613.0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Sheet1!$A$5</c:f>
              <c:strCache>
                <c:ptCount val="1"/>
              </c:strCache>
            </c:strRef>
          </c:tx>
          <c:spPr>
            <a:ln w="15856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Milk Production, Disposition, and Income Annual Summary</c:v>
                </c:pt>
              </c:strCache>
            </c:strRef>
          </c:tx>
          <c:spPr>
            <a:ln w="15856">
              <a:solidFill>
                <a:srgbClr val="00FF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2"/>
          <c:order val="4"/>
          <c:tx>
            <c:strRef>
              <c:f>Sheet1!$A$7</c:f>
              <c:strCache>
                <c:ptCount val="1"/>
                <c:pt idx="0">
                  <c:v>http://usda.mannlib.cornell.edu/MannUsda/viewDocumentInfo.do?documentID=1105</c:v>
                </c:pt>
              </c:strCache>
            </c:strRef>
          </c:tx>
          <c:spPr>
            <a:ln w="15856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704944"/>
        <c:axId val="2129707728"/>
      </c:lineChart>
      <c:catAx>
        <c:axId val="212968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chemeClr val="tx1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>
                    <a:latin typeface="Trebuchet M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33333333333333"/>
              <c:y val="0.87323943661972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chemeClr val="tx1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chemeClr val="tx1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2129699120"/>
        <c:crossesAt val="0.0"/>
        <c:auto val="1"/>
        <c:lblAlgn val="ctr"/>
        <c:lblOffset val="100"/>
        <c:tickLblSkip val="2"/>
        <c:tickMarkSkip val="2"/>
        <c:noMultiLvlLbl val="0"/>
      </c:catAx>
      <c:valAx>
        <c:axId val="2129699120"/>
        <c:scaling>
          <c:orientation val="minMax"/>
          <c:max val="3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rgbClr val="FFFF00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>
                    <a:latin typeface="Trebuchet MS"/>
                  </a:rPr>
                  <a:t>Cows (millions)</a:t>
                </a:r>
              </a:p>
            </c:rich>
          </c:tx>
          <c:layout>
            <c:manualLayout>
              <c:xMode val="edge"/>
              <c:yMode val="edge"/>
              <c:x val="0.0"/>
              <c:y val="0.187793427230047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rgbClr val="FFFF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FFFF00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2129688320"/>
        <c:crosses val="autoZero"/>
        <c:crossBetween val="midCat"/>
        <c:majorUnit val="5.0"/>
      </c:valAx>
      <c:catAx>
        <c:axId val="2129704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29707728"/>
        <c:crossesAt val="0.0"/>
        <c:auto val="1"/>
        <c:lblAlgn val="ctr"/>
        <c:lblOffset val="100"/>
        <c:noMultiLvlLbl val="0"/>
      </c:catAx>
      <c:valAx>
        <c:axId val="2129707728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2747" b="1" i="0" u="none" strike="noStrike" baseline="0">
                    <a:solidFill>
                      <a:srgbClr val="00FFFF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 baseline="0" dirty="0">
                    <a:solidFill>
                      <a:srgbClr val="00FFFF"/>
                    </a:solidFill>
                    <a:latin typeface="Trebuchet MS"/>
                  </a:rPr>
                  <a:t>Milk yield (kg/cow)</a:t>
                </a:r>
              </a:p>
            </c:rich>
          </c:tx>
          <c:layout>
            <c:manualLayout>
              <c:xMode val="edge"/>
              <c:yMode val="edge"/>
              <c:x val="0.937876140030351"/>
              <c:y val="0.121929704439119"/>
            </c:manualLayout>
          </c:layout>
          <c:overlay val="0"/>
          <c:spPr>
            <a:noFill/>
            <a:ln w="3171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47567" cap="sq">
            <a:solidFill>
              <a:srgbClr val="00FFFF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00FFFF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2129704944"/>
        <c:crosses val="max"/>
        <c:crossBetween val="midCat"/>
        <c:majorUnit val="2000.0"/>
      </c:valAx>
      <c:spPr>
        <a:noFill/>
        <a:ln w="317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tx1"/>
          </a:solidFill>
          <a:latin typeface="Humnst777 BT"/>
          <a:ea typeface="Humnst777 BT"/>
          <a:cs typeface="Humnst777 BT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8513282849"/>
          <c:y val="0.0307985431723227"/>
          <c:w val="0.824993742497686"/>
          <c:h val="0.809434620391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77ACD1"/>
              </a:soli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0</c:formatCode>
                <c:ptCount val="17"/>
                <c:pt idx="1">
                  <c:v>-59.094898</c:v>
                </c:pt>
                <c:pt idx="2">
                  <c:v>-48.2418525</c:v>
                </c:pt>
                <c:pt idx="3">
                  <c:v>-12.0</c:v>
                </c:pt>
                <c:pt idx="4">
                  <c:v>7.644610499999985</c:v>
                </c:pt>
                <c:pt idx="5">
                  <c:v>20.0</c:v>
                </c:pt>
                <c:pt idx="6">
                  <c:v>74.0</c:v>
                </c:pt>
                <c:pt idx="7">
                  <c:v>132.0</c:v>
                </c:pt>
                <c:pt idx="8">
                  <c:v>161.0</c:v>
                </c:pt>
                <c:pt idx="9">
                  <c:v>193.0</c:v>
                </c:pt>
                <c:pt idx="10">
                  <c:v>280.0</c:v>
                </c:pt>
                <c:pt idx="11">
                  <c:v>333.0</c:v>
                </c:pt>
                <c:pt idx="12">
                  <c:v>422.0</c:v>
                </c:pt>
                <c:pt idx="13">
                  <c:v>502.0</c:v>
                </c:pt>
                <c:pt idx="14">
                  <c:v>611.0</c:v>
                </c:pt>
                <c:pt idx="15">
                  <c:v>708.0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11320096"/>
        <c:axId val="-2111314336"/>
      </c:barChart>
      <c:catAx>
        <c:axId val="-211132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Year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</a:rPr>
                  <a:t>entered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37917550792785"/>
              <c:y val="0.9219307453126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11314336"/>
        <c:crossesAt val="-100.0"/>
        <c:auto val="1"/>
        <c:lblAlgn val="ctr"/>
        <c:lblOffset val="20"/>
        <c:tickLblSkip val="1"/>
        <c:noMultiLvlLbl val="0"/>
      </c:catAx>
      <c:valAx>
        <c:axId val="-2111314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Average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net merit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($)</a:t>
                </a:r>
              </a:p>
            </c:rich>
          </c:tx>
          <c:layout>
            <c:manualLayout>
              <c:xMode val="edge"/>
              <c:yMode val="edge"/>
              <c:x val="0.0103950103950104"/>
              <c:y val="0.2191014305805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11320096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428458725897"/>
          <c:y val="0.0380399129607651"/>
          <c:w val="0.749195818730752"/>
          <c:h val="0.773146458129106"/>
        </c:manualLayout>
      </c:layout>
      <c:lineChart>
        <c:grouping val="standard"/>
        <c:varyColors val="0"/>
        <c:ser>
          <c:idx val="4"/>
          <c:order val="0"/>
          <c:tx>
            <c:strRef>
              <c:f>Data!$C$1</c:f>
              <c:strCache>
                <c:ptCount val="1"/>
                <c:pt idx="0">
                  <c:v>Cow BVM (kg)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Data!$C$2:$C$52</c:f>
              <c:numCache>
                <c:formatCode>#,##0.00</c:formatCode>
                <c:ptCount val="51"/>
                <c:pt idx="0">
                  <c:v>-3365.201346026432</c:v>
                </c:pt>
                <c:pt idx="1">
                  <c:v>-3342.068138229243</c:v>
                </c:pt>
                <c:pt idx="2">
                  <c:v>-3325.285222768536</c:v>
                </c:pt>
                <c:pt idx="3">
                  <c:v>-3278.565214864411</c:v>
                </c:pt>
                <c:pt idx="4">
                  <c:v>-3240.463460845511</c:v>
                </c:pt>
                <c:pt idx="5">
                  <c:v>-3193.743452941382</c:v>
                </c:pt>
                <c:pt idx="6">
                  <c:v>-3151.559368134742</c:v>
                </c:pt>
                <c:pt idx="7">
                  <c:v>-3118.900721832828</c:v>
                </c:pt>
                <c:pt idx="8">
                  <c:v>-3082.613337052926</c:v>
                </c:pt>
                <c:pt idx="9">
                  <c:v>-3022.73915216608</c:v>
                </c:pt>
                <c:pt idx="10">
                  <c:v>-2969.668851925464</c:v>
                </c:pt>
                <c:pt idx="11">
                  <c:v>-2905.71233625089</c:v>
                </c:pt>
                <c:pt idx="12">
                  <c:v>-2833.137566691076</c:v>
                </c:pt>
                <c:pt idx="13">
                  <c:v>-2763.284350989759</c:v>
                </c:pt>
                <c:pt idx="14">
                  <c:v>-2691.616766049447</c:v>
                </c:pt>
                <c:pt idx="15">
                  <c:v>-2629.021027304112</c:v>
                </c:pt>
                <c:pt idx="16">
                  <c:v>-2541.477711522594</c:v>
                </c:pt>
                <c:pt idx="17">
                  <c:v>-2448.037695714336</c:v>
                </c:pt>
                <c:pt idx="18">
                  <c:v>-2368.659041508294</c:v>
                </c:pt>
                <c:pt idx="19">
                  <c:v>-2282.476502656021</c:v>
                </c:pt>
                <c:pt idx="20">
                  <c:v>-2199.469109971987</c:v>
                </c:pt>
                <c:pt idx="21">
                  <c:v>-2110.111424951471</c:v>
                </c:pt>
                <c:pt idx="22">
                  <c:v>-2024.382478408945</c:v>
                </c:pt>
                <c:pt idx="23">
                  <c:v>-1934.117608768932</c:v>
                </c:pt>
                <c:pt idx="24">
                  <c:v>-1854.285362253141</c:v>
                </c:pt>
                <c:pt idx="25">
                  <c:v>-1766.742046471621</c:v>
                </c:pt>
                <c:pt idx="26">
                  <c:v>-1679.1987306901</c:v>
                </c:pt>
                <c:pt idx="27">
                  <c:v>-1600.273668793807</c:v>
                </c:pt>
                <c:pt idx="28">
                  <c:v>-1504.565691436808</c:v>
                </c:pt>
                <c:pt idx="29">
                  <c:v>-1401.600237123828</c:v>
                </c:pt>
                <c:pt idx="30">
                  <c:v>-1315.8712905813</c:v>
                </c:pt>
                <c:pt idx="31">
                  <c:v>-1217.89535167556</c:v>
                </c:pt>
                <c:pt idx="32">
                  <c:v>-1117.651451221071</c:v>
                </c:pt>
                <c:pt idx="33">
                  <c:v>-1023.757843103068</c:v>
                </c:pt>
                <c:pt idx="34">
                  <c:v>-929.8642349850624</c:v>
                </c:pt>
                <c:pt idx="35">
                  <c:v>-835.517034557312</c:v>
                </c:pt>
                <c:pt idx="36">
                  <c:v>-739.8090572003116</c:v>
                </c:pt>
                <c:pt idx="37">
                  <c:v>-645.4618567725579</c:v>
                </c:pt>
                <c:pt idx="38">
                  <c:v>-557.4649486812879</c:v>
                </c:pt>
                <c:pt idx="39">
                  <c:v>-477.1791098557497</c:v>
                </c:pt>
                <c:pt idx="40">
                  <c:v>-395.532494100964</c:v>
                </c:pt>
                <c:pt idx="41">
                  <c:v>-308.8963629389406</c:v>
                </c:pt>
                <c:pt idx="42">
                  <c:v>-215.4563471306857</c:v>
                </c:pt>
                <c:pt idx="43">
                  <c:v>-143.3351698806247</c:v>
                </c:pt>
                <c:pt idx="44">
                  <c:v>-73.4819541793076</c:v>
                </c:pt>
                <c:pt idx="45">
                  <c:v>0.0</c:v>
                </c:pt>
                <c:pt idx="46">
                  <c:v>82.10020806453464</c:v>
                </c:pt>
                <c:pt idx="47">
                  <c:v>152.8606083853496</c:v>
                </c:pt>
                <c:pt idx="48">
                  <c:v>196.8590624309842</c:v>
                </c:pt>
                <c:pt idx="49">
                  <c:v>246.3006241936046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Data!$E$1</c:f>
              <c:strCache>
                <c:ptCount val="1"/>
                <c:pt idx="0">
                  <c:v>Sire BVM (kg)</c:v>
                </c:pt>
              </c:strCache>
            </c:strRef>
          </c:tx>
          <c:spPr>
            <a:ln w="38100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Data!$E$2:$E$52</c:f>
              <c:numCache>
                <c:formatCode>#,##0.00</c:formatCode>
                <c:ptCount val="51"/>
                <c:pt idx="0">
                  <c:v>-3278.565214864411</c:v>
                </c:pt>
                <c:pt idx="1">
                  <c:v>-3261.782299403691</c:v>
                </c:pt>
                <c:pt idx="2">
                  <c:v>-3254.071230137977</c:v>
                </c:pt>
                <c:pt idx="3">
                  <c:v>-3192.382676012136</c:v>
                </c:pt>
                <c:pt idx="4">
                  <c:v>-3138.405191152027</c:v>
                </c:pt>
                <c:pt idx="5">
                  <c:v>-3079.891783194433</c:v>
                </c:pt>
                <c:pt idx="6">
                  <c:v>-3014.574490590601</c:v>
                </c:pt>
                <c:pt idx="7">
                  <c:v>-2984.63739814718</c:v>
                </c:pt>
                <c:pt idx="8">
                  <c:v>-2953.793121084261</c:v>
                </c:pt>
                <c:pt idx="9">
                  <c:v>-2869.424951470981</c:v>
                </c:pt>
                <c:pt idx="10">
                  <c:v>-2785.510374167452</c:v>
                </c:pt>
                <c:pt idx="11">
                  <c:v>-2681.637735234976</c:v>
                </c:pt>
                <c:pt idx="12">
                  <c:v>-2582.754611709729</c:v>
                </c:pt>
                <c:pt idx="13">
                  <c:v>-2488.861003591731</c:v>
                </c:pt>
                <c:pt idx="14">
                  <c:v>-2414.018272483175</c:v>
                </c:pt>
                <c:pt idx="15">
                  <c:v>-2344.165056781857</c:v>
                </c:pt>
                <c:pt idx="16">
                  <c:v>-2225.323871627669</c:v>
                </c:pt>
                <c:pt idx="17">
                  <c:v>-2108.297055712476</c:v>
                </c:pt>
                <c:pt idx="18">
                  <c:v>-2003.063639850751</c:v>
                </c:pt>
                <c:pt idx="19">
                  <c:v>-1896.92303936953</c:v>
                </c:pt>
                <c:pt idx="20">
                  <c:v>-1806.658169729516</c:v>
                </c:pt>
                <c:pt idx="21">
                  <c:v>-1710.49660006277</c:v>
                </c:pt>
                <c:pt idx="22">
                  <c:v>-1633.38590740547</c:v>
                </c:pt>
                <c:pt idx="23">
                  <c:v>-1543.121037765457</c:v>
                </c:pt>
                <c:pt idx="24">
                  <c:v>-1475.989375922633</c:v>
                </c:pt>
                <c:pt idx="25">
                  <c:v>-1394.796352477595</c:v>
                </c:pt>
                <c:pt idx="26">
                  <c:v>-1303.170705908335</c:v>
                </c:pt>
                <c:pt idx="27">
                  <c:v>-1231.503120968023</c:v>
                </c:pt>
                <c:pt idx="28">
                  <c:v>-1139.423882089015</c:v>
                </c:pt>
                <c:pt idx="29">
                  <c:v>-1025.118620032312</c:v>
                </c:pt>
                <c:pt idx="30">
                  <c:v>-948.9151119945124</c:v>
                </c:pt>
                <c:pt idx="31">
                  <c:v>-838.2385884158034</c:v>
                </c:pt>
                <c:pt idx="32">
                  <c:v>-733.0051725540795</c:v>
                </c:pt>
                <c:pt idx="33">
                  <c:v>-637.2971951970802</c:v>
                </c:pt>
                <c:pt idx="34">
                  <c:v>-537.0532947425928</c:v>
                </c:pt>
                <c:pt idx="35">
                  <c:v>-451.3243482000674</c:v>
                </c:pt>
                <c:pt idx="36">
                  <c:v>-342.4621938603527</c:v>
                </c:pt>
                <c:pt idx="37">
                  <c:v>-240.8575164766191</c:v>
                </c:pt>
                <c:pt idx="38">
                  <c:v>-154.6749776243443</c:v>
                </c:pt>
                <c:pt idx="39">
                  <c:v>-91.62564656925973</c:v>
                </c:pt>
                <c:pt idx="40">
                  <c:v>-15.4221385314596</c:v>
                </c:pt>
                <c:pt idx="41">
                  <c:v>73.02836186955837</c:v>
                </c:pt>
                <c:pt idx="42">
                  <c:v>161.9324545803258</c:v>
                </c:pt>
                <c:pt idx="43">
                  <c:v>221.3530471574204</c:v>
                </c:pt>
                <c:pt idx="44">
                  <c:v>263.5371319640589</c:v>
                </c:pt>
                <c:pt idx="45">
                  <c:v>333.8439399751252</c:v>
                </c:pt>
                <c:pt idx="46">
                  <c:v>417.3049249689066</c:v>
                </c:pt>
                <c:pt idx="47">
                  <c:v>474.003963687508</c:v>
                </c:pt>
                <c:pt idx="48">
                  <c:v>494.4156176262042</c:v>
                </c:pt>
                <c:pt idx="49">
                  <c:v>521.6311562111332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Data!$F$1</c:f>
              <c:strCache>
                <c:ptCount val="1"/>
                <c:pt idx="0">
                  <c:v>11,828.33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bevel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Data!$F$2:$F$52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6535056"/>
        <c:axId val="-2106540368"/>
      </c:lineChart>
      <c:catAx>
        <c:axId val="-2106535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6540368"/>
        <c:crossesAt val="-10000.0"/>
        <c:auto val="0"/>
        <c:lblAlgn val="ctr"/>
        <c:lblOffset val="0"/>
        <c:tickLblSkip val="10"/>
        <c:tickMarkSkip val="10"/>
        <c:noMultiLvlLbl val="0"/>
      </c:catAx>
      <c:valAx>
        <c:axId val="-2106540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6535056"/>
        <c:crossesAt val="1.0"/>
        <c:crossBetween val="midCat"/>
        <c:majorUnit val="1000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4425834054"/>
          <c:y val="0.0380399129607651"/>
          <c:w val="0.801604296572756"/>
          <c:h val="0.773146458129107"/>
        </c:manualLayout>
      </c:layout>
      <c:lineChart>
        <c:grouping val="standard"/>
        <c:varyColors val="0"/>
        <c:ser>
          <c:idx val="7"/>
          <c:order val="0"/>
          <c:tx>
            <c:strRef>
              <c:f>Data!$Q$1</c:f>
              <c:strCache>
                <c:ptCount val="1"/>
                <c:pt idx="0">
                  <c:v>Cow BVPL (mo)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Data!$Q$2:$Q$52</c:f>
              <c:numCache>
                <c:formatCode>#,##0.00</c:formatCode>
                <c:ptCount val="51"/>
                <c:pt idx="0">
                  <c:v>-9.350000000000006</c:v>
                </c:pt>
                <c:pt idx="1">
                  <c:v>-9.24</c:v>
                </c:pt>
                <c:pt idx="2">
                  <c:v>-9.16</c:v>
                </c:pt>
                <c:pt idx="3">
                  <c:v>-8.960000000000002</c:v>
                </c:pt>
                <c:pt idx="4">
                  <c:v>-8.780000000000001</c:v>
                </c:pt>
                <c:pt idx="5">
                  <c:v>-8.59</c:v>
                </c:pt>
                <c:pt idx="6">
                  <c:v>-8.450000000000002</c:v>
                </c:pt>
                <c:pt idx="7">
                  <c:v>-8.34</c:v>
                </c:pt>
                <c:pt idx="8">
                  <c:v>-8.11</c:v>
                </c:pt>
                <c:pt idx="9">
                  <c:v>-7.8</c:v>
                </c:pt>
                <c:pt idx="10">
                  <c:v>-7.649999999999998</c:v>
                </c:pt>
                <c:pt idx="11">
                  <c:v>-7.23</c:v>
                </c:pt>
                <c:pt idx="12">
                  <c:v>-6.9</c:v>
                </c:pt>
                <c:pt idx="13">
                  <c:v>-6.44</c:v>
                </c:pt>
                <c:pt idx="14">
                  <c:v>-6.09</c:v>
                </c:pt>
                <c:pt idx="15">
                  <c:v>-5.85</c:v>
                </c:pt>
                <c:pt idx="16">
                  <c:v>-5.619999999999996</c:v>
                </c:pt>
                <c:pt idx="17">
                  <c:v>-5.24</c:v>
                </c:pt>
                <c:pt idx="18">
                  <c:v>-4.930000000000002</c:v>
                </c:pt>
                <c:pt idx="19">
                  <c:v>-4.55</c:v>
                </c:pt>
                <c:pt idx="20">
                  <c:v>-4.22</c:v>
                </c:pt>
                <c:pt idx="21">
                  <c:v>-3.84</c:v>
                </c:pt>
                <c:pt idx="22">
                  <c:v>-3.48</c:v>
                </c:pt>
                <c:pt idx="23">
                  <c:v>-3.09</c:v>
                </c:pt>
                <c:pt idx="24">
                  <c:v>-2.84</c:v>
                </c:pt>
                <c:pt idx="25">
                  <c:v>-2.58</c:v>
                </c:pt>
                <c:pt idx="26">
                  <c:v>-2.51</c:v>
                </c:pt>
                <c:pt idx="27">
                  <c:v>-2.37</c:v>
                </c:pt>
                <c:pt idx="28">
                  <c:v>-2.12</c:v>
                </c:pt>
                <c:pt idx="29">
                  <c:v>-2.03</c:v>
                </c:pt>
                <c:pt idx="30">
                  <c:v>-1.940000000000001</c:v>
                </c:pt>
                <c:pt idx="31">
                  <c:v>-1.73</c:v>
                </c:pt>
                <c:pt idx="32">
                  <c:v>-1.52</c:v>
                </c:pt>
                <c:pt idx="33">
                  <c:v>-1.36</c:v>
                </c:pt>
                <c:pt idx="34">
                  <c:v>-1.38</c:v>
                </c:pt>
                <c:pt idx="35">
                  <c:v>-1.26</c:v>
                </c:pt>
                <c:pt idx="36">
                  <c:v>-1.05</c:v>
                </c:pt>
                <c:pt idx="37">
                  <c:v>-0.870000000000001</c:v>
                </c:pt>
                <c:pt idx="38">
                  <c:v>-0.91</c:v>
                </c:pt>
                <c:pt idx="39">
                  <c:v>-0.820000000000001</c:v>
                </c:pt>
                <c:pt idx="40">
                  <c:v>-0.97</c:v>
                </c:pt>
                <c:pt idx="41">
                  <c:v>-0.91</c:v>
                </c:pt>
                <c:pt idx="42">
                  <c:v>-0.830000000000001</c:v>
                </c:pt>
                <c:pt idx="43">
                  <c:v>-0.58</c:v>
                </c:pt>
                <c:pt idx="44">
                  <c:v>-0.34</c:v>
                </c:pt>
                <c:pt idx="45">
                  <c:v>0.0</c:v>
                </c:pt>
                <c:pt idx="46">
                  <c:v>0.2</c:v>
                </c:pt>
                <c:pt idx="47">
                  <c:v>0.45</c:v>
                </c:pt>
                <c:pt idx="48">
                  <c:v>0.860000000000001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Data!$R$1</c:f>
              <c:strCache>
                <c:ptCount val="1"/>
                <c:pt idx="0">
                  <c:v>Sire BVPL (mo)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Data!$R$2:$R$52</c:f>
              <c:numCache>
                <c:formatCode>#,##0.00</c:formatCode>
                <c:ptCount val="51"/>
                <c:pt idx="0">
                  <c:v>-8.1</c:v>
                </c:pt>
                <c:pt idx="1">
                  <c:v>-7.92</c:v>
                </c:pt>
                <c:pt idx="2">
                  <c:v>-7.85</c:v>
                </c:pt>
                <c:pt idx="3">
                  <c:v>-7.470000000000002</c:v>
                </c:pt>
                <c:pt idx="4">
                  <c:v>-7.28</c:v>
                </c:pt>
                <c:pt idx="5">
                  <c:v>-7.149999999999999</c:v>
                </c:pt>
                <c:pt idx="6">
                  <c:v>-6.99</c:v>
                </c:pt>
                <c:pt idx="7">
                  <c:v>-6.87</c:v>
                </c:pt>
                <c:pt idx="8">
                  <c:v>-6.51</c:v>
                </c:pt>
                <c:pt idx="9">
                  <c:v>-6.28</c:v>
                </c:pt>
                <c:pt idx="10">
                  <c:v>-5.95</c:v>
                </c:pt>
                <c:pt idx="11">
                  <c:v>-5.29</c:v>
                </c:pt>
                <c:pt idx="12">
                  <c:v>-4.859999999999998</c:v>
                </c:pt>
                <c:pt idx="13">
                  <c:v>-4.319999999999998</c:v>
                </c:pt>
                <c:pt idx="14">
                  <c:v>-3.829999999999999</c:v>
                </c:pt>
                <c:pt idx="15">
                  <c:v>-3.65</c:v>
                </c:pt>
                <c:pt idx="16">
                  <c:v>-3.47</c:v>
                </c:pt>
                <c:pt idx="17">
                  <c:v>-3.32</c:v>
                </c:pt>
                <c:pt idx="18">
                  <c:v>-3.02</c:v>
                </c:pt>
                <c:pt idx="19">
                  <c:v>-2.51</c:v>
                </c:pt>
                <c:pt idx="20">
                  <c:v>-2.15</c:v>
                </c:pt>
                <c:pt idx="21">
                  <c:v>-1.8</c:v>
                </c:pt>
                <c:pt idx="22">
                  <c:v>-1.46</c:v>
                </c:pt>
                <c:pt idx="23">
                  <c:v>-1.24</c:v>
                </c:pt>
                <c:pt idx="24">
                  <c:v>-1.21</c:v>
                </c:pt>
                <c:pt idx="25">
                  <c:v>-1.190000000000001</c:v>
                </c:pt>
                <c:pt idx="26">
                  <c:v>-1.46</c:v>
                </c:pt>
                <c:pt idx="27">
                  <c:v>-1.53</c:v>
                </c:pt>
                <c:pt idx="28">
                  <c:v>-1.32</c:v>
                </c:pt>
                <c:pt idx="29">
                  <c:v>-1.36</c:v>
                </c:pt>
                <c:pt idx="30">
                  <c:v>-1.39</c:v>
                </c:pt>
                <c:pt idx="31">
                  <c:v>-1.190000000000001</c:v>
                </c:pt>
                <c:pt idx="32">
                  <c:v>-0.9</c:v>
                </c:pt>
                <c:pt idx="33">
                  <c:v>-0.850000000000001</c:v>
                </c:pt>
                <c:pt idx="34">
                  <c:v>-1.05</c:v>
                </c:pt>
                <c:pt idx="35">
                  <c:v>-1.0</c:v>
                </c:pt>
                <c:pt idx="36">
                  <c:v>-0.750000000000001</c:v>
                </c:pt>
                <c:pt idx="37">
                  <c:v>-0.51</c:v>
                </c:pt>
                <c:pt idx="38">
                  <c:v>-0.770000000000001</c:v>
                </c:pt>
                <c:pt idx="39">
                  <c:v>-0.770000000000001</c:v>
                </c:pt>
                <c:pt idx="40">
                  <c:v>-1.23</c:v>
                </c:pt>
                <c:pt idx="41">
                  <c:v>-1.2</c:v>
                </c:pt>
                <c:pt idx="42">
                  <c:v>-1.03</c:v>
                </c:pt>
                <c:pt idx="43">
                  <c:v>-0.630000000000001</c:v>
                </c:pt>
                <c:pt idx="44">
                  <c:v>-0.17</c:v>
                </c:pt>
                <c:pt idx="45">
                  <c:v>0.38</c:v>
                </c:pt>
                <c:pt idx="46">
                  <c:v>0.640000000000001</c:v>
                </c:pt>
                <c:pt idx="47">
                  <c:v>0.92</c:v>
                </c:pt>
                <c:pt idx="48">
                  <c:v>1.54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Data!$S$1</c:f>
              <c:strCache>
                <c:ptCount val="1"/>
                <c:pt idx="0">
                  <c:v>27.21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Data!$S$2:$S$52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2644464"/>
        <c:axId val="-2102815984"/>
      </c:lineChart>
      <c:catAx>
        <c:axId val="-2102644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2815984"/>
        <c:crossesAt val="-10.0"/>
        <c:auto val="0"/>
        <c:lblAlgn val="ctr"/>
        <c:lblOffset val="0"/>
        <c:tickLblSkip val="10"/>
        <c:tickMarkSkip val="10"/>
        <c:noMultiLvlLbl val="0"/>
      </c:catAx>
      <c:valAx>
        <c:axId val="-2102815984"/>
        <c:scaling>
          <c:orientation val="minMax"/>
          <c:max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(mo)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2644464"/>
        <c:crossesAt val="1.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555626355954"/>
          <c:y val="0.0380400019442014"/>
          <c:w val="0.767692928557341"/>
          <c:h val="0.773146458129107"/>
        </c:manualLayout>
      </c:layout>
      <c:lineChart>
        <c:grouping val="standard"/>
        <c:varyColors val="0"/>
        <c:ser>
          <c:idx val="0"/>
          <c:order val="0"/>
          <c:tx>
            <c:strRef>
              <c:f>Data!$T$1</c:f>
              <c:strCache>
                <c:ptCount val="1"/>
                <c:pt idx="0">
                  <c:v>Cow BVSCS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Data!$T$26:$T$52</c:f>
              <c:numCache>
                <c:formatCode>#,##0.00</c:formatCode>
                <c:ptCount val="27"/>
                <c:pt idx="0">
                  <c:v>2.79</c:v>
                </c:pt>
                <c:pt idx="1">
                  <c:v>2.809999999999999</c:v>
                </c:pt>
                <c:pt idx="2">
                  <c:v>2.829999999999999</c:v>
                </c:pt>
                <c:pt idx="3">
                  <c:v>2.84</c:v>
                </c:pt>
                <c:pt idx="4">
                  <c:v>2.849999999999999</c:v>
                </c:pt>
                <c:pt idx="5">
                  <c:v>2.88</c:v>
                </c:pt>
                <c:pt idx="6">
                  <c:v>2.91</c:v>
                </c:pt>
                <c:pt idx="7">
                  <c:v>2.92</c:v>
                </c:pt>
                <c:pt idx="8">
                  <c:v>2.91</c:v>
                </c:pt>
                <c:pt idx="9">
                  <c:v>2.91</c:v>
                </c:pt>
                <c:pt idx="10">
                  <c:v>2.93</c:v>
                </c:pt>
                <c:pt idx="11">
                  <c:v>2.94</c:v>
                </c:pt>
                <c:pt idx="12">
                  <c:v>2.94</c:v>
                </c:pt>
                <c:pt idx="13">
                  <c:v>2.95</c:v>
                </c:pt>
                <c:pt idx="14">
                  <c:v>2.98</c:v>
                </c:pt>
                <c:pt idx="15">
                  <c:v>2.99</c:v>
                </c:pt>
                <c:pt idx="16">
                  <c:v>3.0</c:v>
                </c:pt>
                <c:pt idx="17">
                  <c:v>3.02</c:v>
                </c:pt>
                <c:pt idx="18">
                  <c:v>3.01</c:v>
                </c:pt>
                <c:pt idx="19">
                  <c:v>3.02</c:v>
                </c:pt>
                <c:pt idx="20">
                  <c:v>3.01</c:v>
                </c:pt>
                <c:pt idx="21">
                  <c:v>3.0</c:v>
                </c:pt>
                <c:pt idx="22">
                  <c:v>2.97</c:v>
                </c:pt>
                <c:pt idx="23">
                  <c:v>2.93</c:v>
                </c:pt>
                <c:pt idx="24">
                  <c:v>2.9</c:v>
                </c:pt>
                <c:pt idx="25">
                  <c:v>2.89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Data!$U$1</c:f>
              <c:strCache>
                <c:ptCount val="1"/>
                <c:pt idx="0">
                  <c:v>Sire BVSCS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Data!$U$26:$U$52</c:f>
              <c:numCache>
                <c:formatCode>#,##0.00</c:formatCode>
                <c:ptCount val="27"/>
                <c:pt idx="0">
                  <c:v>2.89</c:v>
                </c:pt>
                <c:pt idx="1">
                  <c:v>2.9</c:v>
                </c:pt>
                <c:pt idx="2">
                  <c:v>2.92</c:v>
                </c:pt>
                <c:pt idx="3">
                  <c:v>2.93</c:v>
                </c:pt>
                <c:pt idx="4">
                  <c:v>2.93</c:v>
                </c:pt>
                <c:pt idx="5">
                  <c:v>2.96</c:v>
                </c:pt>
                <c:pt idx="6">
                  <c:v>3.01</c:v>
                </c:pt>
                <c:pt idx="7">
                  <c:v>3.01</c:v>
                </c:pt>
                <c:pt idx="8">
                  <c:v>2.97</c:v>
                </c:pt>
                <c:pt idx="9">
                  <c:v>2.95</c:v>
                </c:pt>
                <c:pt idx="10">
                  <c:v>2.99</c:v>
                </c:pt>
                <c:pt idx="11">
                  <c:v>3.01</c:v>
                </c:pt>
                <c:pt idx="12">
                  <c:v>3.0</c:v>
                </c:pt>
                <c:pt idx="13">
                  <c:v>3.01</c:v>
                </c:pt>
                <c:pt idx="14">
                  <c:v>3.05</c:v>
                </c:pt>
                <c:pt idx="15">
                  <c:v>3.05</c:v>
                </c:pt>
                <c:pt idx="16">
                  <c:v>3.08</c:v>
                </c:pt>
                <c:pt idx="17">
                  <c:v>3.1</c:v>
                </c:pt>
                <c:pt idx="18">
                  <c:v>3.07</c:v>
                </c:pt>
                <c:pt idx="19">
                  <c:v>3.06</c:v>
                </c:pt>
                <c:pt idx="20">
                  <c:v>3.03</c:v>
                </c:pt>
                <c:pt idx="21">
                  <c:v>3.01</c:v>
                </c:pt>
                <c:pt idx="22">
                  <c:v>2.95</c:v>
                </c:pt>
                <c:pt idx="23">
                  <c:v>2.89</c:v>
                </c:pt>
                <c:pt idx="24">
                  <c:v>2.829999999999999</c:v>
                </c:pt>
                <c:pt idx="25">
                  <c:v>2.809999999999999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2704560"/>
        <c:axId val="-2102725600"/>
      </c:lineChart>
      <c:catAx>
        <c:axId val="-210270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2725600"/>
        <c:crossesAt val="-10.0"/>
        <c:auto val="0"/>
        <c:lblAlgn val="ctr"/>
        <c:lblOffset val="0"/>
        <c:tickLblSkip val="4"/>
        <c:tickMarkSkip val="4"/>
        <c:noMultiLvlLbl val="0"/>
      </c:catAx>
      <c:valAx>
        <c:axId val="-2102725600"/>
        <c:scaling>
          <c:orientation val="minMax"/>
          <c:max val="3.1"/>
          <c:min val="2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(log</a:t>
                </a:r>
                <a:r>
                  <a:rPr lang="en-US" sz="2400" b="1" baseline="-25000">
                    <a:latin typeface="Calibri" pitchFamily="34" charset="0"/>
                  </a:rPr>
                  <a:t>2</a:t>
                </a:r>
                <a:r>
                  <a:rPr lang="en-US" sz="2400" b="1" baseline="0"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2704560"/>
        <c:crossesAt val="1.0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17090710482"/>
          <c:y val="0.0380400019442014"/>
          <c:w val="0.787731464202813"/>
          <c:h val="0.773146458129108"/>
        </c:manualLayout>
      </c:layout>
      <c:lineChart>
        <c:grouping val="standard"/>
        <c:varyColors val="0"/>
        <c:ser>
          <c:idx val="0"/>
          <c:order val="0"/>
          <c:tx>
            <c:strRef>
              <c:f>Data!$W$1</c:f>
              <c:strCache>
                <c:ptCount val="1"/>
                <c:pt idx="0">
                  <c:v>Cow BVDPR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Data!$W$2:$W$52</c:f>
              <c:numCache>
                <c:formatCode>#,##0.00</c:formatCode>
                <c:ptCount val="51"/>
                <c:pt idx="0">
                  <c:v>7.09</c:v>
                </c:pt>
                <c:pt idx="1">
                  <c:v>6.98</c:v>
                </c:pt>
                <c:pt idx="2">
                  <c:v>6.84</c:v>
                </c:pt>
                <c:pt idx="3">
                  <c:v>6.78</c:v>
                </c:pt>
                <c:pt idx="4">
                  <c:v>6.76</c:v>
                </c:pt>
                <c:pt idx="5">
                  <c:v>6.64</c:v>
                </c:pt>
                <c:pt idx="6">
                  <c:v>6.470000000000002</c:v>
                </c:pt>
                <c:pt idx="7">
                  <c:v>6.31</c:v>
                </c:pt>
                <c:pt idx="8">
                  <c:v>6.23</c:v>
                </c:pt>
                <c:pt idx="9">
                  <c:v>6.05</c:v>
                </c:pt>
                <c:pt idx="10">
                  <c:v>5.930000000000002</c:v>
                </c:pt>
                <c:pt idx="11">
                  <c:v>5.8</c:v>
                </c:pt>
                <c:pt idx="12">
                  <c:v>5.6</c:v>
                </c:pt>
                <c:pt idx="13">
                  <c:v>5.48</c:v>
                </c:pt>
                <c:pt idx="14">
                  <c:v>5.39</c:v>
                </c:pt>
                <c:pt idx="15">
                  <c:v>5.29</c:v>
                </c:pt>
                <c:pt idx="16">
                  <c:v>5.01</c:v>
                </c:pt>
                <c:pt idx="17">
                  <c:v>4.859999999999998</c:v>
                </c:pt>
                <c:pt idx="18">
                  <c:v>4.68</c:v>
                </c:pt>
                <c:pt idx="19">
                  <c:v>4.430000000000002</c:v>
                </c:pt>
                <c:pt idx="20">
                  <c:v>4.18</c:v>
                </c:pt>
                <c:pt idx="21">
                  <c:v>3.92</c:v>
                </c:pt>
                <c:pt idx="22">
                  <c:v>3.7</c:v>
                </c:pt>
                <c:pt idx="23">
                  <c:v>3.51</c:v>
                </c:pt>
                <c:pt idx="24">
                  <c:v>3.25</c:v>
                </c:pt>
                <c:pt idx="25">
                  <c:v>2.97</c:v>
                </c:pt>
                <c:pt idx="26">
                  <c:v>2.72</c:v>
                </c:pt>
                <c:pt idx="27">
                  <c:v>2.49</c:v>
                </c:pt>
                <c:pt idx="28">
                  <c:v>2.23</c:v>
                </c:pt>
                <c:pt idx="29">
                  <c:v>1.89</c:v>
                </c:pt>
                <c:pt idx="30">
                  <c:v>1.64</c:v>
                </c:pt>
                <c:pt idx="31">
                  <c:v>1.45</c:v>
                </c:pt>
                <c:pt idx="32">
                  <c:v>1.23</c:v>
                </c:pt>
                <c:pt idx="33">
                  <c:v>0.91</c:v>
                </c:pt>
                <c:pt idx="34">
                  <c:v>0.630000000000001</c:v>
                </c:pt>
                <c:pt idx="35">
                  <c:v>0.5</c:v>
                </c:pt>
                <c:pt idx="36">
                  <c:v>0.41</c:v>
                </c:pt>
                <c:pt idx="37">
                  <c:v>0.37</c:v>
                </c:pt>
                <c:pt idx="38">
                  <c:v>0.22</c:v>
                </c:pt>
                <c:pt idx="39">
                  <c:v>0.15</c:v>
                </c:pt>
                <c:pt idx="40">
                  <c:v>-0.03</c:v>
                </c:pt>
                <c:pt idx="41">
                  <c:v>-0.18</c:v>
                </c:pt>
                <c:pt idx="42">
                  <c:v>-0.33</c:v>
                </c:pt>
                <c:pt idx="43">
                  <c:v>-0.21</c:v>
                </c:pt>
                <c:pt idx="44">
                  <c:v>-0.08</c:v>
                </c:pt>
                <c:pt idx="45">
                  <c:v>0.0</c:v>
                </c:pt>
                <c:pt idx="46">
                  <c:v>-0.08</c:v>
                </c:pt>
                <c:pt idx="47">
                  <c:v>-0.05</c:v>
                </c:pt>
                <c:pt idx="48">
                  <c:v>0.02</c:v>
                </c:pt>
                <c:pt idx="49">
                  <c:v>0.36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Data!$X$1</c:f>
              <c:strCache>
                <c:ptCount val="1"/>
                <c:pt idx="0">
                  <c:v>Sire BVDPR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Data!$X$2:$X$52</c:f>
              <c:numCache>
                <c:formatCode>#,##0.00</c:formatCode>
                <c:ptCount val="51"/>
                <c:pt idx="0">
                  <c:v>6.659999999999996</c:v>
                </c:pt>
                <c:pt idx="1">
                  <c:v>6.470000000000002</c:v>
                </c:pt>
                <c:pt idx="2">
                  <c:v>6.33</c:v>
                </c:pt>
                <c:pt idx="3">
                  <c:v>6.21</c:v>
                </c:pt>
                <c:pt idx="4">
                  <c:v>6.23</c:v>
                </c:pt>
                <c:pt idx="5">
                  <c:v>6.01</c:v>
                </c:pt>
                <c:pt idx="6">
                  <c:v>5.75</c:v>
                </c:pt>
                <c:pt idx="7">
                  <c:v>5.52</c:v>
                </c:pt>
                <c:pt idx="8">
                  <c:v>5.45</c:v>
                </c:pt>
                <c:pt idx="9">
                  <c:v>5.159999999999997</c:v>
                </c:pt>
                <c:pt idx="10">
                  <c:v>4.99</c:v>
                </c:pt>
                <c:pt idx="11">
                  <c:v>4.85</c:v>
                </c:pt>
                <c:pt idx="12">
                  <c:v>4.63</c:v>
                </c:pt>
                <c:pt idx="13">
                  <c:v>4.5</c:v>
                </c:pt>
                <c:pt idx="14">
                  <c:v>4.46</c:v>
                </c:pt>
                <c:pt idx="15">
                  <c:v>4.41</c:v>
                </c:pt>
                <c:pt idx="16">
                  <c:v>4.06</c:v>
                </c:pt>
                <c:pt idx="17">
                  <c:v>3.77</c:v>
                </c:pt>
                <c:pt idx="18">
                  <c:v>3.57</c:v>
                </c:pt>
                <c:pt idx="19">
                  <c:v>3.28</c:v>
                </c:pt>
                <c:pt idx="20">
                  <c:v>2.98</c:v>
                </c:pt>
                <c:pt idx="21">
                  <c:v>2.68</c:v>
                </c:pt>
                <c:pt idx="22">
                  <c:v>2.48</c:v>
                </c:pt>
                <c:pt idx="23">
                  <c:v>2.329999999999999</c:v>
                </c:pt>
                <c:pt idx="24">
                  <c:v>2.07</c:v>
                </c:pt>
                <c:pt idx="25">
                  <c:v>1.72</c:v>
                </c:pt>
                <c:pt idx="26">
                  <c:v>1.51</c:v>
                </c:pt>
                <c:pt idx="27">
                  <c:v>1.3</c:v>
                </c:pt>
                <c:pt idx="28">
                  <c:v>1.02</c:v>
                </c:pt>
                <c:pt idx="29">
                  <c:v>0.600000000000001</c:v>
                </c:pt>
                <c:pt idx="30">
                  <c:v>0.32</c:v>
                </c:pt>
                <c:pt idx="31">
                  <c:v>0.19</c:v>
                </c:pt>
                <c:pt idx="32">
                  <c:v>-0.01</c:v>
                </c:pt>
                <c:pt idx="33">
                  <c:v>-0.37</c:v>
                </c:pt>
                <c:pt idx="34">
                  <c:v>-0.720000000000001</c:v>
                </c:pt>
                <c:pt idx="35">
                  <c:v>-0.820000000000001</c:v>
                </c:pt>
                <c:pt idx="36">
                  <c:v>-0.710000000000001</c:v>
                </c:pt>
                <c:pt idx="37">
                  <c:v>-0.57</c:v>
                </c:pt>
                <c:pt idx="38">
                  <c:v>-0.650000000000001</c:v>
                </c:pt>
                <c:pt idx="39">
                  <c:v>-0.660000000000001</c:v>
                </c:pt>
                <c:pt idx="40">
                  <c:v>-0.960000000000001</c:v>
                </c:pt>
                <c:pt idx="41">
                  <c:v>-1.180000000000001</c:v>
                </c:pt>
                <c:pt idx="42">
                  <c:v>-1.37</c:v>
                </c:pt>
                <c:pt idx="43">
                  <c:v>-1.05</c:v>
                </c:pt>
                <c:pt idx="44">
                  <c:v>-0.700000000000001</c:v>
                </c:pt>
                <c:pt idx="45">
                  <c:v>-0.46</c:v>
                </c:pt>
                <c:pt idx="46">
                  <c:v>-0.55</c:v>
                </c:pt>
                <c:pt idx="47">
                  <c:v>-0.53</c:v>
                </c:pt>
                <c:pt idx="48">
                  <c:v>-0.34</c:v>
                </c:pt>
                <c:pt idx="49">
                  <c:v>0.05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Data!$Y$1</c:f>
              <c:strCache>
                <c:ptCount val="1"/>
                <c:pt idx="0">
                  <c:v>22.57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Data!$Y$2:$Y$52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2621152"/>
        <c:axId val="-2102615760"/>
      </c:lineChart>
      <c:catAx>
        <c:axId val="-210262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2615760"/>
        <c:crossesAt val="-2.0"/>
        <c:auto val="0"/>
        <c:lblAlgn val="ctr"/>
        <c:lblOffset val="0"/>
        <c:tickLblSkip val="10"/>
        <c:tickMarkSkip val="10"/>
        <c:noMultiLvlLbl val="0"/>
      </c:catAx>
      <c:valAx>
        <c:axId val="-2102615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(%)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2102621152"/>
        <c:crossesAt val="1.0"/>
        <c:crossBetween val="midCat"/>
        <c:majorUnit val="2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384142733603"/>
          <c:y val="0.0380400019442014"/>
          <c:w val="0.736864412179693"/>
          <c:h val="0.773146458129108"/>
        </c:manualLayout>
      </c:layout>
      <c:lineChart>
        <c:grouping val="standard"/>
        <c:varyColors val="0"/>
        <c:ser>
          <c:idx val="3"/>
          <c:order val="0"/>
          <c:tx>
            <c:strRef>
              <c:f>Data!$Z$1</c:f>
              <c:strCache>
                <c:ptCount val="1"/>
                <c:pt idx="0">
                  <c:v>PTASCE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Data!$Z$22:$Z$52</c:f>
              <c:numCache>
                <c:formatCode>#,##0.00</c:formatCode>
                <c:ptCount val="31"/>
                <c:pt idx="0">
                  <c:v>7.8</c:v>
                </c:pt>
                <c:pt idx="1">
                  <c:v>7.3</c:v>
                </c:pt>
                <c:pt idx="2">
                  <c:v>7.4</c:v>
                </c:pt>
                <c:pt idx="3">
                  <c:v>7.6</c:v>
                </c:pt>
                <c:pt idx="4">
                  <c:v>7.7</c:v>
                </c:pt>
                <c:pt idx="5">
                  <c:v>7.8</c:v>
                </c:pt>
                <c:pt idx="6">
                  <c:v>7.5</c:v>
                </c:pt>
                <c:pt idx="7">
                  <c:v>7.3</c:v>
                </c:pt>
                <c:pt idx="8">
                  <c:v>7.6</c:v>
                </c:pt>
                <c:pt idx="9">
                  <c:v>7.4</c:v>
                </c:pt>
                <c:pt idx="10">
                  <c:v>7.6</c:v>
                </c:pt>
                <c:pt idx="11">
                  <c:v>7.4</c:v>
                </c:pt>
                <c:pt idx="12">
                  <c:v>7.6</c:v>
                </c:pt>
                <c:pt idx="13">
                  <c:v>7.6</c:v>
                </c:pt>
                <c:pt idx="14">
                  <c:v>8.1</c:v>
                </c:pt>
                <c:pt idx="15">
                  <c:v>8.0</c:v>
                </c:pt>
                <c:pt idx="16">
                  <c:v>8.200000000000001</c:v>
                </c:pt>
                <c:pt idx="17">
                  <c:v>7.8</c:v>
                </c:pt>
                <c:pt idx="18">
                  <c:v>7.8</c:v>
                </c:pt>
                <c:pt idx="19">
                  <c:v>8.1</c:v>
                </c:pt>
                <c:pt idx="20">
                  <c:v>8.0</c:v>
                </c:pt>
                <c:pt idx="21">
                  <c:v>8.3</c:v>
                </c:pt>
                <c:pt idx="22">
                  <c:v>8.3</c:v>
                </c:pt>
                <c:pt idx="23">
                  <c:v>8.200000000000001</c:v>
                </c:pt>
                <c:pt idx="24">
                  <c:v>7.8</c:v>
                </c:pt>
                <c:pt idx="25">
                  <c:v>7.9</c:v>
                </c:pt>
                <c:pt idx="26">
                  <c:v>8.200000000000001</c:v>
                </c:pt>
                <c:pt idx="28" formatCode="General">
                  <c:v>0.0127272727272728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Data!$AA$1</c:f>
              <c:strCache>
                <c:ptCount val="1"/>
                <c:pt idx="0">
                  <c:v>Mean 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ysDot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Data!$AA$22:$AA$52</c:f>
              <c:numCache>
                <c:formatCode>#,##0.00</c:formatCode>
                <c:ptCount val="31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7.9</c:v>
                </c:pt>
                <c:pt idx="21">
                  <c:v>7.9</c:v>
                </c:pt>
                <c:pt idx="22">
                  <c:v>7.9</c:v>
                </c:pt>
                <c:pt idx="23">
                  <c:v>7.9</c:v>
                </c:pt>
                <c:pt idx="24">
                  <c:v>7.9</c:v>
                </c:pt>
                <c:pt idx="25">
                  <c:v>7.9</c:v>
                </c:pt>
                <c:pt idx="26">
                  <c:v>7.9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Data!$AB$1</c:f>
              <c:strCache>
                <c:ptCount val="1"/>
                <c:pt idx="0">
                  <c:v>PTADCE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Data!$AB$22:$AB$52</c:f>
              <c:numCache>
                <c:formatCode>#,##0.00</c:formatCode>
                <c:ptCount val="31"/>
                <c:pt idx="0">
                  <c:v>9.6</c:v>
                </c:pt>
                <c:pt idx="1">
                  <c:v>9.6</c:v>
                </c:pt>
                <c:pt idx="2">
                  <c:v>9.5</c:v>
                </c:pt>
                <c:pt idx="3">
                  <c:v>9.4</c:v>
                </c:pt>
                <c:pt idx="4">
                  <c:v>9.8</c:v>
                </c:pt>
                <c:pt idx="5">
                  <c:v>9.9</c:v>
                </c:pt>
                <c:pt idx="6">
                  <c:v>9.5</c:v>
                </c:pt>
                <c:pt idx="7">
                  <c:v>10.0</c:v>
                </c:pt>
                <c:pt idx="8">
                  <c:v>10.1</c:v>
                </c:pt>
                <c:pt idx="9">
                  <c:v>9.700000000000001</c:v>
                </c:pt>
                <c:pt idx="10">
                  <c:v>9.700000000000001</c:v>
                </c:pt>
                <c:pt idx="11">
                  <c:v>9.8</c:v>
                </c:pt>
                <c:pt idx="12">
                  <c:v>9.6</c:v>
                </c:pt>
                <c:pt idx="13">
                  <c:v>9.700000000000001</c:v>
                </c:pt>
                <c:pt idx="14">
                  <c:v>9.700000000000001</c:v>
                </c:pt>
                <c:pt idx="15">
                  <c:v>9.6</c:v>
                </c:pt>
                <c:pt idx="16">
                  <c:v>9.6</c:v>
                </c:pt>
                <c:pt idx="17">
                  <c:v>9.200000000000001</c:v>
                </c:pt>
                <c:pt idx="18">
                  <c:v>9.1</c:v>
                </c:pt>
                <c:pt idx="19">
                  <c:v>9.1</c:v>
                </c:pt>
                <c:pt idx="20">
                  <c:v>8.5</c:v>
                </c:pt>
                <c:pt idx="21">
                  <c:v>8.700000000000001</c:v>
                </c:pt>
                <c:pt idx="22">
                  <c:v>8.3</c:v>
                </c:pt>
                <c:pt idx="23">
                  <c:v>8.200000000000001</c:v>
                </c:pt>
                <c:pt idx="24">
                  <c:v>8.0</c:v>
                </c:pt>
                <c:pt idx="25">
                  <c:v>7.5</c:v>
                </c:pt>
                <c:pt idx="26">
                  <c:v>7.2</c:v>
                </c:pt>
                <c:pt idx="28" formatCode="General">
                  <c:v>-0.184848484848485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Data!$AC$1</c:f>
              <c:strCache>
                <c:ptCount val="1"/>
                <c:pt idx="0">
                  <c:v>Mean DCE (%)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ysDot"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Data!$AC$22:$AC$52</c:f>
              <c:numCache>
                <c:formatCode>#,##0.00</c:formatCode>
                <c:ptCount val="31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7.5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7.5</c:v>
                </c:pt>
                <c:pt idx="11">
                  <c:v>7.5</c:v>
                </c:pt>
                <c:pt idx="12">
                  <c:v>7.5</c:v>
                </c:pt>
                <c:pt idx="13">
                  <c:v>7.5</c:v>
                </c:pt>
                <c:pt idx="14">
                  <c:v>7.5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1963648"/>
        <c:axId val="-2101958160"/>
      </c:lineChart>
      <c:catAx>
        <c:axId val="-210196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aseline="0">
                    <a:latin typeface="Trebuchet MS"/>
                    <a:cs typeface="Trebuchet MS"/>
                  </a:defRPr>
                </a:pPr>
                <a:r>
                  <a:rPr lang="en-US" sz="2000" baseline="0">
                    <a:latin typeface="Trebuchet MS"/>
                    <a:cs typeface="Trebuchet MS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6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800" b="1" i="0" baseline="0">
                <a:latin typeface="Trebuchet MS"/>
              </a:defRPr>
            </a:pPr>
            <a:endParaRPr lang="en-US"/>
          </a:p>
        </c:txPr>
        <c:crossAx val="-2101958160"/>
        <c:crossesAt val="6.0"/>
        <c:auto val="0"/>
        <c:lblAlgn val="ctr"/>
        <c:lblOffset val="0"/>
        <c:tickLblSkip val="5"/>
        <c:tickMarkSkip val="5"/>
        <c:noMultiLvlLbl val="0"/>
      </c:catAx>
      <c:valAx>
        <c:axId val="-2101958160"/>
        <c:scaling>
          <c:orientation val="minMax"/>
          <c:max val="11.0"/>
          <c:min val="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000" b="1" baseline="0" dirty="0">
                    <a:latin typeface="Trebuchet MS"/>
                    <a:cs typeface="Trebuchet MS"/>
                  </a:rPr>
                  <a:t>PTA</a:t>
                </a:r>
              </a:p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000" b="1" baseline="0" dirty="0">
                    <a:latin typeface="Trebuchet MS"/>
                    <a:cs typeface="Trebuchet MS"/>
                  </a:rPr>
                  <a:t>(% difficult births in heifers)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057812105662075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800" b="1" i="0" baseline="0">
                <a:latin typeface="Trebuchet MS"/>
              </a:defRPr>
            </a:pPr>
            <a:endParaRPr lang="en-US"/>
          </a:p>
        </c:txPr>
        <c:crossAx val="-2101963648"/>
        <c:crossesAt val="1.0"/>
        <c:crossBetween val="midCat"/>
        <c:majorUnit val="1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43826633108"/>
          <c:y val="0.0213903743315508"/>
          <c:w val="0.854293416768652"/>
          <c:h val="0.86231715019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50k, Old, 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Sheet1!$B$9:$B$75</c:f>
              <c:numCache>
                <c:formatCode>General</c:formatCode>
                <c:ptCount val="67"/>
                <c:pt idx="0">
                  <c:v>7600.0</c:v>
                </c:pt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50k, Old, Female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Sheet1!$C$9:$C$75</c:f>
              <c:numCache>
                <c:formatCode>General</c:formatCode>
                <c:ptCount val="67"/>
                <c:pt idx="0">
                  <c:v>2711.0</c:v>
                </c:pt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50k, Young, Male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Sheet1!$D$9:$D$75</c:f>
              <c:numCache>
                <c:formatCode>General</c:formatCode>
                <c:ptCount val="67"/>
                <c:pt idx="0">
                  <c:v>9685.0</c:v>
                </c:pt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50k, Young, Female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Sheet1!$E$9:$E$75</c:f>
              <c:numCache>
                <c:formatCode>General</c:formatCode>
                <c:ptCount val="67"/>
                <c:pt idx="0">
                  <c:v>1937.0</c:v>
                </c:pt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&lt;50k, Old, Male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Sheet1!$F$9:$F$75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&lt;50k, Old, Female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Sheet1!$G$9:$G$75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&lt;50k, Young, Male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Sheet1!$H$9:$H$75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</c:numCache>
            </c:numRef>
          </c:val>
        </c:ser>
        <c:ser>
          <c:idx val="7"/>
          <c:order val="7"/>
          <c:tx>
            <c:strRef>
              <c:f>Sheet1!$I$7</c:f>
              <c:strCache>
                <c:ptCount val="1"/>
                <c:pt idx="0">
                  <c:v>&lt;50k, Young, Female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Sheet1!$I$9:$I$75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</c:numCache>
            </c:numRef>
          </c:val>
        </c:ser>
        <c:ser>
          <c:idx val="8"/>
          <c:order val="8"/>
          <c:tx>
            <c:strRef>
              <c:f>Sheet1!$J$7</c:f>
              <c:strCache>
                <c:ptCount val="1"/>
                <c:pt idx="0">
                  <c:v>Imputed, Old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Sheet1!$J$9:$J$75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</c:numCache>
            </c:numRef>
          </c:val>
        </c:ser>
        <c:ser>
          <c:idx val="9"/>
          <c:order val="9"/>
          <c:tx>
            <c:strRef>
              <c:f>Sheet1!$K$7</c:f>
              <c:strCache>
                <c:ptCount val="1"/>
                <c:pt idx="0">
                  <c:v>Imputed, Young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Sheet1!$K$9:$K$75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00527040"/>
        <c:axId val="-2100525280"/>
      </c:barChart>
      <c:catAx>
        <c:axId val="-210052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spcBef>
                    <a:spcPts val="3000"/>
                  </a:spcBef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/>
                </a:r>
                <a:br>
                  <a:rPr lang="en-US" sz="1600">
                    <a:solidFill>
                      <a:srgbClr val="FFFF00"/>
                    </a:solidFill>
                    <a:latin typeface="Trebuchet MS"/>
                  </a:rPr>
                </a:b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Run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Date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465753957378093"/>
              <c:y val="0.925665494726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 rot="-2700000"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00525280"/>
        <c:crosses val="autoZero"/>
        <c:auto val="1"/>
        <c:lblAlgn val="ctr"/>
        <c:lblOffset val="100"/>
        <c:noMultiLvlLbl val="0"/>
      </c:catAx>
      <c:valAx>
        <c:axId val="-2100525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Number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of Genotypes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005270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7876234357473"/>
          <c:y val="0.0217757413674598"/>
          <c:w val="0.273660773768409"/>
          <c:h val="0.354224301986042"/>
        </c:manualLayout>
      </c:layout>
      <c:overlay val="1"/>
      <c:spPr>
        <a:ln>
          <a:noFill/>
        </a:ln>
      </c:spPr>
      <c:txPr>
        <a:bodyPr/>
        <a:lstStyle/>
        <a:p>
          <a:pPr>
            <a:defRPr sz="1000" baseline="0">
              <a:ln>
                <a:noFill/>
              </a:ln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44075259607"/>
          <c:y val="0.115756129600536"/>
          <c:w val="0.76383493850099"/>
          <c:h val="0.678304033414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solidFill>
              <a:srgbClr val="738FBC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85.0</c:v>
                </c:pt>
                <c:pt idx="2">
                  <c:v>89.0</c:v>
                </c:pt>
                <c:pt idx="3">
                  <c:v>83.0</c:v>
                </c:pt>
                <c:pt idx="4">
                  <c:v>64.0</c:v>
                </c:pt>
                <c:pt idx="5">
                  <c:v>53.0</c:v>
                </c:pt>
                <c:pt idx="6">
                  <c:v>36.0</c:v>
                </c:pt>
                <c:pt idx="7">
                  <c:v>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solidFill>
              <a:srgbClr val="E78664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129.0</c:v>
                </c:pt>
                <c:pt idx="2">
                  <c:v>136.0</c:v>
                </c:pt>
                <c:pt idx="3">
                  <c:v>135.0</c:v>
                </c:pt>
                <c:pt idx="4">
                  <c:v>108.0</c:v>
                </c:pt>
                <c:pt idx="5">
                  <c:v>95.0</c:v>
                </c:pt>
                <c:pt idx="6">
                  <c:v>78.0</c:v>
                </c:pt>
                <c:pt idx="7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2146738816"/>
        <c:axId val="2146744688"/>
      </c:barChart>
      <c:catAx>
        <c:axId val="2146738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  <a:cs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Bull birth</a:t>
                </a:r>
                <a:r>
                  <a:rPr lang="en-US" sz="2800" b="1" baseline="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year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  <a:cs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46744688"/>
        <c:crosses val="autoZero"/>
        <c:auto val="1"/>
        <c:lblAlgn val="ctr"/>
        <c:lblOffset val="100"/>
        <c:noMultiLvlLbl val="0"/>
      </c:catAx>
      <c:valAx>
        <c:axId val="2146744688"/>
        <c:scaling>
          <c:orientation val="minMax"/>
          <c:max val="1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</a:rPr>
                  <a:t>Parent age (mo)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0180720288608998"/>
              <c:y val="0.250624406137933"/>
            </c:manualLayout>
          </c:layout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46738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5"/>
          <c:y val="0.132931609963921"/>
          <c:w val="0.133530993742076"/>
          <c:h val="0.158336834025787"/>
        </c:manualLayout>
      </c:layout>
      <c:overlay val="0"/>
      <c:txPr>
        <a:bodyPr/>
        <a:lstStyle/>
        <a:p>
          <a:pPr>
            <a:defRPr sz="2800" b="1"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30051542472"/>
          <c:y val="0.0441761150004124"/>
          <c:w val="0.824862822853665"/>
          <c:h val="0.7580759602369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20000"/>
                <a:lumOff val="80000"/>
              </a:schemeClr>
            </a:solidFill>
          </c:spPr>
          <c:invertIfNegative val="0"/>
          <c:cat>
            <c:strRef>
              <c:f>'%G'!$A$5:$A$12</c:f>
              <c:strCache>
                <c:ptCount val="7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2208</c:v>
                </c:pt>
                <c:pt idx="5">
                  <c:v>2009</c:v>
                </c:pt>
                <c:pt idx="6">
                  <c:v>2010</c:v>
                </c:pt>
              </c:strCache>
            </c:strRef>
          </c:cat>
          <c:val>
            <c:numRef>
              <c:f>'%G'!$B$5:$B$12</c:f>
              <c:numCache>
                <c:formatCode>General</c:formatCode>
                <c:ptCount val="8"/>
                <c:pt idx="1">
                  <c:v>34.29000000000001</c:v>
                </c:pt>
                <c:pt idx="2">
                  <c:v>29.27</c:v>
                </c:pt>
                <c:pt idx="3">
                  <c:v>46.77</c:v>
                </c:pt>
                <c:pt idx="4">
                  <c:v>61.26000000000001</c:v>
                </c:pt>
                <c:pt idx="5">
                  <c:v>69.67999999999998</c:v>
                </c:pt>
                <c:pt idx="6">
                  <c:v>75.45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6531120"/>
        <c:axId val="2146536544"/>
      </c:barChart>
      <c:catAx>
        <c:axId val="214653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>
                    <a:solidFill>
                      <a:srgbClr val="FFFF00"/>
                    </a:solidFill>
                    <a:latin typeface="Trebuchet MS"/>
                  </a:rPr>
                  <a:t>Bull birth year</a:t>
                </a:r>
              </a:p>
            </c:rich>
          </c:tx>
          <c:layout>
            <c:manualLayout>
              <c:xMode val="edge"/>
              <c:yMode val="edge"/>
              <c:x val="0.442595762486211"/>
              <c:y val="0.9193493546670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46536544"/>
        <c:crossesAt val="-100.0"/>
        <c:auto val="1"/>
        <c:lblAlgn val="ctr"/>
        <c:lblOffset val="100"/>
        <c:noMultiLvlLbl val="0"/>
      </c:catAx>
      <c:valAx>
        <c:axId val="2146536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>
                    <a:solidFill>
                      <a:srgbClr val="FFFF00"/>
                    </a:solidFill>
                    <a:latin typeface="Trebuchet MS"/>
                  </a:rPr>
                  <a:t>Percentage with G status</a:t>
                </a:r>
              </a:p>
            </c:rich>
          </c:tx>
          <c:layout>
            <c:manualLayout>
              <c:xMode val="edge"/>
              <c:yMode val="edge"/>
              <c:x val="0.0015096618357488"/>
              <c:y val="0.1488187359204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465311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CDCB</a:t>
          </a:r>
          <a:endParaRPr lang="en-US" sz="3800" b="1" dirty="0">
            <a:latin typeface="Trebuchet MS"/>
            <a:cs typeface="Trebuchet MS"/>
          </a:endParaRPr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PDCA</a:t>
          </a:r>
          <a:endParaRPr lang="en-US" sz="3800" b="1" dirty="0">
            <a:latin typeface="Trebuchet MS"/>
            <a:cs typeface="Trebuchet MS"/>
          </a:endParaRPr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NAAB</a:t>
          </a:r>
          <a:endParaRPr lang="en-US" sz="3800" b="1" dirty="0">
            <a:latin typeface="Trebuchet MS"/>
            <a:cs typeface="Trebuchet MS"/>
          </a:endParaRPr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DRPC</a:t>
          </a:r>
          <a:endParaRPr lang="en-US" sz="3800" b="1" dirty="0">
            <a:latin typeface="Trebuchet MS"/>
            <a:cs typeface="Trebuchet MS"/>
          </a:endParaRPr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DHIA</a:t>
          </a:r>
          <a:endParaRPr lang="en-US" sz="3800" b="1" dirty="0">
            <a:latin typeface="Trebuchet MS"/>
            <a:cs typeface="Trebuchet MS"/>
          </a:endParaRPr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FFFFF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DB3C13D9-A5FF-AF44-AC34-BF0D04ED49F7}" type="presOf" srcId="{02E68B6B-813E-A34D-A8E3-44AF8AD891A7}" destId="{202C136F-904C-2F4C-ABF8-E6B7F5485CEE}" srcOrd="0" destOrd="0" presId="urn:microsoft.com/office/officeart/2005/8/layout/orgChart1"/>
    <dgm:cxn modelId="{3D2E0C48-E7AC-A04A-A731-FCF512E2DF25}" type="presOf" srcId="{1554256E-1275-F847-9577-083955F29FDF}" destId="{772D11BD-CBE6-6C41-B46C-6F48E3B86530}" srcOrd="1" destOrd="0" presId="urn:microsoft.com/office/officeart/2005/8/layout/orgChart1"/>
    <dgm:cxn modelId="{2854976B-D17F-024A-9FAC-91BCE455B372}" type="presOf" srcId="{501FAF7E-F1A8-DA48-920C-D07F009E38DD}" destId="{0F55ED42-3813-1646-A230-FC1E4F7DE216}" srcOrd="0" destOrd="0" presId="urn:microsoft.com/office/officeart/2005/8/layout/orgChart1"/>
    <dgm:cxn modelId="{F0D6890E-A3BF-2C4F-A01C-6A115B458903}" type="presOf" srcId="{F9F3B137-8945-2944-A65D-E750635CE9FD}" destId="{AF185B50-D0F3-2D4C-BDDB-B0B855E2A938}" srcOrd="0" destOrd="0" presId="urn:microsoft.com/office/officeart/2005/8/layout/orgChart1"/>
    <dgm:cxn modelId="{11CE7308-9870-584B-9C8C-D9A87AD41160}" type="presOf" srcId="{DEC9F93D-D996-2C49-A938-B8C31DC1C350}" destId="{7DA44A1F-CE33-8C44-A92E-8F4D074E993E}" srcOrd="0" destOrd="0" presId="urn:microsoft.com/office/officeart/2005/8/layout/orgChart1"/>
    <dgm:cxn modelId="{613DCF9B-679A-E146-A06D-59B6CD9C0C5C}" type="presOf" srcId="{0FCB0F17-BD43-A64C-B4F0-154089C64D14}" destId="{E2049A88-3ABC-D744-940A-04B0DF3F7F76}" srcOrd="1" destOrd="0" presId="urn:microsoft.com/office/officeart/2005/8/layout/orgChart1"/>
    <dgm:cxn modelId="{C6D69752-4C77-AC40-91C1-684D0444FAFA}" type="presOf" srcId="{E5E372C9-C751-C34B-AC5E-F343F33A15D7}" destId="{CCA8A4F9-C9F6-534E-B5F3-612E889B1C0C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E29B0AA3-BE5F-7C43-A312-6455EC60ABB0}" type="presOf" srcId="{1554256E-1275-F847-9577-083955F29FDF}" destId="{6F6CAA7B-295A-C04A-8C74-87DA15BC6EE2}" srcOrd="0" destOrd="0" presId="urn:microsoft.com/office/officeart/2005/8/layout/orgChart1"/>
    <dgm:cxn modelId="{B80008AB-369A-5947-BEED-B4783FB12E44}" type="presOf" srcId="{150298D0-AB82-D44F-B432-B76D9AF60820}" destId="{71FDF91E-1811-7C49-BFEA-B90C4D1C5DE2}" srcOrd="0" destOrd="0" presId="urn:microsoft.com/office/officeart/2005/8/layout/orgChart1"/>
    <dgm:cxn modelId="{880A0096-9347-4545-855A-AE4A95BB8724}" type="presOf" srcId="{DEC9F93D-D996-2C49-A938-B8C31DC1C350}" destId="{BEF4B240-1142-5B4E-8E21-4750470A7383}" srcOrd="1" destOrd="0" presId="urn:microsoft.com/office/officeart/2005/8/layout/orgChart1"/>
    <dgm:cxn modelId="{AEF7295D-ABD9-4D48-967E-4683671B0733}" type="presOf" srcId="{02E68B6B-813E-A34D-A8E3-44AF8AD891A7}" destId="{76BF40CC-D99E-FF4F-BE0D-41834B375462}" srcOrd="1" destOrd="0" presId="urn:microsoft.com/office/officeart/2005/8/layout/orgChart1"/>
    <dgm:cxn modelId="{D3A1675A-DF25-4C46-BD0F-1FA4BC62203A}" type="presOf" srcId="{CE4F10CF-343E-4245-90A8-46A146B34815}" destId="{0311C99E-9CB9-ED44-9808-EDA985A269FA}" srcOrd="0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9A6AB2C5-9A8D-4740-8983-228ACBBA0B9D}" type="presOf" srcId="{CE4F10CF-343E-4245-90A8-46A146B34815}" destId="{73E770C7-7D12-B641-AEBB-B7D18B788DFD}" srcOrd="1" destOrd="0" presId="urn:microsoft.com/office/officeart/2005/8/layout/orgChart1"/>
    <dgm:cxn modelId="{23A9D31C-04C9-6648-A1CC-802A71CE355D}" type="presOf" srcId="{0FCB0F17-BD43-A64C-B4F0-154089C64D14}" destId="{4B0CE49D-6B5A-9241-8EE3-C6095D893787}" srcOrd="0" destOrd="0" presId="urn:microsoft.com/office/officeart/2005/8/layout/orgChart1"/>
    <dgm:cxn modelId="{CEA49C59-A011-BA4A-8E1C-2F2B4A6EB7AB}" type="presOf" srcId="{1A3E2DC0-D31C-DF4A-B07D-FFEE98828C03}" destId="{1DDA9E01-940E-0D4E-9915-51DC62205EAF}" srcOrd="0" destOrd="0" presId="urn:microsoft.com/office/officeart/2005/8/layout/orgChart1"/>
    <dgm:cxn modelId="{DB9BDB1A-2DD1-D04D-9DAD-B9B7FAAE6B76}" type="presParOf" srcId="{CCA8A4F9-C9F6-534E-B5F3-612E889B1C0C}" destId="{B8067054-B4EE-A74A-A8FB-6F04D9B9C638}" srcOrd="0" destOrd="0" presId="urn:microsoft.com/office/officeart/2005/8/layout/orgChart1"/>
    <dgm:cxn modelId="{CF4DAB16-4A75-AF45-ACA1-29E635C04550}" type="presParOf" srcId="{B8067054-B4EE-A74A-A8FB-6F04D9B9C638}" destId="{AC012184-6044-F64F-ABB3-CC74D49B1796}" srcOrd="0" destOrd="0" presId="urn:microsoft.com/office/officeart/2005/8/layout/orgChart1"/>
    <dgm:cxn modelId="{F5EEF0B3-BB32-BF42-8FDC-D2B1E1CBDE9D}" type="presParOf" srcId="{AC012184-6044-F64F-ABB3-CC74D49B1796}" destId="{4B0CE49D-6B5A-9241-8EE3-C6095D893787}" srcOrd="0" destOrd="0" presId="urn:microsoft.com/office/officeart/2005/8/layout/orgChart1"/>
    <dgm:cxn modelId="{8587E82B-A80A-BD4B-8952-3D3ED6E97682}" type="presParOf" srcId="{AC012184-6044-F64F-ABB3-CC74D49B1796}" destId="{E2049A88-3ABC-D744-940A-04B0DF3F7F76}" srcOrd="1" destOrd="0" presId="urn:microsoft.com/office/officeart/2005/8/layout/orgChart1"/>
    <dgm:cxn modelId="{8A6B15F4-C5B6-EA4D-9D84-86EA4ED4F477}" type="presParOf" srcId="{B8067054-B4EE-A74A-A8FB-6F04D9B9C638}" destId="{63E6C915-D84F-CF44-B017-DABBAC10CC06}" srcOrd="1" destOrd="0" presId="urn:microsoft.com/office/officeart/2005/8/layout/orgChart1"/>
    <dgm:cxn modelId="{F100C43B-4E9A-3047-B338-1A5CA055D373}" type="presParOf" srcId="{63E6C915-D84F-CF44-B017-DABBAC10CC06}" destId="{AF185B50-D0F3-2D4C-BDDB-B0B855E2A938}" srcOrd="0" destOrd="0" presId="urn:microsoft.com/office/officeart/2005/8/layout/orgChart1"/>
    <dgm:cxn modelId="{90D55859-61DF-0E48-BCB0-F5739EB34906}" type="presParOf" srcId="{63E6C915-D84F-CF44-B017-DABBAC10CC06}" destId="{CEBBCFB3-167A-914C-BD83-E9165C5685C4}" srcOrd="1" destOrd="0" presId="urn:microsoft.com/office/officeart/2005/8/layout/orgChart1"/>
    <dgm:cxn modelId="{D587FDDA-7D1D-6B47-8B42-22345799DB84}" type="presParOf" srcId="{CEBBCFB3-167A-914C-BD83-E9165C5685C4}" destId="{715AECD1-0AEE-D243-9A08-DCDAC05745EB}" srcOrd="0" destOrd="0" presId="urn:microsoft.com/office/officeart/2005/8/layout/orgChart1"/>
    <dgm:cxn modelId="{D6479780-37A2-C74D-AF03-CB3CB841538E}" type="presParOf" srcId="{715AECD1-0AEE-D243-9A08-DCDAC05745EB}" destId="{202C136F-904C-2F4C-ABF8-E6B7F5485CEE}" srcOrd="0" destOrd="0" presId="urn:microsoft.com/office/officeart/2005/8/layout/orgChart1"/>
    <dgm:cxn modelId="{FB9A9FE8-46C0-124E-8DC6-7E6FBA7039BB}" type="presParOf" srcId="{715AECD1-0AEE-D243-9A08-DCDAC05745EB}" destId="{76BF40CC-D99E-FF4F-BE0D-41834B375462}" srcOrd="1" destOrd="0" presId="urn:microsoft.com/office/officeart/2005/8/layout/orgChart1"/>
    <dgm:cxn modelId="{736A8372-C439-4546-8228-372780FFDC91}" type="presParOf" srcId="{CEBBCFB3-167A-914C-BD83-E9165C5685C4}" destId="{D98D3044-E001-8B4B-9C44-8F1D8C92FFC8}" srcOrd="1" destOrd="0" presId="urn:microsoft.com/office/officeart/2005/8/layout/orgChart1"/>
    <dgm:cxn modelId="{4A45F907-022F-B74A-96A4-D56916BAF6FB}" type="presParOf" srcId="{CEBBCFB3-167A-914C-BD83-E9165C5685C4}" destId="{4FE1A550-E4AA-D442-9B4A-1C3D8F48B466}" srcOrd="2" destOrd="0" presId="urn:microsoft.com/office/officeart/2005/8/layout/orgChart1"/>
    <dgm:cxn modelId="{82F5B2D9-A956-7145-A02D-9A40B65912DC}" type="presParOf" srcId="{63E6C915-D84F-CF44-B017-DABBAC10CC06}" destId="{1DDA9E01-940E-0D4E-9915-51DC62205EAF}" srcOrd="2" destOrd="0" presId="urn:microsoft.com/office/officeart/2005/8/layout/orgChart1"/>
    <dgm:cxn modelId="{B2D8C469-D6E2-E14D-BA49-7423500F5EE6}" type="presParOf" srcId="{63E6C915-D84F-CF44-B017-DABBAC10CC06}" destId="{CE51887E-6ACA-F342-B4E4-7F50AF07EFCA}" srcOrd="3" destOrd="0" presId="urn:microsoft.com/office/officeart/2005/8/layout/orgChart1"/>
    <dgm:cxn modelId="{814A4E5A-B24F-524E-A0EC-68DA5A2798F4}" type="presParOf" srcId="{CE51887E-6ACA-F342-B4E4-7F50AF07EFCA}" destId="{037E7D96-3629-2F48-8896-A6C4089126DB}" srcOrd="0" destOrd="0" presId="urn:microsoft.com/office/officeart/2005/8/layout/orgChart1"/>
    <dgm:cxn modelId="{D9B7037F-41BA-6149-BD54-2F86811CFD39}" type="presParOf" srcId="{037E7D96-3629-2F48-8896-A6C4089126DB}" destId="{0311C99E-9CB9-ED44-9808-EDA985A269FA}" srcOrd="0" destOrd="0" presId="urn:microsoft.com/office/officeart/2005/8/layout/orgChart1"/>
    <dgm:cxn modelId="{2843B0E0-4AB5-F745-AB3F-2C2771092A03}" type="presParOf" srcId="{037E7D96-3629-2F48-8896-A6C4089126DB}" destId="{73E770C7-7D12-B641-AEBB-B7D18B788DFD}" srcOrd="1" destOrd="0" presId="urn:microsoft.com/office/officeart/2005/8/layout/orgChart1"/>
    <dgm:cxn modelId="{7C7AA79F-4B01-8645-8310-CAEE3CB3F0DF}" type="presParOf" srcId="{CE51887E-6ACA-F342-B4E4-7F50AF07EFCA}" destId="{6D515FFE-11DA-0844-B97C-4FC05798D01E}" srcOrd="1" destOrd="0" presId="urn:microsoft.com/office/officeart/2005/8/layout/orgChart1"/>
    <dgm:cxn modelId="{21805A24-2FAA-DE41-A8CD-84552275985D}" type="presParOf" srcId="{CE51887E-6ACA-F342-B4E4-7F50AF07EFCA}" destId="{A54C3B3C-137A-F74E-9440-16A98DA562C9}" srcOrd="2" destOrd="0" presId="urn:microsoft.com/office/officeart/2005/8/layout/orgChart1"/>
    <dgm:cxn modelId="{A8002704-389F-AB48-8FDE-ACBD57668E49}" type="presParOf" srcId="{63E6C915-D84F-CF44-B017-DABBAC10CC06}" destId="{71FDF91E-1811-7C49-BFEA-B90C4D1C5DE2}" srcOrd="4" destOrd="0" presId="urn:microsoft.com/office/officeart/2005/8/layout/orgChart1"/>
    <dgm:cxn modelId="{2255EBA4-4906-6549-B031-B4A4076D6DB5}" type="presParOf" srcId="{63E6C915-D84F-CF44-B017-DABBAC10CC06}" destId="{86BF64D3-8441-184F-B579-785005DAAA6D}" srcOrd="5" destOrd="0" presId="urn:microsoft.com/office/officeart/2005/8/layout/orgChart1"/>
    <dgm:cxn modelId="{B5F33606-DB4D-7C49-9B7E-7BCB703A879B}" type="presParOf" srcId="{86BF64D3-8441-184F-B579-785005DAAA6D}" destId="{21BC1663-C857-6D42-B74D-72BA22F4E9B5}" srcOrd="0" destOrd="0" presId="urn:microsoft.com/office/officeart/2005/8/layout/orgChart1"/>
    <dgm:cxn modelId="{A5326308-040D-E144-9E48-9E2B70084255}" type="presParOf" srcId="{21BC1663-C857-6D42-B74D-72BA22F4E9B5}" destId="{7DA44A1F-CE33-8C44-A92E-8F4D074E993E}" srcOrd="0" destOrd="0" presId="urn:microsoft.com/office/officeart/2005/8/layout/orgChart1"/>
    <dgm:cxn modelId="{7E756BAC-0530-C74D-9F92-B045E69FAC5C}" type="presParOf" srcId="{21BC1663-C857-6D42-B74D-72BA22F4E9B5}" destId="{BEF4B240-1142-5B4E-8E21-4750470A7383}" srcOrd="1" destOrd="0" presId="urn:microsoft.com/office/officeart/2005/8/layout/orgChart1"/>
    <dgm:cxn modelId="{D6693102-1B76-814C-93F1-20BDF78AB45E}" type="presParOf" srcId="{86BF64D3-8441-184F-B579-785005DAAA6D}" destId="{7B8DE4AC-47B8-1742-8512-4A1C97F54747}" srcOrd="1" destOrd="0" presId="urn:microsoft.com/office/officeart/2005/8/layout/orgChart1"/>
    <dgm:cxn modelId="{83EDD0BB-8B34-AE4D-BC88-8549B5F3774A}" type="presParOf" srcId="{86BF64D3-8441-184F-B579-785005DAAA6D}" destId="{E87885B9-CD46-DF4B-861B-41851A0F965F}" srcOrd="2" destOrd="0" presId="urn:microsoft.com/office/officeart/2005/8/layout/orgChart1"/>
    <dgm:cxn modelId="{872A7DAB-4F48-9D49-B3E3-201F0339378F}" type="presParOf" srcId="{63E6C915-D84F-CF44-B017-DABBAC10CC06}" destId="{0F55ED42-3813-1646-A230-FC1E4F7DE216}" srcOrd="6" destOrd="0" presId="urn:microsoft.com/office/officeart/2005/8/layout/orgChart1"/>
    <dgm:cxn modelId="{03B44AB7-23E1-764B-881E-A74771F24E3F}" type="presParOf" srcId="{63E6C915-D84F-CF44-B017-DABBAC10CC06}" destId="{BB92D777-6434-3D42-A357-9F9A49B2FE38}" srcOrd="7" destOrd="0" presId="urn:microsoft.com/office/officeart/2005/8/layout/orgChart1"/>
    <dgm:cxn modelId="{331797F9-2184-1D40-B4DD-FADBC046767B}" type="presParOf" srcId="{BB92D777-6434-3D42-A357-9F9A49B2FE38}" destId="{8529C3F2-7527-1542-81B6-F2F4C58BD84B}" srcOrd="0" destOrd="0" presId="urn:microsoft.com/office/officeart/2005/8/layout/orgChart1"/>
    <dgm:cxn modelId="{E3C68807-9BDE-B74E-9082-D6A88BD69BF2}" type="presParOf" srcId="{8529C3F2-7527-1542-81B6-F2F4C58BD84B}" destId="{6F6CAA7B-295A-C04A-8C74-87DA15BC6EE2}" srcOrd="0" destOrd="0" presId="urn:microsoft.com/office/officeart/2005/8/layout/orgChart1"/>
    <dgm:cxn modelId="{BD376318-98A9-6F41-B37A-34262F33F251}" type="presParOf" srcId="{8529C3F2-7527-1542-81B6-F2F4C58BD84B}" destId="{772D11BD-CBE6-6C41-B46C-6F48E3B86530}" srcOrd="1" destOrd="0" presId="urn:microsoft.com/office/officeart/2005/8/layout/orgChart1"/>
    <dgm:cxn modelId="{21536523-FD26-0B4F-A66E-CCFB0ABB161E}" type="presParOf" srcId="{BB92D777-6434-3D42-A357-9F9A49B2FE38}" destId="{FDFDC28C-AC32-9345-9ED1-569DFE5EF520}" srcOrd="1" destOrd="0" presId="urn:microsoft.com/office/officeart/2005/8/layout/orgChart1"/>
    <dgm:cxn modelId="{C3266793-1438-144C-A071-2133AFB16BF7}" type="presParOf" srcId="{BB92D777-6434-3D42-A357-9F9A49B2FE38}" destId="{9A502CC0-5023-7A4C-A993-5F3AB8493DF2}" srcOrd="2" destOrd="0" presId="urn:microsoft.com/office/officeart/2005/8/layout/orgChart1"/>
    <dgm:cxn modelId="{4D30FDDE-4A61-D14C-BCB7-2E7AC031831D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CDCB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PDCA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NAAB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DRPC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DHIA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0.46831</cdr:x>
      <cdr:y>0.49131</cdr:y>
    </cdr:from>
    <cdr:to>
      <cdr:x>0.56672</cdr:x>
      <cdr:y>0.6131</cdr:y>
    </cdr:to>
    <cdr:pic>
      <cdr:nvPicPr>
        <cdr:cNvPr id="2" name="Picture 1" descr="cow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58473" y="2410054"/>
          <a:ext cx="810768" cy="59740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8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ＭＳ Ｐゴシック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8E93BFB0-593D-46DF-8CF3-A3345C9E7DB7}" type="slidenum">
              <a:rPr lang="en-US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60431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46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900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9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53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392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55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91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B230DF6-1430-DE46-91A5-29155AACA16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20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8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0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42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8382000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24DBB0CE-6156-A043-8A75-B0978E25C862}" type="datetimeFigureOut">
              <a:rPr lang="en-US"/>
              <a:pPr>
                <a:defRPr/>
              </a:pPr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5B9A0FE3-60DE-E740-AA72-EEF4C186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1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67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4442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41288"/>
            <a:ext cx="8226425" cy="584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70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388" name="Text Box 51"/>
          <p:cNvSpPr txBox="1">
            <a:spLocks noChangeArrowheads="1"/>
          </p:cNvSpPr>
          <p:nvPr userDrawn="1"/>
        </p:nvSpPr>
        <p:spPr bwMode="ltGray">
          <a:xfrm>
            <a:off x="76200" y="6597650"/>
            <a:ext cx="7772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Embrapa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Pecuária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Sul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Bagé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RS,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Brasil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4</a:t>
            </a:r>
            <a:r>
              <a:rPr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February 2016 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(</a:t>
            </a:r>
            <a:fld id="{8BCCC0D4-35D2-3A4C-B256-846234EDB608}" type="slidenum">
              <a:rPr kumimoji="1" lang="en-US" smtClean="0">
                <a:solidFill>
                  <a:srgbClr val="B8E2FF"/>
                </a:solidFill>
                <a:latin typeface="Calibri" charset="0"/>
                <a:cs typeface="Calibri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16390" name="Text Box 51"/>
          <p:cNvSpPr txBox="1">
            <a:spLocks noChangeArrowheads="1"/>
          </p:cNvSpPr>
          <p:nvPr userDrawn="1"/>
        </p:nvSpPr>
        <p:spPr bwMode="ltGray">
          <a:xfrm>
            <a:off x="8016875" y="6592888"/>
            <a:ext cx="10287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Cole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8" r:id="rId2"/>
    <p:sldLayoutId id="2147483752" r:id="rId3"/>
    <p:sldLayoutId id="2147483749" r:id="rId4"/>
    <p:sldLayoutId id="2147483750" r:id="rId5"/>
    <p:sldLayoutId id="2147483753" r:id="rId6"/>
    <p:sldLayoutId id="214748375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l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w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 charset="0"/>
        <a:buChar char="−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57188"/>
            <a:ext cx="8382000" cy="2492990"/>
          </a:xfrm>
        </p:spPr>
        <p:txBody>
          <a:bodyPr/>
          <a:lstStyle/>
          <a:p>
            <a:r>
              <a:rPr lang="en-US" sz="5400" dirty="0" smtClean="0">
                <a:latin typeface="Trebuchet MS" charset="0"/>
              </a:rPr>
              <a:t>Genetic improvement programs for US dairy cattle</a:t>
            </a:r>
            <a:endParaRPr lang="en-US" sz="5400" dirty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54" y="2438400"/>
            <a:ext cx="871728" cy="646176"/>
          </a:xfrm>
          <a:prstGeom prst="rect">
            <a:avLst/>
          </a:prstGeom>
        </p:spPr>
      </p:pic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3138082834"/>
              </p:ext>
            </p:extLst>
          </p:nvPr>
        </p:nvGraphicFramePr>
        <p:xfrm>
          <a:off x="517334" y="117134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Holstein milk (kg)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13689" y="173257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11,828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kg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503584" y="3697249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340541" y="2558955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717221" y="2033739"/>
            <a:ext cx="1310261" cy="1009879"/>
            <a:chOff x="6717221" y="2033739"/>
            <a:chExt cx="1310261" cy="10098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6797381" y="258641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908246" y="203373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 rot="19980000">
              <a:off x="6717221" y="2445339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79 kg/yr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9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19600"/>
            <a:ext cx="810768" cy="597408"/>
          </a:xfrm>
          <a:prstGeom prst="rect">
            <a:avLst/>
          </a:prstGeom>
        </p:spPr>
      </p:pic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871728" cy="64617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84775"/>
          </a:xfrm>
        </p:spPr>
        <p:txBody>
          <a:bodyPr/>
          <a:lstStyle/>
          <a:p>
            <a:r>
              <a:rPr lang="en-US" dirty="0" smtClean="0"/>
              <a:t>Holstein productive life (</a:t>
            </a:r>
            <a:r>
              <a:rPr lang="en-US" dirty="0" err="1" smtClean="0"/>
              <a:t>mo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18608854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68763" y="1611388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27.2 mo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478689" y="2724212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575631" y="4501480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71457" y="1880510"/>
            <a:ext cx="1310261" cy="1012008"/>
            <a:chOff x="6629086" y="2036289"/>
            <a:chExt cx="1310261" cy="1012008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6764330" y="2489815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698923" y="203628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9980000">
              <a:off x="6629086" y="2709743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0.2 mo/yr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9" y="2441031"/>
            <a:ext cx="810768" cy="597408"/>
          </a:xfrm>
          <a:prstGeom prst="rect">
            <a:avLst/>
          </a:prstGeom>
        </p:spPr>
      </p:pic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82" y="1295400"/>
            <a:ext cx="871728" cy="646176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813" y="152400"/>
            <a:ext cx="8916987" cy="584775"/>
          </a:xfrm>
        </p:spPr>
        <p:txBody>
          <a:bodyPr/>
          <a:lstStyle/>
          <a:p>
            <a:r>
              <a:rPr lang="en-US" dirty="0" smtClean="0"/>
              <a:t>Holstein somatic cell score (log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574429" y="1435238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5285780" y="2551493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49873" y="2146749"/>
            <a:ext cx="2065965" cy="1598570"/>
            <a:chOff x="6182076" y="2478798"/>
            <a:chExt cx="2065965" cy="159857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6753313" y="247879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963328" y="362016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 rot="2580000">
              <a:off x="6182076" y="3199171"/>
              <a:ext cx="2065965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0.02/yr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2006600" y="2311400"/>
            <a:ext cx="63246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095500" y="177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Phenotypic base = 3.0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7" y="3266301"/>
            <a:ext cx="871728" cy="646176"/>
          </a:xfrm>
          <a:prstGeom prst="rect">
            <a:avLst/>
          </a:prstGeom>
        </p:spPr>
      </p:pic>
      <p:pic>
        <p:nvPicPr>
          <p:cNvPr id="2" name="Picture 1" descr="c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28" y="1802523"/>
            <a:ext cx="810768" cy="597408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74075" cy="584775"/>
          </a:xfrm>
        </p:spPr>
        <p:txBody>
          <a:bodyPr/>
          <a:lstStyle/>
          <a:p>
            <a:r>
              <a:rPr lang="en-US" dirty="0" smtClean="0"/>
              <a:t>Holstein daughter pregnancy rate (%)</a:t>
            </a:r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1996" y="443174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22.6%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238851" y="3374207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401892" y="1901497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67231" y="3523447"/>
            <a:ext cx="1310261" cy="975405"/>
            <a:chOff x="6618074" y="2333626"/>
            <a:chExt cx="1310261" cy="975405"/>
          </a:xfrm>
        </p:grpSpPr>
        <p:grpSp>
          <p:nvGrpSpPr>
            <p:cNvPr id="24" name="Group 23"/>
            <p:cNvGrpSpPr/>
            <p:nvPr/>
          </p:nvGrpSpPr>
          <p:grpSpPr>
            <a:xfrm flipV="1">
              <a:off x="6665174" y="2376267"/>
              <a:ext cx="1165953" cy="932764"/>
              <a:chOff x="6665174" y="1957625"/>
              <a:chExt cx="1165953" cy="932764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6665174" y="2433189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7831127" y="195762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260000">
              <a:off x="6618074" y="2333626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0.1%/yr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1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36" y="3063764"/>
            <a:ext cx="871728" cy="646176"/>
          </a:xfrm>
          <a:prstGeom prst="rect">
            <a:avLst/>
          </a:prstGeom>
        </p:spPr>
      </p:pic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74177530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r>
              <a:rPr lang="en-US" dirty="0" smtClean="0"/>
              <a:t>Holstein calving ease (%)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99136" y="1800751"/>
            <a:ext cx="868680" cy="640830"/>
            <a:chOff x="3851275" y="3030008"/>
            <a:chExt cx="868680" cy="6408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275" y="3030008"/>
              <a:ext cx="868680" cy="64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3911599" y="3129064"/>
              <a:ext cx="643467" cy="21526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>
                  <a:solidFill>
                    <a:srgbClr val="663300"/>
                  </a:solidFill>
                  <a:latin typeface="Trebuchet MS"/>
                  <a:cs typeface="Trebuchet MS"/>
                </a:rPr>
                <a:t>Daughter</a:t>
              </a:r>
              <a:endParaRPr lang="en-US" b="1" dirty="0">
                <a:solidFill>
                  <a:srgbClr val="6633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98697" y="3156437"/>
            <a:ext cx="2504736" cy="5347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Service-sire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phenotypic base </a:t>
            </a:r>
            <a:r>
              <a:rPr lang="en-US" sz="1600" b="1" dirty="0">
                <a:solidFill>
                  <a:srgbClr val="00FFFF"/>
                </a:solidFill>
                <a:latin typeface="Trebuchet MS"/>
                <a:cs typeface="Trebuchet MS"/>
              </a:rPr>
              <a:t>= </a:t>
            </a: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7.9%</a:t>
            </a:r>
            <a:endParaRPr lang="en-US" sz="1600" b="1" dirty="0">
              <a:solidFill>
                <a:srgbClr val="00FFFF"/>
              </a:solidFill>
              <a:latin typeface="Trebuchet MS"/>
              <a:cs typeface="Trebuchet M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20973" y="4168971"/>
            <a:ext cx="2552873" cy="53989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Daughter 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phenotypic base </a:t>
            </a:r>
            <a:r>
              <a:rPr lang="en-US" sz="1600" b="1" dirty="0">
                <a:solidFill>
                  <a:srgbClr val="FFFF00"/>
                </a:solidFill>
                <a:latin typeface="Trebuchet MS"/>
                <a:cs typeface="Trebuchet MS"/>
              </a:rPr>
              <a:t>= </a:t>
            </a: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7.5%</a:t>
            </a:r>
            <a:endParaRPr lang="en-US" sz="16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81736" y="3186608"/>
            <a:ext cx="575520" cy="371529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1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/>
                <a:cs typeface="Trebuchet MS"/>
              </a:rPr>
              <a:t>Service </a:t>
            </a:r>
          </a:p>
          <a:p>
            <a:pPr algn="ctr" eaLnBrk="0" hangingPunct="0">
              <a:lnSpc>
                <a:spcPts val="11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/>
                <a:cs typeface="Trebuchet MS"/>
              </a:rPr>
              <a:t>sire</a:t>
            </a:r>
            <a:endParaRPr lang="en-US" b="1" dirty="0">
              <a:solidFill>
                <a:srgbClr val="003366"/>
              </a:solidFill>
              <a:latin typeface="Trebuchet MS"/>
              <a:cs typeface="Trebuchet M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86470" y="1952384"/>
            <a:ext cx="2000649" cy="1657772"/>
            <a:chOff x="6660317" y="1621889"/>
            <a:chExt cx="2000649" cy="1657772"/>
          </a:xfrm>
        </p:grpSpPr>
        <p:grpSp>
          <p:nvGrpSpPr>
            <p:cNvPr id="31" name="Group 23"/>
            <p:cNvGrpSpPr/>
            <p:nvPr/>
          </p:nvGrpSpPr>
          <p:grpSpPr>
            <a:xfrm flipV="1">
              <a:off x="6668223" y="1621889"/>
              <a:ext cx="1810512" cy="1657772"/>
              <a:chOff x="6668223" y="1986995"/>
              <a:chExt cx="1810512" cy="1657772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6668223" y="3187567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8478735" y="198699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 rot="2100000">
              <a:off x="6660317" y="2124622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  <a:latin typeface="Trebuchet MS"/>
                  <a:cs typeface="Trebuchet MS"/>
                </a:rPr>
                <a:t>0.18%/yr</a:t>
              </a:r>
              <a:endParaRPr lang="en-US" sz="2000" b="1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5879" y="3669795"/>
            <a:ext cx="2000649" cy="720222"/>
            <a:chOff x="6581564" y="2966560"/>
            <a:chExt cx="2000649" cy="720222"/>
          </a:xfrm>
        </p:grpSpPr>
        <p:grpSp>
          <p:nvGrpSpPr>
            <p:cNvPr id="36" name="Group 23"/>
            <p:cNvGrpSpPr/>
            <p:nvPr/>
          </p:nvGrpSpPr>
          <p:grpSpPr>
            <a:xfrm flipV="1">
              <a:off x="6670061" y="2966560"/>
              <a:ext cx="1810512" cy="609751"/>
              <a:chOff x="6670061" y="1690345"/>
              <a:chExt cx="1810512" cy="609751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6670061" y="1842896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8480573" y="169034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6581564" y="3379005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FFFF"/>
                  </a:solidFill>
                  <a:latin typeface="Trebuchet MS"/>
                  <a:cs typeface="Trebuchet MS"/>
                </a:rPr>
                <a:t>0.01%/yr</a:t>
              </a:r>
              <a:endParaRPr lang="en-US" sz="2000" b="1" dirty="0">
                <a:solidFill>
                  <a:srgbClr val="00FFFF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1137075"/>
              </p:ext>
            </p:extLst>
          </p:nvPr>
        </p:nvGraphicFramePr>
        <p:xfrm>
          <a:off x="228603" y="990600"/>
          <a:ext cx="8686797" cy="5318760"/>
        </p:xfrm>
        <a:graphic>
          <a:graphicData uri="http://schemas.openxmlformats.org/drawingml/2006/table">
            <a:tbl>
              <a:tblPr/>
              <a:tblGrid>
                <a:gridCol w="1032387"/>
                <a:gridCol w="638104"/>
                <a:gridCol w="1185051"/>
                <a:gridCol w="638104"/>
                <a:gridCol w="1078353"/>
                <a:gridCol w="744802"/>
                <a:gridCol w="1083998"/>
                <a:gridCol w="914400"/>
                <a:gridCol w="609598"/>
                <a:gridCol w="7620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" y="115967"/>
            <a:ext cx="8226425" cy="584775"/>
          </a:xfrm>
        </p:spPr>
        <p:txBody>
          <a:bodyPr/>
          <a:lstStyle/>
          <a:p>
            <a:r>
              <a:rPr lang="en-US" dirty="0" smtClean="0"/>
              <a:t>Index changes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89306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AGIL, ARS, USDA 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(http://</a:t>
            </a:r>
            <a:r>
              <a:rPr lang="en-US" sz="1400" b="1" dirty="0" err="1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aipl.arsusda.gov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/reference/nmcalc-2014.htm).</a:t>
            </a:r>
          </a:p>
        </p:txBody>
      </p:sp>
    </p:spTree>
    <p:extLst>
      <p:ext uri="{BB962C8B-B14F-4D97-AF65-F5344CB8AC3E}">
        <p14:creationId xmlns:p14="http://schemas.microsoft.com/office/powerpoint/2010/main" val="38445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030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12448"/>
              </p:ext>
            </p:extLst>
          </p:nvPr>
        </p:nvGraphicFramePr>
        <p:xfrm>
          <a:off x="143005" y="990600"/>
          <a:ext cx="8848595" cy="5394960"/>
        </p:xfrm>
        <a:graphic>
          <a:graphicData uri="http://schemas.openxmlformats.org/drawingml/2006/table">
            <a:tbl>
              <a:tblPr/>
              <a:tblGrid>
                <a:gridCol w="4733795"/>
                <a:gridCol w="995670"/>
                <a:gridCol w="1137930"/>
                <a:gridCol w="914400"/>
                <a:gridCol w="1066800"/>
              </a:tblGrid>
              <a:tr h="120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Net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Fluid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Grazing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Milk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-9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Fat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Protein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Productive life (PL, mo)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Somatic cell score (SCS, log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-7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Udder composite 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Feet/legs composite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Body size composite (BSC)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Daughter pregnancy rate (DPR,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Heifer conception rate (HCR,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Cow conception rate (CCR,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Calving ability (CA$, 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Genetic-economic indices (2014)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46885"/>
            <a:ext cx="8717280" cy="40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AGIL, ARS, USDA 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(http://</a:t>
            </a:r>
            <a:r>
              <a:rPr lang="en-US" sz="1400" b="1" dirty="0" err="1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aipl.arsusda.gov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/reference/nmcalc-2014.htm).</a:t>
            </a:r>
          </a:p>
        </p:txBody>
      </p:sp>
    </p:spTree>
    <p:extLst>
      <p:ext uri="{BB962C8B-B14F-4D97-AF65-F5344CB8AC3E}">
        <p14:creationId xmlns:p14="http://schemas.microsoft.com/office/powerpoint/2010/main" val="32373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evaluation summary  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379933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Evaluation procedures have improved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Fitness traits have been added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Effective selection has produced substantial annual genetic improvement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Indices enable selection for overall economic merit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Fertility evaluations prevent continued decline</a:t>
            </a:r>
          </a:p>
        </p:txBody>
      </p:sp>
    </p:spTree>
    <p:extLst>
      <p:ext uri="{BB962C8B-B14F-4D97-AF65-F5344CB8AC3E}">
        <p14:creationId xmlns:p14="http://schemas.microsoft.com/office/powerpoint/2010/main" val="2078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772395" cy="584775"/>
          </a:xfrm>
        </p:spPr>
        <p:txBody>
          <a:bodyPr/>
          <a:lstStyle/>
          <a:p>
            <a:r>
              <a:rPr lang="en-US" smtClean="0"/>
              <a:t>Traditional dairy breeds in the US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965200"/>
            <a:ext cx="5359400" cy="535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276201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The six traditional US dairy breeds.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Photo courtesy of Bonnie Mohr.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evaluation system</a:t>
            </a:r>
            <a:endParaRPr lang="en-US" dirty="0" smtClean="0"/>
          </a:p>
        </p:txBody>
      </p:sp>
      <p:sp>
        <p:nvSpPr>
          <p:cNvPr id="12165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4385816"/>
          </a:xfrm>
        </p:spPr>
        <p:txBody>
          <a:bodyPr/>
          <a:lstStyle/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Increases accuracy of evaluations of bull dams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Assists in selection of service sires, particularly for low-reliability traits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High demand for semen from genomically evaluated 2-year-old bulls</a:t>
            </a:r>
          </a:p>
        </p:txBody>
      </p:sp>
    </p:spTree>
    <p:extLst>
      <p:ext uri="{BB962C8B-B14F-4D97-AF65-F5344CB8AC3E}">
        <p14:creationId xmlns:p14="http://schemas.microsoft.com/office/powerpoint/2010/main" val="30324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US dairies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3822528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572000" cy="3430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678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Top: Large </a:t>
            </a:r>
            <a:r>
              <a:rPr lang="en-US" sz="1200" b="1" dirty="0" err="1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freestall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barn in the state of Florida.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Bottom: 7,000 G (~26,500 l) milk tankers.</a:t>
            </a:r>
          </a:p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Photo courtesy of North Florida Holsteins.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700600" y="40906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Small dairy farm in western Maryland. Photo courtesy of ARS.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66139"/>
            <a:ext cx="3657600" cy="24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spAutoFit/>
          </a:bodyPr>
          <a:lstStyle/>
          <a:p>
            <a:r>
              <a:rPr lang="en-US" dirty="0"/>
              <a:t>Genomic data flow</a:t>
            </a:r>
            <a:endParaRPr lang="en-US" i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482070" y="1219200"/>
            <a:ext cx="8170334" cy="4894653"/>
            <a:chOff x="482070" y="1219200"/>
            <a:chExt cx="8170334" cy="4894653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3992180" y="3281714"/>
              <a:ext cx="11167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Trebuchet MS"/>
                  <a:cs typeface="Trebuchet MS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4073794" y="3883554"/>
              <a:ext cx="9535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Trebuchet MS"/>
                  <a:cs typeface="Trebuchet MS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940000">
              <a:off x="5659901" y="2532640"/>
              <a:ext cx="1030593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evaluations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8660000">
              <a:off x="5471856" y="4476447"/>
              <a:ext cx="1203492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pedigree data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940000">
              <a:off x="1579703" y="4910715"/>
              <a:ext cx="1277130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quality reports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660000">
              <a:off x="6429137" y="4936114"/>
              <a:ext cx="1030593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evaluations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660000">
              <a:off x="1918635" y="2300163"/>
              <a:ext cx="11167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DNA samples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940000">
              <a:off x="2279477" y="4479825"/>
              <a:ext cx="9535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genotypes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FFFFFF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940000">
              <a:off x="6252601" y="2200264"/>
              <a:ext cx="1116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DNA samples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988528" y="1219200"/>
              <a:ext cx="3259872" cy="4894653"/>
              <a:chOff x="2988528" y="1219200"/>
              <a:chExt cx="3259872" cy="4894653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048000" y="1219200"/>
                <a:ext cx="32004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Dairy Herd Improvement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(DHI)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 producer</a:t>
                </a:r>
                <a:endParaRPr lang="en-US" sz="2000" i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2988528" y="5382333"/>
                <a:ext cx="313778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Council on Dairy Cattle Breeding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(CDCB)</a:t>
                </a:r>
                <a:endParaRPr lang="en-US" sz="2000" i="1" dirty="0">
                  <a:solidFill>
                    <a:srgbClr val="FFFF00"/>
                  </a:solidFill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DNA laboratory</a:t>
              </a:r>
              <a:endParaRPr lang="en-US" sz="2000" i="1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AI organization,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breed association</a:t>
              </a:r>
              <a:endParaRPr lang="en-US" sz="2000" i="1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65" name="Straight Arrow Connector 6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73" name="Straight Arrow Connector 7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3" name="Group 82"/>
            <p:cNvGrpSpPr/>
            <p:nvPr/>
          </p:nvGrpSpPr>
          <p:grpSpPr>
            <a:xfrm flipH="1">
              <a:off x="6181162" y="1919563"/>
              <a:ext cx="1038107" cy="1442561"/>
              <a:chOff x="6044699" y="4149117"/>
              <a:chExt cx="1038107" cy="1442561"/>
            </a:xfrm>
          </p:grpSpPr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rot="900000" flipV="1">
                <a:off x="6044699" y="416886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9179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141665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5052665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/>
              <a:t>Council on Dairy Cattle Breeding</a:t>
            </a:r>
            <a:r>
              <a:rPr lang="en-US" sz="3000" dirty="0" smtClean="0">
                <a:solidFill>
                  <a:srgbClr val="00563F"/>
                </a:solidFill>
              </a:rPr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(CDCB)</a:t>
            </a:r>
            <a:r>
              <a:rPr lang="en-US" sz="30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AIP</a:t>
            </a:r>
            <a:r>
              <a:rPr lang="en-US" sz="3000" dirty="0" smtClean="0">
                <a:solidFill>
                  <a:srgbClr val="00563F"/>
                </a:solidFill>
              </a:rPr>
              <a:t> </a:t>
            </a:r>
            <a:r>
              <a:rPr lang="en-US" sz="30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/>
              <a:t>CDCB (Bowie) and AIP (Beltsville) are located near one another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Dr. </a:t>
            </a:r>
            <a:r>
              <a:rPr lang="en-US" sz="3000" dirty="0" err="1" smtClean="0">
                <a:solidFill>
                  <a:srgbClr val="FFFF00"/>
                </a:solidFill>
              </a:rPr>
              <a:t>Jo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ão</a:t>
            </a:r>
            <a:r>
              <a:rPr lang="en-US" sz="3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D</a:t>
            </a:r>
            <a:r>
              <a:rPr lang="en-US" sz="3000" dirty="0" err="1" smtClean="0">
                <a:solidFill>
                  <a:srgbClr val="FFFF00"/>
                </a:solidFill>
                <a:latin typeface="+mn-lt"/>
                <a:cs typeface="Times New Roman"/>
              </a:rPr>
              <a:t>ü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rr</a:t>
            </a:r>
            <a:r>
              <a:rPr lang="en-US" sz="3000" dirty="0" smtClean="0">
                <a:latin typeface="Calibri"/>
              </a:rPr>
              <a:t> is CDCB’s CEO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5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1142" y="4191000"/>
            <a:ext cx="7474857" cy="21236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cs typeface="Trebuchet MS"/>
              </a:rPr>
              <a:t>3</a:t>
            </a:r>
            <a:r>
              <a:rPr lang="en-US" dirty="0" smtClean="0">
                <a:cs typeface="Trebuchet MS"/>
              </a:rPr>
              <a:t> board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cs typeface="Trebuchet MS"/>
              </a:rPr>
              <a:t>Total of </a:t>
            </a:r>
            <a:r>
              <a:rPr lang="en-US" dirty="0" smtClean="0">
                <a:solidFill>
                  <a:srgbClr val="FFFF00"/>
                </a:solidFill>
                <a:cs typeface="Trebuchet MS"/>
              </a:rPr>
              <a:t>12</a:t>
            </a:r>
            <a:r>
              <a:rPr lang="en-US" dirty="0" smtClean="0">
                <a:cs typeface="Trebuchet MS"/>
              </a:rPr>
              <a:t> voting members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cs typeface="Trebuchet MS"/>
              </a:rPr>
              <a:t>2</a:t>
            </a:r>
            <a:r>
              <a:rPr lang="en-US" dirty="0" smtClean="0">
                <a:cs typeface="Trebuchet MS"/>
              </a:rPr>
              <a:t> nonvoting industry members</a:t>
            </a:r>
            <a:endParaRPr lang="en-US" dirty="0">
              <a:cs typeface="Trebuchet M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Cattle Association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National Association of Animal Breeders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Processing Centers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Information Association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368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2"/>
          <p:cNvCxnSpPr>
            <a:cxnSpLocks noChangeShapeType="1"/>
          </p:cNvCxnSpPr>
          <p:nvPr/>
        </p:nvCxnSpPr>
        <p:spPr bwMode="auto">
          <a:xfrm flipV="1">
            <a:off x="1260582" y="1371600"/>
            <a:ext cx="6537960" cy="670"/>
          </a:xfrm>
          <a:prstGeom prst="line">
            <a:avLst/>
          </a:prstGeom>
          <a:noFill/>
          <a:ln w="47625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95536" y="1340768"/>
            <a:ext cx="0" cy="50405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99474" y="13716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5728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417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624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021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3860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prediction of progeny test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274319" y="2057400"/>
            <a:ext cx="2174967" cy="3733800"/>
            <a:chOff x="274319" y="2057400"/>
            <a:chExt cx="2174967" cy="329406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4319" y="3080927"/>
              <a:ext cx="2174967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Select parents, transfer embryos to recipients</a:t>
              </a:r>
              <a:endParaRPr lang="en-US" sz="2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610099" y="2057400"/>
              <a:ext cx="1368425" cy="3294063"/>
              <a:chOff x="610099" y="2057400"/>
              <a:chExt cx="1368425" cy="3294063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99" y="2057400"/>
                <a:ext cx="1368425" cy="9747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17" y="4343400"/>
                <a:ext cx="1093788" cy="10080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46"/>
          <p:cNvGrpSpPr/>
          <p:nvPr/>
        </p:nvGrpSpPr>
        <p:grpSpPr>
          <a:xfrm>
            <a:off x="2247669" y="2057400"/>
            <a:ext cx="1507902" cy="3691505"/>
            <a:chOff x="2247669" y="2057400"/>
            <a:chExt cx="1507902" cy="369150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47669" y="4420336"/>
              <a:ext cx="150790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born  and DNA tested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558" y="2057400"/>
              <a:ext cx="746125" cy="21621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7"/>
          <p:cNvGrpSpPr/>
          <p:nvPr/>
        </p:nvGrpSpPr>
        <p:grpSpPr>
          <a:xfrm>
            <a:off x="4078125" y="2286000"/>
            <a:ext cx="2208110" cy="2654449"/>
            <a:chOff x="4258005" y="2286000"/>
            <a:chExt cx="2208110" cy="2654449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58005" y="3611880"/>
              <a:ext cx="2208110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</a:t>
              </a: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orn from DNA-selected parents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4" b="6358"/>
            <a:stretch>
              <a:fillRect/>
            </a:stretch>
          </p:blipFill>
          <p:spPr bwMode="auto">
            <a:xfrm>
              <a:off x="4338877" y="2286000"/>
              <a:ext cx="2057400" cy="1118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4"/>
          <p:cNvGrpSpPr/>
          <p:nvPr/>
        </p:nvGrpSpPr>
        <p:grpSpPr>
          <a:xfrm>
            <a:off x="6995160" y="2286000"/>
            <a:ext cx="1639752" cy="2654449"/>
            <a:chOff x="6927414" y="2286000"/>
            <a:chExt cx="1639752" cy="2654449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27414" y="3611880"/>
              <a:ext cx="163975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Bull 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receives progeny test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347" y="2286000"/>
              <a:ext cx="1593886" cy="11155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ounded Rectangle 28"/>
          <p:cNvSpPr/>
          <p:nvPr/>
        </p:nvSpPr>
        <p:spPr bwMode="auto">
          <a:xfrm>
            <a:off x="1524000" y="5943600"/>
            <a:ext cx="6758868" cy="457200"/>
          </a:xfrm>
          <a:prstGeom prst="roundRect">
            <a:avLst/>
          </a:prstGeom>
          <a:solidFill>
            <a:srgbClr val="00337F"/>
          </a:solidFill>
          <a:ln>
            <a:solidFill>
              <a:srgbClr val="00563F"/>
            </a:solidFill>
          </a:ln>
          <a:effectLst>
            <a:outerShdw blurRad="44450" dist="27940" dir="5400000" algn="ctr">
              <a:srgbClr val="00563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Reduce generation interval from 5 to 2 years</a:t>
            </a:r>
            <a:endParaRPr lang="en-US" i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52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255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rgbClr val="F9FF3A"/>
                </a:solidFill>
              </a:rPr>
              <a:t>Evaluation flow</a:t>
            </a:r>
            <a:endParaRPr lang="en-US" sz="4000" dirty="0">
              <a:solidFill>
                <a:srgbClr val="F9FF3A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385816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breed association or AI organization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Hair or other DNA source sent to genotyping lab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Genotypes sent from genotyping lab to AIPL for accuracy review</a:t>
            </a:r>
          </a:p>
        </p:txBody>
      </p:sp>
    </p:spTree>
    <p:extLst>
      <p:ext uri="{BB962C8B-B14F-4D97-AF65-F5344CB8AC3E}">
        <p14:creationId xmlns:p14="http://schemas.microsoft.com/office/powerpoint/2010/main" val="25554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Number of failing SNPs indicates genotype quality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SNPs in each category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178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0" y="118255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rgbClr val="F9FF3A"/>
                </a:solidFill>
              </a:rPr>
              <a:t>Evaluation flow</a:t>
            </a:r>
            <a:r>
              <a:rPr lang="en-US" dirty="0" smtClean="0">
                <a:solidFill>
                  <a:srgbClr val="F9FF3A"/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US" sz="3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70537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 calls modified as necessary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loaded into database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Nominators receive reports of parentage and other conflicts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Pedigree or animal assignments corrected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extracted and imputed to 45K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SNP effects estimated</a:t>
            </a:r>
          </a:p>
        </p:txBody>
      </p:sp>
    </p:spTree>
    <p:extLst>
      <p:ext uri="{BB962C8B-B14F-4D97-AF65-F5344CB8AC3E}">
        <p14:creationId xmlns:p14="http://schemas.microsoft.com/office/powerpoint/2010/main" val="1887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32092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2800" dirty="0" smtClean="0"/>
              <a:t>Based on splitting genotype into individual chromosomes </a:t>
            </a:r>
            <a:r>
              <a:rPr lang="en-US" sz="2800" dirty="0" smtClean="0">
                <a:solidFill>
                  <a:srgbClr val="FFFF00"/>
                </a:solidFill>
              </a:rPr>
              <a:t>(maternal and paternal contributions)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Missing SNPs assigned by tracking inheritance from ancestors and descendants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Imputed dams increase predictor population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Genotypes from all chips merged by imputing SNPs not present</a:t>
            </a:r>
          </a:p>
        </p:txBody>
      </p:sp>
    </p:spTree>
    <p:extLst>
      <p:ext uri="{BB962C8B-B14F-4D97-AF65-F5344CB8AC3E}">
        <p14:creationId xmlns:p14="http://schemas.microsoft.com/office/powerpoint/2010/main" val="3278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0" y="112803"/>
            <a:ext cx="8226425" cy="615553"/>
          </a:xfrm>
        </p:spPr>
        <p:txBody>
          <a:bodyPr/>
          <a:lstStyle/>
          <a:p>
            <a:r>
              <a:rPr lang="en-US" sz="4000" dirty="0" smtClean="0"/>
              <a:t>Evaluation flow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US" sz="3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5001369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Final evaluations calculated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Evaluations released to dairy industry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Download from CDCB FTP site with separate files for each nominator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Monthly release for new animals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All genomic evaluations updated 3 times each year with traditional evaluations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Weekly evaluations are now available</a:t>
            </a:r>
          </a:p>
        </p:txBody>
      </p:sp>
    </p:spTree>
    <p:extLst>
      <p:ext uri="{BB962C8B-B14F-4D97-AF65-F5344CB8AC3E}">
        <p14:creationId xmlns:p14="http://schemas.microsoft.com/office/powerpoint/2010/main" val="569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results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3400" y="6329680"/>
            <a:ext cx="771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00FF00"/>
                </a:solidFill>
              </a:rPr>
              <a:t>Source: https://</a:t>
            </a:r>
            <a:r>
              <a:rPr lang="en-US" dirty="0" err="1">
                <a:solidFill>
                  <a:srgbClr val="00FF00"/>
                </a:solidFill>
              </a:rPr>
              <a:t>www.cdcb.us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Report_Data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Marker_Effects</a:t>
            </a:r>
            <a:r>
              <a:rPr lang="en-US" dirty="0">
                <a:solidFill>
                  <a:srgbClr val="00FF00"/>
                </a:solidFill>
              </a:rPr>
              <a:t>/</a:t>
            </a:r>
            <a:r>
              <a:rPr lang="en-US" dirty="0" err="1">
                <a:solidFill>
                  <a:srgbClr val="00FF00"/>
                </a:solidFill>
              </a:rPr>
              <a:t>marker_effects.cfm?Breed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HO&amp;Trait</a:t>
            </a:r>
            <a:r>
              <a:rPr lang="en-US" dirty="0">
                <a:solidFill>
                  <a:srgbClr val="00FF00"/>
                </a:solidFill>
              </a:rPr>
              <a:t>=</a:t>
            </a:r>
            <a:r>
              <a:rPr lang="en-US" dirty="0" err="1">
                <a:solidFill>
                  <a:srgbClr val="00FF00"/>
                </a:solidFill>
              </a:rPr>
              <a:t>Net_Merit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026" name="Picture 2" descr="raph of HO HO_1512_Body_depth_marker_effects_full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6176" cy="537667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U.S. dairy population and milk yield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72025"/>
              </p:ext>
            </p:extLst>
          </p:nvPr>
        </p:nvGraphicFramePr>
        <p:xfrm>
          <a:off x="176099" y="1143000"/>
          <a:ext cx="887684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5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59"/>
            <a:ext cx="8226425" cy="584775"/>
          </a:xfrm>
        </p:spPr>
        <p:txBody>
          <a:bodyPr/>
          <a:lstStyle/>
          <a:p>
            <a:r>
              <a:rPr lang="en-US" dirty="0" smtClean="0"/>
              <a:t>Information sources for evaluations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501232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Traditional evaluations of genotyped bulls and cows used to estimate SNP effects</a:t>
            </a:r>
          </a:p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Combined final evaluation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Sum of SNP effects for an animal’s alleles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Polygenetic effect</a:t>
            </a:r>
          </a:p>
          <a:p>
            <a:pPr lvl="1" indent="-287338"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/>
              <a:t>Traditional evaluation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Pedigree data used and validated by genotypes</a:t>
            </a:r>
          </a:p>
        </p:txBody>
      </p:sp>
    </p:spTree>
    <p:extLst>
      <p:ext uri="{BB962C8B-B14F-4D97-AF65-F5344CB8AC3E}">
        <p14:creationId xmlns:p14="http://schemas.microsoft.com/office/powerpoint/2010/main" val="893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Genotypes are abundant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52399" y="1077186"/>
          <a:ext cx="8728529" cy="55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080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578"/>
            <a:ext cx="88392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SNP used for genomic evaluations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5083870"/>
          </a:xfrm>
        </p:spPr>
        <p:txBody>
          <a:bodyPr/>
          <a:lstStyle/>
          <a:p>
            <a:pPr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>
                <a:solidFill>
                  <a:srgbClr val="00FF00"/>
                </a:solidFill>
              </a:rPr>
              <a:t>61,013</a:t>
            </a:r>
            <a:r>
              <a:rPr lang="en-US" sz="2800" dirty="0" smtClean="0"/>
              <a:t> SNP used after culling on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MAF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Parent-progeny conflicts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3300"/>
              </a:spcAft>
            </a:pPr>
            <a:r>
              <a:rPr lang="en-US" sz="2800" dirty="0" smtClean="0"/>
              <a:t>Percentage heterozygous (departure from HWE)</a:t>
            </a:r>
          </a:p>
          <a:p>
            <a:pPr marL="338138" indent="-338138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SNP for HH1, BLAD, DUMPS, CVM, polled, red, and </a:t>
            </a:r>
            <a:r>
              <a:rPr lang="en-US" sz="2800" dirty="0" err="1" smtClean="0"/>
              <a:t>mulefoot</a:t>
            </a:r>
            <a:r>
              <a:rPr lang="en-US" sz="2800" dirty="0" smtClean="0"/>
              <a:t> included</a:t>
            </a:r>
          </a:p>
          <a:p>
            <a:pPr marL="688976" lvl="1" indent="-338138">
              <a:lnSpc>
                <a:spcPts val="3100"/>
              </a:lnSpc>
              <a:spcAft>
                <a:spcPts val="33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FFFF00"/>
                </a:solidFill>
              </a:rPr>
              <a:t>JH1 included for Jerseys</a:t>
            </a:r>
          </a:p>
          <a:p>
            <a:pPr eaLnBrk="1" hangingPunct="1">
              <a:lnSpc>
                <a:spcPts val="3100"/>
              </a:lnSpc>
              <a:spcAft>
                <a:spcPts val="1800"/>
              </a:spcAft>
            </a:pPr>
            <a:r>
              <a:rPr lang="en-US" sz="2800" dirty="0" smtClean="0"/>
              <a:t>Some SNP eliminated because incorrect location </a:t>
            </a:r>
            <a:r>
              <a:rPr lang="en-US" sz="2800" dirty="0" smtClean="0">
                <a:sym typeface="Monotype Sorts"/>
              </a:rPr>
              <a:t></a:t>
            </a:r>
            <a:r>
              <a:rPr lang="en-US" sz="2800" dirty="0" smtClean="0"/>
              <a:t> haplotype non-inheritance</a:t>
            </a:r>
          </a:p>
        </p:txBody>
      </p:sp>
    </p:spTree>
    <p:extLst>
      <p:ext uri="{BB962C8B-B14F-4D97-AF65-F5344CB8AC3E}">
        <p14:creationId xmlns:p14="http://schemas.microsoft.com/office/powerpoint/2010/main" val="8683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005" y="126665"/>
            <a:ext cx="8226425" cy="584775"/>
          </a:xfrm>
        </p:spPr>
        <p:txBody>
          <a:bodyPr/>
          <a:lstStyle/>
          <a:p>
            <a:r>
              <a:rPr lang="en-US" dirty="0" smtClean="0"/>
              <a:t>SNP count for different chips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30390"/>
              </p:ext>
            </p:extLst>
          </p:nvPr>
        </p:nvGraphicFramePr>
        <p:xfrm>
          <a:off x="461640" y="1143000"/>
          <a:ext cx="8229601" cy="473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2166"/>
                <a:gridCol w="1589103"/>
                <a:gridCol w="1464815"/>
                <a:gridCol w="1340528"/>
                <a:gridCol w="203298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Chip</a:t>
                      </a:r>
                      <a:endParaRPr lang="en-US" sz="2800" b="1" u="none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baseline="0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SNP (no.)</a:t>
                      </a:r>
                      <a:endParaRPr lang="en-US" sz="2800" b="1" u="none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u="none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Chip</a:t>
                      </a:r>
                      <a:endParaRPr lang="en-US" sz="2800" b="1" u="none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SNP (no.)</a:t>
                      </a:r>
                      <a:endParaRPr lang="en-US" sz="2800" b="1" u="none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50K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54,001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ZMD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56,955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50K v2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54,609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ELD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9,072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3K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2,900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LD2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6,912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HD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777,962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GP3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26,151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Affy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648,875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rebuchet MS" charset="0"/>
                          <a:ea typeface="Trebuchet MS" charset="0"/>
                          <a:cs typeface="Trebuchet MS" charset="0"/>
                        </a:rPr>
                        <a:t>ZL2</a:t>
                      </a:r>
                      <a:endParaRPr lang="en-US" sz="2800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17,557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LD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6,909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ZM2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60,914</a:t>
                      </a: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GGP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8,762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GH2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139,480</a:t>
                      </a:r>
                      <a:endParaRPr lang="en-US" sz="2800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GHD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77,068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G7K</a:t>
                      </a:r>
                      <a:endParaRPr lang="en-US" sz="2800" b="1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7,083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GP2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19,809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GP4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30,112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ZLD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11,410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13716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00337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ZL4</a:t>
                      </a:r>
                      <a:endParaRPr lang="en-US" sz="2800" b="1" dirty="0">
                        <a:solidFill>
                          <a:srgbClr val="FFFFFF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18,815</a:t>
                      </a:r>
                      <a:endParaRPr lang="en-US" sz="28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0" marR="68580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4836" y="5864423"/>
            <a:ext cx="7204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Council on Dairy Cattle Breeding.</a:t>
            </a:r>
            <a:endParaRPr lang="en-US" sz="1400" b="1" dirty="0">
              <a:solidFill>
                <a:schemeClr val="tx1">
                  <a:lumMod val="8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77225"/>
            <a:ext cx="8226425" cy="584775"/>
          </a:xfrm>
        </p:spPr>
        <p:txBody>
          <a:bodyPr/>
          <a:lstStyle/>
          <a:p>
            <a:r>
              <a:rPr lang="en-US" dirty="0" smtClean="0"/>
              <a:t>2016 genotypes by breed and sex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22118"/>
              </p:ext>
            </p:extLst>
          </p:nvPr>
        </p:nvGraphicFramePr>
        <p:xfrm>
          <a:off x="152398" y="1341120"/>
          <a:ext cx="8839201" cy="4373880"/>
        </p:xfrm>
        <a:graphic>
          <a:graphicData uri="http://schemas.openxmlformats.org/drawingml/2006/table">
            <a:tbl>
              <a:tblPr/>
              <a:tblGrid>
                <a:gridCol w="2133602"/>
                <a:gridCol w="1676400"/>
                <a:gridCol w="1600200"/>
                <a:gridCol w="1981200"/>
                <a:gridCol w="1447799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Female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Male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animals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male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Ayrshire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3,641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1,693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5,334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68:32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4,278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16,757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21,035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20:80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Guernsey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1,835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656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2,491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74:26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894,471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182,866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1,077,377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83:17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119,689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21,031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140,720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85:15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Milking Shorthorn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46:54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Crossbred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100:00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1,023,964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223,017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1,246,981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57912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Council on Dairy Cattle 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Breeding (https://</a:t>
            </a:r>
            <a:r>
              <a:rPr lang="en-US" sz="1400" b="1" dirty="0" err="1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www.cdcb.us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/Genotype/</a:t>
            </a:r>
            <a:r>
              <a:rPr lang="en-US" sz="1400" b="1" dirty="0" err="1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cur_freq.html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4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853" y="126666"/>
            <a:ext cx="8226425" cy="584775"/>
          </a:xfrm>
        </p:spPr>
        <p:txBody>
          <a:bodyPr/>
          <a:lstStyle/>
          <a:p>
            <a:r>
              <a:rPr lang="en-US" dirty="0" smtClean="0"/>
              <a:t>Growth in US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77322"/>
              </p:ext>
            </p:extLst>
          </p:nvPr>
        </p:nvGraphicFramePr>
        <p:xfrm>
          <a:off x="355772" y="1711218"/>
          <a:ext cx="8458198" cy="2941320"/>
        </p:xfrm>
        <a:graphic>
          <a:graphicData uri="http://schemas.openxmlformats.org/drawingml/2006/table">
            <a:tbl>
              <a:tblPr/>
              <a:tblGrid>
                <a:gridCol w="2311228"/>
                <a:gridCol w="1752600"/>
                <a:gridCol w="1219200"/>
                <a:gridCol w="1676400"/>
                <a:gridCol w="1498770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Bulls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Cows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1,2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Jan. 2016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12-mo gain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Jan. 2016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12-mo gain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Ayrshire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752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133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59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6,363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241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1,580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429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28,922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2,163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190,021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78,917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Jersey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4,712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264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42,717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16,247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7980" y="4648200"/>
            <a:ext cx="81166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30000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en-US" sz="1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Predictor cows must have domestic records.</a:t>
            </a:r>
          </a:p>
          <a:p>
            <a:r>
              <a:rPr lang="en-US" sz="1600" b="1" baseline="30000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en-US" sz="1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Counts include 3k genotypes, which are not included in the predictor population.</a:t>
            </a:r>
            <a:endParaRPr lang="en-US" sz="16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912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Council on Dairy Cattle Breeding (https</a:t>
            </a:r>
            <a:r>
              <a:rPr lang="en-US" sz="1400" b="1" dirty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://</a:t>
            </a:r>
            <a:r>
              <a:rPr lang="en-US" sz="1400" b="1" dirty="0" err="1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www.cdcb.us</a:t>
            </a:r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/Genotype/</a:t>
            </a:r>
            <a:r>
              <a:rPr lang="en-US" sz="1400" b="1" dirty="0" err="1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cur_density.html</a:t>
            </a:r>
            <a:r>
              <a:rPr lang="en-US" sz="1400" b="1" dirty="0" smtClean="0">
                <a:solidFill>
                  <a:schemeClr val="tx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).</a:t>
            </a:r>
            <a:endParaRPr lang="en-US" sz="1400" b="1" dirty="0">
              <a:solidFill>
                <a:schemeClr val="tx1">
                  <a:lumMod val="8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90622"/>
              </p:ext>
            </p:extLst>
          </p:nvPr>
        </p:nvGraphicFramePr>
        <p:xfrm>
          <a:off x="228600" y="1143000"/>
          <a:ext cx="8607055" cy="4719320"/>
        </p:xfrm>
        <a:graphic>
          <a:graphicData uri="http://schemas.openxmlformats.org/drawingml/2006/table">
            <a:tbl>
              <a:tblPr/>
              <a:tblGrid>
                <a:gridCol w="3523521"/>
                <a:gridCol w="1381455"/>
                <a:gridCol w="1747294"/>
                <a:gridCol w="195478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Milk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28600" y="5819001"/>
            <a:ext cx="3974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*2013 </a:t>
            </a:r>
            <a:r>
              <a:rPr lang="en-US" b="1" dirty="0">
                <a:solidFill>
                  <a:schemeClr val="tx1"/>
                </a:solidFill>
              </a:rPr>
              <a:t>deregressed value – </a:t>
            </a:r>
            <a:r>
              <a:rPr lang="en-US" b="1" dirty="0" smtClean="0">
                <a:solidFill>
                  <a:schemeClr val="tx1"/>
                </a:solidFill>
              </a:rPr>
              <a:t>2009 </a:t>
            </a:r>
            <a:r>
              <a:rPr lang="en-US" b="1" dirty="0">
                <a:solidFill>
                  <a:schemeClr val="tx1"/>
                </a:solidFill>
              </a:rPr>
              <a:t>genomic </a:t>
            </a:r>
            <a:r>
              <a:rPr lang="en-US" b="1" dirty="0" smtClean="0">
                <a:solidFill>
                  <a:schemeClr val="tx1"/>
                </a:solidFill>
              </a:rPr>
              <a:t>evaluation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5575" y="152400"/>
            <a:ext cx="8226425" cy="549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pPr defTabSz="914400"/>
            <a:r>
              <a:rPr lang="en-US" kern="0" smtClean="0"/>
              <a:t>Holstein prediction accuracy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293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49275"/>
          </a:xfrm>
        </p:spPr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959266"/>
            <a:ext cx="3974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rebuchet MS"/>
                <a:cs typeface="Trebuchet MS"/>
              </a:rPr>
              <a:t>*2013 </a:t>
            </a:r>
            <a:r>
              <a:rPr lang="en-US" b="1" dirty="0">
                <a:solidFill>
                  <a:schemeClr val="tx1"/>
                </a:solidFill>
                <a:latin typeface="Trebuchet MS"/>
                <a:cs typeface="Trebuchet MS"/>
              </a:rPr>
              <a:t>deregressed value – </a:t>
            </a:r>
            <a:r>
              <a:rPr lang="en-US" b="1" dirty="0" smtClean="0">
                <a:solidFill>
                  <a:schemeClr val="tx1"/>
                </a:solidFill>
                <a:latin typeface="Trebuchet MS"/>
                <a:cs typeface="Trebuchet MS"/>
              </a:rPr>
              <a:t>2009 </a:t>
            </a:r>
            <a:r>
              <a:rPr lang="en-US" b="1" dirty="0">
                <a:solidFill>
                  <a:schemeClr val="tx1"/>
                </a:solidFill>
                <a:latin typeface="Trebuchet MS"/>
                <a:cs typeface="Trebuchet MS"/>
              </a:rPr>
              <a:t>genomic </a:t>
            </a:r>
            <a:r>
              <a:rPr lang="en-US" b="1" dirty="0" smtClean="0">
                <a:solidFill>
                  <a:schemeClr val="tx1"/>
                </a:solidFill>
                <a:latin typeface="Trebuchet MS"/>
                <a:cs typeface="Trebuchet MS"/>
              </a:rPr>
              <a:t>evaluation</a:t>
            </a:r>
            <a:endParaRPr lang="en-US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313901"/>
              </p:ext>
            </p:extLst>
          </p:nvPr>
        </p:nvGraphicFramePr>
        <p:xfrm>
          <a:off x="455612" y="1233488"/>
          <a:ext cx="8380043" cy="47701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>
            <p:extLst>
              <p:ext uri="{D42A27DB-BD31-4B8C-83A1-F6EECF244321}">
                <p14:modId xmlns:p14="http://schemas.microsoft.com/office/powerpoint/2010/main" val="1306333480"/>
              </p:ext>
            </p:extLst>
          </p:nvPr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238"/>
            <a:ext cx="8839200" cy="600164"/>
          </a:xfrm>
        </p:spPr>
        <p:txBody>
          <a:bodyPr/>
          <a:lstStyle/>
          <a:p>
            <a:r>
              <a:rPr lang="en-CA" dirty="0" smtClean="0"/>
              <a:t>Parent ages of marketed Holstein bulls</a:t>
            </a:r>
          </a:p>
        </p:txBody>
      </p:sp>
    </p:spTree>
    <p:extLst>
      <p:ext uri="{BB962C8B-B14F-4D97-AF65-F5344CB8AC3E}">
        <p14:creationId xmlns:p14="http://schemas.microsoft.com/office/powerpoint/2010/main" val="17348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578"/>
            <a:ext cx="8839200" cy="584775"/>
          </a:xfrm>
        </p:spPr>
        <p:txBody>
          <a:bodyPr/>
          <a:lstStyle/>
          <a:p>
            <a:r>
              <a:rPr lang="en-CA" dirty="0" smtClean="0"/>
              <a:t>Active AI bulls that were genomic bulls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56616" y="1225296"/>
          <a:ext cx="8412480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9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DHI dairy statistics (2011)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3587" cy="5086008"/>
          </a:xfrm>
        </p:spPr>
        <p:txBody>
          <a:bodyPr/>
          <a:lstStyle/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9.1 million U.S. cows</a:t>
            </a:r>
          </a:p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~75% bred AI</a:t>
            </a:r>
          </a:p>
          <a:p>
            <a:pPr marL="287338" indent="-287338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47% milk recorded through Dairy Herd Information </a:t>
            </a:r>
            <a:r>
              <a:rPr lang="en-US" sz="2400" dirty="0" smtClean="0">
                <a:solidFill>
                  <a:srgbClr val="FFFF00"/>
                </a:solidFill>
              </a:rPr>
              <a:t>(DHI)</a:t>
            </a:r>
          </a:p>
          <a:p>
            <a:pPr marL="509588" lvl="1" indent="-222250">
              <a:spcAft>
                <a:spcPts val="300"/>
              </a:spcAft>
            </a:pPr>
            <a:r>
              <a:rPr lang="en-US" sz="2400" dirty="0" smtClean="0"/>
              <a:t>4.4 million cows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86% Holstein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8% crossbred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5% Jersey</a:t>
            </a:r>
          </a:p>
          <a:p>
            <a:pPr marL="862013" lvl="2" indent="-352425">
              <a:spcAft>
                <a:spcPts val="600"/>
              </a:spcAft>
            </a:pPr>
            <a:r>
              <a:rPr lang="en-US" sz="2400" dirty="0" smtClean="0"/>
              <a:t>&lt;1% </a:t>
            </a:r>
            <a:r>
              <a:rPr lang="en-US" sz="2400" dirty="0" err="1" smtClean="0"/>
              <a:t>Ayrshire</a:t>
            </a:r>
            <a:r>
              <a:rPr lang="en-US" sz="2400" dirty="0" smtClean="0"/>
              <a:t>, Brown Swiss, Guernsey, Milking Shorthorn, Red &amp; White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20,000 herds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220 cows/herd</a:t>
            </a:r>
          </a:p>
          <a:p>
            <a:pPr marL="509588" lvl="1" indent="-222250">
              <a:spcAft>
                <a:spcPts val="0"/>
              </a:spcAft>
            </a:pPr>
            <a:r>
              <a:rPr lang="en-US" sz="2400" dirty="0" smtClean="0"/>
              <a:t>10,300 kg/cow</a:t>
            </a:r>
          </a:p>
        </p:txBody>
      </p:sp>
    </p:spTree>
    <p:extLst>
      <p:ext uri="{BB962C8B-B14F-4D97-AF65-F5344CB8AC3E}">
        <p14:creationId xmlns:p14="http://schemas.microsoft.com/office/powerpoint/2010/main" val="35852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87"/>
            <a:ext cx="8991600" cy="553998"/>
          </a:xfrm>
        </p:spPr>
        <p:txBody>
          <a:bodyPr/>
          <a:lstStyle/>
          <a:p>
            <a:r>
              <a:rPr lang="en-CA" sz="3600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8126404"/>
              </p:ext>
            </p:extLst>
          </p:nvPr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40246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$19.77/year</a:t>
            </a:r>
            <a:endParaRPr lang="en-US" sz="2400" b="1" i="0" dirty="0">
              <a:solidFill>
                <a:srgbClr val="E6865E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$52.00/year</a:t>
            </a:r>
            <a:endParaRPr lang="en-US" sz="2400" b="1" i="0" dirty="0">
              <a:solidFill>
                <a:srgbClr val="FFFCBE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016679" y="13487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$85.60/year</a:t>
            </a:r>
            <a:endParaRPr lang="en-US" sz="2400" b="1" i="0" dirty="0">
              <a:solidFill>
                <a:srgbClr val="77ACD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6186"/>
            <a:ext cx="8459787" cy="4939814"/>
          </a:xfrm>
        </p:spPr>
        <p:txBody>
          <a:bodyPr/>
          <a:lstStyle/>
          <a:p>
            <a:r>
              <a:rPr lang="en-US" dirty="0" smtClean="0"/>
              <a:t>Before genomics:</a:t>
            </a:r>
          </a:p>
          <a:p>
            <a:pPr lvl="1"/>
            <a:r>
              <a:rPr lang="en-US" dirty="0" smtClean="0"/>
              <a:t>Proven bulls with daughter records (PTA)</a:t>
            </a:r>
          </a:p>
          <a:p>
            <a:pPr lvl="1"/>
            <a:r>
              <a:rPr lang="en-US" dirty="0" smtClean="0"/>
              <a:t>Young bulls with parent average (PA)</a:t>
            </a:r>
          </a:p>
          <a:p>
            <a:r>
              <a:rPr lang="en-US" dirty="0" smtClean="0"/>
              <a:t>After genomics:</a:t>
            </a:r>
          </a:p>
          <a:p>
            <a:pPr lvl="1"/>
            <a:r>
              <a:rPr lang="en-US" dirty="0" smtClean="0"/>
              <a:t>Young animals with DNA test (GPTA)</a:t>
            </a:r>
          </a:p>
          <a:p>
            <a:pPr lvl="1"/>
            <a:r>
              <a:rPr lang="en-US" dirty="0" smtClean="0"/>
              <a:t>Reliability of GPTA </a:t>
            </a:r>
            <a:r>
              <a:rPr lang="en-US" dirty="0" smtClean="0">
                <a:solidFill>
                  <a:srgbClr val="00FF00"/>
                </a:solidFill>
              </a:rPr>
              <a:t>~70% </a:t>
            </a:r>
            <a:r>
              <a:rPr lang="en-US" dirty="0" smtClean="0"/>
              <a:t>compared to PA </a:t>
            </a:r>
            <a:r>
              <a:rPr lang="en-US" dirty="0" smtClean="0">
                <a:solidFill>
                  <a:srgbClr val="00FF00"/>
                </a:solidFill>
              </a:rPr>
              <a:t>~35% </a:t>
            </a:r>
            <a:r>
              <a:rPr lang="en-US" dirty="0" smtClean="0"/>
              <a:t>and PTA </a:t>
            </a:r>
            <a:r>
              <a:rPr lang="en-US" dirty="0" smtClean="0">
                <a:solidFill>
                  <a:srgbClr val="00FF00"/>
                </a:solidFill>
              </a:rPr>
              <a:t>~85% </a:t>
            </a:r>
            <a:r>
              <a:rPr lang="en-US" dirty="0" smtClean="0"/>
              <a:t>for Holstein NM$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19" y="135238"/>
            <a:ext cx="8226425" cy="584775"/>
          </a:xfrm>
        </p:spPr>
        <p:txBody>
          <a:bodyPr/>
          <a:lstStyle/>
          <a:p>
            <a:r>
              <a:rPr lang="en-US" dirty="0" smtClean="0"/>
              <a:t>Stability of genomic evaluations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>
                <a:solidFill>
                  <a:srgbClr val="00FF00"/>
                </a:solidFill>
              </a:rPr>
              <a:t>642</a:t>
            </a:r>
            <a:r>
              <a:rPr lang="en-US" sz="2500" dirty="0" smtClean="0"/>
              <a:t> Holstein bulls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Dec. 2012 NM$ compared with Dec. 2014 NM$ 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First traditional evaluation in Aug. 2014</a:t>
            </a:r>
          </a:p>
          <a:p>
            <a:pPr marL="576263" lvl="1" indent="-228600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>
                <a:sym typeface="Symbol"/>
              </a:rPr>
              <a:t></a:t>
            </a:r>
            <a:r>
              <a:rPr lang="en-US" sz="2500" dirty="0" smtClean="0"/>
              <a:t>50 daughters by Dec. 2014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Top 100 bulls in 2012</a:t>
            </a:r>
            <a:endParaRPr lang="en-US" sz="2500" dirty="0"/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Average rank change of 9.6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Maximum drop of 119</a:t>
            </a:r>
          </a:p>
          <a:p>
            <a:pPr marL="576263" lvl="1" indent="-223838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/>
              <a:t>Maximum rise of 56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All 642 bulls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Correlation of </a:t>
            </a:r>
            <a:r>
              <a:rPr lang="en-US" sz="2500" dirty="0" smtClean="0">
                <a:solidFill>
                  <a:srgbClr val="00FF00"/>
                </a:solidFill>
              </a:rPr>
              <a:t>0.94</a:t>
            </a:r>
            <a:r>
              <a:rPr lang="en-US" sz="2500" dirty="0" smtClean="0"/>
              <a:t> between 2012 and 2014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Regression of 0.92</a:t>
            </a:r>
          </a:p>
        </p:txBody>
      </p:sp>
    </p:spTree>
    <p:extLst>
      <p:ext uri="{BB962C8B-B14F-4D97-AF65-F5344CB8AC3E}">
        <p14:creationId xmlns:p14="http://schemas.microsoft.com/office/powerpoint/2010/main" val="327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dirty="0" smtClean="0"/>
              <a:t>Genomics is not the only innovation</a:t>
            </a:r>
            <a:endParaRPr lang="en-US" dirty="0"/>
          </a:p>
        </p:txBody>
      </p:sp>
      <p:pic>
        <p:nvPicPr>
          <p:cNvPr id="7" name="Picture 6" descr="139 Sweden 1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876800" cy="3657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 descr="139 Sweden 1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67000"/>
            <a:ext cx="4876800" cy="3657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94957" y="6304423"/>
            <a:ext cx="268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Photos courtesy of Albert de </a:t>
            </a:r>
            <a:r>
              <a:rPr lang="en-US" sz="1200" b="1" dirty="0" err="1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Vries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n-US" sz="12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9266" y="948266"/>
            <a:ext cx="3852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The Swedish Agricultural University dairy research center has a state-of-the-art facility equipped with the latest </a:t>
            </a: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DeLaval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technology.</a:t>
            </a:r>
            <a:endParaRPr lang="en-US" sz="2000" b="1" dirty="0">
              <a:solidFill>
                <a:schemeClr val="tx1">
                  <a:lumMod val="9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734" y="538958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AU" sz="2800" dirty="0" smtClean="0"/>
              <a:t>Animal’s genotype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required for accurate estimates of SNP effects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8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Some new</a:t>
            </a:r>
            <a:r>
              <a:rPr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traits </a:t>
            </a:r>
            <a:r>
              <a:rPr sz="3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studied </a:t>
            </a:r>
            <a:r>
              <a:rPr sz="3600" b="1" dirty="0">
                <a:solidFill>
                  <a:srgbClr val="FFFF00"/>
                </a:solidFill>
                <a:latin typeface="Trebuchet MS"/>
                <a:cs typeface="Trebuchet MS"/>
              </a:rPr>
              <a:t>recently</a:t>
            </a:r>
          </a:p>
        </p:txBody>
      </p:sp>
      <p:sp>
        <p:nvSpPr>
          <p:cNvPr id="114" name="Shape 114"/>
          <p:cNvSpPr/>
          <p:nvPr/>
        </p:nvSpPr>
        <p:spPr>
          <a:xfrm>
            <a:off x="194733" y="914400"/>
            <a:ext cx="8873067" cy="565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Claw health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(Van der Linde et al., 2010)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Dairy cattle health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(Parker Gaddis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Embryonic development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(Cochran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Immune response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(Thompson-Crispi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Methane production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(de Haas et al., 2011)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Milk fatty acid composition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(Soyeurt et al., 2011)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Persistency of lactation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(Cole et al., 2009)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Rectal temperature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(Dikmen et al., 2013)</a:t>
            </a:r>
            <a:endParaRPr sz="2400" dirty="0">
              <a:solidFill>
                <a:srgbClr val="FFFFFF"/>
              </a:solidFill>
              <a:latin typeface="Trebuchet MS"/>
              <a:ea typeface="Arial"/>
              <a:cs typeface="Trebuchet MS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Residual feed intake </a:t>
            </a:r>
            <a:r>
              <a:rPr sz="2400" dirty="0">
                <a:solidFill>
                  <a:srgbClr val="A9C9FF"/>
                </a:solidFill>
                <a:latin typeface="Trebuchet MS"/>
                <a:cs typeface="Trebuchet MS"/>
              </a:rPr>
              <a:t>(Connor et al., 2013)</a:t>
            </a:r>
            <a:endParaRPr sz="2400" dirty="0">
              <a:solidFill>
                <a:srgbClr val="A9C9FF"/>
              </a:solidFill>
              <a:latin typeface="Trebuchet MS"/>
              <a:ea typeface="Arial"/>
              <a:cs typeface="Trebuchet M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704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96185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Maternal grandsire </a:t>
            </a:r>
            <a:r>
              <a:rPr lang="en-US" sz="2800" dirty="0" smtClean="0">
                <a:solidFill>
                  <a:srgbClr val="00FF00"/>
                </a:solidFill>
              </a:rPr>
              <a:t>(MGS)</a:t>
            </a:r>
            <a:r>
              <a:rPr lang="en-US" sz="2800" dirty="0" smtClean="0"/>
              <a:t> checking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Haplotype checking more accurate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Breeds moving to accept SNPs </a:t>
            </a:r>
          </a:p>
          <a:p>
            <a:pPr>
              <a:lnSpc>
                <a:spcPts val="3200"/>
              </a:lnSpc>
              <a:buNone/>
            </a:pPr>
            <a:r>
              <a:rPr lang="en-US" sz="2800" dirty="0" smtClean="0"/>
              <a:t>	in place of microsatellites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3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1899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  <a:spcAft>
                <a:spcPts val="4200"/>
              </a:spcAft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Use sequence data to find causative mutation </a:t>
            </a:r>
          </a:p>
        </p:txBody>
      </p:sp>
    </p:spTree>
    <p:extLst>
      <p:ext uri="{BB962C8B-B14F-4D97-AF65-F5344CB8AC3E}">
        <p14:creationId xmlns:p14="http://schemas.microsoft.com/office/powerpoint/2010/main" val="7465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/>
          </p:nvPr>
        </p:nvGraphicFramePr>
        <p:xfrm>
          <a:off x="152400" y="1143000"/>
          <a:ext cx="8839200" cy="5024120"/>
        </p:xfrm>
        <a:graphic>
          <a:graphicData uri="http://schemas.openxmlformats.org/drawingml/2006/table">
            <a:tbl>
              <a:tblPr/>
              <a:tblGrid>
                <a:gridCol w="865819"/>
                <a:gridCol w="1471892"/>
                <a:gridCol w="1489208"/>
                <a:gridCol w="1575789"/>
                <a:gridCol w="343649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63.2*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94.9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95.4*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Chief,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Skyliner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1.3*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 Buck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92.4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93.9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 Supreme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15.7*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Observer Chocolate Soldier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JH2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Liberators </a:t>
                      </a: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Basilius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42.8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West Lawn Stretch Improver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10.6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ea typeface="+mn-ea"/>
                          <a:cs typeface="Trebuchet MS"/>
                        </a:rPr>
                        <a:t>Rancho Rustic My Design</a:t>
                      </a:r>
                      <a:endParaRPr lang="en-US" sz="20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65.9*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26.0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Betty’s Commander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45420" y="5943600"/>
            <a:ext cx="2194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*Causative mutation known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46002"/>
              </p:ext>
            </p:extLst>
          </p:nvPr>
        </p:nvGraphicFramePr>
        <p:xfrm>
          <a:off x="152401" y="1376680"/>
          <a:ext cx="8762998" cy="4643120"/>
        </p:xfrm>
        <a:graphic>
          <a:graphicData uri="http://schemas.openxmlformats.org/drawingml/2006/table">
            <a:tbl>
              <a:tblPr/>
              <a:tblGrid>
                <a:gridCol w="1903832"/>
                <a:gridCol w="1126839"/>
                <a:gridCol w="1382508"/>
                <a:gridCol w="1378020"/>
                <a:gridCol w="1600200"/>
                <a:gridCol w="137159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-type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Tested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animals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Concord-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ance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carriers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Brachyspina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	1*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11,782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99.9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314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	3*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13,226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2,716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	1*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3,242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100.0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15*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97.7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120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Polled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345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2,050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Red 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18*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4,137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5,927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11*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94.4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108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24*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98.1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FF00"/>
                          </a:solidFill>
                          <a:latin typeface="Trebuchet MS"/>
                          <a:ea typeface="+mn-ea"/>
                          <a:cs typeface="Trebuchet MS"/>
                        </a:rPr>
                        <a:t>111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ACD1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77ACD1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96.3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FF00"/>
                          </a:solidFill>
                          <a:latin typeface="Trebuchet MS"/>
                          <a:ea typeface="+mn-ea"/>
                          <a:cs typeface="Trebuchet MS"/>
                        </a:rPr>
                        <a:t>32</a:t>
                      </a:r>
                      <a:endParaRPr lang="en-US" sz="22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35578"/>
            <a:ext cx="8836025" cy="584775"/>
          </a:xfrm>
        </p:spPr>
        <p:txBody>
          <a:bodyPr/>
          <a:lstStyle/>
          <a:p>
            <a:r>
              <a:rPr lang="en-US" dirty="0" smtClean="0"/>
              <a:t>Haplotypes tracking known recessives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34480" y="6019475"/>
            <a:ext cx="2194080" cy="2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*Causative mutation known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Genetic evaluation advances</a:t>
            </a:r>
            <a:endParaRPr lang="en-US" sz="38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182769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5005785"/>
              </p:ext>
            </p:extLst>
          </p:nvPr>
        </p:nvGraphicFramePr>
        <p:xfrm>
          <a:off x="228600" y="1231570"/>
          <a:ext cx="8686800" cy="5341491"/>
        </p:xfrm>
        <a:graphic>
          <a:graphicData uri="http://schemas.openxmlformats.org/drawingml/2006/table">
            <a:tbl>
              <a:tblPr/>
              <a:tblGrid>
                <a:gridCol w="1001210"/>
                <a:gridCol w="6614734"/>
                <a:gridCol w="1070856"/>
              </a:tblGrid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Year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Advance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Gain, 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USDA established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1895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USDA begins collecting dairy records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1926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Daughter-dam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Herdmate</a:t>
                      </a: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1973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Records in progress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Modified contemporary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1977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Protein evaluated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1989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Animal model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Net merit, productive life, and somatic cell score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2008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Genomic selection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&gt;50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4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40" y="135170"/>
            <a:ext cx="8226425" cy="584775"/>
          </a:xfrm>
        </p:spPr>
        <p:txBody>
          <a:bodyPr/>
          <a:lstStyle/>
          <a:p>
            <a:r>
              <a:rPr lang="en-CA" dirty="0" smtClean="0"/>
              <a:t>Impact on breeders</a:t>
            </a:r>
            <a:endParaRPr lang="en-CA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6888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US" sz="2900" dirty="0" smtClean="0"/>
              <a:t>Haplotype and gene tests in selection and mating programs</a:t>
            </a:r>
            <a:endParaRPr lang="en-CA" sz="2900" dirty="0" smtClean="0"/>
          </a:p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CA" sz="2900" dirty="0" smtClean="0"/>
              <a:t>Trend towards a small number of elite breeders that are investing heavily in genomics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CA" sz="2900" dirty="0" smtClean="0"/>
              <a:t>About 30% of young males genotyped</a:t>
            </a:r>
          </a:p>
          <a:p>
            <a:pPr>
              <a:lnSpc>
                <a:spcPts val="3200"/>
              </a:lnSpc>
              <a:spcAft>
                <a:spcPts val="3300"/>
              </a:spcAft>
              <a:buNone/>
            </a:pPr>
            <a:r>
              <a:rPr lang="en-CA" sz="2900" dirty="0" smtClean="0"/>
              <a:t>	directly by breeders since April 2013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CA" sz="2900" dirty="0" smtClean="0"/>
              <a:t>Prices for top genomic heifers can be</a:t>
            </a:r>
          </a:p>
          <a:p>
            <a:pPr>
              <a:lnSpc>
                <a:spcPts val="3200"/>
              </a:lnSpc>
              <a:spcAft>
                <a:spcPts val="3000"/>
              </a:spcAft>
              <a:buNone/>
            </a:pPr>
            <a:r>
              <a:rPr lang="en-CA" sz="2900" dirty="0" smtClean="0"/>
              <a:t>	very high</a:t>
            </a:r>
            <a:r>
              <a:rPr lang="en-CA" sz="2900" dirty="0" smtClean="0">
                <a:solidFill>
                  <a:srgbClr val="FFFF00"/>
                </a:solidFill>
              </a:rPr>
              <a:t> (e.g., $265,000 or </a:t>
            </a:r>
            <a:r>
              <a:rPr lang="en-CA" sz="2900" dirty="0" smtClean="0">
                <a:solidFill>
                  <a:srgbClr val="00FF00"/>
                </a:solidFill>
              </a:rPr>
              <a:t>R$1,060,000</a:t>
            </a:r>
            <a:r>
              <a:rPr lang="en-CA" sz="2900" dirty="0" smtClean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1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ngy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529" y="4846320"/>
            <a:ext cx="228600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5" y="135076"/>
            <a:ext cx="8226425" cy="584775"/>
          </a:xfrm>
        </p:spPr>
        <p:txBody>
          <a:bodyPr/>
          <a:lstStyle/>
          <a:p>
            <a:r>
              <a:rPr lang="en-CA" dirty="0" smtClean="0"/>
              <a:t>Impact on dairy producers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35476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CA" dirty="0" smtClean="0"/>
              <a:t>General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Reduced generation interval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Increased rate of genetic gain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More inbreeding/</a:t>
            </a:r>
            <a:r>
              <a:rPr lang="en-CA" dirty="0" err="1" smtClean="0"/>
              <a:t>homozygosity</a:t>
            </a:r>
            <a:r>
              <a:rPr lang="en-CA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8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0" y="152400"/>
            <a:ext cx="8226425" cy="584775"/>
          </a:xfrm>
        </p:spPr>
        <p:txBody>
          <a:bodyPr/>
          <a:lstStyle/>
          <a:p>
            <a:r>
              <a:rPr lang="en-CA" dirty="0" smtClean="0"/>
              <a:t>Impact on dairy producers</a:t>
            </a:r>
            <a:r>
              <a:rPr lang="en-C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CA" sz="3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CA" sz="3000" dirty="0" smtClean="0"/>
              <a:t>Sires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Higher average genetic merit of available bulls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More rapid increase in genetic merit for all traits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Larger choice of bulls in terms of traits and semen price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Greater use of young bulls</a:t>
            </a:r>
          </a:p>
        </p:txBody>
      </p:sp>
    </p:spTree>
    <p:extLst>
      <p:ext uri="{BB962C8B-B14F-4D97-AF65-F5344CB8AC3E}">
        <p14:creationId xmlns:p14="http://schemas.microsoft.com/office/powerpoint/2010/main" val="23380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05" y="143487"/>
            <a:ext cx="8848595" cy="584775"/>
          </a:xfrm>
        </p:spPr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2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 for the dairy industry</a:t>
            </a:r>
            <a:endParaRPr lang="en-CA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3855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CA" dirty="0" smtClean="0"/>
              <a:t>Inbreeding and genetic diversity</a:t>
            </a:r>
          </a:p>
          <a:p>
            <a:pPr lvl="1">
              <a:spcAft>
                <a:spcPts val="3600"/>
              </a:spcAft>
              <a:buNone/>
            </a:pPr>
            <a:r>
              <a:rPr lang="en-CA" dirty="0" smtClean="0">
                <a:solidFill>
                  <a:srgbClr val="FFFF00"/>
                </a:solidFill>
              </a:rPr>
              <a:t>(including across breeds)</a:t>
            </a:r>
          </a:p>
          <a:p>
            <a:pPr>
              <a:spcAft>
                <a:spcPts val="3600"/>
              </a:spcAft>
            </a:pPr>
            <a:r>
              <a:rPr lang="en-CA" dirty="0" smtClean="0"/>
              <a:t>Sequencing, new genes, and mutations</a:t>
            </a:r>
          </a:p>
          <a:p>
            <a:pPr>
              <a:spcAft>
                <a:spcPts val="0"/>
              </a:spcAft>
            </a:pPr>
            <a:r>
              <a:rPr lang="en-CA" dirty="0" smtClean="0"/>
              <a:t>Novel traits, resource populations</a:t>
            </a:r>
          </a:p>
          <a:p>
            <a:pPr>
              <a:spcAft>
                <a:spcPts val="3600"/>
              </a:spcAft>
              <a:buNone/>
            </a:pPr>
            <a:r>
              <a:rPr lang="en-CA" dirty="0" smtClean="0">
                <a:solidFill>
                  <a:srgbClr val="FFFF00"/>
                </a:solidFill>
              </a:rPr>
              <a:t>	(feed efficiency, health, milk properties)</a:t>
            </a:r>
          </a:p>
        </p:txBody>
      </p:sp>
    </p:spTree>
    <p:extLst>
      <p:ext uri="{BB962C8B-B14F-4D97-AF65-F5344CB8AC3E}">
        <p14:creationId xmlns:p14="http://schemas.microsoft.com/office/powerpoint/2010/main" val="1619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90" y="135170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Genomic evaluation has dramatically changed dairy cattle breeding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Rate of gain is increasing primarily because of a large reduction in generation interval</a:t>
            </a:r>
            <a:endParaRPr lang="en-US" sz="2800" dirty="0" smtClean="0">
              <a:solidFill>
                <a:srgbClr val="00563F"/>
              </a:solidFill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Genomic research is ongoing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Detect causative genetic variants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Find more </a:t>
            </a:r>
            <a:r>
              <a:rPr lang="en-US" sz="2800" dirty="0" err="1" smtClean="0"/>
              <a:t>haplotypes</a:t>
            </a:r>
            <a:r>
              <a:rPr lang="en-US" sz="2800" dirty="0" smtClean="0"/>
              <a:t> affecting fertility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Improve accuracy through more SNPs, more predictor animals, and more traits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1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524315"/>
          </a:xfrm>
        </p:spPr>
        <p:txBody>
          <a:bodyPr/>
          <a:lstStyle/>
          <a:p>
            <a:r>
              <a:rPr lang="en-US" sz="2800" dirty="0" smtClean="0"/>
              <a:t>Appropriated </a:t>
            </a:r>
            <a:r>
              <a:rPr lang="en-US" sz="2800" dirty="0"/>
              <a:t>project 1265-31000-096-00, "Improving Genetic Predictions in Dairy Animals Using Phenotypic and Genomic Information", </a:t>
            </a:r>
            <a:r>
              <a:rPr lang="en-US" sz="2800" dirty="0" smtClean="0"/>
              <a:t>ARS, USDA</a:t>
            </a:r>
            <a:endParaRPr lang="en-US" sz="2800" dirty="0"/>
          </a:p>
          <a:p>
            <a:r>
              <a:rPr lang="en-US" sz="2800" dirty="0" err="1" smtClean="0"/>
              <a:t>CNPq</a:t>
            </a:r>
            <a:r>
              <a:rPr lang="en-US" sz="2800" dirty="0" smtClean="0"/>
              <a:t> </a:t>
            </a:r>
            <a:r>
              <a:rPr lang="en-US" sz="2800" dirty="0"/>
              <a:t>“Science Without Borders” project </a:t>
            </a:r>
            <a:r>
              <a:rPr lang="en-US" sz="2800" dirty="0" smtClean="0"/>
              <a:t>301025/2014-2</a:t>
            </a:r>
          </a:p>
          <a:p>
            <a:r>
              <a:rPr lang="en-US" sz="2800" dirty="0" smtClean="0"/>
              <a:t>Kristen Gaddis, Dan Null, Paul </a:t>
            </a:r>
            <a:r>
              <a:rPr lang="en-US" sz="2800" dirty="0" err="1" smtClean="0"/>
              <a:t>VanRaden</a:t>
            </a:r>
            <a:r>
              <a:rPr lang="en-US" sz="2800" dirty="0" smtClean="0"/>
              <a:t>, and George </a:t>
            </a:r>
            <a:r>
              <a:rPr lang="en-US" sz="2800" dirty="0" err="1" smtClean="0"/>
              <a:t>Wiggans</a:t>
            </a:r>
            <a:endParaRPr lang="en-US" sz="2800" dirty="0"/>
          </a:p>
          <a:p>
            <a:r>
              <a:rPr lang="en-US" sz="2800" dirty="0" smtClean="0"/>
              <a:t>Council on Dairy Cattle Breeding</a:t>
            </a:r>
          </a:p>
        </p:txBody>
      </p:sp>
    </p:spTree>
    <p:extLst>
      <p:ext uri="{BB962C8B-B14F-4D97-AF65-F5344CB8AC3E}">
        <p14:creationId xmlns:p14="http://schemas.microsoft.com/office/powerpoint/2010/main" val="10574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492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Mention of trade names or commercial products in this </a:t>
            </a:r>
            <a:r>
              <a:rPr lang="en-US" dirty="0" smtClean="0"/>
              <a:t>presentation is solely for </a:t>
            </a:r>
            <a:r>
              <a:rPr lang="en-US" dirty="0"/>
              <a:t>the purpose of providing specific information and does not imply </a:t>
            </a:r>
            <a:r>
              <a:rPr lang="en-US" dirty="0" smtClean="0"/>
              <a:t>recommendation or </a:t>
            </a:r>
            <a:r>
              <a:rPr lang="en-US" dirty="0"/>
              <a:t>endorsement by the US Department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8084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Questions?</a:t>
            </a:r>
            <a:endParaRPr lang="en-US">
              <a:latin typeface="Trebuchet MS" charset="0"/>
            </a:endParaRPr>
          </a:p>
        </p:txBody>
      </p:sp>
      <p:pic>
        <p:nvPicPr>
          <p:cNvPr id="6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84250"/>
            <a:ext cx="75438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562" y="1184731"/>
            <a:ext cx="8529638" cy="506292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1989 to present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Introduced by </a:t>
            </a:r>
            <a:r>
              <a:rPr lang="en-US" dirty="0" err="1" smtClean="0"/>
              <a:t>Wiggans</a:t>
            </a:r>
            <a:r>
              <a:rPr lang="en-US" dirty="0" smtClean="0"/>
              <a:t> and </a:t>
            </a:r>
            <a:r>
              <a:rPr lang="en-US" dirty="0" err="1" smtClean="0"/>
              <a:t>VanRaden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Advantages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Information from all relatives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Adjustment for genetic merit of mates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Uniform procedures for males and females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Best prediction (BLUP)</a:t>
            </a:r>
          </a:p>
          <a:p>
            <a:pPr lvl="1">
              <a:spcAft>
                <a:spcPts val="0"/>
              </a:spcAft>
            </a:pPr>
            <a:r>
              <a:rPr lang="en-US" sz="2800" dirty="0" smtClean="0"/>
              <a:t>Crossbreds included (2007)</a:t>
            </a:r>
          </a:p>
          <a:p>
            <a:pPr lvl="1"/>
            <a:r>
              <a:rPr lang="en-US" sz="2800" dirty="0" smtClean="0"/>
              <a:t>Genomic information added (2008)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6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T</a:t>
            </a:r>
            <a:r>
              <a:rPr lang="en-US" sz="3800" dirty="0" smtClean="0"/>
              <a:t>raits evaluated</a:t>
            </a:r>
          </a:p>
        </p:txBody>
      </p:sp>
      <p:graphicFrame>
        <p:nvGraphicFramePr>
          <p:cNvPr id="1198128" name="Group 48"/>
          <p:cNvGraphicFramePr>
            <a:graphicFrameLocks noGrp="1"/>
          </p:cNvGraphicFramePr>
          <p:nvPr>
            <p:ph type="tbl" idx="1"/>
          </p:nvPr>
        </p:nvGraphicFramePr>
        <p:xfrm>
          <a:off x="444981" y="1535857"/>
          <a:ext cx="8226425" cy="3464560"/>
        </p:xfrm>
        <a:graphic>
          <a:graphicData uri="http://schemas.openxmlformats.org/drawingml/2006/table">
            <a:tbl>
              <a:tblPr/>
              <a:tblGrid>
                <a:gridCol w="862824"/>
                <a:gridCol w="2987749"/>
                <a:gridCol w="861237"/>
                <a:gridCol w="3514615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&amp; fat yields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Conformation (type)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Bull conception rate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Somatic cell score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(mastitis)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47"/>
          <p:cNvSpPr txBox="1">
            <a:spLocks noChangeArrowheads="1"/>
          </p:cNvSpPr>
          <p:nvPr/>
        </p:nvSpPr>
        <p:spPr bwMode="auto">
          <a:xfrm>
            <a:off x="366899" y="4914525"/>
            <a:ext cx="820560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University (1978–99)</a:t>
            </a:r>
            <a:endParaRPr lang="en-US" sz="22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DRMS in Raleigh, NC  (1986–2005</a:t>
            </a:r>
            <a:r>
              <a:rPr lang="en-US" sz="2200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 for traits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990600"/>
            <a:ext cx="8226425" cy="5655394"/>
          </a:xfrm>
        </p:spPr>
        <p:txBody>
          <a:bodyPr/>
          <a:lstStyle/>
          <a:p>
            <a:pPr marL="287338" indent="-287338">
              <a:spcAft>
                <a:spcPts val="1200"/>
              </a:spcAft>
            </a:pPr>
            <a:r>
              <a:rPr lang="en-US" sz="2800" dirty="0" smtClean="0"/>
              <a:t>Animal model (linear)</a:t>
            </a:r>
          </a:p>
          <a:p>
            <a:pPr marL="574675" lvl="1" indent="-287338">
              <a:spcBef>
                <a:spcPts val="300"/>
              </a:spcBef>
              <a:spcAft>
                <a:spcPts val="0"/>
              </a:spcAft>
            </a:pPr>
            <a:r>
              <a:rPr lang="en-US" sz="2400" dirty="0" smtClean="0"/>
              <a:t>Yield (milk, fat, protein)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Type (AY, BS, GU, JE)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Productive life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Somatic cell score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Daughter pregnancy rate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Heifer conception rate</a:t>
            </a:r>
          </a:p>
          <a:p>
            <a:pPr marL="574675" lvl="1" indent="-287338">
              <a:spcAft>
                <a:spcPts val="1200"/>
              </a:spcAft>
            </a:pPr>
            <a:r>
              <a:rPr lang="en-US" sz="2400" dirty="0" smtClean="0"/>
              <a:t>Cow conception rate</a:t>
            </a:r>
          </a:p>
          <a:p>
            <a:pPr marL="223837" indent="-287338">
              <a:spcAft>
                <a:spcPts val="1800"/>
              </a:spcAft>
            </a:pPr>
            <a:r>
              <a:rPr lang="en-US" sz="2800" dirty="0" smtClean="0"/>
              <a:t>Sire–maternal </a:t>
            </a:r>
            <a:r>
              <a:rPr lang="en-US" sz="2800" dirty="0"/>
              <a:t>grandsire model (threshold)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Service sire calving ease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Daughter calving ease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Service sire stillbirth rate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Daughter stillbirth </a:t>
            </a:r>
            <a:r>
              <a:rPr lang="en-US" sz="2400" dirty="0" smtClean="0"/>
              <a:t>rate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276214" y="990600"/>
            <a:ext cx="1791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Heritability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72401" y="4931998"/>
            <a:ext cx="919199" cy="1569660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8.6%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3.6%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3.0%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6.5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en-US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237228" y="1600200"/>
            <a:ext cx="17543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r">
              <a:spcBef>
                <a:spcPts val="60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25 – 40%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 – 54%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8.5%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12%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1.6%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Conformation (type) traits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3657600" cy="52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Strength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Body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Dairy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Rump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Thurl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legs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(side)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Rear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legs (rear)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Foot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Feet and legs score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371600"/>
            <a:ext cx="4057650" cy="42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Fore  udder attachment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udder height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udder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Udder cleft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Udder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Front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Teat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length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9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66CCFF"/>
      </a:accent1>
      <a:accent2>
        <a:srgbClr val="0000CC"/>
      </a:accent2>
      <a:accent3>
        <a:srgbClr val="ACB4B4"/>
      </a:accent3>
      <a:accent4>
        <a:srgbClr val="492625"/>
      </a:accent4>
      <a:accent5>
        <a:srgbClr val="B8E2FF"/>
      </a:accent5>
      <a:accent6>
        <a:srgbClr val="0000B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21446</TotalTime>
  <Words>2800</Words>
  <Application>Microsoft Macintosh PowerPoint</Application>
  <PresentationFormat>On-screen Show (4:3)</PresentationFormat>
  <Paragraphs>1028</Paragraphs>
  <Slides>58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DejaVu Sans</vt:lpstr>
      <vt:lpstr>Helvetica</vt:lpstr>
      <vt:lpstr>Humnst777 BT</vt:lpstr>
      <vt:lpstr>Monotype Sorts</vt:lpstr>
      <vt:lpstr>ＭＳ Ｐゴシック</vt:lpstr>
      <vt:lpstr>Noteworthy Bold</vt:lpstr>
      <vt:lpstr>Symbol</vt:lpstr>
      <vt:lpstr>Times New Roman</vt:lpstr>
      <vt:lpstr>Trebuchet MS</vt:lpstr>
      <vt:lpstr>smh08</vt:lpstr>
      <vt:lpstr>Genetic improvement programs for US dairy cattle</vt:lpstr>
      <vt:lpstr>Typical US dairies</vt:lpstr>
      <vt:lpstr>U.S. dairy population and milk yield</vt:lpstr>
      <vt:lpstr>U.S. DHI dairy statistics (2011)</vt:lpstr>
      <vt:lpstr>Genetic evaluation advances</vt:lpstr>
      <vt:lpstr>Animal model</vt:lpstr>
      <vt:lpstr>Traits evaluated</vt:lpstr>
      <vt:lpstr>Evaluation methods for traits</vt:lpstr>
      <vt:lpstr>Conformation (type) traits</vt:lpstr>
      <vt:lpstr>Holstein milk (kg)</vt:lpstr>
      <vt:lpstr>Holstein productive life (mo)</vt:lpstr>
      <vt:lpstr>Holstein somatic cell score (log2)</vt:lpstr>
      <vt:lpstr>Holstein daughter pregnancy rate (%)</vt:lpstr>
      <vt:lpstr>Holstein calving ease (%)</vt:lpstr>
      <vt:lpstr>Index changes over time</vt:lpstr>
      <vt:lpstr>Genetic-economic indices (2014)</vt:lpstr>
      <vt:lpstr>Traditional evaluation summary  </vt:lpstr>
      <vt:lpstr>Traditional dairy breeds in the US</vt:lpstr>
      <vt:lpstr>Genomic evaluation system</vt:lpstr>
      <vt:lpstr>Genomic data flow</vt:lpstr>
      <vt:lpstr>Collaboration with industry</vt:lpstr>
      <vt:lpstr>Council on Dairy Cattle Breeding</vt:lpstr>
      <vt:lpstr>Genomic prediction of progeny test</vt:lpstr>
      <vt:lpstr>Evaluation flow</vt:lpstr>
      <vt:lpstr>Laboratory  quality control</vt:lpstr>
      <vt:lpstr>Evaluation flow (continued)</vt:lpstr>
      <vt:lpstr>Imputation</vt:lpstr>
      <vt:lpstr>Evaluation flow (continued)</vt:lpstr>
      <vt:lpstr>Genomic evaluation results</vt:lpstr>
      <vt:lpstr>Information sources for evaluations</vt:lpstr>
      <vt:lpstr>Genotypes are abundant</vt:lpstr>
      <vt:lpstr>SNP used for genomic evaluations</vt:lpstr>
      <vt:lpstr>SNP count for different chips</vt:lpstr>
      <vt:lpstr>2016 genotypes by breed and sex</vt:lpstr>
      <vt:lpstr>Growth in US predictor population</vt:lpstr>
      <vt:lpstr>PowerPoint Presentation</vt:lpstr>
      <vt:lpstr>Holstein prediction accuracy</vt:lpstr>
      <vt:lpstr>Parent ages of marketed Holstein bulls</vt:lpstr>
      <vt:lpstr>Active AI bulls that were genomic bulls</vt:lpstr>
      <vt:lpstr>Genetic merit of marketed Holstein bulls </vt:lpstr>
      <vt:lpstr>Genetic choices</vt:lpstr>
      <vt:lpstr>Stability of genomic evaluations</vt:lpstr>
      <vt:lpstr>Genomics is not the only innovation</vt:lpstr>
      <vt:lpstr>Application to more traits</vt:lpstr>
      <vt:lpstr>PowerPoint Presentation</vt:lpstr>
      <vt:lpstr>Parentage validation and discovery</vt:lpstr>
      <vt:lpstr>Haplotypes affecting fertility</vt:lpstr>
      <vt:lpstr>Haplotypes affecting fertility</vt:lpstr>
      <vt:lpstr>Haplotypes tracking known recessives</vt:lpstr>
      <vt:lpstr>Impact on breeders</vt:lpstr>
      <vt:lpstr>Impact on dairy producers</vt:lpstr>
      <vt:lpstr>Impact on dairy producers (continued)</vt:lpstr>
      <vt:lpstr>Why genomics works for dairy cattle</vt:lpstr>
      <vt:lpstr>Key issues for the dairy industry</vt:lpstr>
      <vt:lpstr>Conclusions</vt:lpstr>
      <vt:lpstr>Acknowledgments</vt:lpstr>
      <vt:lpstr>Disclaimer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selection and systems biology – lessons from dairy cattle breeding</dc:title>
  <cp:lastModifiedBy>John Cole</cp:lastModifiedBy>
  <cp:revision>343</cp:revision>
  <cp:lastPrinted>2013-05-23T13:16:25Z</cp:lastPrinted>
  <dcterms:modified xsi:type="dcterms:W3CDTF">2016-02-15T15:48:47Z</dcterms:modified>
</cp:coreProperties>
</file>