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7" r:id="rId2"/>
  </p:sldMasterIdLst>
  <p:notesMasterIdLst>
    <p:notesMasterId r:id="rId34"/>
  </p:notesMasterIdLst>
  <p:sldIdLst>
    <p:sldId id="260" r:id="rId3"/>
    <p:sldId id="257" r:id="rId4"/>
    <p:sldId id="828" r:id="rId5"/>
    <p:sldId id="712" r:id="rId6"/>
    <p:sldId id="706" r:id="rId7"/>
    <p:sldId id="720" r:id="rId8"/>
    <p:sldId id="708" r:id="rId9"/>
    <p:sldId id="697" r:id="rId10"/>
    <p:sldId id="831" r:id="rId11"/>
    <p:sldId id="832" r:id="rId12"/>
    <p:sldId id="707" r:id="rId13"/>
    <p:sldId id="681" r:id="rId14"/>
    <p:sldId id="709" r:id="rId15"/>
    <p:sldId id="266" r:id="rId16"/>
    <p:sldId id="710" r:id="rId17"/>
    <p:sldId id="277" r:id="rId18"/>
    <p:sldId id="285" r:id="rId19"/>
    <p:sldId id="291" r:id="rId20"/>
    <p:sldId id="307" r:id="rId21"/>
    <p:sldId id="306" r:id="rId22"/>
    <p:sldId id="714" r:id="rId23"/>
    <p:sldId id="829" r:id="rId24"/>
    <p:sldId id="715" r:id="rId25"/>
    <p:sldId id="716" r:id="rId26"/>
    <p:sldId id="713" r:id="rId27"/>
    <p:sldId id="830" r:id="rId28"/>
    <p:sldId id="833" r:id="rId29"/>
    <p:sldId id="719" r:id="rId30"/>
    <p:sldId id="717" r:id="rId31"/>
    <p:sldId id="368" r:id="rId32"/>
    <p:sldId id="711" r:id="rId33"/>
  </p:sldIdLst>
  <p:sldSz cx="12192000" cy="6858000"/>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00523C"/>
    <a:srgbClr val="254061"/>
    <a:srgbClr val="244270"/>
    <a:srgbClr val="8EB4E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87" autoAdjust="0"/>
    <p:restoredTop sz="96291" autoAdjust="0"/>
  </p:normalViewPr>
  <p:slideViewPr>
    <p:cSldViewPr snapToGrid="0">
      <p:cViewPr varScale="1">
        <p:scale>
          <a:sx n="127" d="100"/>
          <a:sy n="127" d="100"/>
        </p:scale>
        <p:origin x="46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1651"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erin.connor\Documents\Dairy%20Efficiency%20Database%20Study\Periodic%20vs%20whole%20lactation%20RFI\RFI_full%20lactation_proc%20mixed_28day%20window%20-%201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Correlations</c:v>
          </c:tx>
          <c:spPr>
            <a:ln w="19050" cap="rnd">
              <a:noFill/>
              <a:round/>
            </a:ln>
            <a:effectLst/>
          </c:spPr>
          <c:marker>
            <c:symbol val="circle"/>
            <c:size val="4"/>
            <c:spPr>
              <a:solidFill>
                <a:schemeClr val="bg1"/>
              </a:solidFill>
              <a:ln w="9525">
                <a:solidFill>
                  <a:schemeClr val="tx1"/>
                </a:solidFill>
              </a:ln>
              <a:effectLst/>
            </c:spPr>
          </c:marker>
          <c:xVal>
            <c:numRef>
              <c:f>'28-day window'!$F$4:$F$271</c:f>
              <c:numCache>
                <c:formatCode>General</c:formatCode>
                <c:ptCount val="268"/>
                <c:pt idx="0">
                  <c:v>24</c:v>
                </c:pt>
                <c:pt idx="1">
                  <c:v>25</c:v>
                </c:pt>
                <c:pt idx="2">
                  <c:v>26</c:v>
                </c:pt>
                <c:pt idx="3">
                  <c:v>27</c:v>
                </c:pt>
                <c:pt idx="4">
                  <c:v>28</c:v>
                </c:pt>
                <c:pt idx="5">
                  <c:v>29</c:v>
                </c:pt>
                <c:pt idx="6">
                  <c:v>30</c:v>
                </c:pt>
                <c:pt idx="7">
                  <c:v>31</c:v>
                </c:pt>
                <c:pt idx="8">
                  <c:v>32</c:v>
                </c:pt>
                <c:pt idx="9">
                  <c:v>33</c:v>
                </c:pt>
                <c:pt idx="10">
                  <c:v>34</c:v>
                </c:pt>
                <c:pt idx="11">
                  <c:v>35</c:v>
                </c:pt>
                <c:pt idx="12">
                  <c:v>36</c:v>
                </c:pt>
                <c:pt idx="13">
                  <c:v>37</c:v>
                </c:pt>
                <c:pt idx="14">
                  <c:v>38</c:v>
                </c:pt>
                <c:pt idx="15">
                  <c:v>39</c:v>
                </c:pt>
                <c:pt idx="16">
                  <c:v>40</c:v>
                </c:pt>
                <c:pt idx="17">
                  <c:v>41</c:v>
                </c:pt>
                <c:pt idx="18">
                  <c:v>42</c:v>
                </c:pt>
                <c:pt idx="19">
                  <c:v>43</c:v>
                </c:pt>
                <c:pt idx="20">
                  <c:v>44</c:v>
                </c:pt>
                <c:pt idx="21">
                  <c:v>45</c:v>
                </c:pt>
                <c:pt idx="22">
                  <c:v>46</c:v>
                </c:pt>
                <c:pt idx="23">
                  <c:v>47</c:v>
                </c:pt>
                <c:pt idx="24">
                  <c:v>48</c:v>
                </c:pt>
                <c:pt idx="25">
                  <c:v>49</c:v>
                </c:pt>
                <c:pt idx="26">
                  <c:v>50</c:v>
                </c:pt>
                <c:pt idx="27">
                  <c:v>51</c:v>
                </c:pt>
                <c:pt idx="28">
                  <c:v>52</c:v>
                </c:pt>
                <c:pt idx="29">
                  <c:v>53</c:v>
                </c:pt>
                <c:pt idx="30">
                  <c:v>54</c:v>
                </c:pt>
                <c:pt idx="31">
                  <c:v>55</c:v>
                </c:pt>
                <c:pt idx="32">
                  <c:v>56</c:v>
                </c:pt>
                <c:pt idx="33">
                  <c:v>57</c:v>
                </c:pt>
                <c:pt idx="34">
                  <c:v>58</c:v>
                </c:pt>
                <c:pt idx="35">
                  <c:v>59</c:v>
                </c:pt>
                <c:pt idx="36">
                  <c:v>60</c:v>
                </c:pt>
                <c:pt idx="37">
                  <c:v>61</c:v>
                </c:pt>
                <c:pt idx="38">
                  <c:v>62</c:v>
                </c:pt>
                <c:pt idx="39">
                  <c:v>63</c:v>
                </c:pt>
                <c:pt idx="40">
                  <c:v>64</c:v>
                </c:pt>
                <c:pt idx="41">
                  <c:v>65</c:v>
                </c:pt>
                <c:pt idx="42">
                  <c:v>66</c:v>
                </c:pt>
                <c:pt idx="43">
                  <c:v>67</c:v>
                </c:pt>
                <c:pt idx="44">
                  <c:v>68</c:v>
                </c:pt>
                <c:pt idx="45">
                  <c:v>69</c:v>
                </c:pt>
                <c:pt idx="46">
                  <c:v>70</c:v>
                </c:pt>
                <c:pt idx="47">
                  <c:v>71</c:v>
                </c:pt>
                <c:pt idx="48">
                  <c:v>72</c:v>
                </c:pt>
                <c:pt idx="49">
                  <c:v>73</c:v>
                </c:pt>
                <c:pt idx="50">
                  <c:v>74</c:v>
                </c:pt>
                <c:pt idx="51">
                  <c:v>75</c:v>
                </c:pt>
                <c:pt idx="52">
                  <c:v>76</c:v>
                </c:pt>
                <c:pt idx="53">
                  <c:v>77</c:v>
                </c:pt>
                <c:pt idx="54">
                  <c:v>78</c:v>
                </c:pt>
                <c:pt idx="55">
                  <c:v>79</c:v>
                </c:pt>
                <c:pt idx="56">
                  <c:v>80</c:v>
                </c:pt>
                <c:pt idx="57">
                  <c:v>81</c:v>
                </c:pt>
                <c:pt idx="58">
                  <c:v>82</c:v>
                </c:pt>
                <c:pt idx="59">
                  <c:v>83</c:v>
                </c:pt>
                <c:pt idx="60">
                  <c:v>84</c:v>
                </c:pt>
                <c:pt idx="61">
                  <c:v>85</c:v>
                </c:pt>
                <c:pt idx="62">
                  <c:v>86</c:v>
                </c:pt>
                <c:pt idx="63">
                  <c:v>87</c:v>
                </c:pt>
                <c:pt idx="64">
                  <c:v>88</c:v>
                </c:pt>
                <c:pt idx="65">
                  <c:v>89</c:v>
                </c:pt>
                <c:pt idx="66">
                  <c:v>90</c:v>
                </c:pt>
                <c:pt idx="67">
                  <c:v>91</c:v>
                </c:pt>
                <c:pt idx="68">
                  <c:v>92</c:v>
                </c:pt>
                <c:pt idx="69">
                  <c:v>93</c:v>
                </c:pt>
                <c:pt idx="70">
                  <c:v>94</c:v>
                </c:pt>
                <c:pt idx="71">
                  <c:v>95</c:v>
                </c:pt>
                <c:pt idx="72">
                  <c:v>96</c:v>
                </c:pt>
                <c:pt idx="73">
                  <c:v>97</c:v>
                </c:pt>
                <c:pt idx="74">
                  <c:v>98</c:v>
                </c:pt>
                <c:pt idx="75">
                  <c:v>99</c:v>
                </c:pt>
                <c:pt idx="76">
                  <c:v>100</c:v>
                </c:pt>
                <c:pt idx="77">
                  <c:v>101</c:v>
                </c:pt>
                <c:pt idx="78">
                  <c:v>102</c:v>
                </c:pt>
                <c:pt idx="79">
                  <c:v>103</c:v>
                </c:pt>
                <c:pt idx="80">
                  <c:v>104</c:v>
                </c:pt>
                <c:pt idx="81">
                  <c:v>105</c:v>
                </c:pt>
                <c:pt idx="82">
                  <c:v>106</c:v>
                </c:pt>
                <c:pt idx="83">
                  <c:v>107</c:v>
                </c:pt>
                <c:pt idx="84">
                  <c:v>108</c:v>
                </c:pt>
                <c:pt idx="85">
                  <c:v>109</c:v>
                </c:pt>
                <c:pt idx="86">
                  <c:v>110</c:v>
                </c:pt>
                <c:pt idx="87">
                  <c:v>111</c:v>
                </c:pt>
                <c:pt idx="88">
                  <c:v>112</c:v>
                </c:pt>
                <c:pt idx="89">
                  <c:v>113</c:v>
                </c:pt>
                <c:pt idx="90">
                  <c:v>114</c:v>
                </c:pt>
                <c:pt idx="91">
                  <c:v>115</c:v>
                </c:pt>
                <c:pt idx="92">
                  <c:v>116</c:v>
                </c:pt>
                <c:pt idx="93">
                  <c:v>117</c:v>
                </c:pt>
                <c:pt idx="94">
                  <c:v>118</c:v>
                </c:pt>
                <c:pt idx="95">
                  <c:v>119</c:v>
                </c:pt>
                <c:pt idx="96">
                  <c:v>120</c:v>
                </c:pt>
                <c:pt idx="97">
                  <c:v>121</c:v>
                </c:pt>
                <c:pt idx="98">
                  <c:v>122</c:v>
                </c:pt>
                <c:pt idx="99">
                  <c:v>123</c:v>
                </c:pt>
                <c:pt idx="100">
                  <c:v>124</c:v>
                </c:pt>
                <c:pt idx="101">
                  <c:v>125</c:v>
                </c:pt>
                <c:pt idx="102">
                  <c:v>126</c:v>
                </c:pt>
                <c:pt idx="103">
                  <c:v>127</c:v>
                </c:pt>
                <c:pt idx="104">
                  <c:v>128</c:v>
                </c:pt>
                <c:pt idx="105">
                  <c:v>129</c:v>
                </c:pt>
                <c:pt idx="106">
                  <c:v>130</c:v>
                </c:pt>
                <c:pt idx="107">
                  <c:v>131</c:v>
                </c:pt>
                <c:pt idx="108">
                  <c:v>132</c:v>
                </c:pt>
                <c:pt idx="109">
                  <c:v>133</c:v>
                </c:pt>
                <c:pt idx="110">
                  <c:v>134</c:v>
                </c:pt>
                <c:pt idx="111">
                  <c:v>135</c:v>
                </c:pt>
                <c:pt idx="112">
                  <c:v>136</c:v>
                </c:pt>
                <c:pt idx="113">
                  <c:v>137</c:v>
                </c:pt>
                <c:pt idx="114">
                  <c:v>138</c:v>
                </c:pt>
                <c:pt idx="115">
                  <c:v>139</c:v>
                </c:pt>
                <c:pt idx="116">
                  <c:v>140</c:v>
                </c:pt>
                <c:pt idx="117">
                  <c:v>141</c:v>
                </c:pt>
                <c:pt idx="118">
                  <c:v>142</c:v>
                </c:pt>
                <c:pt idx="119">
                  <c:v>143</c:v>
                </c:pt>
                <c:pt idx="120">
                  <c:v>144</c:v>
                </c:pt>
                <c:pt idx="121">
                  <c:v>145</c:v>
                </c:pt>
                <c:pt idx="122">
                  <c:v>146</c:v>
                </c:pt>
                <c:pt idx="123">
                  <c:v>147</c:v>
                </c:pt>
                <c:pt idx="124">
                  <c:v>148</c:v>
                </c:pt>
                <c:pt idx="125">
                  <c:v>149</c:v>
                </c:pt>
                <c:pt idx="126">
                  <c:v>150</c:v>
                </c:pt>
                <c:pt idx="127">
                  <c:v>151</c:v>
                </c:pt>
                <c:pt idx="128">
                  <c:v>152</c:v>
                </c:pt>
                <c:pt idx="129">
                  <c:v>153</c:v>
                </c:pt>
                <c:pt idx="130">
                  <c:v>154</c:v>
                </c:pt>
                <c:pt idx="131">
                  <c:v>155</c:v>
                </c:pt>
                <c:pt idx="132">
                  <c:v>156</c:v>
                </c:pt>
                <c:pt idx="133">
                  <c:v>157</c:v>
                </c:pt>
                <c:pt idx="134">
                  <c:v>158</c:v>
                </c:pt>
                <c:pt idx="135">
                  <c:v>159</c:v>
                </c:pt>
                <c:pt idx="136">
                  <c:v>160</c:v>
                </c:pt>
                <c:pt idx="137">
                  <c:v>161</c:v>
                </c:pt>
                <c:pt idx="138">
                  <c:v>162</c:v>
                </c:pt>
                <c:pt idx="139">
                  <c:v>163</c:v>
                </c:pt>
                <c:pt idx="140">
                  <c:v>164</c:v>
                </c:pt>
                <c:pt idx="141">
                  <c:v>165</c:v>
                </c:pt>
                <c:pt idx="142">
                  <c:v>166</c:v>
                </c:pt>
                <c:pt idx="143">
                  <c:v>167</c:v>
                </c:pt>
                <c:pt idx="144">
                  <c:v>168</c:v>
                </c:pt>
                <c:pt idx="145">
                  <c:v>169</c:v>
                </c:pt>
                <c:pt idx="146">
                  <c:v>170</c:v>
                </c:pt>
                <c:pt idx="147">
                  <c:v>171</c:v>
                </c:pt>
                <c:pt idx="148">
                  <c:v>172</c:v>
                </c:pt>
                <c:pt idx="149">
                  <c:v>173</c:v>
                </c:pt>
                <c:pt idx="150">
                  <c:v>174</c:v>
                </c:pt>
                <c:pt idx="151">
                  <c:v>175</c:v>
                </c:pt>
                <c:pt idx="152">
                  <c:v>176</c:v>
                </c:pt>
                <c:pt idx="153">
                  <c:v>177</c:v>
                </c:pt>
                <c:pt idx="154">
                  <c:v>178</c:v>
                </c:pt>
                <c:pt idx="155">
                  <c:v>179</c:v>
                </c:pt>
                <c:pt idx="156">
                  <c:v>180</c:v>
                </c:pt>
                <c:pt idx="157">
                  <c:v>181</c:v>
                </c:pt>
                <c:pt idx="158">
                  <c:v>182</c:v>
                </c:pt>
                <c:pt idx="159">
                  <c:v>183</c:v>
                </c:pt>
                <c:pt idx="160">
                  <c:v>184</c:v>
                </c:pt>
                <c:pt idx="161">
                  <c:v>185</c:v>
                </c:pt>
                <c:pt idx="162">
                  <c:v>186</c:v>
                </c:pt>
                <c:pt idx="163">
                  <c:v>187</c:v>
                </c:pt>
                <c:pt idx="164">
                  <c:v>188</c:v>
                </c:pt>
                <c:pt idx="165">
                  <c:v>189</c:v>
                </c:pt>
                <c:pt idx="166">
                  <c:v>190</c:v>
                </c:pt>
                <c:pt idx="167">
                  <c:v>191</c:v>
                </c:pt>
                <c:pt idx="168">
                  <c:v>192</c:v>
                </c:pt>
                <c:pt idx="169">
                  <c:v>193</c:v>
                </c:pt>
                <c:pt idx="170">
                  <c:v>194</c:v>
                </c:pt>
                <c:pt idx="171">
                  <c:v>195</c:v>
                </c:pt>
                <c:pt idx="172">
                  <c:v>196</c:v>
                </c:pt>
                <c:pt idx="173">
                  <c:v>197</c:v>
                </c:pt>
                <c:pt idx="174">
                  <c:v>198</c:v>
                </c:pt>
                <c:pt idx="175">
                  <c:v>199</c:v>
                </c:pt>
                <c:pt idx="176">
                  <c:v>200</c:v>
                </c:pt>
                <c:pt idx="177">
                  <c:v>201</c:v>
                </c:pt>
                <c:pt idx="178">
                  <c:v>202</c:v>
                </c:pt>
                <c:pt idx="179">
                  <c:v>203</c:v>
                </c:pt>
                <c:pt idx="180">
                  <c:v>204</c:v>
                </c:pt>
                <c:pt idx="181">
                  <c:v>205</c:v>
                </c:pt>
                <c:pt idx="182">
                  <c:v>206</c:v>
                </c:pt>
                <c:pt idx="183">
                  <c:v>207</c:v>
                </c:pt>
                <c:pt idx="184">
                  <c:v>208</c:v>
                </c:pt>
                <c:pt idx="185">
                  <c:v>209</c:v>
                </c:pt>
                <c:pt idx="186">
                  <c:v>210</c:v>
                </c:pt>
                <c:pt idx="187">
                  <c:v>211</c:v>
                </c:pt>
                <c:pt idx="188">
                  <c:v>212</c:v>
                </c:pt>
                <c:pt idx="189">
                  <c:v>213</c:v>
                </c:pt>
                <c:pt idx="190">
                  <c:v>214</c:v>
                </c:pt>
                <c:pt idx="191">
                  <c:v>215</c:v>
                </c:pt>
                <c:pt idx="192">
                  <c:v>216</c:v>
                </c:pt>
                <c:pt idx="193">
                  <c:v>217</c:v>
                </c:pt>
                <c:pt idx="194">
                  <c:v>218</c:v>
                </c:pt>
                <c:pt idx="195">
                  <c:v>219</c:v>
                </c:pt>
                <c:pt idx="196">
                  <c:v>220</c:v>
                </c:pt>
                <c:pt idx="197">
                  <c:v>221</c:v>
                </c:pt>
                <c:pt idx="198">
                  <c:v>222</c:v>
                </c:pt>
                <c:pt idx="199">
                  <c:v>223</c:v>
                </c:pt>
                <c:pt idx="200">
                  <c:v>224</c:v>
                </c:pt>
                <c:pt idx="201">
                  <c:v>225</c:v>
                </c:pt>
                <c:pt idx="202">
                  <c:v>226</c:v>
                </c:pt>
                <c:pt idx="203">
                  <c:v>227</c:v>
                </c:pt>
                <c:pt idx="204">
                  <c:v>228</c:v>
                </c:pt>
                <c:pt idx="205">
                  <c:v>229</c:v>
                </c:pt>
                <c:pt idx="206">
                  <c:v>230</c:v>
                </c:pt>
                <c:pt idx="207">
                  <c:v>231</c:v>
                </c:pt>
                <c:pt idx="208">
                  <c:v>232</c:v>
                </c:pt>
                <c:pt idx="209">
                  <c:v>233</c:v>
                </c:pt>
                <c:pt idx="210">
                  <c:v>234</c:v>
                </c:pt>
                <c:pt idx="211">
                  <c:v>235</c:v>
                </c:pt>
                <c:pt idx="212">
                  <c:v>236</c:v>
                </c:pt>
                <c:pt idx="213">
                  <c:v>237</c:v>
                </c:pt>
                <c:pt idx="214">
                  <c:v>238</c:v>
                </c:pt>
                <c:pt idx="215">
                  <c:v>239</c:v>
                </c:pt>
                <c:pt idx="216">
                  <c:v>240</c:v>
                </c:pt>
                <c:pt idx="217">
                  <c:v>241</c:v>
                </c:pt>
                <c:pt idx="218">
                  <c:v>242</c:v>
                </c:pt>
                <c:pt idx="219">
                  <c:v>243</c:v>
                </c:pt>
                <c:pt idx="220">
                  <c:v>244</c:v>
                </c:pt>
                <c:pt idx="221">
                  <c:v>245</c:v>
                </c:pt>
                <c:pt idx="222">
                  <c:v>246</c:v>
                </c:pt>
                <c:pt idx="223">
                  <c:v>247</c:v>
                </c:pt>
                <c:pt idx="224">
                  <c:v>248</c:v>
                </c:pt>
                <c:pt idx="225">
                  <c:v>249</c:v>
                </c:pt>
                <c:pt idx="226">
                  <c:v>250</c:v>
                </c:pt>
                <c:pt idx="227">
                  <c:v>251</c:v>
                </c:pt>
                <c:pt idx="228">
                  <c:v>252</c:v>
                </c:pt>
                <c:pt idx="229">
                  <c:v>253</c:v>
                </c:pt>
                <c:pt idx="230">
                  <c:v>254</c:v>
                </c:pt>
                <c:pt idx="231">
                  <c:v>255</c:v>
                </c:pt>
                <c:pt idx="232">
                  <c:v>256</c:v>
                </c:pt>
                <c:pt idx="233">
                  <c:v>257</c:v>
                </c:pt>
                <c:pt idx="234">
                  <c:v>258</c:v>
                </c:pt>
                <c:pt idx="235">
                  <c:v>259</c:v>
                </c:pt>
                <c:pt idx="236">
                  <c:v>260</c:v>
                </c:pt>
                <c:pt idx="237">
                  <c:v>261</c:v>
                </c:pt>
                <c:pt idx="238">
                  <c:v>262</c:v>
                </c:pt>
                <c:pt idx="239">
                  <c:v>263</c:v>
                </c:pt>
                <c:pt idx="240">
                  <c:v>264</c:v>
                </c:pt>
                <c:pt idx="241">
                  <c:v>265</c:v>
                </c:pt>
                <c:pt idx="242">
                  <c:v>266</c:v>
                </c:pt>
                <c:pt idx="243">
                  <c:v>267</c:v>
                </c:pt>
                <c:pt idx="244">
                  <c:v>268</c:v>
                </c:pt>
                <c:pt idx="245">
                  <c:v>269</c:v>
                </c:pt>
                <c:pt idx="246">
                  <c:v>270</c:v>
                </c:pt>
                <c:pt idx="247">
                  <c:v>271</c:v>
                </c:pt>
                <c:pt idx="248">
                  <c:v>272</c:v>
                </c:pt>
                <c:pt idx="249">
                  <c:v>273</c:v>
                </c:pt>
                <c:pt idx="250">
                  <c:v>274</c:v>
                </c:pt>
                <c:pt idx="251">
                  <c:v>275</c:v>
                </c:pt>
                <c:pt idx="252">
                  <c:v>276</c:v>
                </c:pt>
                <c:pt idx="253">
                  <c:v>277</c:v>
                </c:pt>
                <c:pt idx="254">
                  <c:v>278</c:v>
                </c:pt>
                <c:pt idx="255">
                  <c:v>279</c:v>
                </c:pt>
                <c:pt idx="256">
                  <c:v>280</c:v>
                </c:pt>
                <c:pt idx="257">
                  <c:v>281</c:v>
                </c:pt>
                <c:pt idx="258">
                  <c:v>282</c:v>
                </c:pt>
                <c:pt idx="259">
                  <c:v>283</c:v>
                </c:pt>
                <c:pt idx="260">
                  <c:v>284</c:v>
                </c:pt>
                <c:pt idx="261">
                  <c:v>285</c:v>
                </c:pt>
                <c:pt idx="262">
                  <c:v>286</c:v>
                </c:pt>
                <c:pt idx="263">
                  <c:v>287</c:v>
                </c:pt>
                <c:pt idx="264">
                  <c:v>288</c:v>
                </c:pt>
                <c:pt idx="265">
                  <c:v>289</c:v>
                </c:pt>
                <c:pt idx="266">
                  <c:v>290</c:v>
                </c:pt>
                <c:pt idx="267">
                  <c:v>291</c:v>
                </c:pt>
              </c:numCache>
            </c:numRef>
          </c:xVal>
          <c:yVal>
            <c:numRef>
              <c:f>'28-day window'!$C$4:$C$271</c:f>
              <c:numCache>
                <c:formatCode>General</c:formatCode>
                <c:ptCount val="268"/>
                <c:pt idx="0">
                  <c:v>0.57359000000000004</c:v>
                </c:pt>
                <c:pt idx="1">
                  <c:v>0.59650999999999998</c:v>
                </c:pt>
                <c:pt idx="2">
                  <c:v>0.60426000000000002</c:v>
                </c:pt>
                <c:pt idx="3">
                  <c:v>0.61836000000000002</c:v>
                </c:pt>
                <c:pt idx="4">
                  <c:v>0.61960000000000004</c:v>
                </c:pt>
                <c:pt idx="5">
                  <c:v>0.62834999999999996</c:v>
                </c:pt>
                <c:pt idx="6">
                  <c:v>0.63763000000000003</c:v>
                </c:pt>
                <c:pt idx="7">
                  <c:v>0.63954999999999995</c:v>
                </c:pt>
                <c:pt idx="8">
                  <c:v>0.64100000000000001</c:v>
                </c:pt>
                <c:pt idx="9">
                  <c:v>0.63883999999999996</c:v>
                </c:pt>
                <c:pt idx="10">
                  <c:v>0.65071000000000001</c:v>
                </c:pt>
                <c:pt idx="11">
                  <c:v>0.65563000000000005</c:v>
                </c:pt>
                <c:pt idx="12">
                  <c:v>0.64639999999999997</c:v>
                </c:pt>
                <c:pt idx="13">
                  <c:v>0.64207999999999998</c:v>
                </c:pt>
                <c:pt idx="14">
                  <c:v>0.64912999999999998</c:v>
                </c:pt>
                <c:pt idx="15">
                  <c:v>0.65075000000000005</c:v>
                </c:pt>
                <c:pt idx="16">
                  <c:v>0.65122000000000002</c:v>
                </c:pt>
                <c:pt idx="17">
                  <c:v>0.65375000000000005</c:v>
                </c:pt>
                <c:pt idx="18">
                  <c:v>0.65176000000000001</c:v>
                </c:pt>
                <c:pt idx="19">
                  <c:v>0.65513999999999994</c:v>
                </c:pt>
                <c:pt idx="20">
                  <c:v>0.65586</c:v>
                </c:pt>
                <c:pt idx="21">
                  <c:v>0.67013</c:v>
                </c:pt>
                <c:pt idx="22">
                  <c:v>0.66632000000000002</c:v>
                </c:pt>
                <c:pt idx="23">
                  <c:v>0.65866999999999998</c:v>
                </c:pt>
                <c:pt idx="24">
                  <c:v>0.65959999999999996</c:v>
                </c:pt>
                <c:pt idx="25">
                  <c:v>0.66039000000000003</c:v>
                </c:pt>
                <c:pt idx="26">
                  <c:v>0.66642999999999997</c:v>
                </c:pt>
                <c:pt idx="27">
                  <c:v>0.66778000000000004</c:v>
                </c:pt>
                <c:pt idx="28">
                  <c:v>0.66652</c:v>
                </c:pt>
                <c:pt idx="29">
                  <c:v>0.67008000000000001</c:v>
                </c:pt>
                <c:pt idx="30">
                  <c:v>0.65403999999999995</c:v>
                </c:pt>
                <c:pt idx="31">
                  <c:v>0.65571999999999997</c:v>
                </c:pt>
                <c:pt idx="32">
                  <c:v>0.64868000000000003</c:v>
                </c:pt>
                <c:pt idx="33">
                  <c:v>0.64661999999999997</c:v>
                </c:pt>
                <c:pt idx="34">
                  <c:v>0.64642999999999995</c:v>
                </c:pt>
                <c:pt idx="35">
                  <c:v>0.64832999999999996</c:v>
                </c:pt>
                <c:pt idx="36">
                  <c:v>0.65346000000000004</c:v>
                </c:pt>
                <c:pt idx="37">
                  <c:v>0.65968000000000004</c:v>
                </c:pt>
                <c:pt idx="38">
                  <c:v>0.66330999999999996</c:v>
                </c:pt>
                <c:pt idx="39">
                  <c:v>0.65827000000000002</c:v>
                </c:pt>
                <c:pt idx="40">
                  <c:v>0.65422999999999998</c:v>
                </c:pt>
                <c:pt idx="41">
                  <c:v>0.65988000000000002</c:v>
                </c:pt>
                <c:pt idx="42">
                  <c:v>0.67010000000000003</c:v>
                </c:pt>
                <c:pt idx="43">
                  <c:v>0.66166000000000003</c:v>
                </c:pt>
                <c:pt idx="44">
                  <c:v>0.65529000000000004</c:v>
                </c:pt>
                <c:pt idx="45">
                  <c:v>0.65617999999999999</c:v>
                </c:pt>
                <c:pt idx="46">
                  <c:v>0.65175000000000005</c:v>
                </c:pt>
                <c:pt idx="47">
                  <c:v>0.65049999999999997</c:v>
                </c:pt>
                <c:pt idx="48">
                  <c:v>0.65964</c:v>
                </c:pt>
                <c:pt idx="49">
                  <c:v>0.66134000000000004</c:v>
                </c:pt>
                <c:pt idx="50">
                  <c:v>0.65820999999999996</c:v>
                </c:pt>
                <c:pt idx="51">
                  <c:v>0.66271999999999998</c:v>
                </c:pt>
                <c:pt idx="52">
                  <c:v>0.66830999999999996</c:v>
                </c:pt>
                <c:pt idx="53">
                  <c:v>0.66142000000000001</c:v>
                </c:pt>
                <c:pt idx="54">
                  <c:v>0.65905000000000002</c:v>
                </c:pt>
                <c:pt idx="55">
                  <c:v>0.65586999999999995</c:v>
                </c:pt>
                <c:pt idx="56">
                  <c:v>0.6482</c:v>
                </c:pt>
                <c:pt idx="57">
                  <c:v>0.64373000000000002</c:v>
                </c:pt>
                <c:pt idx="58">
                  <c:v>0.64549000000000001</c:v>
                </c:pt>
                <c:pt idx="59">
                  <c:v>0.65441000000000005</c:v>
                </c:pt>
                <c:pt idx="60">
                  <c:v>0.65405999999999997</c:v>
                </c:pt>
                <c:pt idx="61">
                  <c:v>0.64712999999999998</c:v>
                </c:pt>
                <c:pt idx="62">
                  <c:v>0.64483000000000001</c:v>
                </c:pt>
                <c:pt idx="63">
                  <c:v>0.62931000000000004</c:v>
                </c:pt>
                <c:pt idx="64">
                  <c:v>0.64171</c:v>
                </c:pt>
                <c:pt idx="65">
                  <c:v>0.63012000000000001</c:v>
                </c:pt>
                <c:pt idx="66">
                  <c:v>0.62722</c:v>
                </c:pt>
                <c:pt idx="67">
                  <c:v>0.61939</c:v>
                </c:pt>
                <c:pt idx="68">
                  <c:v>0.62068999999999996</c:v>
                </c:pt>
                <c:pt idx="69">
                  <c:v>0.62802999999999998</c:v>
                </c:pt>
                <c:pt idx="70">
                  <c:v>0.62985000000000002</c:v>
                </c:pt>
                <c:pt idx="71">
                  <c:v>0.63970000000000005</c:v>
                </c:pt>
                <c:pt idx="72">
                  <c:v>0.64998</c:v>
                </c:pt>
                <c:pt idx="73">
                  <c:v>0.64720999999999995</c:v>
                </c:pt>
                <c:pt idx="74">
                  <c:v>0.65186999999999995</c:v>
                </c:pt>
                <c:pt idx="75">
                  <c:v>0.65817999999999999</c:v>
                </c:pt>
                <c:pt idx="76">
                  <c:v>0.65712000000000004</c:v>
                </c:pt>
                <c:pt idx="77">
                  <c:v>0.65388999999999997</c:v>
                </c:pt>
                <c:pt idx="78">
                  <c:v>0.65122999999999998</c:v>
                </c:pt>
                <c:pt idx="79">
                  <c:v>0.66325999999999996</c:v>
                </c:pt>
                <c:pt idx="80">
                  <c:v>0.67125000000000001</c:v>
                </c:pt>
                <c:pt idx="81">
                  <c:v>0.67439000000000004</c:v>
                </c:pt>
                <c:pt idx="82">
                  <c:v>0.68025999999999998</c:v>
                </c:pt>
                <c:pt idx="83">
                  <c:v>0.68759000000000003</c:v>
                </c:pt>
                <c:pt idx="84">
                  <c:v>0.69235000000000002</c:v>
                </c:pt>
                <c:pt idx="85">
                  <c:v>0.69506000000000001</c:v>
                </c:pt>
                <c:pt idx="86">
                  <c:v>0.69606999999999997</c:v>
                </c:pt>
                <c:pt idx="87">
                  <c:v>0.69799</c:v>
                </c:pt>
                <c:pt idx="88">
                  <c:v>0.70030999999999999</c:v>
                </c:pt>
                <c:pt idx="89">
                  <c:v>0.69398000000000004</c:v>
                </c:pt>
                <c:pt idx="90">
                  <c:v>0.70121999999999995</c:v>
                </c:pt>
                <c:pt idx="91">
                  <c:v>0.70184999999999997</c:v>
                </c:pt>
                <c:pt idx="92">
                  <c:v>0.72201000000000004</c:v>
                </c:pt>
                <c:pt idx="93">
                  <c:v>0.72265000000000001</c:v>
                </c:pt>
                <c:pt idx="94">
                  <c:v>0.73097999999999996</c:v>
                </c:pt>
                <c:pt idx="95">
                  <c:v>0.74184000000000005</c:v>
                </c:pt>
                <c:pt idx="96">
                  <c:v>0.75295999999999996</c:v>
                </c:pt>
                <c:pt idx="97">
                  <c:v>0.75573999999999997</c:v>
                </c:pt>
                <c:pt idx="98">
                  <c:v>0.75773999999999997</c:v>
                </c:pt>
                <c:pt idx="99">
                  <c:v>0.76293999999999995</c:v>
                </c:pt>
                <c:pt idx="100">
                  <c:v>0.76288999999999996</c:v>
                </c:pt>
                <c:pt idx="101">
                  <c:v>0.76639000000000002</c:v>
                </c:pt>
                <c:pt idx="102">
                  <c:v>0.77207999999999999</c:v>
                </c:pt>
                <c:pt idx="103">
                  <c:v>0.77742999999999995</c:v>
                </c:pt>
                <c:pt idx="104">
                  <c:v>0.78422999999999998</c:v>
                </c:pt>
                <c:pt idx="105">
                  <c:v>0.79608999999999996</c:v>
                </c:pt>
                <c:pt idx="106">
                  <c:v>0.80110999999999999</c:v>
                </c:pt>
                <c:pt idx="107">
                  <c:v>0.81162000000000001</c:v>
                </c:pt>
                <c:pt idx="108">
                  <c:v>0.81554000000000004</c:v>
                </c:pt>
                <c:pt idx="109">
                  <c:v>0.81311999999999995</c:v>
                </c:pt>
                <c:pt idx="110">
                  <c:v>0.82028000000000001</c:v>
                </c:pt>
                <c:pt idx="111">
                  <c:v>0.81877</c:v>
                </c:pt>
                <c:pt idx="112">
                  <c:v>0.82450999999999997</c:v>
                </c:pt>
                <c:pt idx="113">
                  <c:v>0.82838999999999996</c:v>
                </c:pt>
                <c:pt idx="114">
                  <c:v>0.83301000000000003</c:v>
                </c:pt>
                <c:pt idx="115">
                  <c:v>0.84062000000000003</c:v>
                </c:pt>
                <c:pt idx="116">
                  <c:v>0.84721000000000002</c:v>
                </c:pt>
                <c:pt idx="117">
                  <c:v>0.84936999999999996</c:v>
                </c:pt>
                <c:pt idx="118">
                  <c:v>0.86021000000000003</c:v>
                </c:pt>
                <c:pt idx="119">
                  <c:v>0.86121000000000003</c:v>
                </c:pt>
                <c:pt idx="120">
                  <c:v>0.86297999999999997</c:v>
                </c:pt>
                <c:pt idx="121">
                  <c:v>0.86538000000000004</c:v>
                </c:pt>
                <c:pt idx="122">
                  <c:v>0.85919999999999996</c:v>
                </c:pt>
                <c:pt idx="123">
                  <c:v>0.85582000000000003</c:v>
                </c:pt>
                <c:pt idx="124">
                  <c:v>0.85672999999999999</c:v>
                </c:pt>
                <c:pt idx="125">
                  <c:v>0.85758000000000001</c:v>
                </c:pt>
                <c:pt idx="126">
                  <c:v>0.85684000000000005</c:v>
                </c:pt>
                <c:pt idx="127">
                  <c:v>0.85753999999999997</c:v>
                </c:pt>
                <c:pt idx="128">
                  <c:v>0.86077999999999999</c:v>
                </c:pt>
                <c:pt idx="129">
                  <c:v>0.85773999999999995</c:v>
                </c:pt>
                <c:pt idx="130">
                  <c:v>0.85311999999999999</c:v>
                </c:pt>
                <c:pt idx="131">
                  <c:v>0.85089000000000004</c:v>
                </c:pt>
                <c:pt idx="132">
                  <c:v>0.84833999999999998</c:v>
                </c:pt>
                <c:pt idx="133">
                  <c:v>0.84379999999999999</c:v>
                </c:pt>
                <c:pt idx="134">
                  <c:v>0.84253999999999996</c:v>
                </c:pt>
                <c:pt idx="135">
                  <c:v>0.83858999999999995</c:v>
                </c:pt>
                <c:pt idx="136">
                  <c:v>0.84041999999999994</c:v>
                </c:pt>
                <c:pt idx="137">
                  <c:v>0.83472999999999997</c:v>
                </c:pt>
                <c:pt idx="138">
                  <c:v>0.84158999999999995</c:v>
                </c:pt>
                <c:pt idx="139">
                  <c:v>0.83723999999999998</c:v>
                </c:pt>
                <c:pt idx="140">
                  <c:v>0.84148000000000001</c:v>
                </c:pt>
                <c:pt idx="141">
                  <c:v>0.84284000000000003</c:v>
                </c:pt>
                <c:pt idx="142">
                  <c:v>0.84140000000000004</c:v>
                </c:pt>
                <c:pt idx="143">
                  <c:v>0.84182999999999997</c:v>
                </c:pt>
                <c:pt idx="144">
                  <c:v>0.83872000000000002</c:v>
                </c:pt>
                <c:pt idx="145">
                  <c:v>0.84014999999999995</c:v>
                </c:pt>
                <c:pt idx="146">
                  <c:v>0.83948</c:v>
                </c:pt>
                <c:pt idx="147">
                  <c:v>0.83547000000000005</c:v>
                </c:pt>
                <c:pt idx="148">
                  <c:v>0.83352000000000004</c:v>
                </c:pt>
                <c:pt idx="149">
                  <c:v>0.83535999999999999</c:v>
                </c:pt>
                <c:pt idx="150">
                  <c:v>0.83016999999999996</c:v>
                </c:pt>
                <c:pt idx="151">
                  <c:v>0.82743</c:v>
                </c:pt>
                <c:pt idx="152">
                  <c:v>0.82884000000000002</c:v>
                </c:pt>
                <c:pt idx="153">
                  <c:v>0.82384000000000002</c:v>
                </c:pt>
                <c:pt idx="154">
                  <c:v>0.82489999999999997</c:v>
                </c:pt>
                <c:pt idx="155">
                  <c:v>0.82147000000000003</c:v>
                </c:pt>
                <c:pt idx="156">
                  <c:v>0.81876000000000004</c:v>
                </c:pt>
                <c:pt idx="157">
                  <c:v>0.81577999999999995</c:v>
                </c:pt>
                <c:pt idx="158">
                  <c:v>0.81289</c:v>
                </c:pt>
                <c:pt idx="159">
                  <c:v>0.81298000000000004</c:v>
                </c:pt>
                <c:pt idx="160">
                  <c:v>0.81554000000000004</c:v>
                </c:pt>
                <c:pt idx="161">
                  <c:v>0.81738999999999995</c:v>
                </c:pt>
                <c:pt idx="162">
                  <c:v>0.82230000000000003</c:v>
                </c:pt>
                <c:pt idx="163">
                  <c:v>0.81967000000000001</c:v>
                </c:pt>
                <c:pt idx="164">
                  <c:v>0.81657999999999997</c:v>
                </c:pt>
                <c:pt idx="165">
                  <c:v>0.81628999999999996</c:v>
                </c:pt>
                <c:pt idx="166">
                  <c:v>0.81301999999999996</c:v>
                </c:pt>
                <c:pt idx="167">
                  <c:v>0.80630000000000002</c:v>
                </c:pt>
                <c:pt idx="168">
                  <c:v>0.81105000000000005</c:v>
                </c:pt>
                <c:pt idx="169">
                  <c:v>0.80595000000000006</c:v>
                </c:pt>
                <c:pt idx="170">
                  <c:v>0.80303000000000002</c:v>
                </c:pt>
                <c:pt idx="171">
                  <c:v>0.80718000000000001</c:v>
                </c:pt>
                <c:pt idx="172">
                  <c:v>0.81261000000000005</c:v>
                </c:pt>
                <c:pt idx="173">
                  <c:v>0.8105</c:v>
                </c:pt>
                <c:pt idx="174">
                  <c:v>0.81772999999999996</c:v>
                </c:pt>
                <c:pt idx="175">
                  <c:v>0.81867999999999996</c:v>
                </c:pt>
                <c:pt idx="176">
                  <c:v>0.81832000000000005</c:v>
                </c:pt>
                <c:pt idx="177">
                  <c:v>0.81225000000000003</c:v>
                </c:pt>
                <c:pt idx="178">
                  <c:v>0.81377999999999995</c:v>
                </c:pt>
                <c:pt idx="179">
                  <c:v>0.81525999999999998</c:v>
                </c:pt>
                <c:pt idx="180">
                  <c:v>0.81289</c:v>
                </c:pt>
                <c:pt idx="181">
                  <c:v>0.81508999999999998</c:v>
                </c:pt>
                <c:pt idx="182">
                  <c:v>0.82359000000000004</c:v>
                </c:pt>
                <c:pt idx="183">
                  <c:v>0.82330999999999999</c:v>
                </c:pt>
                <c:pt idx="184">
                  <c:v>0.82848999999999995</c:v>
                </c:pt>
                <c:pt idx="185">
                  <c:v>0.82386000000000004</c:v>
                </c:pt>
                <c:pt idx="186">
                  <c:v>0.82423000000000002</c:v>
                </c:pt>
                <c:pt idx="187">
                  <c:v>0.82835999999999999</c:v>
                </c:pt>
                <c:pt idx="188">
                  <c:v>0.82835999999999999</c:v>
                </c:pt>
                <c:pt idx="189">
                  <c:v>0.82606999999999997</c:v>
                </c:pt>
                <c:pt idx="190">
                  <c:v>0.82704</c:v>
                </c:pt>
                <c:pt idx="191">
                  <c:v>0.82928000000000002</c:v>
                </c:pt>
                <c:pt idx="192">
                  <c:v>0.82062999999999997</c:v>
                </c:pt>
                <c:pt idx="193">
                  <c:v>0.82252999999999998</c:v>
                </c:pt>
                <c:pt idx="194">
                  <c:v>0.81459000000000004</c:v>
                </c:pt>
                <c:pt idx="195">
                  <c:v>0.81603999999999999</c:v>
                </c:pt>
                <c:pt idx="196">
                  <c:v>0.8256</c:v>
                </c:pt>
                <c:pt idx="197">
                  <c:v>0.81998000000000004</c:v>
                </c:pt>
                <c:pt idx="198">
                  <c:v>0.82301000000000002</c:v>
                </c:pt>
                <c:pt idx="199">
                  <c:v>0.82199999999999995</c:v>
                </c:pt>
                <c:pt idx="200">
                  <c:v>0.82296000000000002</c:v>
                </c:pt>
                <c:pt idx="201">
                  <c:v>0.82752000000000003</c:v>
                </c:pt>
                <c:pt idx="202">
                  <c:v>0.83035999999999999</c:v>
                </c:pt>
                <c:pt idx="203">
                  <c:v>0.83113999999999999</c:v>
                </c:pt>
                <c:pt idx="204">
                  <c:v>0.82508999999999999</c:v>
                </c:pt>
                <c:pt idx="205">
                  <c:v>0.82923000000000002</c:v>
                </c:pt>
                <c:pt idx="206">
                  <c:v>0.82726999999999995</c:v>
                </c:pt>
                <c:pt idx="207">
                  <c:v>0.83316000000000001</c:v>
                </c:pt>
                <c:pt idx="208">
                  <c:v>0.82482999999999995</c:v>
                </c:pt>
                <c:pt idx="209">
                  <c:v>0.82794999999999996</c:v>
                </c:pt>
                <c:pt idx="210">
                  <c:v>0.83069999999999999</c:v>
                </c:pt>
                <c:pt idx="211">
                  <c:v>0.82737000000000005</c:v>
                </c:pt>
                <c:pt idx="212">
                  <c:v>0.82421999999999995</c:v>
                </c:pt>
                <c:pt idx="213">
                  <c:v>0.81945000000000001</c:v>
                </c:pt>
                <c:pt idx="214">
                  <c:v>0.82145000000000001</c:v>
                </c:pt>
                <c:pt idx="215">
                  <c:v>0.81396000000000002</c:v>
                </c:pt>
                <c:pt idx="216">
                  <c:v>0.80852000000000002</c:v>
                </c:pt>
                <c:pt idx="217">
                  <c:v>0.80784</c:v>
                </c:pt>
                <c:pt idx="218">
                  <c:v>0.79776000000000002</c:v>
                </c:pt>
                <c:pt idx="219">
                  <c:v>0.79413</c:v>
                </c:pt>
                <c:pt idx="220">
                  <c:v>0.79069999999999996</c:v>
                </c:pt>
                <c:pt idx="221">
                  <c:v>0.79013</c:v>
                </c:pt>
                <c:pt idx="222">
                  <c:v>0.78681000000000001</c:v>
                </c:pt>
                <c:pt idx="223">
                  <c:v>0.78727000000000003</c:v>
                </c:pt>
                <c:pt idx="224">
                  <c:v>0.78137000000000001</c:v>
                </c:pt>
                <c:pt idx="225">
                  <c:v>0.77814000000000005</c:v>
                </c:pt>
                <c:pt idx="226">
                  <c:v>0.77163999999999999</c:v>
                </c:pt>
                <c:pt idx="227">
                  <c:v>0.75890000000000002</c:v>
                </c:pt>
                <c:pt idx="228">
                  <c:v>0.75680000000000003</c:v>
                </c:pt>
                <c:pt idx="229">
                  <c:v>0.74470000000000003</c:v>
                </c:pt>
                <c:pt idx="230">
                  <c:v>0.7369</c:v>
                </c:pt>
                <c:pt idx="231">
                  <c:v>0.73477000000000003</c:v>
                </c:pt>
                <c:pt idx="232">
                  <c:v>0.73202</c:v>
                </c:pt>
                <c:pt idx="233">
                  <c:v>0.74141000000000001</c:v>
                </c:pt>
                <c:pt idx="234">
                  <c:v>0.73841000000000001</c:v>
                </c:pt>
                <c:pt idx="235">
                  <c:v>0.73799000000000003</c:v>
                </c:pt>
                <c:pt idx="236">
                  <c:v>0.73358000000000001</c:v>
                </c:pt>
                <c:pt idx="237">
                  <c:v>0.72792999999999997</c:v>
                </c:pt>
                <c:pt idx="238">
                  <c:v>0.72806000000000004</c:v>
                </c:pt>
                <c:pt idx="239">
                  <c:v>0.72446999999999995</c:v>
                </c:pt>
                <c:pt idx="240">
                  <c:v>0.72116000000000002</c:v>
                </c:pt>
                <c:pt idx="241">
                  <c:v>0.71253999999999995</c:v>
                </c:pt>
                <c:pt idx="242">
                  <c:v>0.71421000000000001</c:v>
                </c:pt>
                <c:pt idx="243">
                  <c:v>0.70662000000000003</c:v>
                </c:pt>
                <c:pt idx="244">
                  <c:v>0.69845000000000002</c:v>
                </c:pt>
                <c:pt idx="245">
                  <c:v>0.68579999999999997</c:v>
                </c:pt>
                <c:pt idx="246">
                  <c:v>0.69072</c:v>
                </c:pt>
                <c:pt idx="247">
                  <c:v>0.68774000000000002</c:v>
                </c:pt>
                <c:pt idx="248">
                  <c:v>0.68369000000000002</c:v>
                </c:pt>
                <c:pt idx="249">
                  <c:v>0.67827999999999999</c:v>
                </c:pt>
                <c:pt idx="250">
                  <c:v>0.67506999999999995</c:v>
                </c:pt>
                <c:pt idx="251">
                  <c:v>0.67637000000000003</c:v>
                </c:pt>
                <c:pt idx="252">
                  <c:v>0.67605999999999999</c:v>
                </c:pt>
                <c:pt idx="253">
                  <c:v>0.68255999999999994</c:v>
                </c:pt>
                <c:pt idx="254">
                  <c:v>0.67996000000000001</c:v>
                </c:pt>
                <c:pt idx="255">
                  <c:v>0.69408000000000003</c:v>
                </c:pt>
                <c:pt idx="256">
                  <c:v>0.70145000000000002</c:v>
                </c:pt>
                <c:pt idx="257">
                  <c:v>0.70357999999999998</c:v>
                </c:pt>
                <c:pt idx="258">
                  <c:v>0.69869000000000003</c:v>
                </c:pt>
                <c:pt idx="259">
                  <c:v>0.70140000000000002</c:v>
                </c:pt>
                <c:pt idx="260">
                  <c:v>0.70084000000000002</c:v>
                </c:pt>
                <c:pt idx="261">
                  <c:v>0.69987999999999995</c:v>
                </c:pt>
                <c:pt idx="262">
                  <c:v>0.69330999999999998</c:v>
                </c:pt>
                <c:pt idx="263">
                  <c:v>0.68372999999999995</c:v>
                </c:pt>
                <c:pt idx="264">
                  <c:v>0.67745</c:v>
                </c:pt>
                <c:pt idx="265">
                  <c:v>0.67539000000000005</c:v>
                </c:pt>
                <c:pt idx="266">
                  <c:v>0.66366000000000003</c:v>
                </c:pt>
                <c:pt idx="267">
                  <c:v>0.65647999999999995</c:v>
                </c:pt>
              </c:numCache>
            </c:numRef>
          </c:yVal>
          <c:smooth val="0"/>
          <c:extLst>
            <c:ext xmlns:c16="http://schemas.microsoft.com/office/drawing/2014/chart" uri="{C3380CC4-5D6E-409C-BE32-E72D297353CC}">
              <c16:uniqueId val="{00000000-5760-7E4C-BEF8-B3C66828BDF7}"/>
            </c:ext>
          </c:extLst>
        </c:ser>
        <c:ser>
          <c:idx val="0"/>
          <c:order val="1"/>
          <c:tx>
            <c:v>Regression on correlations</c:v>
          </c:tx>
          <c:spPr>
            <a:ln w="25400" cap="rnd">
              <a:solidFill>
                <a:schemeClr val="tx1"/>
              </a:solidFill>
              <a:round/>
            </a:ln>
            <a:effectLst/>
          </c:spPr>
          <c:marker>
            <c:symbol val="none"/>
          </c:marker>
          <c:xVal>
            <c:numRef>
              <c:f>'28-day window'!$F$4:$F$271</c:f>
              <c:numCache>
                <c:formatCode>General</c:formatCode>
                <c:ptCount val="268"/>
                <c:pt idx="0">
                  <c:v>24</c:v>
                </c:pt>
                <c:pt idx="1">
                  <c:v>25</c:v>
                </c:pt>
                <c:pt idx="2">
                  <c:v>26</c:v>
                </c:pt>
                <c:pt idx="3">
                  <c:v>27</c:v>
                </c:pt>
                <c:pt idx="4">
                  <c:v>28</c:v>
                </c:pt>
                <c:pt idx="5">
                  <c:v>29</c:v>
                </c:pt>
                <c:pt idx="6">
                  <c:v>30</c:v>
                </c:pt>
                <c:pt idx="7">
                  <c:v>31</c:v>
                </c:pt>
                <c:pt idx="8">
                  <c:v>32</c:v>
                </c:pt>
                <c:pt idx="9">
                  <c:v>33</c:v>
                </c:pt>
                <c:pt idx="10">
                  <c:v>34</c:v>
                </c:pt>
                <c:pt idx="11">
                  <c:v>35</c:v>
                </c:pt>
                <c:pt idx="12">
                  <c:v>36</c:v>
                </c:pt>
                <c:pt idx="13">
                  <c:v>37</c:v>
                </c:pt>
                <c:pt idx="14">
                  <c:v>38</c:v>
                </c:pt>
                <c:pt idx="15">
                  <c:v>39</c:v>
                </c:pt>
                <c:pt idx="16">
                  <c:v>40</c:v>
                </c:pt>
                <c:pt idx="17">
                  <c:v>41</c:v>
                </c:pt>
                <c:pt idx="18">
                  <c:v>42</c:v>
                </c:pt>
                <c:pt idx="19">
                  <c:v>43</c:v>
                </c:pt>
                <c:pt idx="20">
                  <c:v>44</c:v>
                </c:pt>
                <c:pt idx="21">
                  <c:v>45</c:v>
                </c:pt>
                <c:pt idx="22">
                  <c:v>46</c:v>
                </c:pt>
                <c:pt idx="23">
                  <c:v>47</c:v>
                </c:pt>
                <c:pt idx="24">
                  <c:v>48</c:v>
                </c:pt>
                <c:pt idx="25">
                  <c:v>49</c:v>
                </c:pt>
                <c:pt idx="26">
                  <c:v>50</c:v>
                </c:pt>
                <c:pt idx="27">
                  <c:v>51</c:v>
                </c:pt>
                <c:pt idx="28">
                  <c:v>52</c:v>
                </c:pt>
                <c:pt idx="29">
                  <c:v>53</c:v>
                </c:pt>
                <c:pt idx="30">
                  <c:v>54</c:v>
                </c:pt>
                <c:pt idx="31">
                  <c:v>55</c:v>
                </c:pt>
                <c:pt idx="32">
                  <c:v>56</c:v>
                </c:pt>
                <c:pt idx="33">
                  <c:v>57</c:v>
                </c:pt>
                <c:pt idx="34">
                  <c:v>58</c:v>
                </c:pt>
                <c:pt idx="35">
                  <c:v>59</c:v>
                </c:pt>
                <c:pt idx="36">
                  <c:v>60</c:v>
                </c:pt>
                <c:pt idx="37">
                  <c:v>61</c:v>
                </c:pt>
                <c:pt idx="38">
                  <c:v>62</c:v>
                </c:pt>
                <c:pt idx="39">
                  <c:v>63</c:v>
                </c:pt>
                <c:pt idx="40">
                  <c:v>64</c:v>
                </c:pt>
                <c:pt idx="41">
                  <c:v>65</c:v>
                </c:pt>
                <c:pt idx="42">
                  <c:v>66</c:v>
                </c:pt>
                <c:pt idx="43">
                  <c:v>67</c:v>
                </c:pt>
                <c:pt idx="44">
                  <c:v>68</c:v>
                </c:pt>
                <c:pt idx="45">
                  <c:v>69</c:v>
                </c:pt>
                <c:pt idx="46">
                  <c:v>70</c:v>
                </c:pt>
                <c:pt idx="47">
                  <c:v>71</c:v>
                </c:pt>
                <c:pt idx="48">
                  <c:v>72</c:v>
                </c:pt>
                <c:pt idx="49">
                  <c:v>73</c:v>
                </c:pt>
                <c:pt idx="50">
                  <c:v>74</c:v>
                </c:pt>
                <c:pt idx="51">
                  <c:v>75</c:v>
                </c:pt>
                <c:pt idx="52">
                  <c:v>76</c:v>
                </c:pt>
                <c:pt idx="53">
                  <c:v>77</c:v>
                </c:pt>
                <c:pt idx="54">
                  <c:v>78</c:v>
                </c:pt>
                <c:pt idx="55">
                  <c:v>79</c:v>
                </c:pt>
                <c:pt idx="56">
                  <c:v>80</c:v>
                </c:pt>
                <c:pt idx="57">
                  <c:v>81</c:v>
                </c:pt>
                <c:pt idx="58">
                  <c:v>82</c:v>
                </c:pt>
                <c:pt idx="59">
                  <c:v>83</c:v>
                </c:pt>
                <c:pt idx="60">
                  <c:v>84</c:v>
                </c:pt>
                <c:pt idx="61">
                  <c:v>85</c:v>
                </c:pt>
                <c:pt idx="62">
                  <c:v>86</c:v>
                </c:pt>
                <c:pt idx="63">
                  <c:v>87</c:v>
                </c:pt>
                <c:pt idx="64">
                  <c:v>88</c:v>
                </c:pt>
                <c:pt idx="65">
                  <c:v>89</c:v>
                </c:pt>
                <c:pt idx="66">
                  <c:v>90</c:v>
                </c:pt>
                <c:pt idx="67">
                  <c:v>91</c:v>
                </c:pt>
                <c:pt idx="68">
                  <c:v>92</c:v>
                </c:pt>
                <c:pt idx="69">
                  <c:v>93</c:v>
                </c:pt>
                <c:pt idx="70">
                  <c:v>94</c:v>
                </c:pt>
                <c:pt idx="71">
                  <c:v>95</c:v>
                </c:pt>
                <c:pt idx="72">
                  <c:v>96</c:v>
                </c:pt>
                <c:pt idx="73">
                  <c:v>97</c:v>
                </c:pt>
                <c:pt idx="74">
                  <c:v>98</c:v>
                </c:pt>
                <c:pt idx="75">
                  <c:v>99</c:v>
                </c:pt>
                <c:pt idx="76">
                  <c:v>100</c:v>
                </c:pt>
                <c:pt idx="77">
                  <c:v>101</c:v>
                </c:pt>
                <c:pt idx="78">
                  <c:v>102</c:v>
                </c:pt>
                <c:pt idx="79">
                  <c:v>103</c:v>
                </c:pt>
                <c:pt idx="80">
                  <c:v>104</c:v>
                </c:pt>
                <c:pt idx="81">
                  <c:v>105</c:v>
                </c:pt>
                <c:pt idx="82">
                  <c:v>106</c:v>
                </c:pt>
                <c:pt idx="83">
                  <c:v>107</c:v>
                </c:pt>
                <c:pt idx="84">
                  <c:v>108</c:v>
                </c:pt>
                <c:pt idx="85">
                  <c:v>109</c:v>
                </c:pt>
                <c:pt idx="86">
                  <c:v>110</c:v>
                </c:pt>
                <c:pt idx="87">
                  <c:v>111</c:v>
                </c:pt>
                <c:pt idx="88">
                  <c:v>112</c:v>
                </c:pt>
                <c:pt idx="89">
                  <c:v>113</c:v>
                </c:pt>
                <c:pt idx="90">
                  <c:v>114</c:v>
                </c:pt>
                <c:pt idx="91">
                  <c:v>115</c:v>
                </c:pt>
                <c:pt idx="92">
                  <c:v>116</c:v>
                </c:pt>
                <c:pt idx="93">
                  <c:v>117</c:v>
                </c:pt>
                <c:pt idx="94">
                  <c:v>118</c:v>
                </c:pt>
                <c:pt idx="95">
                  <c:v>119</c:v>
                </c:pt>
                <c:pt idx="96">
                  <c:v>120</c:v>
                </c:pt>
                <c:pt idx="97">
                  <c:v>121</c:v>
                </c:pt>
                <c:pt idx="98">
                  <c:v>122</c:v>
                </c:pt>
                <c:pt idx="99">
                  <c:v>123</c:v>
                </c:pt>
                <c:pt idx="100">
                  <c:v>124</c:v>
                </c:pt>
                <c:pt idx="101">
                  <c:v>125</c:v>
                </c:pt>
                <c:pt idx="102">
                  <c:v>126</c:v>
                </c:pt>
                <c:pt idx="103">
                  <c:v>127</c:v>
                </c:pt>
                <c:pt idx="104">
                  <c:v>128</c:v>
                </c:pt>
                <c:pt idx="105">
                  <c:v>129</c:v>
                </c:pt>
                <c:pt idx="106">
                  <c:v>130</c:v>
                </c:pt>
                <c:pt idx="107">
                  <c:v>131</c:v>
                </c:pt>
                <c:pt idx="108">
                  <c:v>132</c:v>
                </c:pt>
                <c:pt idx="109">
                  <c:v>133</c:v>
                </c:pt>
                <c:pt idx="110">
                  <c:v>134</c:v>
                </c:pt>
                <c:pt idx="111">
                  <c:v>135</c:v>
                </c:pt>
                <c:pt idx="112">
                  <c:v>136</c:v>
                </c:pt>
                <c:pt idx="113">
                  <c:v>137</c:v>
                </c:pt>
                <c:pt idx="114">
                  <c:v>138</c:v>
                </c:pt>
                <c:pt idx="115">
                  <c:v>139</c:v>
                </c:pt>
                <c:pt idx="116">
                  <c:v>140</c:v>
                </c:pt>
                <c:pt idx="117">
                  <c:v>141</c:v>
                </c:pt>
                <c:pt idx="118">
                  <c:v>142</c:v>
                </c:pt>
                <c:pt idx="119">
                  <c:v>143</c:v>
                </c:pt>
                <c:pt idx="120">
                  <c:v>144</c:v>
                </c:pt>
                <c:pt idx="121">
                  <c:v>145</c:v>
                </c:pt>
                <c:pt idx="122">
                  <c:v>146</c:v>
                </c:pt>
                <c:pt idx="123">
                  <c:v>147</c:v>
                </c:pt>
                <c:pt idx="124">
                  <c:v>148</c:v>
                </c:pt>
                <c:pt idx="125">
                  <c:v>149</c:v>
                </c:pt>
                <c:pt idx="126">
                  <c:v>150</c:v>
                </c:pt>
                <c:pt idx="127">
                  <c:v>151</c:v>
                </c:pt>
                <c:pt idx="128">
                  <c:v>152</c:v>
                </c:pt>
                <c:pt idx="129">
                  <c:v>153</c:v>
                </c:pt>
                <c:pt idx="130">
                  <c:v>154</c:v>
                </c:pt>
                <c:pt idx="131">
                  <c:v>155</c:v>
                </c:pt>
                <c:pt idx="132">
                  <c:v>156</c:v>
                </c:pt>
                <c:pt idx="133">
                  <c:v>157</c:v>
                </c:pt>
                <c:pt idx="134">
                  <c:v>158</c:v>
                </c:pt>
                <c:pt idx="135">
                  <c:v>159</c:v>
                </c:pt>
                <c:pt idx="136">
                  <c:v>160</c:v>
                </c:pt>
                <c:pt idx="137">
                  <c:v>161</c:v>
                </c:pt>
                <c:pt idx="138">
                  <c:v>162</c:v>
                </c:pt>
                <c:pt idx="139">
                  <c:v>163</c:v>
                </c:pt>
                <c:pt idx="140">
                  <c:v>164</c:v>
                </c:pt>
                <c:pt idx="141">
                  <c:v>165</c:v>
                </c:pt>
                <c:pt idx="142">
                  <c:v>166</c:v>
                </c:pt>
                <c:pt idx="143">
                  <c:v>167</c:v>
                </c:pt>
                <c:pt idx="144">
                  <c:v>168</c:v>
                </c:pt>
                <c:pt idx="145">
                  <c:v>169</c:v>
                </c:pt>
                <c:pt idx="146">
                  <c:v>170</c:v>
                </c:pt>
                <c:pt idx="147">
                  <c:v>171</c:v>
                </c:pt>
                <c:pt idx="148">
                  <c:v>172</c:v>
                </c:pt>
                <c:pt idx="149">
                  <c:v>173</c:v>
                </c:pt>
                <c:pt idx="150">
                  <c:v>174</c:v>
                </c:pt>
                <c:pt idx="151">
                  <c:v>175</c:v>
                </c:pt>
                <c:pt idx="152">
                  <c:v>176</c:v>
                </c:pt>
                <c:pt idx="153">
                  <c:v>177</c:v>
                </c:pt>
                <c:pt idx="154">
                  <c:v>178</c:v>
                </c:pt>
                <c:pt idx="155">
                  <c:v>179</c:v>
                </c:pt>
                <c:pt idx="156">
                  <c:v>180</c:v>
                </c:pt>
                <c:pt idx="157">
                  <c:v>181</c:v>
                </c:pt>
                <c:pt idx="158">
                  <c:v>182</c:v>
                </c:pt>
                <c:pt idx="159">
                  <c:v>183</c:v>
                </c:pt>
                <c:pt idx="160">
                  <c:v>184</c:v>
                </c:pt>
                <c:pt idx="161">
                  <c:v>185</c:v>
                </c:pt>
                <c:pt idx="162">
                  <c:v>186</c:v>
                </c:pt>
                <c:pt idx="163">
                  <c:v>187</c:v>
                </c:pt>
                <c:pt idx="164">
                  <c:v>188</c:v>
                </c:pt>
                <c:pt idx="165">
                  <c:v>189</c:v>
                </c:pt>
                <c:pt idx="166">
                  <c:v>190</c:v>
                </c:pt>
                <c:pt idx="167">
                  <c:v>191</c:v>
                </c:pt>
                <c:pt idx="168">
                  <c:v>192</c:v>
                </c:pt>
                <c:pt idx="169">
                  <c:v>193</c:v>
                </c:pt>
                <c:pt idx="170">
                  <c:v>194</c:v>
                </c:pt>
                <c:pt idx="171">
                  <c:v>195</c:v>
                </c:pt>
                <c:pt idx="172">
                  <c:v>196</c:v>
                </c:pt>
                <c:pt idx="173">
                  <c:v>197</c:v>
                </c:pt>
                <c:pt idx="174">
                  <c:v>198</c:v>
                </c:pt>
                <c:pt idx="175">
                  <c:v>199</c:v>
                </c:pt>
                <c:pt idx="176">
                  <c:v>200</c:v>
                </c:pt>
                <c:pt idx="177">
                  <c:v>201</c:v>
                </c:pt>
                <c:pt idx="178">
                  <c:v>202</c:v>
                </c:pt>
                <c:pt idx="179">
                  <c:v>203</c:v>
                </c:pt>
                <c:pt idx="180">
                  <c:v>204</c:v>
                </c:pt>
                <c:pt idx="181">
                  <c:v>205</c:v>
                </c:pt>
                <c:pt idx="182">
                  <c:v>206</c:v>
                </c:pt>
                <c:pt idx="183">
                  <c:v>207</c:v>
                </c:pt>
                <c:pt idx="184">
                  <c:v>208</c:v>
                </c:pt>
                <c:pt idx="185">
                  <c:v>209</c:v>
                </c:pt>
                <c:pt idx="186">
                  <c:v>210</c:v>
                </c:pt>
                <c:pt idx="187">
                  <c:v>211</c:v>
                </c:pt>
                <c:pt idx="188">
                  <c:v>212</c:v>
                </c:pt>
                <c:pt idx="189">
                  <c:v>213</c:v>
                </c:pt>
                <c:pt idx="190">
                  <c:v>214</c:v>
                </c:pt>
                <c:pt idx="191">
                  <c:v>215</c:v>
                </c:pt>
                <c:pt idx="192">
                  <c:v>216</c:v>
                </c:pt>
                <c:pt idx="193">
                  <c:v>217</c:v>
                </c:pt>
                <c:pt idx="194">
                  <c:v>218</c:v>
                </c:pt>
                <c:pt idx="195">
                  <c:v>219</c:v>
                </c:pt>
                <c:pt idx="196">
                  <c:v>220</c:v>
                </c:pt>
                <c:pt idx="197">
                  <c:v>221</c:v>
                </c:pt>
                <c:pt idx="198">
                  <c:v>222</c:v>
                </c:pt>
                <c:pt idx="199">
                  <c:v>223</c:v>
                </c:pt>
                <c:pt idx="200">
                  <c:v>224</c:v>
                </c:pt>
                <c:pt idx="201">
                  <c:v>225</c:v>
                </c:pt>
                <c:pt idx="202">
                  <c:v>226</c:v>
                </c:pt>
                <c:pt idx="203">
                  <c:v>227</c:v>
                </c:pt>
                <c:pt idx="204">
                  <c:v>228</c:v>
                </c:pt>
                <c:pt idx="205">
                  <c:v>229</c:v>
                </c:pt>
                <c:pt idx="206">
                  <c:v>230</c:v>
                </c:pt>
                <c:pt idx="207">
                  <c:v>231</c:v>
                </c:pt>
                <c:pt idx="208">
                  <c:v>232</c:v>
                </c:pt>
                <c:pt idx="209">
                  <c:v>233</c:v>
                </c:pt>
                <c:pt idx="210">
                  <c:v>234</c:v>
                </c:pt>
                <c:pt idx="211">
                  <c:v>235</c:v>
                </c:pt>
                <c:pt idx="212">
                  <c:v>236</c:v>
                </c:pt>
                <c:pt idx="213">
                  <c:v>237</c:v>
                </c:pt>
                <c:pt idx="214">
                  <c:v>238</c:v>
                </c:pt>
                <c:pt idx="215">
                  <c:v>239</c:v>
                </c:pt>
                <c:pt idx="216">
                  <c:v>240</c:v>
                </c:pt>
                <c:pt idx="217">
                  <c:v>241</c:v>
                </c:pt>
                <c:pt idx="218">
                  <c:v>242</c:v>
                </c:pt>
                <c:pt idx="219">
                  <c:v>243</c:v>
                </c:pt>
                <c:pt idx="220">
                  <c:v>244</c:v>
                </c:pt>
                <c:pt idx="221">
                  <c:v>245</c:v>
                </c:pt>
                <c:pt idx="222">
                  <c:v>246</c:v>
                </c:pt>
                <c:pt idx="223">
                  <c:v>247</c:v>
                </c:pt>
                <c:pt idx="224">
                  <c:v>248</c:v>
                </c:pt>
                <c:pt idx="225">
                  <c:v>249</c:v>
                </c:pt>
                <c:pt idx="226">
                  <c:v>250</c:v>
                </c:pt>
                <c:pt idx="227">
                  <c:v>251</c:v>
                </c:pt>
                <c:pt idx="228">
                  <c:v>252</c:v>
                </c:pt>
                <c:pt idx="229">
                  <c:v>253</c:v>
                </c:pt>
                <c:pt idx="230">
                  <c:v>254</c:v>
                </c:pt>
                <c:pt idx="231">
                  <c:v>255</c:v>
                </c:pt>
                <c:pt idx="232">
                  <c:v>256</c:v>
                </c:pt>
                <c:pt idx="233">
                  <c:v>257</c:v>
                </c:pt>
                <c:pt idx="234">
                  <c:v>258</c:v>
                </c:pt>
                <c:pt idx="235">
                  <c:v>259</c:v>
                </c:pt>
                <c:pt idx="236">
                  <c:v>260</c:v>
                </c:pt>
                <c:pt idx="237">
                  <c:v>261</c:v>
                </c:pt>
                <c:pt idx="238">
                  <c:v>262</c:v>
                </c:pt>
                <c:pt idx="239">
                  <c:v>263</c:v>
                </c:pt>
                <c:pt idx="240">
                  <c:v>264</c:v>
                </c:pt>
                <c:pt idx="241">
                  <c:v>265</c:v>
                </c:pt>
                <c:pt idx="242">
                  <c:v>266</c:v>
                </c:pt>
                <c:pt idx="243">
                  <c:v>267</c:v>
                </c:pt>
                <c:pt idx="244">
                  <c:v>268</c:v>
                </c:pt>
                <c:pt idx="245">
                  <c:v>269</c:v>
                </c:pt>
                <c:pt idx="246">
                  <c:v>270</c:v>
                </c:pt>
                <c:pt idx="247">
                  <c:v>271</c:v>
                </c:pt>
                <c:pt idx="248">
                  <c:v>272</c:v>
                </c:pt>
                <c:pt idx="249">
                  <c:v>273</c:v>
                </c:pt>
                <c:pt idx="250">
                  <c:v>274</c:v>
                </c:pt>
                <c:pt idx="251">
                  <c:v>275</c:v>
                </c:pt>
                <c:pt idx="252">
                  <c:v>276</c:v>
                </c:pt>
                <c:pt idx="253">
                  <c:v>277</c:v>
                </c:pt>
                <c:pt idx="254">
                  <c:v>278</c:v>
                </c:pt>
                <c:pt idx="255">
                  <c:v>279</c:v>
                </c:pt>
                <c:pt idx="256">
                  <c:v>280</c:v>
                </c:pt>
                <c:pt idx="257">
                  <c:v>281</c:v>
                </c:pt>
                <c:pt idx="258">
                  <c:v>282</c:v>
                </c:pt>
                <c:pt idx="259">
                  <c:v>283</c:v>
                </c:pt>
                <c:pt idx="260">
                  <c:v>284</c:v>
                </c:pt>
                <c:pt idx="261">
                  <c:v>285</c:v>
                </c:pt>
                <c:pt idx="262">
                  <c:v>286</c:v>
                </c:pt>
                <c:pt idx="263">
                  <c:v>287</c:v>
                </c:pt>
                <c:pt idx="264">
                  <c:v>288</c:v>
                </c:pt>
                <c:pt idx="265">
                  <c:v>289</c:v>
                </c:pt>
                <c:pt idx="266">
                  <c:v>290</c:v>
                </c:pt>
                <c:pt idx="267">
                  <c:v>291</c:v>
                </c:pt>
              </c:numCache>
            </c:numRef>
          </c:xVal>
          <c:yVal>
            <c:numRef>
              <c:f>'28-day window'!$G$4:$G$271</c:f>
              <c:numCache>
                <c:formatCode>General</c:formatCode>
                <c:ptCount val="268"/>
                <c:pt idx="0">
                  <c:v>0.55232000000000003</c:v>
                </c:pt>
                <c:pt idx="1">
                  <c:v>0.55561000000000005</c:v>
                </c:pt>
                <c:pt idx="2">
                  <c:v>0.55886999999999998</c:v>
                </c:pt>
                <c:pt idx="3">
                  <c:v>0.56211999999999995</c:v>
                </c:pt>
                <c:pt idx="4">
                  <c:v>0.56533999999999995</c:v>
                </c:pt>
                <c:pt idx="5">
                  <c:v>0.56854000000000005</c:v>
                </c:pt>
                <c:pt idx="6">
                  <c:v>0.57172000000000001</c:v>
                </c:pt>
                <c:pt idx="7">
                  <c:v>0.57487999999999995</c:v>
                </c:pt>
                <c:pt idx="8">
                  <c:v>0.57801999999999998</c:v>
                </c:pt>
                <c:pt idx="9">
                  <c:v>0.58113999999999999</c:v>
                </c:pt>
                <c:pt idx="10">
                  <c:v>0.58423999999999998</c:v>
                </c:pt>
                <c:pt idx="11">
                  <c:v>0.58731</c:v>
                </c:pt>
                <c:pt idx="12">
                  <c:v>0.59036999999999995</c:v>
                </c:pt>
                <c:pt idx="13">
                  <c:v>0.59340999999999999</c:v>
                </c:pt>
                <c:pt idx="14">
                  <c:v>0.59641999999999995</c:v>
                </c:pt>
                <c:pt idx="15">
                  <c:v>0.59941</c:v>
                </c:pt>
                <c:pt idx="16">
                  <c:v>0.60238999999999998</c:v>
                </c:pt>
                <c:pt idx="17">
                  <c:v>0.60533999999999999</c:v>
                </c:pt>
                <c:pt idx="18">
                  <c:v>0.60826999999999998</c:v>
                </c:pt>
                <c:pt idx="19">
                  <c:v>0.61117999999999995</c:v>
                </c:pt>
                <c:pt idx="20">
                  <c:v>0.61407</c:v>
                </c:pt>
                <c:pt idx="21">
                  <c:v>0.61694000000000004</c:v>
                </c:pt>
                <c:pt idx="22">
                  <c:v>0.61978999999999995</c:v>
                </c:pt>
                <c:pt idx="23">
                  <c:v>0.62261</c:v>
                </c:pt>
                <c:pt idx="24">
                  <c:v>0.62541999999999998</c:v>
                </c:pt>
                <c:pt idx="25">
                  <c:v>0.62821000000000005</c:v>
                </c:pt>
                <c:pt idx="26">
                  <c:v>0.63097000000000003</c:v>
                </c:pt>
                <c:pt idx="27">
                  <c:v>0.63371999999999995</c:v>
                </c:pt>
                <c:pt idx="28">
                  <c:v>0.63644000000000001</c:v>
                </c:pt>
                <c:pt idx="29">
                  <c:v>0.63914000000000004</c:v>
                </c:pt>
                <c:pt idx="30">
                  <c:v>0.64181999999999995</c:v>
                </c:pt>
                <c:pt idx="31">
                  <c:v>0.64449000000000001</c:v>
                </c:pt>
                <c:pt idx="32">
                  <c:v>0.64712999999999998</c:v>
                </c:pt>
                <c:pt idx="33">
                  <c:v>0.64973999999999998</c:v>
                </c:pt>
                <c:pt idx="34">
                  <c:v>0.65234000000000003</c:v>
                </c:pt>
                <c:pt idx="35">
                  <c:v>0.65491999999999995</c:v>
                </c:pt>
                <c:pt idx="36">
                  <c:v>0.65747999999999995</c:v>
                </c:pt>
                <c:pt idx="37">
                  <c:v>0.66000999999999999</c:v>
                </c:pt>
                <c:pt idx="38">
                  <c:v>0.66252999999999995</c:v>
                </c:pt>
                <c:pt idx="39">
                  <c:v>0.66501999999999994</c:v>
                </c:pt>
                <c:pt idx="40">
                  <c:v>0.66749999999999998</c:v>
                </c:pt>
                <c:pt idx="41">
                  <c:v>0.66995000000000005</c:v>
                </c:pt>
                <c:pt idx="42">
                  <c:v>0.67237999999999998</c:v>
                </c:pt>
                <c:pt idx="43">
                  <c:v>0.67479</c:v>
                </c:pt>
                <c:pt idx="44">
                  <c:v>0.67718999999999996</c:v>
                </c:pt>
                <c:pt idx="45">
                  <c:v>0.67956000000000005</c:v>
                </c:pt>
                <c:pt idx="46">
                  <c:v>0.68189999999999995</c:v>
                </c:pt>
                <c:pt idx="47">
                  <c:v>0.68423</c:v>
                </c:pt>
                <c:pt idx="48">
                  <c:v>0.68654000000000004</c:v>
                </c:pt>
                <c:pt idx="49">
                  <c:v>0.68883000000000005</c:v>
                </c:pt>
                <c:pt idx="50">
                  <c:v>0.69108999999999998</c:v>
                </c:pt>
                <c:pt idx="51">
                  <c:v>0.69333999999999996</c:v>
                </c:pt>
                <c:pt idx="52">
                  <c:v>0.69555999999999996</c:v>
                </c:pt>
                <c:pt idx="53">
                  <c:v>0.69776000000000005</c:v>
                </c:pt>
                <c:pt idx="54">
                  <c:v>0.69994999999999996</c:v>
                </c:pt>
                <c:pt idx="55">
                  <c:v>0.70211000000000001</c:v>
                </c:pt>
                <c:pt idx="56">
                  <c:v>0.70425000000000004</c:v>
                </c:pt>
                <c:pt idx="57">
                  <c:v>0.70637000000000005</c:v>
                </c:pt>
                <c:pt idx="58">
                  <c:v>0.70847000000000004</c:v>
                </c:pt>
                <c:pt idx="59">
                  <c:v>0.71055000000000001</c:v>
                </c:pt>
                <c:pt idx="60">
                  <c:v>0.71260999999999997</c:v>
                </c:pt>
                <c:pt idx="61">
                  <c:v>0.71464000000000005</c:v>
                </c:pt>
                <c:pt idx="62">
                  <c:v>0.71665999999999996</c:v>
                </c:pt>
                <c:pt idx="63">
                  <c:v>0.71865000000000001</c:v>
                </c:pt>
                <c:pt idx="64">
                  <c:v>0.72062999999999999</c:v>
                </c:pt>
                <c:pt idx="65">
                  <c:v>0.72258</c:v>
                </c:pt>
                <c:pt idx="66">
                  <c:v>0.72452000000000005</c:v>
                </c:pt>
                <c:pt idx="67">
                  <c:v>0.72643000000000002</c:v>
                </c:pt>
                <c:pt idx="68">
                  <c:v>0.72831999999999997</c:v>
                </c:pt>
                <c:pt idx="69">
                  <c:v>0.73019000000000001</c:v>
                </c:pt>
                <c:pt idx="70">
                  <c:v>0.73204000000000002</c:v>
                </c:pt>
                <c:pt idx="71">
                  <c:v>0.73387000000000002</c:v>
                </c:pt>
                <c:pt idx="72">
                  <c:v>0.73568</c:v>
                </c:pt>
                <c:pt idx="73">
                  <c:v>0.73746999999999996</c:v>
                </c:pt>
                <c:pt idx="74">
                  <c:v>0.73923000000000005</c:v>
                </c:pt>
                <c:pt idx="75">
                  <c:v>0.74097999999999997</c:v>
                </c:pt>
                <c:pt idx="76">
                  <c:v>0.74270000000000003</c:v>
                </c:pt>
                <c:pt idx="77">
                  <c:v>0.74441000000000002</c:v>
                </c:pt>
                <c:pt idx="78">
                  <c:v>0.74609000000000003</c:v>
                </c:pt>
                <c:pt idx="79">
                  <c:v>0.74775000000000003</c:v>
                </c:pt>
                <c:pt idx="80">
                  <c:v>0.74939</c:v>
                </c:pt>
                <c:pt idx="81">
                  <c:v>0.75102000000000002</c:v>
                </c:pt>
                <c:pt idx="82">
                  <c:v>0.75261999999999996</c:v>
                </c:pt>
                <c:pt idx="83">
                  <c:v>0.75419999999999998</c:v>
                </c:pt>
                <c:pt idx="84">
                  <c:v>0.75575000000000003</c:v>
                </c:pt>
                <c:pt idx="85">
                  <c:v>0.75729000000000002</c:v>
                </c:pt>
                <c:pt idx="86">
                  <c:v>0.75880999999999998</c:v>
                </c:pt>
                <c:pt idx="87">
                  <c:v>0.76031000000000004</c:v>
                </c:pt>
                <c:pt idx="88">
                  <c:v>0.76178000000000001</c:v>
                </c:pt>
                <c:pt idx="89">
                  <c:v>0.76324000000000003</c:v>
                </c:pt>
                <c:pt idx="90">
                  <c:v>0.76466999999999996</c:v>
                </c:pt>
                <c:pt idx="91">
                  <c:v>0.76607999999999998</c:v>
                </c:pt>
                <c:pt idx="92">
                  <c:v>0.76746999999999999</c:v>
                </c:pt>
                <c:pt idx="93">
                  <c:v>0.76885000000000003</c:v>
                </c:pt>
                <c:pt idx="94">
                  <c:v>0.7702</c:v>
                </c:pt>
                <c:pt idx="95">
                  <c:v>0.77153000000000005</c:v>
                </c:pt>
                <c:pt idx="96">
                  <c:v>0.77283999999999997</c:v>
                </c:pt>
                <c:pt idx="97">
                  <c:v>0.77412000000000003</c:v>
                </c:pt>
                <c:pt idx="98">
                  <c:v>0.77539000000000002</c:v>
                </c:pt>
                <c:pt idx="99">
                  <c:v>0.77664</c:v>
                </c:pt>
                <c:pt idx="100">
                  <c:v>0.77786</c:v>
                </c:pt>
                <c:pt idx="101">
                  <c:v>0.77907000000000004</c:v>
                </c:pt>
                <c:pt idx="102">
                  <c:v>0.78025</c:v>
                </c:pt>
                <c:pt idx="103">
                  <c:v>0.78142</c:v>
                </c:pt>
                <c:pt idx="104">
                  <c:v>0.78256000000000003</c:v>
                </c:pt>
                <c:pt idx="105">
                  <c:v>0.78368000000000004</c:v>
                </c:pt>
                <c:pt idx="106">
                  <c:v>0.78478000000000003</c:v>
                </c:pt>
                <c:pt idx="107">
                  <c:v>0.78586</c:v>
                </c:pt>
                <c:pt idx="108">
                  <c:v>0.78691999999999995</c:v>
                </c:pt>
                <c:pt idx="109">
                  <c:v>0.78795999999999999</c:v>
                </c:pt>
                <c:pt idx="110">
                  <c:v>0.78898000000000001</c:v>
                </c:pt>
                <c:pt idx="111">
                  <c:v>0.78996999999999995</c:v>
                </c:pt>
                <c:pt idx="112">
                  <c:v>0.79095000000000004</c:v>
                </c:pt>
                <c:pt idx="113">
                  <c:v>0.79191</c:v>
                </c:pt>
                <c:pt idx="114">
                  <c:v>0.79283999999999999</c:v>
                </c:pt>
                <c:pt idx="115">
                  <c:v>0.79376000000000002</c:v>
                </c:pt>
                <c:pt idx="116">
                  <c:v>0.79464999999999997</c:v>
                </c:pt>
                <c:pt idx="117">
                  <c:v>0.79552</c:v>
                </c:pt>
                <c:pt idx="118">
                  <c:v>0.79637000000000002</c:v>
                </c:pt>
                <c:pt idx="119">
                  <c:v>0.79720000000000002</c:v>
                </c:pt>
                <c:pt idx="120">
                  <c:v>0.79801</c:v>
                </c:pt>
                <c:pt idx="121">
                  <c:v>0.79879999999999995</c:v>
                </c:pt>
                <c:pt idx="122">
                  <c:v>0.79957</c:v>
                </c:pt>
                <c:pt idx="123">
                  <c:v>0.80032000000000003</c:v>
                </c:pt>
                <c:pt idx="124">
                  <c:v>0.80103999999999997</c:v>
                </c:pt>
                <c:pt idx="125">
                  <c:v>0.80174999999999996</c:v>
                </c:pt>
                <c:pt idx="126">
                  <c:v>0.80242999999999998</c:v>
                </c:pt>
                <c:pt idx="127">
                  <c:v>0.80310000000000004</c:v>
                </c:pt>
                <c:pt idx="128">
                  <c:v>0.80374000000000001</c:v>
                </c:pt>
                <c:pt idx="129">
                  <c:v>0.80437000000000003</c:v>
                </c:pt>
                <c:pt idx="130">
                  <c:v>0.80496999999999996</c:v>
                </c:pt>
                <c:pt idx="131">
                  <c:v>0.80554999999999999</c:v>
                </c:pt>
                <c:pt idx="132">
                  <c:v>0.80610999999999999</c:v>
                </c:pt>
                <c:pt idx="133">
                  <c:v>0.80664999999999998</c:v>
                </c:pt>
                <c:pt idx="134">
                  <c:v>0.80717000000000005</c:v>
                </c:pt>
                <c:pt idx="135">
                  <c:v>0.80766000000000004</c:v>
                </c:pt>
                <c:pt idx="136">
                  <c:v>0.80813999999999997</c:v>
                </c:pt>
                <c:pt idx="137">
                  <c:v>0.80859999999999999</c:v>
                </c:pt>
                <c:pt idx="138">
                  <c:v>0.80903000000000003</c:v>
                </c:pt>
                <c:pt idx="139">
                  <c:v>0.80945</c:v>
                </c:pt>
                <c:pt idx="140">
                  <c:v>0.80984</c:v>
                </c:pt>
                <c:pt idx="141">
                  <c:v>0.81020999999999999</c:v>
                </c:pt>
                <c:pt idx="142">
                  <c:v>0.81057000000000001</c:v>
                </c:pt>
                <c:pt idx="143">
                  <c:v>0.81089999999999995</c:v>
                </c:pt>
                <c:pt idx="144">
                  <c:v>0.81120999999999999</c:v>
                </c:pt>
                <c:pt idx="145">
                  <c:v>0.8115</c:v>
                </c:pt>
                <c:pt idx="146">
                  <c:v>0.81176999999999999</c:v>
                </c:pt>
                <c:pt idx="147">
                  <c:v>0.81201999999999996</c:v>
                </c:pt>
                <c:pt idx="148">
                  <c:v>0.81223999999999996</c:v>
                </c:pt>
                <c:pt idx="149">
                  <c:v>0.81245000000000001</c:v>
                </c:pt>
                <c:pt idx="150">
                  <c:v>0.81264000000000003</c:v>
                </c:pt>
                <c:pt idx="151">
                  <c:v>0.81279999999999997</c:v>
                </c:pt>
                <c:pt idx="152">
                  <c:v>0.81294999999999995</c:v>
                </c:pt>
                <c:pt idx="153">
                  <c:v>0.81306999999999996</c:v>
                </c:pt>
                <c:pt idx="154">
                  <c:v>0.81316999999999995</c:v>
                </c:pt>
                <c:pt idx="155">
                  <c:v>0.81325000000000003</c:v>
                </c:pt>
                <c:pt idx="156">
                  <c:v>0.81330999999999998</c:v>
                </c:pt>
                <c:pt idx="157">
                  <c:v>0.81335999999999997</c:v>
                </c:pt>
                <c:pt idx="158">
                  <c:v>0.81337000000000004</c:v>
                </c:pt>
                <c:pt idx="159">
                  <c:v>0.81337000000000004</c:v>
                </c:pt>
                <c:pt idx="160">
                  <c:v>0.81335000000000002</c:v>
                </c:pt>
                <c:pt idx="161">
                  <c:v>0.81330999999999998</c:v>
                </c:pt>
                <c:pt idx="162">
                  <c:v>0.81323999999999996</c:v>
                </c:pt>
                <c:pt idx="163">
                  <c:v>0.81315999999999999</c:v>
                </c:pt>
                <c:pt idx="164">
                  <c:v>0.81305000000000005</c:v>
                </c:pt>
                <c:pt idx="165">
                  <c:v>0.81293000000000004</c:v>
                </c:pt>
                <c:pt idx="166">
                  <c:v>0.81277999999999995</c:v>
                </c:pt>
                <c:pt idx="167">
                  <c:v>0.81261000000000005</c:v>
                </c:pt>
                <c:pt idx="168">
                  <c:v>0.81242999999999999</c:v>
                </c:pt>
                <c:pt idx="169">
                  <c:v>0.81222000000000005</c:v>
                </c:pt>
                <c:pt idx="170">
                  <c:v>0.81198999999999999</c:v>
                </c:pt>
                <c:pt idx="171">
                  <c:v>0.81174000000000002</c:v>
                </c:pt>
                <c:pt idx="172">
                  <c:v>0.81145999999999996</c:v>
                </c:pt>
                <c:pt idx="173">
                  <c:v>0.81116999999999995</c:v>
                </c:pt>
                <c:pt idx="174">
                  <c:v>0.81086000000000003</c:v>
                </c:pt>
                <c:pt idx="175">
                  <c:v>0.81052000000000002</c:v>
                </c:pt>
                <c:pt idx="176">
                  <c:v>0.81016999999999995</c:v>
                </c:pt>
                <c:pt idx="177">
                  <c:v>0.80979000000000001</c:v>
                </c:pt>
                <c:pt idx="178">
                  <c:v>0.80940000000000001</c:v>
                </c:pt>
                <c:pt idx="179">
                  <c:v>0.80898000000000003</c:v>
                </c:pt>
                <c:pt idx="180">
                  <c:v>0.80854000000000004</c:v>
                </c:pt>
                <c:pt idx="181">
                  <c:v>0.80808000000000002</c:v>
                </c:pt>
                <c:pt idx="182">
                  <c:v>0.80759999999999998</c:v>
                </c:pt>
                <c:pt idx="183">
                  <c:v>0.80710000000000004</c:v>
                </c:pt>
                <c:pt idx="184">
                  <c:v>0.80657999999999996</c:v>
                </c:pt>
                <c:pt idx="185">
                  <c:v>0.80603999999999998</c:v>
                </c:pt>
                <c:pt idx="186">
                  <c:v>0.80547999999999997</c:v>
                </c:pt>
                <c:pt idx="187">
                  <c:v>0.80488999999999999</c:v>
                </c:pt>
                <c:pt idx="188">
                  <c:v>0.80428999999999995</c:v>
                </c:pt>
                <c:pt idx="189">
                  <c:v>0.80366000000000004</c:v>
                </c:pt>
                <c:pt idx="190">
                  <c:v>0.80301999999999996</c:v>
                </c:pt>
                <c:pt idx="191">
                  <c:v>0.80235000000000001</c:v>
                </c:pt>
                <c:pt idx="192">
                  <c:v>0.80166000000000004</c:v>
                </c:pt>
                <c:pt idx="193">
                  <c:v>0.80095000000000005</c:v>
                </c:pt>
                <c:pt idx="194">
                  <c:v>0.80022000000000004</c:v>
                </c:pt>
                <c:pt idx="195">
                  <c:v>0.79947000000000001</c:v>
                </c:pt>
                <c:pt idx="196">
                  <c:v>0.79869999999999997</c:v>
                </c:pt>
                <c:pt idx="197">
                  <c:v>0.79791000000000001</c:v>
                </c:pt>
                <c:pt idx="198">
                  <c:v>0.79710000000000003</c:v>
                </c:pt>
                <c:pt idx="199">
                  <c:v>0.79627000000000003</c:v>
                </c:pt>
                <c:pt idx="200">
                  <c:v>0.79540999999999995</c:v>
                </c:pt>
                <c:pt idx="201">
                  <c:v>0.79454000000000002</c:v>
                </c:pt>
                <c:pt idx="202">
                  <c:v>0.79364000000000001</c:v>
                </c:pt>
                <c:pt idx="203">
                  <c:v>0.79271999999999998</c:v>
                </c:pt>
                <c:pt idx="204">
                  <c:v>0.79178999999999999</c:v>
                </c:pt>
                <c:pt idx="205">
                  <c:v>0.79083000000000003</c:v>
                </c:pt>
                <c:pt idx="206">
                  <c:v>0.78985000000000005</c:v>
                </c:pt>
                <c:pt idx="207">
                  <c:v>0.78885000000000005</c:v>
                </c:pt>
                <c:pt idx="208">
                  <c:v>0.78783000000000003</c:v>
                </c:pt>
                <c:pt idx="209">
                  <c:v>0.78678999999999999</c:v>
                </c:pt>
                <c:pt idx="210">
                  <c:v>0.78573000000000004</c:v>
                </c:pt>
                <c:pt idx="211">
                  <c:v>0.78464</c:v>
                </c:pt>
                <c:pt idx="212">
                  <c:v>0.78354000000000001</c:v>
                </c:pt>
                <c:pt idx="213">
                  <c:v>0.78242</c:v>
                </c:pt>
                <c:pt idx="214">
                  <c:v>0.78127000000000002</c:v>
                </c:pt>
                <c:pt idx="215">
                  <c:v>0.78010000000000002</c:v>
                </c:pt>
                <c:pt idx="216">
                  <c:v>0.77891999999999995</c:v>
                </c:pt>
                <c:pt idx="217">
                  <c:v>0.77771000000000001</c:v>
                </c:pt>
                <c:pt idx="218">
                  <c:v>0.77647999999999995</c:v>
                </c:pt>
                <c:pt idx="219">
                  <c:v>0.77522999999999997</c:v>
                </c:pt>
                <c:pt idx="220">
                  <c:v>0.77395999999999998</c:v>
                </c:pt>
                <c:pt idx="221">
                  <c:v>0.77266999999999997</c:v>
                </c:pt>
                <c:pt idx="222">
                  <c:v>0.77136000000000005</c:v>
                </c:pt>
                <c:pt idx="223">
                  <c:v>0.77002999999999999</c:v>
                </c:pt>
                <c:pt idx="224">
                  <c:v>0.76866999999999996</c:v>
                </c:pt>
                <c:pt idx="225">
                  <c:v>0.76729999999999998</c:v>
                </c:pt>
                <c:pt idx="226">
                  <c:v>0.76590000000000003</c:v>
                </c:pt>
                <c:pt idx="227">
                  <c:v>0.76449</c:v>
                </c:pt>
                <c:pt idx="228">
                  <c:v>0.76305000000000001</c:v>
                </c:pt>
                <c:pt idx="229">
                  <c:v>0.76158999999999999</c:v>
                </c:pt>
                <c:pt idx="230">
                  <c:v>0.76012000000000002</c:v>
                </c:pt>
                <c:pt idx="231">
                  <c:v>0.75861999999999996</c:v>
                </c:pt>
                <c:pt idx="232">
                  <c:v>0.7571</c:v>
                </c:pt>
                <c:pt idx="233">
                  <c:v>0.75556000000000001</c:v>
                </c:pt>
                <c:pt idx="234">
                  <c:v>0.754</c:v>
                </c:pt>
                <c:pt idx="235">
                  <c:v>0.75241000000000002</c:v>
                </c:pt>
                <c:pt idx="236">
                  <c:v>0.75080999999999998</c:v>
                </c:pt>
                <c:pt idx="237">
                  <c:v>0.74919000000000002</c:v>
                </c:pt>
                <c:pt idx="238">
                  <c:v>0.74753999999999998</c:v>
                </c:pt>
                <c:pt idx="239">
                  <c:v>0.74587999999999999</c:v>
                </c:pt>
                <c:pt idx="240">
                  <c:v>0.74419000000000002</c:v>
                </c:pt>
                <c:pt idx="241">
                  <c:v>0.74248999999999998</c:v>
                </c:pt>
                <c:pt idx="242">
                  <c:v>0.74075999999999997</c:v>
                </c:pt>
                <c:pt idx="243">
                  <c:v>0.73900999999999994</c:v>
                </c:pt>
                <c:pt idx="244">
                  <c:v>0.73724000000000001</c:v>
                </c:pt>
                <c:pt idx="245">
                  <c:v>0.73545000000000005</c:v>
                </c:pt>
                <c:pt idx="246">
                  <c:v>0.73363999999999996</c:v>
                </c:pt>
                <c:pt idx="247">
                  <c:v>0.73180999999999996</c:v>
                </c:pt>
                <c:pt idx="248">
                  <c:v>0.72994999999999999</c:v>
                </c:pt>
                <c:pt idx="249">
                  <c:v>0.72807999999999995</c:v>
                </c:pt>
                <c:pt idx="250">
                  <c:v>0.72619</c:v>
                </c:pt>
                <c:pt idx="251">
                  <c:v>0.72426999999999997</c:v>
                </c:pt>
                <c:pt idx="252">
                  <c:v>0.72233999999999998</c:v>
                </c:pt>
                <c:pt idx="253">
                  <c:v>0.72038000000000002</c:v>
                </c:pt>
                <c:pt idx="254">
                  <c:v>0.71840000000000004</c:v>
                </c:pt>
                <c:pt idx="255">
                  <c:v>0.71640999999999999</c:v>
                </c:pt>
                <c:pt idx="256">
                  <c:v>0.71438999999999997</c:v>
                </c:pt>
                <c:pt idx="257">
                  <c:v>0.71235000000000004</c:v>
                </c:pt>
                <c:pt idx="258">
                  <c:v>0.71028999999999998</c:v>
                </c:pt>
                <c:pt idx="259">
                  <c:v>0.70820000000000005</c:v>
                </c:pt>
                <c:pt idx="260">
                  <c:v>0.70609999999999995</c:v>
                </c:pt>
                <c:pt idx="261">
                  <c:v>0.70398000000000005</c:v>
                </c:pt>
                <c:pt idx="262">
                  <c:v>0.70184000000000002</c:v>
                </c:pt>
                <c:pt idx="263">
                  <c:v>0.69967000000000001</c:v>
                </c:pt>
                <c:pt idx="264">
                  <c:v>0.69749000000000005</c:v>
                </c:pt>
                <c:pt idx="265">
                  <c:v>0.69528000000000001</c:v>
                </c:pt>
                <c:pt idx="266">
                  <c:v>0.69305000000000005</c:v>
                </c:pt>
                <c:pt idx="267">
                  <c:v>0.69081000000000004</c:v>
                </c:pt>
              </c:numCache>
            </c:numRef>
          </c:yVal>
          <c:smooth val="0"/>
          <c:extLst>
            <c:ext xmlns:c16="http://schemas.microsoft.com/office/drawing/2014/chart" uri="{C3380CC4-5D6E-409C-BE32-E72D297353CC}">
              <c16:uniqueId val="{00000001-5760-7E4C-BEF8-B3C66828BDF7}"/>
            </c:ext>
          </c:extLst>
        </c:ser>
        <c:dLbls>
          <c:showLegendKey val="0"/>
          <c:showVal val="0"/>
          <c:showCatName val="0"/>
          <c:showSerName val="0"/>
          <c:showPercent val="0"/>
          <c:showBubbleSize val="0"/>
        </c:dLbls>
        <c:axId val="412715904"/>
        <c:axId val="412707704"/>
      </c:scatterChart>
      <c:valAx>
        <c:axId val="412715904"/>
        <c:scaling>
          <c:orientation val="minMax"/>
          <c:max val="304"/>
          <c:min val="24"/>
        </c:scaling>
        <c:delete val="0"/>
        <c:axPos val="b"/>
        <c:majorGridlines>
          <c:spPr>
            <a:ln w="9525" cap="flat" cmpd="sng" algn="ctr">
              <a:noFill/>
              <a:round/>
            </a:ln>
            <a:effectLst/>
          </c:spPr>
        </c:majorGridlines>
        <c:minorGridlines>
          <c:spPr>
            <a:ln w="9525" cap="flat" cmpd="sng" algn="ctr">
              <a:noFill/>
              <a:round/>
            </a:ln>
            <a:effectLst/>
          </c:spPr>
        </c:min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i="0" baseline="0">
                    <a:solidFill>
                      <a:sysClr val="windowText" lastClr="000000"/>
                    </a:solidFill>
                  </a:rPr>
                  <a:t>Mid-point of each 28-d window, DIM</a:t>
                </a:r>
              </a:p>
            </c:rich>
          </c:tx>
          <c:layout>
            <c:manualLayout>
              <c:xMode val="edge"/>
              <c:yMode val="edge"/>
              <c:x val="0.3361910465417175"/>
              <c:y val="0.91481132075471705"/>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cross"/>
        <c:minorTickMark val="out"/>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12707704"/>
        <c:crosses val="autoZero"/>
        <c:crossBetween val="midCat"/>
        <c:majorUnit val="20"/>
      </c:valAx>
      <c:valAx>
        <c:axId val="412707704"/>
        <c:scaling>
          <c:orientation val="minMax"/>
          <c:max val="1"/>
          <c:min val="0.5"/>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i="0" baseline="0">
                    <a:solidFill>
                      <a:sysClr val="windowText" lastClr="000000"/>
                    </a:solidFill>
                  </a:rPr>
                  <a:t>Correlation coefficient</a:t>
                </a:r>
              </a:p>
            </c:rich>
          </c:tx>
          <c:layout>
            <c:manualLayout>
              <c:xMode val="edge"/>
              <c:yMode val="edge"/>
              <c:x val="1.5023474178403756E-2"/>
              <c:y val="0.2198400435794582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0.00" sourceLinked="0"/>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12715904"/>
        <c:crosses val="autoZero"/>
        <c:crossBetween val="midCat"/>
        <c:majorUnit val="0.1"/>
      </c:valAx>
      <c:spPr>
        <a:noFill/>
        <a:ln>
          <a:solidFill>
            <a:schemeClr val="tx1"/>
          </a:solidFill>
        </a:ln>
        <a:effectLst/>
      </c:spPr>
    </c:plotArea>
    <c:legend>
      <c:legendPos val="r"/>
      <c:layout>
        <c:manualLayout>
          <c:xMode val="edge"/>
          <c:yMode val="edge"/>
          <c:x val="0.61049364021804975"/>
          <c:y val="0.65762541474768488"/>
          <c:w val="0.32377868631805645"/>
          <c:h val="8.412023968702026E-2"/>
        </c:manualLayout>
      </c:layout>
      <c:overlay val="1"/>
      <c:spPr>
        <a:noFill/>
        <a:ln w="12700">
          <a:solidFill>
            <a:schemeClr val="tx1"/>
          </a:solid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0.44577</cdr:x>
      <cdr:y>0.28302</cdr:y>
    </cdr:from>
    <cdr:to>
      <cdr:x>0.74718</cdr:x>
      <cdr:y>0.41509</cdr:y>
    </cdr:to>
    <cdr:sp macro="" textlink="">
      <cdr:nvSpPr>
        <cdr:cNvPr id="2" name="Rectangle 1">
          <a:extLst xmlns:a="http://schemas.openxmlformats.org/drawingml/2006/main">
            <a:ext uri="{FF2B5EF4-FFF2-40B4-BE49-F238E27FC236}">
              <a16:creationId xmlns:a16="http://schemas.microsoft.com/office/drawing/2014/main" id="{56716409-C7FB-422A-A215-DB0F933764C6}"/>
            </a:ext>
          </a:extLst>
        </cdr:cNvPr>
        <cdr:cNvSpPr/>
      </cdr:nvSpPr>
      <cdr:spPr>
        <a:xfrm xmlns:a="http://schemas.openxmlformats.org/drawingml/2006/main">
          <a:off x="3014663" y="1143000"/>
          <a:ext cx="2038350" cy="533400"/>
        </a:xfrm>
        <a:prstGeom xmlns:a="http://schemas.openxmlformats.org/drawingml/2006/main" prst="rect">
          <a:avLst/>
        </a:prstGeom>
        <a:noFill xmlns:a="http://schemas.openxmlformats.org/drawingml/2006/main"/>
        <a:ln xmlns:a="http://schemas.openxmlformats.org/drawingml/2006/main" w="19050">
          <a:solidFill>
            <a:sysClr val="windowText" lastClr="00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0.73873</cdr:x>
      <cdr:y>0.10613</cdr:y>
    </cdr:from>
    <cdr:to>
      <cdr:x>0.87394</cdr:x>
      <cdr:y>0.33255</cdr:y>
    </cdr:to>
    <cdr:sp macro="" textlink="">
      <cdr:nvSpPr>
        <cdr:cNvPr id="7" name="TextBox 6">
          <a:extLst xmlns:a="http://schemas.openxmlformats.org/drawingml/2006/main">
            <a:ext uri="{FF2B5EF4-FFF2-40B4-BE49-F238E27FC236}">
              <a16:creationId xmlns:a16="http://schemas.microsoft.com/office/drawing/2014/main" id="{994E0353-7135-44A1-8243-218BBF203036}"/>
            </a:ext>
          </a:extLst>
        </cdr:cNvPr>
        <cdr:cNvSpPr txBox="1"/>
      </cdr:nvSpPr>
      <cdr:spPr>
        <a:xfrm xmlns:a="http://schemas.openxmlformats.org/drawingml/2006/main">
          <a:off x="4995863" y="428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a:t>Greatest association</a:t>
          </a:r>
        </a:p>
        <a:p xmlns:a="http://schemas.openxmlformats.org/drawingml/2006/main">
          <a:pPr algn="ctr"/>
          <a:r>
            <a:rPr lang="en-US" sz="1200" b="1"/>
            <a:t>(132 - 232 DIM)</a:t>
          </a:r>
        </a:p>
      </cdr:txBody>
    </cdr:sp>
  </cdr:relSizeAnchor>
  <cdr:relSizeAnchor xmlns:cdr="http://schemas.openxmlformats.org/drawingml/2006/chartDrawing">
    <cdr:from>
      <cdr:x>0.68732</cdr:x>
      <cdr:y>0.20047</cdr:y>
    </cdr:from>
    <cdr:to>
      <cdr:x>0.71268</cdr:x>
      <cdr:y>0.27005</cdr:y>
    </cdr:to>
    <cdr:cxnSp macro="">
      <cdr:nvCxnSpPr>
        <cdr:cNvPr id="9" name="Connector: Curved 8">
          <a:extLst xmlns:a="http://schemas.openxmlformats.org/drawingml/2006/main">
            <a:ext uri="{FF2B5EF4-FFF2-40B4-BE49-F238E27FC236}">
              <a16:creationId xmlns:a16="http://schemas.microsoft.com/office/drawing/2014/main" id="{96E674EE-1317-4CEE-ABCF-3403B48C6B1E}"/>
            </a:ext>
          </a:extLst>
        </cdr:cNvPr>
        <cdr:cNvCxnSpPr/>
      </cdr:nvCxnSpPr>
      <cdr:spPr>
        <a:xfrm xmlns:a="http://schemas.openxmlformats.org/drawingml/2006/main" rot="5400000">
          <a:off x="4593432" y="864395"/>
          <a:ext cx="280988" cy="171448"/>
        </a:xfrm>
        <a:prstGeom xmlns:a="http://schemas.openxmlformats.org/drawingml/2006/main" prst="curvedConnector3">
          <a:avLst/>
        </a:prstGeom>
        <a:ln xmlns:a="http://schemas.openxmlformats.org/drawingml/2006/main" w="22225">
          <a:solidFill>
            <a:schemeClr val="tx1"/>
          </a:solidFill>
          <a:tailEnd type="stealt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0.59014</cdr:x>
      <cdr:y>0.34198</cdr:y>
    </cdr:from>
    <cdr:to>
      <cdr:x>0.59014</cdr:x>
      <cdr:y>0.46934</cdr:y>
    </cdr:to>
    <cdr:cxnSp macro="">
      <cdr:nvCxnSpPr>
        <cdr:cNvPr id="14" name="Straight Arrow Connector 13">
          <a:extLst xmlns:a="http://schemas.openxmlformats.org/drawingml/2006/main">
            <a:ext uri="{FF2B5EF4-FFF2-40B4-BE49-F238E27FC236}">
              <a16:creationId xmlns:a16="http://schemas.microsoft.com/office/drawing/2014/main" id="{BA53B40A-FF89-417E-978C-98BE71099FF1}"/>
            </a:ext>
          </a:extLst>
        </cdr:cNvPr>
        <cdr:cNvCxnSpPr/>
      </cdr:nvCxnSpPr>
      <cdr:spPr>
        <a:xfrm xmlns:a="http://schemas.openxmlformats.org/drawingml/2006/main" flipV="1">
          <a:off x="3990975" y="1381127"/>
          <a:ext cx="0" cy="514348"/>
        </a:xfrm>
        <a:prstGeom xmlns:a="http://schemas.openxmlformats.org/drawingml/2006/main" prst="straightConnector1">
          <a:avLst/>
        </a:prstGeom>
        <a:ln xmlns:a="http://schemas.openxmlformats.org/drawingml/2006/main" w="222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0.52465</cdr:x>
      <cdr:y>0.46934</cdr:y>
    </cdr:from>
    <cdr:to>
      <cdr:x>0.65986</cdr:x>
      <cdr:y>0.69575</cdr:y>
    </cdr:to>
    <cdr:sp macro="" textlink="">
      <cdr:nvSpPr>
        <cdr:cNvPr id="17" name="TextBox 16">
          <a:extLst xmlns:a="http://schemas.openxmlformats.org/drawingml/2006/main">
            <a:ext uri="{FF2B5EF4-FFF2-40B4-BE49-F238E27FC236}">
              <a16:creationId xmlns:a16="http://schemas.microsoft.com/office/drawing/2014/main" id="{78FD5060-F53A-493E-8DA4-1DA83641DB62}"/>
            </a:ext>
          </a:extLst>
        </cdr:cNvPr>
        <cdr:cNvSpPr txBox="1"/>
      </cdr:nvSpPr>
      <cdr:spPr>
        <a:xfrm xmlns:a="http://schemas.openxmlformats.org/drawingml/2006/main">
          <a:off x="3548062" y="189547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a:t>Midpoint </a:t>
          </a:r>
        </a:p>
        <a:p xmlns:a="http://schemas.openxmlformats.org/drawingml/2006/main">
          <a:pPr algn="ctr"/>
          <a:r>
            <a:rPr lang="en-US" sz="1200" b="1"/>
            <a:t>182 DIM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28720-454B-481B-8312-8A1B4269CA0F}" type="datetimeFigureOut">
              <a:rPr lang="en-US" smtClean="0"/>
              <a:pPr/>
              <a:t>6/27/19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0EB8D-23C2-439D-8D6B-DBCC814DEBCD}" type="slidenum">
              <a:rPr lang="en-US" smtClean="0"/>
              <a:pPr/>
              <a:t>‹#›</a:t>
            </a:fld>
            <a:endParaRPr lang="en-US"/>
          </a:p>
        </p:txBody>
      </p:sp>
    </p:spTree>
    <p:extLst>
      <p:ext uri="{BB962C8B-B14F-4D97-AF65-F5344CB8AC3E}">
        <p14:creationId xmlns:p14="http://schemas.microsoft.com/office/powerpoint/2010/main" val="179701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60EB8D-23C2-439D-8D6B-DBCC814DEBC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89026-3EB9-4FDE-A2A2-3572751F7118}" type="slidenum">
              <a:rPr lang="en-US" smtClean="0"/>
              <a:t>4</a:t>
            </a:fld>
            <a:endParaRPr lang="en-US"/>
          </a:p>
        </p:txBody>
      </p:sp>
    </p:spTree>
    <p:extLst>
      <p:ext uri="{BB962C8B-B14F-4D97-AF65-F5344CB8AC3E}">
        <p14:creationId xmlns:p14="http://schemas.microsoft.com/office/powerpoint/2010/main" val="113584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9638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BF7C56-861D-499D-8170-A7A5367EEB3B}" type="slidenum">
              <a:rPr lang="en-US" smtClean="0"/>
              <a:pPr/>
              <a:t>16</a:t>
            </a:fld>
            <a:endParaRPr lang="en-US"/>
          </a:p>
        </p:txBody>
      </p:sp>
    </p:spTree>
    <p:extLst>
      <p:ext uri="{BB962C8B-B14F-4D97-AF65-F5344CB8AC3E}">
        <p14:creationId xmlns:p14="http://schemas.microsoft.com/office/powerpoint/2010/main" val="389276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F71CB8-D5F4-4ADD-ADA9-94DD790EF59B}" type="slidenum">
              <a:rPr lang="en-US" smtClean="0"/>
              <a:t>21</a:t>
            </a:fld>
            <a:endParaRPr lang="en-US"/>
          </a:p>
        </p:txBody>
      </p:sp>
    </p:spTree>
    <p:extLst>
      <p:ext uri="{BB962C8B-B14F-4D97-AF65-F5344CB8AC3E}">
        <p14:creationId xmlns:p14="http://schemas.microsoft.com/office/powerpoint/2010/main" val="363308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89026-3EB9-4FDE-A2A2-3572751F7118}" type="slidenum">
              <a:rPr lang="en-US" smtClean="0"/>
              <a:t>23</a:t>
            </a:fld>
            <a:endParaRPr lang="en-US"/>
          </a:p>
        </p:txBody>
      </p:sp>
    </p:spTree>
    <p:extLst>
      <p:ext uri="{BB962C8B-B14F-4D97-AF65-F5344CB8AC3E}">
        <p14:creationId xmlns:p14="http://schemas.microsoft.com/office/powerpoint/2010/main" val="111989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89026-3EB9-4FDE-A2A2-3572751F7118}" type="slidenum">
              <a:rPr lang="en-US" smtClean="0"/>
              <a:t>28</a:t>
            </a:fld>
            <a:endParaRPr lang="en-US"/>
          </a:p>
        </p:txBody>
      </p:sp>
    </p:spTree>
    <p:extLst>
      <p:ext uri="{BB962C8B-B14F-4D97-AF65-F5344CB8AC3E}">
        <p14:creationId xmlns:p14="http://schemas.microsoft.com/office/powerpoint/2010/main" val="220201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89026-3EB9-4FDE-A2A2-3572751F7118}" type="slidenum">
              <a:rPr lang="en-US" smtClean="0"/>
              <a:t>29</a:t>
            </a:fld>
            <a:endParaRPr lang="en-US"/>
          </a:p>
        </p:txBody>
      </p:sp>
    </p:spTree>
    <p:extLst>
      <p:ext uri="{BB962C8B-B14F-4D97-AF65-F5344CB8AC3E}">
        <p14:creationId xmlns:p14="http://schemas.microsoft.com/office/powerpoint/2010/main" val="277940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F71CB8-D5F4-4ADD-ADA9-94DD790EF59B}" type="slidenum">
              <a:rPr lang="en-US" smtClean="0"/>
              <a:t>31</a:t>
            </a:fld>
            <a:endParaRPr lang="en-US"/>
          </a:p>
        </p:txBody>
      </p:sp>
    </p:spTree>
    <p:extLst>
      <p:ext uri="{BB962C8B-B14F-4D97-AF65-F5344CB8AC3E}">
        <p14:creationId xmlns:p14="http://schemas.microsoft.com/office/powerpoint/2010/main" val="393771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dirty="0"/>
              <a:t>Click to edit Master title style</a:t>
            </a:r>
          </a:p>
        </p:txBody>
      </p:sp>
      <p:sp>
        <p:nvSpPr>
          <p:cNvPr id="3" name="Content Placeholder 2"/>
          <p:cNvSpPr>
            <a:spLocks noGrp="1"/>
          </p:cNvSpPr>
          <p:nvPr>
            <p:ph sz="half" idx="1"/>
          </p:nvPr>
        </p:nvSpPr>
        <p:spPr>
          <a:xfrm>
            <a:off x="487680" y="1188720"/>
            <a:ext cx="11216640" cy="5120640"/>
          </a:xfrm>
        </p:spPr>
        <p:txBody>
          <a:bodyPr/>
          <a:lstStyle>
            <a:lvl1pPr marL="274320" indent="-274320">
              <a:defRPr sz="2700"/>
            </a:lvl1pPr>
            <a:lvl2pPr marL="685800">
              <a:defRPr sz="2700"/>
            </a:lvl2pPr>
            <a:lvl3pPr marL="960120" indent="-274320">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p:nvSpPr>
        <p:spPr>
          <a:xfrm>
            <a:off x="0" y="0"/>
            <a:ext cx="12192000" cy="3200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1"/>
          <p:cNvSpPr>
            <a:spLocks noGrp="1"/>
          </p:cNvSpPr>
          <p:nvPr>
            <p:ph type="title"/>
          </p:nvPr>
        </p:nvSpPr>
        <p:spPr>
          <a:xfrm>
            <a:off x="914400" y="889000"/>
            <a:ext cx="10363200" cy="639763"/>
          </a:xfrm>
        </p:spPr>
        <p:txBody>
          <a:bodyPr/>
          <a:lstStyle>
            <a:lvl1pPr algn="l">
              <a:lnSpc>
                <a:spcPts val="6133"/>
              </a:lnSpc>
              <a:defRPr sz="56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914400" y="3566160"/>
            <a:ext cx="10363200" cy="2743200"/>
          </a:xfrm>
        </p:spPr>
        <p:txBody>
          <a:bodyPr/>
          <a:lstStyle>
            <a:lvl1pPr>
              <a:spcAft>
                <a:spcPts val="0"/>
              </a:spcAft>
              <a:buNone/>
              <a:defRPr/>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3984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8_16: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492D0-4821-0C43-8A35-80E34CFA8A82}" type="datetimeFigureOut">
              <a:rPr lang="en-US" smtClean="0"/>
              <a:t>6/27/19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9D3CE-2D82-3F49-AAEB-DF8054AF2450}" type="slidenum">
              <a:rPr lang="en-US" smtClean="0"/>
              <a:t>‹#›</a:t>
            </a:fld>
            <a:endParaRPr lang="en-US"/>
          </a:p>
        </p:txBody>
      </p:sp>
      <p:sp>
        <p:nvSpPr>
          <p:cNvPr id="6" name="Title 1"/>
          <p:cNvSpPr>
            <a:spLocks noGrp="1"/>
          </p:cNvSpPr>
          <p:nvPr>
            <p:ph type="title" hasCustomPrompt="1"/>
          </p:nvPr>
        </p:nvSpPr>
        <p:spPr>
          <a:xfrm>
            <a:off x="609600" y="5034411"/>
            <a:ext cx="10972800" cy="1143967"/>
          </a:xfrm>
        </p:spPr>
        <p:txBody>
          <a:bodyPr/>
          <a:lstStyle/>
          <a:p>
            <a:r>
              <a:rPr lang="en-US" dirty="0"/>
              <a:t>Questions?</a:t>
            </a:r>
          </a:p>
        </p:txBody>
      </p:sp>
      <p:pic>
        <p:nvPicPr>
          <p:cNvPr id="5" name="Picture 4" descr="Dairy Science PP tag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856" y="1109132"/>
            <a:ext cx="5696112" cy="3247556"/>
          </a:xfrm>
          <a:prstGeom prst="rect">
            <a:avLst/>
          </a:prstGeom>
        </p:spPr>
      </p:pic>
    </p:spTree>
    <p:extLst>
      <p:ext uri="{BB962C8B-B14F-4D97-AF65-F5344CB8AC3E}">
        <p14:creationId xmlns:p14="http://schemas.microsoft.com/office/powerpoint/2010/main" val="320264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487680" y="2767584"/>
            <a:ext cx="11216640" cy="639763"/>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44441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304800" y="6611112"/>
            <a:ext cx="7721600" cy="246888"/>
          </a:xfrm>
          <a:prstGeom prst="rect">
            <a:avLst/>
          </a:prstGeom>
        </p:spPr>
        <p:txBody>
          <a:bodyPr vert="horz" lIns="0" tIns="0" rIns="0" bIns="0" rtlCol="0" anchor="ctr"/>
          <a:lstStyle>
            <a:lvl1pPr algn="l">
              <a:defRPr sz="1150" b="1">
                <a:solidFill>
                  <a:schemeClr val="bg1"/>
                </a:solidFill>
              </a:defRPr>
            </a:lvl1pPr>
          </a:lstStyle>
          <a:p>
            <a:r>
              <a:rPr lang="en-US" dirty="0"/>
              <a:t>Symposium on Genetic and Genomic Selection in Dairy Cattle, St. Petersburg, Russia (</a:t>
            </a:r>
            <a:fld id="{15B3028D-9398-4C32-B664-7BB0AE0371BF}" type="slidenum">
              <a:rPr lang="en-US" smtClean="0"/>
              <a:pPr/>
              <a:t>‹#›</a:t>
            </a:fld>
            <a:r>
              <a:rPr lang="en-US" dirty="0"/>
              <a:t>)</a:t>
            </a:r>
          </a:p>
        </p:txBody>
      </p:sp>
      <p:sp>
        <p:nvSpPr>
          <p:cNvPr id="7" name="Slide Number Placeholder 5"/>
          <p:cNvSpPr>
            <a:spLocks noGrp="1"/>
          </p:cNvSpPr>
          <p:nvPr>
            <p:ph type="sldNum" sz="quarter" idx="4"/>
          </p:nvPr>
        </p:nvSpPr>
        <p:spPr>
          <a:xfrm>
            <a:off x="8331200" y="6611112"/>
            <a:ext cx="2844800" cy="246888"/>
          </a:xfrm>
          <a:prstGeom prst="rect">
            <a:avLst/>
          </a:prstGeom>
        </p:spPr>
        <p:txBody>
          <a:bodyPr vert="horz" lIns="0" tIns="0" rIns="0" bIns="0" rtlCol="0" anchor="ctr"/>
          <a:lstStyle>
            <a:lvl1pPr algn="r">
              <a:defRPr sz="1200" b="1">
                <a:solidFill>
                  <a:schemeClr val="bg1"/>
                </a:solidFill>
              </a:defRPr>
            </a:lvl1pPr>
          </a:lstStyle>
          <a:p>
            <a:r>
              <a:rPr lang="en-US" sz="1150" dirty="0"/>
              <a:t>Cole</a:t>
            </a:r>
            <a:r>
              <a:rPr lang="en-US" dirty="0"/>
              <a:t> </a:t>
            </a:r>
          </a:p>
        </p:txBody>
      </p:sp>
    </p:spTree>
    <p:extLst>
      <p:ext uri="{BB962C8B-B14F-4D97-AF65-F5344CB8AC3E}">
        <p14:creationId xmlns:p14="http://schemas.microsoft.com/office/powerpoint/2010/main" val="71084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1"/>
            <a:ext cx="10972800" cy="639763"/>
          </a:xfrm>
        </p:spPr>
        <p:txBody>
          <a:bodyPr/>
          <a:lstStyle/>
          <a:p>
            <a:r>
              <a:rPr lang="en-US" dirty="0"/>
              <a:t>Click to edit Master title style</a:t>
            </a:r>
          </a:p>
        </p:txBody>
      </p:sp>
      <p:sp>
        <p:nvSpPr>
          <p:cNvPr id="3" name="Content Placeholder 2"/>
          <p:cNvSpPr>
            <a:spLocks noGrp="1"/>
          </p:cNvSpPr>
          <p:nvPr>
            <p:ph sz="half" idx="1"/>
          </p:nvPr>
        </p:nvSpPr>
        <p:spPr>
          <a:xfrm>
            <a:off x="609600" y="1371600"/>
            <a:ext cx="10972800" cy="4800600"/>
          </a:xfrm>
        </p:spPr>
        <p:txBody>
          <a:bodyPr/>
          <a:lstStyle>
            <a:lvl1pPr>
              <a:defRPr sz="2700"/>
            </a:lvl1pPr>
            <a:lvl2pPr>
              <a:defRPr sz="2700"/>
            </a:lvl2pPr>
            <a:lvl3pPr>
              <a:defRPr sz="27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Slide Number Placeholder 5"/>
          <p:cNvSpPr>
            <a:spLocks noGrp="1"/>
          </p:cNvSpPr>
          <p:nvPr>
            <p:ph type="sldNum" sz="quarter" idx="4"/>
          </p:nvPr>
        </p:nvSpPr>
        <p:spPr>
          <a:xfrm>
            <a:off x="8331200" y="6611112"/>
            <a:ext cx="2844800" cy="246888"/>
          </a:xfrm>
          <a:prstGeom prst="rect">
            <a:avLst/>
          </a:prstGeom>
        </p:spPr>
        <p:txBody>
          <a:bodyPr vert="horz" lIns="0" tIns="0" rIns="0" bIns="0" rtlCol="0" anchor="ctr"/>
          <a:lstStyle>
            <a:lvl1pPr algn="r">
              <a:defRPr sz="1200" b="1">
                <a:solidFill>
                  <a:schemeClr val="bg1"/>
                </a:solidFill>
              </a:defRPr>
            </a:lvl1pPr>
          </a:lstStyle>
          <a:p>
            <a:r>
              <a:rPr lang="en-US" sz="1150" dirty="0"/>
              <a:t>Cole</a:t>
            </a:r>
            <a:r>
              <a:rPr lang="en-US" dirty="0"/>
              <a:t> </a:t>
            </a:r>
          </a:p>
        </p:txBody>
      </p:sp>
    </p:spTree>
    <p:extLst>
      <p:ext uri="{BB962C8B-B14F-4D97-AF65-F5344CB8AC3E}">
        <p14:creationId xmlns:p14="http://schemas.microsoft.com/office/powerpoint/2010/main" val="312853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11509248" y="6409773"/>
            <a:ext cx="682752" cy="473627"/>
          </a:xfrm>
          <a:prstGeom prst="rect">
            <a:avLst/>
          </a:prstGeom>
        </p:spPr>
      </p:pic>
      <p:sp>
        <p:nvSpPr>
          <p:cNvPr id="8" name="Rectangle 7"/>
          <p:cNvSpPr/>
          <p:nvPr/>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Placeholder 1"/>
          <p:cNvSpPr>
            <a:spLocks noGrp="1"/>
          </p:cNvSpPr>
          <p:nvPr>
            <p:ph type="title"/>
          </p:nvPr>
        </p:nvSpPr>
        <p:spPr>
          <a:xfrm>
            <a:off x="487680" y="121920"/>
            <a:ext cx="11216640" cy="639763"/>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7680" y="1188720"/>
            <a:ext cx="11216640" cy="51206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p:nvSpPr>
        <p:spPr>
          <a:xfrm>
            <a:off x="182880" y="6639560"/>
            <a:ext cx="7924800" cy="243840"/>
          </a:xfrm>
          <a:prstGeom prst="rect">
            <a:avLst/>
          </a:prstGeom>
          <a:noFill/>
        </p:spPr>
        <p:txBody>
          <a:bodyPr wrap="square" lIns="0" tIns="0" rIns="0" bIns="0" rtlCol="0" anchor="ctr" anchorCtr="0">
            <a:noAutofit/>
          </a:bodyPr>
          <a:lstStyle/>
          <a:p>
            <a:r>
              <a:rPr lang="en-US" sz="1100" b="1" dirty="0">
                <a:solidFill>
                  <a:schemeClr val="bg1"/>
                </a:solidFill>
              </a:rPr>
              <a:t>National Genetics Conference, 2019 Holstein Convention, Appleton, WI, USA, June 27, 2019 (</a:t>
            </a:r>
            <a:fld id="{15B3028D-9398-4C32-B664-7BB0AE0371BF}" type="slidenum">
              <a:rPr lang="en-US" sz="1100" b="1" smtClean="0">
                <a:solidFill>
                  <a:schemeClr val="bg1"/>
                </a:solidFill>
              </a:rPr>
              <a:pPr/>
              <a:t>‹#›</a:t>
            </a:fld>
            <a:r>
              <a:rPr lang="en-US" sz="1100" b="1" dirty="0">
                <a:solidFill>
                  <a:schemeClr val="bg1"/>
                </a:solidFill>
              </a:rPr>
              <a:t>)</a:t>
            </a:r>
          </a:p>
        </p:txBody>
      </p:sp>
      <p:sp>
        <p:nvSpPr>
          <p:cNvPr id="15" name="Rectangle 14"/>
          <p:cNvSpPr/>
          <p:nvPr/>
        </p:nvSpPr>
        <p:spPr>
          <a:xfrm>
            <a:off x="8778240" y="6670746"/>
            <a:ext cx="2682240" cy="169277"/>
          </a:xfrm>
          <a:prstGeom prst="rect">
            <a:avLst/>
          </a:prstGeom>
        </p:spPr>
        <p:txBody>
          <a:bodyPr lIns="0" tIns="0" rIns="0" bIns="0" anchor="ctr" anchorCtr="0">
            <a:spAutoFit/>
          </a:bodyPr>
          <a:lstStyle/>
          <a:p>
            <a:pPr algn="r"/>
            <a:r>
              <a:rPr lang="en-US" sz="1100" b="1" dirty="0">
                <a:solidFill>
                  <a:schemeClr val="bg1"/>
                </a:solidFill>
              </a:rPr>
              <a:t>Weigel and Cole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Lst>
  <p:txStyles>
    <p:titleStyle>
      <a:lvl1pPr algn="l" defTabSz="1219170" rtl="0" eaLnBrk="1" latinLnBrk="0" hangingPunct="1">
        <a:spcBef>
          <a:spcPct val="0"/>
        </a:spcBef>
        <a:buNone/>
        <a:defRPr sz="4000" b="1" kern="1200">
          <a:solidFill>
            <a:schemeClr val="bg1"/>
          </a:solidFill>
          <a:latin typeface="+mj-lt"/>
          <a:ea typeface="+mj-ea"/>
          <a:cs typeface="+mj-cs"/>
        </a:defRPr>
      </a:lvl1pPr>
    </p:titleStyle>
    <p:bodyStyle>
      <a:lvl1pPr marL="274320" indent="-274320" algn="l" defTabSz="1219170" rtl="0" eaLnBrk="1" latinLnBrk="0" hangingPunct="1">
        <a:lnSpc>
          <a:spcPts val="2800"/>
        </a:lnSpc>
        <a:spcBef>
          <a:spcPts val="0"/>
        </a:spcBef>
        <a:spcAft>
          <a:spcPts val="2400"/>
        </a:spcAft>
        <a:buFont typeface="Symbol" pitchFamily="18" charset="2"/>
        <a:buChar char=""/>
        <a:defRPr sz="2700" b="1" kern="1200">
          <a:solidFill>
            <a:schemeClr val="tx1"/>
          </a:solidFill>
          <a:latin typeface="+mn-lt"/>
          <a:ea typeface="+mn-ea"/>
          <a:cs typeface="+mn-cs"/>
        </a:defRPr>
      </a:lvl1pPr>
      <a:lvl2pPr marL="685800" indent="-320040" algn="l" defTabSz="1219170" rtl="0" eaLnBrk="1" latinLnBrk="0" hangingPunct="1">
        <a:lnSpc>
          <a:spcPts val="2800"/>
        </a:lnSpc>
        <a:spcBef>
          <a:spcPts val="0"/>
        </a:spcBef>
        <a:spcAft>
          <a:spcPts val="2400"/>
        </a:spcAft>
        <a:buFont typeface="Arial" pitchFamily="34" charset="0"/>
        <a:buChar char="–"/>
        <a:tabLst/>
        <a:defRPr sz="2700" b="1" kern="1200">
          <a:solidFill>
            <a:schemeClr val="tx1"/>
          </a:solidFill>
          <a:latin typeface="+mn-lt"/>
          <a:ea typeface="+mn-ea"/>
          <a:cs typeface="+mn-cs"/>
        </a:defRPr>
      </a:lvl2pPr>
      <a:lvl3pPr marL="960120" indent="-274320" algn="l" defTabSz="1219170" rtl="0" eaLnBrk="1" latinLnBrk="0" hangingPunct="1">
        <a:lnSpc>
          <a:spcPts val="2800"/>
        </a:lnSpc>
        <a:spcBef>
          <a:spcPts val="0"/>
        </a:spcBef>
        <a:spcAft>
          <a:spcPts val="2400"/>
        </a:spcAft>
        <a:buFont typeface="Calibri" pitchFamily="34" charset="0"/>
        <a:buChar char="•"/>
        <a:defRPr sz="2700" b="1"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5" cstate="print"/>
          <a:srcRect r="1468"/>
          <a:stretch>
            <a:fillRect/>
          </a:stretch>
        </p:blipFill>
        <p:spPr>
          <a:xfrm>
            <a:off x="11509248" y="6409773"/>
            <a:ext cx="682752" cy="473627"/>
          </a:xfrm>
          <a:prstGeom prst="rect">
            <a:avLst/>
          </a:prstGeom>
        </p:spPr>
      </p:pic>
      <p:sp>
        <p:nvSpPr>
          <p:cNvPr id="8" name="Rectangle 7"/>
          <p:cNvSpPr/>
          <p:nvPr userDrawn="1"/>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p>
        </p:txBody>
      </p:sp>
      <p:sp>
        <p:nvSpPr>
          <p:cNvPr id="15" name="Rectangle 14"/>
          <p:cNvSpPr/>
          <p:nvPr userDrawn="1"/>
        </p:nvSpPr>
        <p:spPr>
          <a:xfrm>
            <a:off x="8778240" y="6673278"/>
            <a:ext cx="2682240" cy="164212"/>
          </a:xfrm>
          <a:prstGeom prst="rect">
            <a:avLst/>
          </a:prstGeom>
        </p:spPr>
        <p:txBody>
          <a:bodyPr lIns="0" tIns="0" rIns="0" bIns="0" anchor="ctr" anchorCtr="0">
            <a:spAutoFit/>
          </a:bodyPr>
          <a:lstStyle/>
          <a:p>
            <a:pPr algn="r"/>
            <a:r>
              <a:rPr lang="en-US" sz="1067"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487680" y="2767584"/>
            <a:ext cx="11216640" cy="639763"/>
          </a:xfrm>
          <a:prstGeom prst="rect">
            <a:avLst/>
          </a:prstGeom>
        </p:spPr>
        <p:txBody>
          <a:bodyPr vert="horz" lIns="0" tIns="0" rIns="0" bIns="0" rtlCol="0" anchor="ctr" anchorCtr="0">
            <a:noAutofit/>
          </a:bodyPr>
          <a:lstStyle/>
          <a:p>
            <a:r>
              <a:rPr lang="en-US" dirty="0"/>
              <a:t>Click to edit Master title style</a:t>
            </a:r>
          </a:p>
        </p:txBody>
      </p:sp>
      <p:sp>
        <p:nvSpPr>
          <p:cNvPr id="7" name="TextBox 6">
            <a:extLst>
              <a:ext uri="{FF2B5EF4-FFF2-40B4-BE49-F238E27FC236}">
                <a16:creationId xmlns:a16="http://schemas.microsoft.com/office/drawing/2014/main" id="{BDDF7C1F-A40A-3A47-873D-4B559B036F24}"/>
              </a:ext>
            </a:extLst>
          </p:cNvPr>
          <p:cNvSpPr txBox="1"/>
          <p:nvPr userDrawn="1"/>
        </p:nvSpPr>
        <p:spPr>
          <a:xfrm>
            <a:off x="182880" y="6639560"/>
            <a:ext cx="7924800" cy="243840"/>
          </a:xfrm>
          <a:prstGeom prst="rect">
            <a:avLst/>
          </a:prstGeom>
          <a:noFill/>
        </p:spPr>
        <p:txBody>
          <a:bodyPr wrap="square" lIns="0" tIns="0" rIns="0" bIns="0" rtlCol="0" anchor="ctr" anchorCtr="0">
            <a:noAutofit/>
          </a:bodyPr>
          <a:lstStyle/>
          <a:p>
            <a:r>
              <a:rPr lang="en-US" sz="1100" b="1" dirty="0">
                <a:solidFill>
                  <a:schemeClr val="bg1"/>
                </a:solidFill>
              </a:rPr>
              <a:t>National Genetics Conference, 2019 Holstein Convention, Appleton, WI, USA, June 26, 2019 (</a:t>
            </a:r>
            <a:fld id="{15B3028D-9398-4C32-B664-7BB0AE0371BF}" type="slidenum">
              <a:rPr lang="en-US" sz="1100" b="1" smtClean="0">
                <a:solidFill>
                  <a:schemeClr val="bg1"/>
                </a:solidFill>
              </a:rPr>
              <a:pPr/>
              <a:t>‹#›</a:t>
            </a:fld>
            <a:r>
              <a:rPr lang="en-US" sz="1100" b="1" dirty="0">
                <a:solidFill>
                  <a:schemeClr val="bg1"/>
                </a:solidFill>
              </a:rPr>
              <a:t>)</a:t>
            </a:r>
          </a:p>
        </p:txBody>
      </p:sp>
    </p:spTree>
    <p:extLst>
      <p:ext uri="{BB962C8B-B14F-4D97-AF65-F5344CB8AC3E}">
        <p14:creationId xmlns:p14="http://schemas.microsoft.com/office/powerpoint/2010/main" val="28270654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1219170" rtl="0" eaLnBrk="1" latinLnBrk="0" hangingPunct="1">
        <a:spcBef>
          <a:spcPct val="0"/>
        </a:spcBef>
        <a:buNone/>
        <a:defRPr sz="4000" b="1" kern="1200">
          <a:solidFill>
            <a:srgbClr val="00337F"/>
          </a:solidFill>
          <a:latin typeface="+mj-lt"/>
          <a:ea typeface="+mj-ea"/>
          <a:cs typeface="+mj-cs"/>
        </a:defRPr>
      </a:lvl1pPr>
    </p:titleStyle>
    <p:bodyStyle>
      <a:lvl1pPr marL="378875" indent="-378875" algn="l" defTabSz="1219170" rtl="0" eaLnBrk="1" latinLnBrk="0" hangingPunct="1">
        <a:lnSpc>
          <a:spcPts val="3333"/>
        </a:lnSpc>
        <a:spcBef>
          <a:spcPts val="0"/>
        </a:spcBef>
        <a:spcAft>
          <a:spcPts val="1600"/>
        </a:spcAft>
        <a:buFont typeface="Symbol" pitchFamily="18" charset="2"/>
        <a:buChar char=""/>
        <a:defRPr sz="3200" b="1" kern="1200">
          <a:solidFill>
            <a:schemeClr val="tx1"/>
          </a:solidFill>
          <a:latin typeface="+mn-lt"/>
          <a:ea typeface="+mn-ea"/>
          <a:cs typeface="+mn-cs"/>
        </a:defRPr>
      </a:lvl1pPr>
      <a:lvl2pPr marL="840296" indent="-380990" algn="l" defTabSz="1219170" rtl="0" eaLnBrk="1" latinLnBrk="0" hangingPunct="1">
        <a:lnSpc>
          <a:spcPts val="3333"/>
        </a:lnSpc>
        <a:spcBef>
          <a:spcPts val="0"/>
        </a:spcBef>
        <a:spcAft>
          <a:spcPts val="1600"/>
        </a:spcAft>
        <a:buFont typeface="Arial" pitchFamily="34" charset="0"/>
        <a:buChar char="–"/>
        <a:tabLst/>
        <a:defRPr sz="3200" b="1" kern="1200">
          <a:solidFill>
            <a:schemeClr val="tx1"/>
          </a:solidFill>
          <a:latin typeface="+mn-lt"/>
          <a:ea typeface="+mn-ea"/>
          <a:cs typeface="+mn-cs"/>
        </a:defRPr>
      </a:lvl2pPr>
      <a:lvl3pPr marL="1138738" indent="-298443" algn="l" defTabSz="1219170" rtl="0" eaLnBrk="1" latinLnBrk="0" hangingPunct="1">
        <a:lnSpc>
          <a:spcPts val="3333"/>
        </a:lnSpc>
        <a:spcBef>
          <a:spcPts val="0"/>
        </a:spcBef>
        <a:spcAft>
          <a:spcPts val="1600"/>
        </a:spcAft>
        <a:buFont typeface="Calibri" pitchFamily="34" charset="0"/>
        <a:buChar char="•"/>
        <a:defRPr sz="3200" b="1"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0307" y="838374"/>
            <a:ext cx="11347939" cy="1608902"/>
          </a:xfrm>
        </p:spPr>
        <p:txBody>
          <a:bodyPr wrap="square">
            <a:spAutoFit/>
          </a:bodyPr>
          <a:lstStyle/>
          <a:p>
            <a:pPr marL="0" lvl="1">
              <a:lnSpc>
                <a:spcPct val="87000"/>
              </a:lnSpc>
            </a:pPr>
            <a:r>
              <a:rPr lang="en-US" sz="6000" b="1" dirty="0">
                <a:solidFill>
                  <a:srgbClr val="FFFF00"/>
                </a:solidFill>
                <a:latin typeface="+mj-lt"/>
              </a:rPr>
              <a:t>Hay Burners versus Hay Converters (a.k.a. Feed Efficiency)</a:t>
            </a:r>
            <a:endParaRPr lang="en-US" sz="6000" dirty="0">
              <a:solidFill>
                <a:srgbClr val="FFFF00"/>
              </a:solidFill>
              <a:latin typeface="+mj-lt"/>
            </a:endParaRPr>
          </a:p>
        </p:txBody>
      </p:sp>
      <p:sp>
        <p:nvSpPr>
          <p:cNvPr id="5" name="Content Placeholder 4"/>
          <p:cNvSpPr>
            <a:spLocks noGrp="1"/>
          </p:cNvSpPr>
          <p:nvPr>
            <p:ph idx="1"/>
          </p:nvPr>
        </p:nvSpPr>
        <p:spPr>
          <a:xfrm>
            <a:off x="410307" y="3555998"/>
            <a:ext cx="11347939" cy="2743200"/>
          </a:xfrm>
        </p:spPr>
        <p:txBody>
          <a:bodyPr/>
          <a:lstStyle/>
          <a:p>
            <a:pPr>
              <a:lnSpc>
                <a:spcPts val="4200"/>
              </a:lnSpc>
            </a:pPr>
            <a:r>
              <a:rPr lang="en-US" sz="4800" dirty="0">
                <a:solidFill>
                  <a:srgbClr val="00523C"/>
                </a:solidFill>
              </a:rPr>
              <a:t>Kent Weigel				John B. Cole</a:t>
            </a:r>
            <a:endParaRPr lang="en-US" sz="4800" dirty="0"/>
          </a:p>
          <a:p>
            <a:pPr>
              <a:lnSpc>
                <a:spcPts val="4200"/>
              </a:lnSpc>
            </a:pPr>
            <a:r>
              <a:rPr lang="en-US" sz="3200" dirty="0"/>
              <a:t>Department of Dairy Science			AGIL, ARS, USDA</a:t>
            </a:r>
          </a:p>
          <a:p>
            <a:pPr>
              <a:lnSpc>
                <a:spcPts val="4200"/>
              </a:lnSpc>
            </a:pPr>
            <a:r>
              <a:rPr lang="en-US" sz="3200" dirty="0"/>
              <a:t>University of Wisconsin – Madison		Beltsville, 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007F-A5E5-1B4A-8FF3-105B0AA5A7A7}"/>
              </a:ext>
            </a:extLst>
          </p:cNvPr>
          <p:cNvSpPr>
            <a:spLocks noGrp="1"/>
          </p:cNvSpPr>
          <p:nvPr>
            <p:ph type="title"/>
          </p:nvPr>
        </p:nvSpPr>
        <p:spPr/>
        <p:txBody>
          <a:bodyPr/>
          <a:lstStyle/>
          <a:p>
            <a:r>
              <a:rPr lang="en-US" dirty="0"/>
              <a:t>When is the best time to measure RFI?</a:t>
            </a:r>
          </a:p>
        </p:txBody>
      </p:sp>
      <p:sp>
        <p:nvSpPr>
          <p:cNvPr id="7" name="TextBox 6">
            <a:extLst>
              <a:ext uri="{FF2B5EF4-FFF2-40B4-BE49-F238E27FC236}">
                <a16:creationId xmlns:a16="http://schemas.microsoft.com/office/drawing/2014/main" id="{BF79C0D4-569C-254F-93C3-86659653301B}"/>
              </a:ext>
            </a:extLst>
          </p:cNvPr>
          <p:cNvSpPr txBox="1"/>
          <p:nvPr/>
        </p:nvSpPr>
        <p:spPr>
          <a:xfrm>
            <a:off x="514104" y="6261193"/>
            <a:ext cx="1592487" cy="307777"/>
          </a:xfrm>
          <a:prstGeom prst="rect">
            <a:avLst/>
          </a:prstGeom>
          <a:noFill/>
        </p:spPr>
        <p:txBody>
          <a:bodyPr wrap="none" rtlCol="0">
            <a:spAutoFit/>
          </a:bodyPr>
          <a:lstStyle/>
          <a:p>
            <a:pPr defTabSz="457200">
              <a:defRPr/>
            </a:pPr>
            <a:r>
              <a:rPr lang="en-US" sz="1400" b="1" dirty="0">
                <a:solidFill>
                  <a:prstClr val="black"/>
                </a:solidFill>
                <a:latin typeface="Calibri"/>
              </a:rPr>
              <a:t>Connor et al., 2019</a:t>
            </a:r>
          </a:p>
        </p:txBody>
      </p:sp>
      <p:pic>
        <p:nvPicPr>
          <p:cNvPr id="4" name="Picture 3">
            <a:extLst>
              <a:ext uri="{FF2B5EF4-FFF2-40B4-BE49-F238E27FC236}">
                <a16:creationId xmlns:a16="http://schemas.microsoft.com/office/drawing/2014/main" id="{EA486182-6D4F-BB46-978F-6C93145886B4}"/>
              </a:ext>
            </a:extLst>
          </p:cNvPr>
          <p:cNvPicPr>
            <a:picLocks noChangeAspect="1"/>
          </p:cNvPicPr>
          <p:nvPr/>
        </p:nvPicPr>
        <p:blipFill rotWithShape="1">
          <a:blip r:embed="rId2">
            <a:extLst>
              <a:ext uri="{28A0092B-C50C-407E-A947-70E740481C1C}">
                <a14:useLocalDpi xmlns:a14="http://schemas.microsoft.com/office/drawing/2010/main" val="0"/>
              </a:ext>
            </a:extLst>
          </a:blip>
          <a:srcRect l="19333" t="19733" r="16444" b="8702"/>
          <a:stretch/>
        </p:blipFill>
        <p:spPr>
          <a:xfrm>
            <a:off x="2250444" y="904702"/>
            <a:ext cx="7691112" cy="5356491"/>
          </a:xfrm>
          <a:prstGeom prst="rect">
            <a:avLst/>
          </a:prstGeom>
        </p:spPr>
      </p:pic>
    </p:spTree>
    <p:extLst>
      <p:ext uri="{BB962C8B-B14F-4D97-AF65-F5344CB8AC3E}">
        <p14:creationId xmlns:p14="http://schemas.microsoft.com/office/powerpoint/2010/main" val="268135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734" y="1195744"/>
            <a:ext cx="4023901" cy="260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 y="4160417"/>
            <a:ext cx="3474720" cy="229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835" y="3928778"/>
            <a:ext cx="4114800" cy="252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p:txBody>
          <a:bodyPr>
            <a:normAutofit/>
          </a:bodyPr>
          <a:lstStyle/>
          <a:p>
            <a:r>
              <a:rPr lang="en-US" sz="4000" dirty="0">
                <a:latin typeface="+mn-lt"/>
              </a:rPr>
              <a:t>Key steps in </a:t>
            </a:r>
            <a:r>
              <a:rPr lang="en-US" dirty="0">
                <a:latin typeface="+mn-lt"/>
              </a:rPr>
              <a:t>g</a:t>
            </a:r>
            <a:r>
              <a:rPr lang="en-US" sz="4000" dirty="0">
                <a:latin typeface="+mn-lt"/>
              </a:rPr>
              <a:t>enomic selection</a:t>
            </a:r>
          </a:p>
        </p:txBody>
      </p:sp>
      <p:grpSp>
        <p:nvGrpSpPr>
          <p:cNvPr id="6" name="Group 5">
            <a:extLst>
              <a:ext uri="{FF2B5EF4-FFF2-40B4-BE49-F238E27FC236}">
                <a16:creationId xmlns:a16="http://schemas.microsoft.com/office/drawing/2014/main" id="{65B5C1CE-DFF4-A144-B939-EF6E54542BB1}"/>
              </a:ext>
            </a:extLst>
          </p:cNvPr>
          <p:cNvGrpSpPr/>
          <p:nvPr/>
        </p:nvGrpSpPr>
        <p:grpSpPr>
          <a:xfrm>
            <a:off x="487680" y="1180251"/>
            <a:ext cx="4114800" cy="2618609"/>
            <a:chOff x="1980530" y="1401512"/>
            <a:chExt cx="4114800" cy="2618609"/>
          </a:xfrm>
        </p:grpSpPr>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530" y="1522862"/>
              <a:ext cx="4114800" cy="249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79478" y="1401512"/>
              <a:ext cx="3845607" cy="2618609"/>
            </a:xfrm>
            <a:prstGeom prst="rect">
              <a:avLst/>
            </a:prstGeom>
            <a:noFill/>
            <a:ln w="76200">
              <a:solidFill>
                <a:srgbClr val="FFFF00"/>
              </a:solidFill>
            </a:ln>
            <a:effectLst>
              <a:glow rad="101600">
                <a:srgbClr val="FFFF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403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latin typeface="+mn-lt"/>
              </a:rPr>
              <a:t>AFRI </a:t>
            </a:r>
            <a:r>
              <a:rPr lang="en-US" dirty="0">
                <a:latin typeface="+mn-lt"/>
              </a:rPr>
              <a:t>f</a:t>
            </a:r>
            <a:r>
              <a:rPr lang="en-US" sz="4000" dirty="0">
                <a:latin typeface="+mn-lt"/>
              </a:rPr>
              <a:t>eed </a:t>
            </a:r>
            <a:r>
              <a:rPr lang="en-US" sz="4000">
                <a:latin typeface="+mn-lt"/>
              </a:rPr>
              <a:t>efficiency project </a:t>
            </a:r>
            <a:r>
              <a:rPr lang="en-US" sz="4000" dirty="0">
                <a:latin typeface="+mn-lt"/>
              </a:rPr>
              <a:t>partners</a:t>
            </a:r>
          </a:p>
        </p:txBody>
      </p:sp>
      <p:sp>
        <p:nvSpPr>
          <p:cNvPr id="3" name="Content Placeholder 2"/>
          <p:cNvSpPr>
            <a:spLocks noGrp="1"/>
          </p:cNvSpPr>
          <p:nvPr>
            <p:ph sz="half" idx="1"/>
          </p:nvPr>
        </p:nvSpPr>
        <p:spPr>
          <a:xfrm>
            <a:off x="487680" y="1091184"/>
            <a:ext cx="11387328" cy="5120640"/>
          </a:xfrm>
        </p:spPr>
        <p:txBody>
          <a:bodyPr>
            <a:noAutofit/>
          </a:bodyPr>
          <a:lstStyle/>
          <a:p>
            <a:pPr marL="384048" lvl="1" indent="0">
              <a:spcBef>
                <a:spcPts val="1000"/>
              </a:spcBef>
              <a:spcAft>
                <a:spcPts val="0"/>
              </a:spcAft>
              <a:buNone/>
            </a:pPr>
            <a:r>
              <a:rPr lang="en-US" sz="2400" dirty="0"/>
              <a:t>							</a:t>
            </a:r>
            <a:r>
              <a:rPr lang="en-US" sz="2400" u="sng" dirty="0"/>
              <a:t>records</a:t>
            </a:r>
            <a:r>
              <a:rPr lang="en-US" sz="2400" baseline="30000" dirty="0"/>
              <a:t>*</a:t>
            </a:r>
            <a:r>
              <a:rPr lang="en-US" sz="2400" dirty="0"/>
              <a:t>	</a:t>
            </a:r>
            <a:r>
              <a:rPr lang="en-US" sz="2400" u="sng" dirty="0"/>
              <a:t>cows</a:t>
            </a:r>
            <a:r>
              <a:rPr lang="en-US" sz="2400" baseline="30000" dirty="0"/>
              <a:t> *</a:t>
            </a:r>
            <a:endParaRPr lang="en-US" sz="2400" u="sng" dirty="0"/>
          </a:p>
          <a:p>
            <a:pPr lvl="1">
              <a:spcBef>
                <a:spcPts val="1000"/>
              </a:spcBef>
              <a:spcAft>
                <a:spcPts val="0"/>
              </a:spcAft>
            </a:pPr>
            <a:r>
              <a:rPr lang="en-US" sz="2400" dirty="0"/>
              <a:t>Michigan State University (East Lansing, MI) </a:t>
            </a:r>
            <a:r>
              <a:rPr lang="en-US" sz="2400" dirty="0">
                <a:sym typeface="Wingdings" panose="05000000000000000000" pitchFamily="2" charset="2"/>
              </a:rPr>
              <a:t>		</a:t>
            </a:r>
            <a:r>
              <a:rPr lang="en-US" sz="2400" dirty="0">
                <a:solidFill>
                  <a:srgbClr val="FF0000"/>
                </a:solidFill>
                <a:sym typeface="Wingdings" panose="05000000000000000000" pitchFamily="2" charset="2"/>
              </a:rPr>
              <a:t>315	273</a:t>
            </a:r>
            <a:endParaRPr lang="en-US" sz="2400" dirty="0">
              <a:solidFill>
                <a:srgbClr val="FF0000"/>
              </a:solidFill>
            </a:endParaRPr>
          </a:p>
          <a:p>
            <a:pPr lvl="1">
              <a:spcBef>
                <a:spcPts val="1000"/>
              </a:spcBef>
              <a:spcAft>
                <a:spcPts val="0"/>
              </a:spcAft>
            </a:pPr>
            <a:r>
              <a:rPr lang="en-US" sz="2400" dirty="0"/>
              <a:t>Iowa State University (Ames, IA) </a:t>
            </a:r>
            <a:r>
              <a:rPr lang="en-US" sz="2400" dirty="0">
                <a:sym typeface="Wingdings" panose="05000000000000000000" pitchFamily="2" charset="2"/>
              </a:rPr>
              <a:t>				</a:t>
            </a:r>
            <a:r>
              <a:rPr lang="en-US" sz="2400" dirty="0">
                <a:solidFill>
                  <a:srgbClr val="FF0000"/>
                </a:solidFill>
                <a:sym typeface="Wingdings" panose="05000000000000000000" pitchFamily="2" charset="2"/>
              </a:rPr>
              <a:t>1,006	953</a:t>
            </a:r>
            <a:endParaRPr lang="en-US" sz="2400" dirty="0">
              <a:solidFill>
                <a:srgbClr val="FF0000"/>
              </a:solidFill>
            </a:endParaRPr>
          </a:p>
          <a:p>
            <a:pPr lvl="1">
              <a:spcBef>
                <a:spcPts val="1000"/>
              </a:spcBef>
              <a:spcAft>
                <a:spcPts val="0"/>
              </a:spcAft>
            </a:pPr>
            <a:r>
              <a:rPr lang="en-US" sz="2400" dirty="0"/>
              <a:t>University of Florida (Gainesville, FL) </a:t>
            </a:r>
            <a:r>
              <a:rPr lang="en-US" sz="2400" dirty="0">
                <a:sym typeface="Wingdings" panose="05000000000000000000" pitchFamily="2" charset="2"/>
              </a:rPr>
              <a:t>			</a:t>
            </a:r>
            <a:r>
              <a:rPr lang="en-US" sz="2400" dirty="0">
                <a:solidFill>
                  <a:srgbClr val="FF0000"/>
                </a:solidFill>
                <a:sym typeface="Wingdings" panose="05000000000000000000" pitchFamily="2" charset="2"/>
              </a:rPr>
              <a:t>582	491</a:t>
            </a:r>
            <a:endParaRPr lang="en-US" sz="2400" dirty="0">
              <a:solidFill>
                <a:srgbClr val="FF0000"/>
              </a:solidFill>
            </a:endParaRPr>
          </a:p>
          <a:p>
            <a:pPr lvl="1">
              <a:spcBef>
                <a:spcPts val="1000"/>
              </a:spcBef>
              <a:spcAft>
                <a:spcPts val="0"/>
              </a:spcAft>
            </a:pPr>
            <a:r>
              <a:rPr lang="en-US" sz="2400" dirty="0"/>
              <a:t>University of Wisconsin-Madison (Madison, WI) </a:t>
            </a:r>
            <a:r>
              <a:rPr lang="en-US" sz="2400" dirty="0">
                <a:sym typeface="Wingdings" panose="05000000000000000000" pitchFamily="2" charset="2"/>
              </a:rPr>
              <a:t>		</a:t>
            </a:r>
            <a:r>
              <a:rPr lang="en-US" sz="2400" dirty="0">
                <a:solidFill>
                  <a:srgbClr val="FF0000"/>
                </a:solidFill>
                <a:sym typeface="Wingdings" panose="05000000000000000000" pitchFamily="2" charset="2"/>
              </a:rPr>
              <a:t>1,056	916</a:t>
            </a:r>
            <a:endParaRPr lang="en-US" sz="2400" dirty="0">
              <a:solidFill>
                <a:srgbClr val="FF0000"/>
              </a:solidFill>
            </a:endParaRPr>
          </a:p>
          <a:p>
            <a:pPr lvl="1">
              <a:spcBef>
                <a:spcPts val="1000"/>
              </a:spcBef>
              <a:spcAft>
                <a:spcPts val="0"/>
              </a:spcAft>
            </a:pPr>
            <a:r>
              <a:rPr lang="en-US" sz="2400" dirty="0"/>
              <a:t>U.S. Dairy Forage Research Center (Madison, WI) </a:t>
            </a:r>
            <a:r>
              <a:rPr lang="en-US" sz="2400" dirty="0">
                <a:sym typeface="Wingdings" panose="05000000000000000000" pitchFamily="2" charset="2"/>
              </a:rPr>
              <a:t>		</a:t>
            </a:r>
            <a:r>
              <a:rPr lang="en-US" sz="2400" dirty="0">
                <a:solidFill>
                  <a:srgbClr val="FF0000"/>
                </a:solidFill>
                <a:sym typeface="Wingdings" panose="05000000000000000000" pitchFamily="2" charset="2"/>
              </a:rPr>
              <a:t>622	474</a:t>
            </a:r>
            <a:endParaRPr lang="en-US" sz="2400" dirty="0">
              <a:solidFill>
                <a:srgbClr val="FF0000"/>
              </a:solidFill>
            </a:endParaRPr>
          </a:p>
          <a:p>
            <a:pPr lvl="1">
              <a:spcBef>
                <a:spcPts val="1000"/>
              </a:spcBef>
              <a:spcAft>
                <a:spcPts val="0"/>
              </a:spcAft>
            </a:pPr>
            <a:r>
              <a:rPr lang="en-US" sz="2400" dirty="0"/>
              <a:t>USDA-AGIL (Beltsville, MD) 				</a:t>
            </a:r>
            <a:r>
              <a:rPr lang="en-US" sz="2400" dirty="0">
                <a:solidFill>
                  <a:srgbClr val="FF0000"/>
                </a:solidFill>
              </a:rPr>
              <a:t>834	534</a:t>
            </a:r>
          </a:p>
          <a:p>
            <a:pPr lvl="1">
              <a:spcBef>
                <a:spcPts val="1000"/>
              </a:spcBef>
              <a:spcAft>
                <a:spcPts val="0"/>
              </a:spcAft>
            </a:pPr>
            <a:r>
              <a:rPr lang="en-US" sz="2400" dirty="0"/>
              <a:t>Virginia Tech University (Blacksburg, VA)			</a:t>
            </a:r>
            <a:r>
              <a:rPr lang="en-US" sz="2400" dirty="0">
                <a:solidFill>
                  <a:srgbClr val="FF0000"/>
                </a:solidFill>
              </a:rPr>
              <a:t>93	93</a:t>
            </a:r>
          </a:p>
          <a:p>
            <a:pPr lvl="1">
              <a:spcBef>
                <a:spcPts val="1000"/>
              </a:spcBef>
              <a:spcAft>
                <a:spcPts val="0"/>
              </a:spcAft>
            </a:pPr>
            <a:r>
              <a:rPr lang="en-US" sz="2400" dirty="0"/>
              <a:t>Purina Animal Nutrition Center (Grays Summit, MO)		</a:t>
            </a:r>
            <a:r>
              <a:rPr lang="en-US" sz="2400" dirty="0">
                <a:solidFill>
                  <a:srgbClr val="FF0000"/>
                </a:solidFill>
              </a:rPr>
              <a:t>184	151</a:t>
            </a:r>
          </a:p>
          <a:p>
            <a:pPr lvl="1">
              <a:spcBef>
                <a:spcPts val="1000"/>
              </a:spcBef>
              <a:spcAft>
                <a:spcPts val="0"/>
              </a:spcAft>
            </a:pPr>
            <a:r>
              <a:rPr lang="en-US" sz="2400" dirty="0"/>
              <a:t>Miner Agricultural Research Center (</a:t>
            </a:r>
            <a:r>
              <a:rPr lang="en-US" sz="2400" dirty="0" err="1"/>
              <a:t>Chazy</a:t>
            </a:r>
            <a:r>
              <a:rPr lang="en-US" sz="2400" dirty="0"/>
              <a:t>, NY)		</a:t>
            </a:r>
            <a:r>
              <a:rPr lang="en-US" sz="2400" dirty="0">
                <a:solidFill>
                  <a:srgbClr val="FF0000"/>
                </a:solidFill>
              </a:rPr>
              <a:t>58	58</a:t>
            </a:r>
          </a:p>
        </p:txBody>
      </p:sp>
      <p:sp>
        <p:nvSpPr>
          <p:cNvPr id="4" name="Rectangle 3"/>
          <p:cNvSpPr/>
          <p:nvPr/>
        </p:nvSpPr>
        <p:spPr>
          <a:xfrm>
            <a:off x="36577" y="6150236"/>
            <a:ext cx="9143999" cy="461665"/>
          </a:xfrm>
          <a:prstGeom prst="rect">
            <a:avLst/>
          </a:prstGeom>
        </p:spPr>
        <p:txBody>
          <a:bodyPr wrap="square">
            <a:spAutoFit/>
          </a:bodyPr>
          <a:lstStyle/>
          <a:p>
            <a:r>
              <a:rPr lang="en-US" sz="1200" b="1" dirty="0"/>
              <a:t>Agriculture and Food Research Initiative Competitive Grant no. 2011-68004-30340 from the USDA National Institute of Food and Agriculture</a:t>
            </a:r>
            <a:br>
              <a:rPr lang="en-US" sz="1200" b="1" dirty="0"/>
            </a:br>
            <a:r>
              <a:rPr lang="en-US" sz="1200" b="1" baseline="30000" dirty="0"/>
              <a:t>*</a:t>
            </a:r>
            <a:r>
              <a:rPr lang="en-US" sz="1200" b="1" dirty="0"/>
              <a:t>used in </a:t>
            </a:r>
            <a:r>
              <a:rPr lang="en-US" sz="1200" b="1" dirty="0" err="1"/>
              <a:t>VanRaden</a:t>
            </a:r>
            <a:r>
              <a:rPr lang="en-US" sz="1200" b="1" dirty="0"/>
              <a:t> et al., 2018 and Li et al., 2019</a:t>
            </a:r>
            <a:endParaRPr lang="en-US" sz="1200" dirty="0"/>
          </a:p>
        </p:txBody>
      </p:sp>
    </p:spTree>
    <p:extLst>
      <p:ext uri="{BB962C8B-B14F-4D97-AF65-F5344CB8AC3E}">
        <p14:creationId xmlns:p14="http://schemas.microsoft.com/office/powerpoint/2010/main" val="180969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a:latin typeface="+mn-lt"/>
              </a:rPr>
              <a:t>Genomic predictions </a:t>
            </a:r>
            <a:r>
              <a:rPr lang="en-US" sz="4000" dirty="0">
                <a:latin typeface="+mn-lt"/>
              </a:rPr>
              <a:t>for RFI</a:t>
            </a:r>
          </a:p>
        </p:txBody>
      </p:sp>
      <p:sp>
        <p:nvSpPr>
          <p:cNvPr id="3" name="Content Placeholder 2"/>
          <p:cNvSpPr>
            <a:spLocks noGrp="1"/>
          </p:cNvSpPr>
          <p:nvPr>
            <p:ph sz="half" idx="1"/>
          </p:nvPr>
        </p:nvSpPr>
        <p:spPr>
          <a:xfrm>
            <a:off x="487680" y="1032234"/>
            <a:ext cx="11216640" cy="5120640"/>
          </a:xfrm>
        </p:spPr>
        <p:txBody>
          <a:bodyPr>
            <a:noAutofit/>
          </a:bodyPr>
          <a:lstStyle/>
          <a:p>
            <a:pPr>
              <a:spcAft>
                <a:spcPts val="1200"/>
              </a:spcAft>
            </a:pPr>
            <a:r>
              <a:rPr lang="en-US" sz="2800" dirty="0"/>
              <a:t>Animals:</a:t>
            </a:r>
          </a:p>
          <a:p>
            <a:pPr lvl="1">
              <a:spcBef>
                <a:spcPts val="600"/>
              </a:spcBef>
              <a:spcAft>
                <a:spcPts val="0"/>
              </a:spcAft>
            </a:pPr>
            <a:r>
              <a:rPr lang="en-US" sz="2400" dirty="0">
                <a:solidFill>
                  <a:srgbClr val="FF0000"/>
                </a:solidFill>
              </a:rPr>
              <a:t>3,947</a:t>
            </a:r>
            <a:r>
              <a:rPr lang="en-US" sz="2400" dirty="0"/>
              <a:t> cows from 9 research herds</a:t>
            </a:r>
          </a:p>
          <a:p>
            <a:pPr lvl="1">
              <a:spcBef>
                <a:spcPts val="600"/>
              </a:spcBef>
              <a:spcAft>
                <a:spcPts val="0"/>
              </a:spcAft>
            </a:pPr>
            <a:r>
              <a:rPr lang="en-US" sz="2400" dirty="0">
                <a:solidFill>
                  <a:srgbClr val="FF0000"/>
                </a:solidFill>
              </a:rPr>
              <a:t>4,823</a:t>
            </a:r>
            <a:r>
              <a:rPr lang="en-US" sz="2400" dirty="0"/>
              <a:t> lactation records</a:t>
            </a:r>
          </a:p>
          <a:p>
            <a:pPr>
              <a:spcBef>
                <a:spcPts val="600"/>
              </a:spcBef>
              <a:spcAft>
                <a:spcPts val="1200"/>
              </a:spcAft>
            </a:pPr>
            <a:r>
              <a:rPr lang="en-US" sz="2800" dirty="0"/>
              <a:t>Phenotypes:</a:t>
            </a:r>
          </a:p>
          <a:p>
            <a:pPr lvl="1">
              <a:spcBef>
                <a:spcPts val="600"/>
              </a:spcBef>
              <a:spcAft>
                <a:spcPts val="0"/>
              </a:spcAft>
            </a:pPr>
            <a:r>
              <a:rPr lang="en-US" sz="2400" dirty="0"/>
              <a:t>Residual feed intake (RFI), in kg/d, computed from:</a:t>
            </a:r>
          </a:p>
          <a:p>
            <a:pPr lvl="2">
              <a:spcBef>
                <a:spcPts val="600"/>
              </a:spcBef>
              <a:spcAft>
                <a:spcPts val="0"/>
              </a:spcAft>
            </a:pPr>
            <a:r>
              <a:rPr lang="en-US" sz="2000" dirty="0"/>
              <a:t>Dry matter intake (DMI), in kg/d</a:t>
            </a:r>
          </a:p>
          <a:p>
            <a:pPr lvl="2">
              <a:spcBef>
                <a:spcPts val="600"/>
              </a:spcBef>
              <a:spcAft>
                <a:spcPts val="0"/>
              </a:spcAft>
            </a:pPr>
            <a:r>
              <a:rPr lang="en-US" sz="2000" dirty="0"/>
              <a:t>Metabolic body weight (MBW), in kg</a:t>
            </a:r>
            <a:r>
              <a:rPr lang="en-US" sz="2000" baseline="30000" dirty="0"/>
              <a:t>0.75</a:t>
            </a:r>
            <a:r>
              <a:rPr lang="en-US" sz="2000" dirty="0"/>
              <a:t>, and body weight change</a:t>
            </a:r>
          </a:p>
          <a:p>
            <a:pPr lvl="2">
              <a:spcBef>
                <a:spcPts val="600"/>
              </a:spcBef>
              <a:spcAft>
                <a:spcPts val="0"/>
              </a:spcAft>
            </a:pPr>
            <a:r>
              <a:rPr lang="en-US" sz="2000" dirty="0"/>
              <a:t>Net energy in milk (Milk NE), in </a:t>
            </a:r>
            <a:r>
              <a:rPr lang="en-US" sz="2000" dirty="0" err="1"/>
              <a:t>Mcal</a:t>
            </a:r>
            <a:r>
              <a:rPr lang="en-US" sz="2000" dirty="0"/>
              <a:t>/d</a:t>
            </a:r>
          </a:p>
          <a:p>
            <a:pPr lvl="1">
              <a:spcBef>
                <a:spcPts val="600"/>
              </a:spcBef>
              <a:spcAft>
                <a:spcPts val="0"/>
              </a:spcAft>
            </a:pPr>
            <a:r>
              <a:rPr lang="en-US" sz="2400" dirty="0"/>
              <a:t>Measured on 42 consecutive days between 50 to 200 DIM</a:t>
            </a:r>
          </a:p>
          <a:p>
            <a:pPr>
              <a:spcBef>
                <a:spcPts val="600"/>
              </a:spcBef>
              <a:spcAft>
                <a:spcPts val="1200"/>
              </a:spcAft>
            </a:pPr>
            <a:r>
              <a:rPr lang="en-US" sz="2800" dirty="0"/>
              <a:t> Genotypes:</a:t>
            </a:r>
          </a:p>
          <a:p>
            <a:pPr lvl="1">
              <a:spcBef>
                <a:spcPts val="600"/>
              </a:spcBef>
              <a:spcAft>
                <a:spcPts val="0"/>
              </a:spcAft>
            </a:pPr>
            <a:r>
              <a:rPr lang="en-US" sz="2400" dirty="0"/>
              <a:t>Low/medium/high density imputed to 278,524K</a:t>
            </a:r>
          </a:p>
        </p:txBody>
      </p:sp>
      <p:sp>
        <p:nvSpPr>
          <p:cNvPr id="4" name="TextBox 3"/>
          <p:cNvSpPr txBox="1"/>
          <p:nvPr/>
        </p:nvSpPr>
        <p:spPr>
          <a:xfrm>
            <a:off x="487680" y="6333744"/>
            <a:ext cx="1169294" cy="307777"/>
          </a:xfrm>
          <a:prstGeom prst="rect">
            <a:avLst/>
          </a:prstGeom>
          <a:noFill/>
        </p:spPr>
        <p:txBody>
          <a:bodyPr wrap="none" rtlCol="0">
            <a:spAutoFit/>
          </a:bodyPr>
          <a:lstStyle/>
          <a:p>
            <a:r>
              <a:rPr lang="en-US" sz="1400" b="1" dirty="0"/>
              <a:t>Li et al., 2019</a:t>
            </a:r>
          </a:p>
        </p:txBody>
      </p:sp>
    </p:spTree>
    <p:extLst>
      <p:ext uri="{BB962C8B-B14F-4D97-AF65-F5344CB8AC3E}">
        <p14:creationId xmlns:p14="http://schemas.microsoft.com/office/powerpoint/2010/main" val="248341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948F0-6F87-3348-A553-374920EB7014}"/>
              </a:ext>
            </a:extLst>
          </p:cNvPr>
          <p:cNvSpPr>
            <a:spLocks noGrp="1"/>
          </p:cNvSpPr>
          <p:nvPr>
            <p:ph type="title"/>
          </p:nvPr>
        </p:nvSpPr>
        <p:spPr/>
        <p:txBody>
          <a:bodyPr/>
          <a:lstStyle/>
          <a:p>
            <a:r>
              <a:rPr lang="en-US" dirty="0"/>
              <a:t>National genomic evaluation for RFI</a:t>
            </a:r>
          </a:p>
        </p:txBody>
      </p:sp>
      <p:sp>
        <p:nvSpPr>
          <p:cNvPr id="5" name="Content Placeholder 4"/>
          <p:cNvSpPr>
            <a:spLocks noGrp="1"/>
          </p:cNvSpPr>
          <p:nvPr>
            <p:ph sz="half" idx="1"/>
          </p:nvPr>
        </p:nvSpPr>
        <p:spPr/>
        <p:txBody>
          <a:bodyPr>
            <a:normAutofit/>
          </a:bodyPr>
          <a:lstStyle/>
          <a:p>
            <a:r>
              <a:rPr lang="en-US" sz="2600" dirty="0"/>
              <a:t>Feed intakes from research cows already adjusted for phenotypic correlations with milk net energy, metabolic body weight </a:t>
            </a:r>
            <a:r>
              <a:rPr lang="en-US" sz="2600" dirty="0">
                <a:solidFill>
                  <a:srgbClr val="00523C"/>
                </a:solidFill>
              </a:rPr>
              <a:t>(BW)</a:t>
            </a:r>
            <a:r>
              <a:rPr lang="en-US" sz="2600" dirty="0"/>
              <a:t>, and weight change to get RFI </a:t>
            </a:r>
          </a:p>
          <a:p>
            <a:pPr>
              <a:spcAft>
                <a:spcPts val="0"/>
              </a:spcAft>
            </a:pPr>
            <a:r>
              <a:rPr lang="en-US" sz="2600" dirty="0">
                <a:solidFill>
                  <a:srgbClr val="244270"/>
                </a:solidFill>
              </a:rPr>
              <a:t>Genetic evaluation model:</a:t>
            </a:r>
          </a:p>
          <a:p>
            <a:pPr>
              <a:buNone/>
            </a:pPr>
            <a:r>
              <a:rPr lang="en-US" sz="2600" dirty="0"/>
              <a:t>	RFI = breeding value + permanent environment + herd</a:t>
            </a:r>
            <a:r>
              <a:rPr lang="en-US" sz="1300" dirty="0"/>
              <a:t> </a:t>
            </a:r>
            <a:r>
              <a:rPr lang="en-US" sz="2600" dirty="0">
                <a:sym typeface="Symbol"/>
              </a:rPr>
              <a:t></a:t>
            </a:r>
            <a:r>
              <a:rPr lang="en-US" sz="1300" dirty="0"/>
              <a:t> </a:t>
            </a:r>
            <a:r>
              <a:rPr lang="en-US" sz="2600" dirty="0">
                <a:sym typeface="Symbol"/>
              </a:rPr>
              <a:t>s</a:t>
            </a:r>
            <a:r>
              <a:rPr lang="en-US" sz="2600" dirty="0"/>
              <a:t>ire + management group + age-parity + b</a:t>
            </a:r>
            <a:r>
              <a:rPr lang="en-US" sz="2600" baseline="-25000" dirty="0"/>
              <a:t>1</a:t>
            </a:r>
            <a:r>
              <a:rPr lang="en-US" sz="2600" dirty="0"/>
              <a:t>(inbreeding) + b</a:t>
            </a:r>
            <a:r>
              <a:rPr lang="en-US" sz="2600" baseline="-25000" dirty="0"/>
              <a:t>2</a:t>
            </a:r>
            <a:r>
              <a:rPr lang="en-US" sz="2600" dirty="0"/>
              <a:t>(</a:t>
            </a:r>
            <a:r>
              <a:rPr lang="en-US" sz="2600" dirty="0" err="1"/>
              <a:t>GPTA</a:t>
            </a:r>
            <a:r>
              <a:rPr lang="en-US" sz="2600" baseline="-25000" dirty="0" err="1"/>
              <a:t>milk</a:t>
            </a:r>
            <a:r>
              <a:rPr lang="en-US" sz="2600" baseline="-25000" dirty="0"/>
              <a:t> net energy</a:t>
            </a:r>
            <a:r>
              <a:rPr lang="en-US" sz="2600" dirty="0"/>
              <a:t> ) + b</a:t>
            </a:r>
            <a:r>
              <a:rPr lang="en-US" sz="2600" baseline="-25000" dirty="0"/>
              <a:t>3</a:t>
            </a:r>
            <a:r>
              <a:rPr lang="en-US" sz="2600" dirty="0"/>
              <a:t>(GPTA</a:t>
            </a:r>
            <a:r>
              <a:rPr lang="en-US" sz="2600" baseline="-25000" dirty="0"/>
              <a:t>BW composite</a:t>
            </a:r>
            <a:r>
              <a:rPr lang="en-US" sz="2600" dirty="0"/>
              <a:t>)</a:t>
            </a:r>
          </a:p>
          <a:p>
            <a:r>
              <a:rPr lang="en-US" sz="2600" dirty="0"/>
              <a:t>Remove remaining genetic correlations and include 60 million nongenotyped Holsteins</a:t>
            </a:r>
            <a:endParaRPr lang="en-US" sz="2600" dirty="0">
              <a:solidFill>
                <a:srgbClr val="244270"/>
              </a:solidFill>
            </a:endParaRPr>
          </a:p>
          <a:p>
            <a:pPr>
              <a:spcAft>
                <a:spcPts val="0"/>
              </a:spcAft>
            </a:pPr>
            <a:r>
              <a:rPr lang="en-US" sz="2600" dirty="0">
                <a:solidFill>
                  <a:srgbClr val="244270"/>
                </a:solidFill>
              </a:rPr>
              <a:t>Genomic model: </a:t>
            </a:r>
          </a:p>
          <a:p>
            <a:pPr>
              <a:buNone/>
            </a:pPr>
            <a:r>
              <a:rPr lang="en-US" sz="2600" dirty="0">
                <a:solidFill>
                  <a:srgbClr val="00FF00"/>
                </a:solidFill>
              </a:rPr>
              <a:t>	</a:t>
            </a:r>
            <a:r>
              <a:rPr lang="en-US" sz="2600" dirty="0"/>
              <a:t>Predict 1.4 million genotyped Holsteins</a:t>
            </a:r>
          </a:p>
          <a:p>
            <a:endParaRPr lang="en-US" sz="2600" dirty="0"/>
          </a:p>
        </p:txBody>
      </p:sp>
      <p:pic>
        <p:nvPicPr>
          <p:cNvPr id="6" name="Picture 2" descr="http://agnewsfeed.com/here/wp-content/uploads/2016/08/extension.psu_.eduanimalsbeefnews2016feeding-holstein-steer-calves-for-the-beef-marketimage_galleryzoom-101921b89849f100d966c865bb8e7dbeb22ac17a"/>
          <p:cNvPicPr>
            <a:picLocks noChangeAspect="1" noChangeArrowheads="1"/>
          </p:cNvPicPr>
          <p:nvPr/>
        </p:nvPicPr>
        <p:blipFill>
          <a:blip r:embed="rId2" cstate="print"/>
          <a:srcRect/>
          <a:stretch>
            <a:fillRect/>
          </a:stretch>
        </p:blipFill>
        <p:spPr bwMode="auto">
          <a:xfrm>
            <a:off x="8547798" y="4464837"/>
            <a:ext cx="2768321" cy="1844523"/>
          </a:xfrm>
          <a:prstGeom prst="rect">
            <a:avLst/>
          </a:prstGeom>
          <a:noFill/>
        </p:spPr>
      </p:pic>
    </p:spTree>
    <p:extLst>
      <p:ext uri="{BB962C8B-B14F-4D97-AF65-F5344CB8AC3E}">
        <p14:creationId xmlns:p14="http://schemas.microsoft.com/office/powerpoint/2010/main" val="120792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latin typeface="+mn-lt"/>
              </a:rPr>
              <a:t>Genomic predictions for RFI</a:t>
            </a:r>
          </a:p>
        </p:txBody>
      </p:sp>
      <p:sp>
        <p:nvSpPr>
          <p:cNvPr id="3" name="Content Placeholder 2"/>
          <p:cNvSpPr>
            <a:spLocks noGrp="1"/>
          </p:cNvSpPr>
          <p:nvPr>
            <p:ph sz="half" idx="1"/>
          </p:nvPr>
        </p:nvSpPr>
        <p:spPr/>
        <p:txBody>
          <a:bodyPr>
            <a:noAutofit/>
          </a:bodyPr>
          <a:lstStyle/>
          <a:p>
            <a:pPr>
              <a:spcBef>
                <a:spcPts val="1800"/>
              </a:spcBef>
              <a:spcAft>
                <a:spcPts val="1200"/>
              </a:spcAft>
            </a:pPr>
            <a:r>
              <a:rPr lang="en-US" sz="2800" dirty="0"/>
              <a:t>Cows with RFI Data (N=3,947) </a:t>
            </a:r>
          </a:p>
          <a:p>
            <a:pPr lvl="1">
              <a:spcBef>
                <a:spcPts val="600"/>
              </a:spcBef>
              <a:spcAft>
                <a:spcPts val="0"/>
              </a:spcAft>
            </a:pPr>
            <a:r>
              <a:rPr lang="en-US" sz="2400" dirty="0"/>
              <a:t>Standard deviation of RFI breeding values:		0.33 </a:t>
            </a:r>
            <a:r>
              <a:rPr lang="en-US" sz="2400" dirty="0" err="1"/>
              <a:t>lb</a:t>
            </a:r>
            <a:r>
              <a:rPr lang="en-US" sz="2400" dirty="0"/>
              <a:t>/day</a:t>
            </a:r>
          </a:p>
          <a:p>
            <a:pPr lvl="1">
              <a:spcBef>
                <a:spcPts val="600"/>
              </a:spcBef>
              <a:spcAft>
                <a:spcPts val="0"/>
              </a:spcAft>
            </a:pPr>
            <a:r>
              <a:rPr lang="en-US" sz="2400" dirty="0"/>
              <a:t>Average theoretical (observed) reliability:		0.31 (0.26)</a:t>
            </a:r>
          </a:p>
          <a:p>
            <a:pPr>
              <a:spcBef>
                <a:spcPts val="1800"/>
              </a:spcBef>
              <a:spcAft>
                <a:spcPts val="1200"/>
              </a:spcAft>
            </a:pPr>
            <a:r>
              <a:rPr lang="en-US" sz="2800" dirty="0"/>
              <a:t>Young Heifers (N=4,029) </a:t>
            </a:r>
          </a:p>
          <a:p>
            <a:pPr lvl="1">
              <a:spcBef>
                <a:spcPts val="600"/>
              </a:spcBef>
              <a:spcAft>
                <a:spcPts val="0"/>
              </a:spcAft>
            </a:pPr>
            <a:r>
              <a:rPr lang="en-US" sz="2400" dirty="0"/>
              <a:t>Standard deviation of RFI breeding values:		0.21 </a:t>
            </a:r>
            <a:r>
              <a:rPr lang="en-US" sz="2400" dirty="0" err="1"/>
              <a:t>lb</a:t>
            </a:r>
            <a:r>
              <a:rPr lang="en-US" sz="2400" dirty="0"/>
              <a:t>/day</a:t>
            </a:r>
          </a:p>
          <a:p>
            <a:pPr lvl="1">
              <a:spcBef>
                <a:spcPts val="600"/>
              </a:spcBef>
              <a:spcAft>
                <a:spcPts val="0"/>
              </a:spcAft>
            </a:pPr>
            <a:r>
              <a:rPr lang="en-US" sz="2400" dirty="0"/>
              <a:t>Average theoretical (observed) reliability:		0.15 (0.10)</a:t>
            </a:r>
          </a:p>
          <a:p>
            <a:pPr>
              <a:spcBef>
                <a:spcPts val="1800"/>
              </a:spcBef>
              <a:spcAft>
                <a:spcPts val="1200"/>
              </a:spcAft>
            </a:pPr>
            <a:r>
              <a:rPr lang="en-US" sz="2800" dirty="0"/>
              <a:t>Young Bulls (N=5,252)</a:t>
            </a:r>
          </a:p>
          <a:p>
            <a:pPr lvl="1">
              <a:spcBef>
                <a:spcPts val="600"/>
              </a:spcBef>
              <a:spcAft>
                <a:spcPts val="0"/>
              </a:spcAft>
            </a:pPr>
            <a:r>
              <a:rPr lang="en-US" sz="2400" dirty="0"/>
              <a:t>Standard deviation of RFI breeding values:		0.22 </a:t>
            </a:r>
            <a:r>
              <a:rPr lang="en-US" sz="2400" dirty="0" err="1"/>
              <a:t>lb</a:t>
            </a:r>
            <a:r>
              <a:rPr lang="en-US" sz="2400" dirty="0"/>
              <a:t>/day</a:t>
            </a:r>
          </a:p>
          <a:p>
            <a:pPr lvl="1">
              <a:spcBef>
                <a:spcPts val="600"/>
              </a:spcBef>
              <a:spcAft>
                <a:spcPts val="0"/>
              </a:spcAft>
            </a:pPr>
            <a:r>
              <a:rPr lang="en-US" sz="2400" dirty="0"/>
              <a:t>Average theoretical (observed) reliability:		0.18 (0.11)</a:t>
            </a:r>
          </a:p>
        </p:txBody>
      </p:sp>
      <p:sp>
        <p:nvSpPr>
          <p:cNvPr id="4" name="TextBox 3"/>
          <p:cNvSpPr txBox="1"/>
          <p:nvPr/>
        </p:nvSpPr>
        <p:spPr>
          <a:xfrm>
            <a:off x="487680" y="6309360"/>
            <a:ext cx="1169294" cy="307777"/>
          </a:xfrm>
          <a:prstGeom prst="rect">
            <a:avLst/>
          </a:prstGeom>
          <a:noFill/>
        </p:spPr>
        <p:txBody>
          <a:bodyPr wrap="none" rtlCol="0">
            <a:spAutoFit/>
          </a:bodyPr>
          <a:lstStyle/>
          <a:p>
            <a:r>
              <a:rPr lang="en-US" sz="1400" b="1" dirty="0"/>
              <a:t>Li et al., 2019</a:t>
            </a:r>
          </a:p>
        </p:txBody>
      </p:sp>
    </p:spTree>
    <p:extLst>
      <p:ext uri="{BB962C8B-B14F-4D97-AF65-F5344CB8AC3E}">
        <p14:creationId xmlns:p14="http://schemas.microsoft.com/office/powerpoint/2010/main" val="278356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8DC78-1144-264D-B53F-3A6F3FBBB78E}"/>
              </a:ext>
            </a:extLst>
          </p:cNvPr>
          <p:cNvSpPr>
            <a:spLocks noGrp="1"/>
          </p:cNvSpPr>
          <p:nvPr>
            <p:ph type="title"/>
          </p:nvPr>
        </p:nvSpPr>
        <p:spPr/>
        <p:txBody>
          <a:bodyPr/>
          <a:lstStyle/>
          <a:p>
            <a:r>
              <a:rPr lang="en-US" b="1" dirty="0">
                <a:latin typeface="+mn-lt"/>
              </a:rPr>
              <a:t>Variance estimates for RFI (and SCS)</a:t>
            </a:r>
          </a:p>
        </p:txBody>
      </p:sp>
      <p:graphicFrame>
        <p:nvGraphicFramePr>
          <p:cNvPr id="25" name="Content Placeholder 3"/>
          <p:cNvGraphicFramePr>
            <a:graphicFrameLocks noGrp="1"/>
          </p:cNvGraphicFramePr>
          <p:nvPr>
            <p:ph sz="half" idx="1"/>
          </p:nvPr>
        </p:nvGraphicFramePr>
        <p:xfrm>
          <a:off x="487363" y="1189038"/>
          <a:ext cx="11217966" cy="2841752"/>
        </p:xfrm>
        <a:graphic>
          <a:graphicData uri="http://schemas.openxmlformats.org/drawingml/2006/table">
            <a:tbl>
              <a:tblPr firstRow="1" bandRow="1">
                <a:tableStyleId>{2D5ABB26-0587-4C30-8999-92F81FD0307C}</a:tableStyleId>
              </a:tblPr>
              <a:tblGrid>
                <a:gridCol w="7319157">
                  <a:extLst>
                    <a:ext uri="{9D8B030D-6E8A-4147-A177-3AD203B41FA5}">
                      <a16:colId xmlns:a16="http://schemas.microsoft.com/office/drawing/2014/main" val="20000"/>
                    </a:ext>
                  </a:extLst>
                </a:gridCol>
                <a:gridCol w="1439902">
                  <a:extLst>
                    <a:ext uri="{9D8B030D-6E8A-4147-A177-3AD203B41FA5}">
                      <a16:colId xmlns:a16="http://schemas.microsoft.com/office/drawing/2014/main" val="20001"/>
                    </a:ext>
                  </a:extLst>
                </a:gridCol>
                <a:gridCol w="2458907">
                  <a:extLst>
                    <a:ext uri="{9D8B030D-6E8A-4147-A177-3AD203B41FA5}">
                      <a16:colId xmlns:a16="http://schemas.microsoft.com/office/drawing/2014/main" val="20002"/>
                    </a:ext>
                  </a:extLst>
                </a:gridCol>
              </a:tblGrid>
              <a:tr h="655320">
                <a:tc>
                  <a:txBody>
                    <a:bodyPr/>
                    <a:lstStyle/>
                    <a:p>
                      <a:pPr>
                        <a:lnSpc>
                          <a:spcPts val="3600"/>
                        </a:lnSpc>
                      </a:pPr>
                      <a:r>
                        <a:rPr lang="en-US" sz="2700" b="1" dirty="0">
                          <a:solidFill>
                            <a:srgbClr val="244270"/>
                          </a:solidFill>
                        </a:rPr>
                        <a:t>Parameter</a:t>
                      </a:r>
                    </a:p>
                  </a:txBody>
                  <a:tcPr marL="0" marR="0" marT="0"/>
                </a:tc>
                <a:tc>
                  <a:txBody>
                    <a:bodyPr/>
                    <a:lstStyle/>
                    <a:p>
                      <a:pPr algn="ctr">
                        <a:lnSpc>
                          <a:spcPts val="3600"/>
                        </a:lnSpc>
                      </a:pPr>
                      <a:r>
                        <a:rPr lang="en-US" sz="2700" b="1" dirty="0">
                          <a:solidFill>
                            <a:srgbClr val="244270"/>
                          </a:solidFill>
                        </a:rPr>
                        <a:t>RFI</a:t>
                      </a:r>
                    </a:p>
                  </a:txBody>
                  <a:tcPr marL="0" marR="0" marT="0"/>
                </a:tc>
                <a:tc>
                  <a:txBody>
                    <a:bodyPr/>
                    <a:lstStyle/>
                    <a:p>
                      <a:pPr algn="ctr">
                        <a:lnSpc>
                          <a:spcPts val="3600"/>
                        </a:lnSpc>
                      </a:pPr>
                      <a:r>
                        <a:rPr lang="en-US" sz="2700" b="1" dirty="0">
                          <a:solidFill>
                            <a:srgbClr val="244270"/>
                          </a:solidFill>
                        </a:rPr>
                        <a:t>SCS</a:t>
                      </a:r>
                    </a:p>
                  </a:txBody>
                  <a:tcPr marL="0" marR="0" marT="0"/>
                </a:tc>
                <a:extLst>
                  <a:ext uri="{0D108BD9-81ED-4DB2-BD59-A6C34878D82A}">
                    <a16:rowId xmlns:a16="http://schemas.microsoft.com/office/drawing/2014/main" val="10000"/>
                  </a:ext>
                </a:extLst>
              </a:tr>
              <a:tr h="546608">
                <a:tc>
                  <a:txBody>
                    <a:bodyPr/>
                    <a:lstStyle/>
                    <a:p>
                      <a:pPr>
                        <a:lnSpc>
                          <a:spcPts val="3600"/>
                        </a:lnSpc>
                      </a:pPr>
                      <a:r>
                        <a:rPr lang="en-US" sz="2700" b="1" dirty="0"/>
                        <a:t>Heritability (%)</a:t>
                      </a:r>
                    </a:p>
                  </a:txBody>
                  <a:tcPr marL="0" marR="0" marT="0" marB="0"/>
                </a:tc>
                <a:tc>
                  <a:txBody>
                    <a:bodyPr/>
                    <a:lstStyle/>
                    <a:p>
                      <a:pPr algn="l">
                        <a:lnSpc>
                          <a:spcPts val="3600"/>
                        </a:lnSpc>
                        <a:tabLst>
                          <a:tab pos="457200" algn="dec"/>
                        </a:tabLst>
                      </a:pPr>
                      <a:r>
                        <a:rPr lang="en-US" sz="2700" b="1" dirty="0"/>
                        <a:t>	14</a:t>
                      </a:r>
                    </a:p>
                  </a:txBody>
                  <a:tcPr marL="0" marR="0" marT="0" marB="0"/>
                </a:tc>
                <a:tc>
                  <a:txBody>
                    <a:bodyPr/>
                    <a:lstStyle/>
                    <a:p>
                      <a:pPr algn="l">
                        <a:lnSpc>
                          <a:spcPts val="3600"/>
                        </a:lnSpc>
                        <a:tabLst>
                          <a:tab pos="822960" algn="dec"/>
                        </a:tabLst>
                      </a:pPr>
                      <a:r>
                        <a:rPr lang="en-US" sz="2700" b="1" dirty="0"/>
                        <a:t>	16</a:t>
                      </a:r>
                    </a:p>
                  </a:txBody>
                  <a:tcPr marL="0" marR="0" marT="0" marB="0"/>
                </a:tc>
                <a:extLst>
                  <a:ext uri="{0D108BD9-81ED-4DB2-BD59-A6C34878D82A}">
                    <a16:rowId xmlns:a16="http://schemas.microsoft.com/office/drawing/2014/main" val="10001"/>
                  </a:ext>
                </a:extLst>
              </a:tr>
              <a:tr h="546608">
                <a:tc>
                  <a:txBody>
                    <a:bodyPr/>
                    <a:lstStyle/>
                    <a:p>
                      <a:pPr>
                        <a:lnSpc>
                          <a:spcPts val="3600"/>
                        </a:lnSpc>
                      </a:pPr>
                      <a:r>
                        <a:rPr lang="en-US" sz="2700" b="1" dirty="0"/>
                        <a:t>Repeatability (%)</a:t>
                      </a:r>
                    </a:p>
                  </a:txBody>
                  <a:tcPr marL="0" marR="0" marT="0" marB="0"/>
                </a:tc>
                <a:tc>
                  <a:txBody>
                    <a:bodyPr/>
                    <a:lstStyle/>
                    <a:p>
                      <a:pPr algn="l">
                        <a:lnSpc>
                          <a:spcPts val="3600"/>
                        </a:lnSpc>
                        <a:tabLst>
                          <a:tab pos="457200" algn="dec"/>
                        </a:tabLst>
                      </a:pPr>
                      <a:r>
                        <a:rPr lang="en-US" sz="2700" b="1" dirty="0"/>
                        <a:t>	24</a:t>
                      </a:r>
                    </a:p>
                  </a:txBody>
                  <a:tcPr marL="0" marR="0" marT="0" marB="0"/>
                </a:tc>
                <a:tc>
                  <a:txBody>
                    <a:bodyPr/>
                    <a:lstStyle/>
                    <a:p>
                      <a:pPr algn="l">
                        <a:lnSpc>
                          <a:spcPts val="3600"/>
                        </a:lnSpc>
                        <a:tabLst>
                          <a:tab pos="822960" algn="dec"/>
                        </a:tabLst>
                      </a:pPr>
                      <a:r>
                        <a:rPr lang="en-US" sz="2700" b="1" dirty="0"/>
                        <a:t>	35</a:t>
                      </a:r>
                    </a:p>
                  </a:txBody>
                  <a:tcPr marL="0" marR="0" marT="0" marB="0"/>
                </a:tc>
                <a:extLst>
                  <a:ext uri="{0D108BD9-81ED-4DB2-BD59-A6C34878D82A}">
                    <a16:rowId xmlns:a16="http://schemas.microsoft.com/office/drawing/2014/main" val="10002"/>
                  </a:ext>
                </a:extLst>
              </a:tr>
              <a:tr h="546608">
                <a:tc>
                  <a:txBody>
                    <a:bodyPr/>
                    <a:lstStyle/>
                    <a:p>
                      <a:pPr>
                        <a:lnSpc>
                          <a:spcPts val="3600"/>
                        </a:lnSpc>
                      </a:pPr>
                      <a:r>
                        <a:rPr lang="en-US" sz="2700" b="1" dirty="0"/>
                        <a:t>Phenotypic correlation with yield</a:t>
                      </a:r>
                    </a:p>
                  </a:txBody>
                  <a:tcPr marL="0" marR="0" marT="0" marB="0"/>
                </a:tc>
                <a:tc>
                  <a:txBody>
                    <a:bodyPr/>
                    <a:lstStyle/>
                    <a:p>
                      <a:pPr algn="l">
                        <a:lnSpc>
                          <a:spcPts val="3600"/>
                        </a:lnSpc>
                        <a:tabLst>
                          <a:tab pos="457200" algn="dec"/>
                        </a:tabLst>
                      </a:pPr>
                      <a:r>
                        <a:rPr lang="en-US" sz="2700" b="1" dirty="0"/>
                        <a:t>	0.00</a:t>
                      </a:r>
                    </a:p>
                  </a:txBody>
                  <a:tcPr marL="0" marR="0" marT="0" marB="0"/>
                </a:tc>
                <a:tc>
                  <a:txBody>
                    <a:bodyPr/>
                    <a:lstStyle/>
                    <a:p>
                      <a:pPr algn="l">
                        <a:lnSpc>
                          <a:spcPts val="3600"/>
                        </a:lnSpc>
                        <a:tabLst>
                          <a:tab pos="822960" algn="dec"/>
                        </a:tabLst>
                      </a:pPr>
                      <a:r>
                        <a:rPr kumimoji="0" lang="en-US" sz="2700" b="1" i="0" u="none" strike="noStrike" cap="none" normalizeH="0" baseline="0" dirty="0">
                          <a:ln>
                            <a:noFill/>
                          </a:ln>
                          <a:solidFill>
                            <a:srgbClr val="000000"/>
                          </a:solidFill>
                          <a:effectLst/>
                          <a:latin typeface="+mn-lt"/>
                          <a:cs typeface="Trebuchet MS"/>
                        </a:rPr>
                        <a:t>	–</a:t>
                      </a:r>
                      <a:r>
                        <a:rPr lang="en-US" sz="2700" b="1" dirty="0"/>
                        <a:t>0.10</a:t>
                      </a:r>
                    </a:p>
                  </a:txBody>
                  <a:tcPr marL="0" marR="0" marT="0" marB="0"/>
                </a:tc>
                <a:extLst>
                  <a:ext uri="{0D108BD9-81ED-4DB2-BD59-A6C34878D82A}">
                    <a16:rowId xmlns:a16="http://schemas.microsoft.com/office/drawing/2014/main" val="10003"/>
                  </a:ext>
                </a:extLst>
              </a:tr>
              <a:tr h="546608">
                <a:tc>
                  <a:txBody>
                    <a:bodyPr/>
                    <a:lstStyle/>
                    <a:p>
                      <a:pPr marL="0" marR="0" indent="0" algn="l" defTabSz="914400" rtl="0" eaLnBrk="1" fontAlgn="auto" latinLnBrk="0" hangingPunct="1">
                        <a:lnSpc>
                          <a:spcPts val="3600"/>
                        </a:lnSpc>
                        <a:spcBef>
                          <a:spcPts val="0"/>
                        </a:spcBef>
                        <a:spcAft>
                          <a:spcPts val="0"/>
                        </a:spcAft>
                        <a:buClrTx/>
                        <a:buSzTx/>
                        <a:buFontTx/>
                        <a:buNone/>
                        <a:tabLst/>
                        <a:defRPr/>
                      </a:pPr>
                      <a:r>
                        <a:rPr lang="en-US" sz="2700" b="1" dirty="0"/>
                        <a:t>Genetic correlation with yield</a:t>
                      </a:r>
                    </a:p>
                  </a:txBody>
                  <a:tcPr marL="0" marR="0" marT="0" marB="0"/>
                </a:tc>
                <a:tc>
                  <a:txBody>
                    <a:bodyPr/>
                    <a:lstStyle/>
                    <a:p>
                      <a:pPr algn="l">
                        <a:lnSpc>
                          <a:spcPts val="3600"/>
                        </a:lnSpc>
                        <a:tabLst>
                          <a:tab pos="457200" algn="dec"/>
                        </a:tabLst>
                      </a:pPr>
                      <a:r>
                        <a:rPr lang="en-US" sz="2700" b="1" dirty="0"/>
                        <a:t>	0.00</a:t>
                      </a:r>
                    </a:p>
                  </a:txBody>
                  <a:tcPr marL="0" marR="0" marT="0" marB="0"/>
                </a:tc>
                <a:tc>
                  <a:txBody>
                    <a:bodyPr/>
                    <a:lstStyle/>
                    <a:p>
                      <a:pPr algn="l">
                        <a:lnSpc>
                          <a:spcPts val="3600"/>
                        </a:lnSpc>
                        <a:tabLst>
                          <a:tab pos="822960" algn="dec"/>
                        </a:tabLst>
                      </a:pPr>
                      <a:r>
                        <a:rPr kumimoji="0" lang="en-US" sz="2700" b="1" i="0" u="none" strike="noStrike" cap="none" normalizeH="0" baseline="0" dirty="0">
                          <a:ln>
                            <a:noFill/>
                          </a:ln>
                          <a:solidFill>
                            <a:srgbClr val="000000"/>
                          </a:solidFill>
                          <a:effectLst/>
                          <a:latin typeface="+mn-lt"/>
                          <a:cs typeface="Trebuchet MS"/>
                        </a:rPr>
                        <a:t>	–</a:t>
                      </a:r>
                      <a:r>
                        <a:rPr lang="en-US" sz="2700" b="1" dirty="0"/>
                        <a:t>0.03</a:t>
                      </a:r>
                    </a:p>
                  </a:txBody>
                  <a:tcPr marL="0" marR="0" marT="0" marB="0"/>
                </a:tc>
                <a:extLst>
                  <a:ext uri="{0D108BD9-81ED-4DB2-BD59-A6C34878D82A}">
                    <a16:rowId xmlns:a16="http://schemas.microsoft.com/office/drawing/2014/main" val="10004"/>
                  </a:ext>
                </a:extLst>
              </a:tr>
            </a:tbl>
          </a:graphicData>
        </a:graphic>
      </p:graphicFrame>
      <p:sp>
        <p:nvSpPr>
          <p:cNvPr id="27" name="TextBox 26"/>
          <p:cNvSpPr txBox="1"/>
          <p:nvPr/>
        </p:nvSpPr>
        <p:spPr>
          <a:xfrm>
            <a:off x="2351330" y="4831889"/>
            <a:ext cx="7489340" cy="1246495"/>
          </a:xfrm>
          <a:prstGeom prst="rect">
            <a:avLst/>
          </a:prstGeom>
          <a:noFill/>
        </p:spPr>
        <p:txBody>
          <a:bodyPr wrap="square" rtlCol="0">
            <a:spAutoFit/>
          </a:bodyPr>
          <a:lstStyle/>
          <a:p>
            <a:pPr>
              <a:lnSpc>
                <a:spcPts val="3000"/>
              </a:lnSpc>
            </a:pPr>
            <a:r>
              <a:rPr lang="en-US" sz="2700" b="1" dirty="0">
                <a:solidFill>
                  <a:srgbClr val="00563F"/>
                </a:solidFill>
              </a:rPr>
              <a:t>SCS provided a 2nd trait with similar properties, which allowed genomic predictions from research cows to be compared with national SCS predictions</a:t>
            </a:r>
          </a:p>
        </p:txBody>
      </p:sp>
    </p:spTree>
    <p:extLst>
      <p:ext uri="{BB962C8B-B14F-4D97-AF65-F5344CB8AC3E}">
        <p14:creationId xmlns:p14="http://schemas.microsoft.com/office/powerpoint/2010/main" val="393445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38ECB5-0823-454A-BCBF-C01CB0A39512}"/>
              </a:ext>
            </a:extLst>
          </p:cNvPr>
          <p:cNvSpPr>
            <a:spLocks noGrp="1"/>
          </p:cNvSpPr>
          <p:nvPr>
            <p:ph type="title"/>
          </p:nvPr>
        </p:nvSpPr>
        <p:spPr/>
        <p:txBody>
          <a:bodyPr/>
          <a:lstStyle/>
          <a:p>
            <a:r>
              <a:rPr lang="en-US" b="1" dirty="0">
                <a:latin typeface="+mn-lt"/>
              </a:rPr>
              <a:t>Feed data vs. other trait data</a:t>
            </a:r>
          </a:p>
        </p:txBody>
      </p:sp>
      <p:sp>
        <p:nvSpPr>
          <p:cNvPr id="5" name="Content Placeholder 4"/>
          <p:cNvSpPr>
            <a:spLocks noGrp="1"/>
          </p:cNvSpPr>
          <p:nvPr>
            <p:ph sz="half" idx="1"/>
          </p:nvPr>
        </p:nvSpPr>
        <p:spPr/>
        <p:txBody>
          <a:bodyPr/>
          <a:lstStyle/>
          <a:p>
            <a:pPr>
              <a:spcAft>
                <a:spcPts val="1200"/>
              </a:spcAft>
            </a:pPr>
            <a:r>
              <a:rPr lang="en-US" b="1" dirty="0"/>
              <a:t>Top 100 </a:t>
            </a:r>
            <a:r>
              <a:rPr lang="en-US" b="1" dirty="0">
                <a:solidFill>
                  <a:srgbClr val="006600"/>
                </a:solidFill>
              </a:rPr>
              <a:t>progeny-tested</a:t>
            </a:r>
            <a:r>
              <a:rPr lang="en-US" b="1" dirty="0">
                <a:solidFill>
                  <a:srgbClr val="BA0000"/>
                </a:solidFill>
              </a:rPr>
              <a:t> </a:t>
            </a:r>
            <a:r>
              <a:rPr lang="en-US" b="1" dirty="0"/>
              <a:t>Holstein bulls for NM$</a:t>
            </a:r>
          </a:p>
          <a:p>
            <a:pPr lvl="1">
              <a:spcAft>
                <a:spcPts val="600"/>
              </a:spcAft>
            </a:pPr>
            <a:r>
              <a:rPr lang="en-US" b="1" dirty="0"/>
              <a:t>Average 739 milk daughters, &lt;0.1 RFI daughters</a:t>
            </a:r>
          </a:p>
          <a:p>
            <a:pPr lvl="1">
              <a:spcAft>
                <a:spcPts val="4800"/>
              </a:spcAft>
            </a:pPr>
            <a:r>
              <a:rPr lang="en-US" b="1" dirty="0"/>
              <a:t>GREL averages </a:t>
            </a:r>
            <a:r>
              <a:rPr lang="en-US" b="1" dirty="0">
                <a:solidFill>
                  <a:srgbClr val="244270"/>
                </a:solidFill>
              </a:rPr>
              <a:t>94%</a:t>
            </a:r>
            <a:r>
              <a:rPr lang="en-US" b="1" dirty="0"/>
              <a:t> milk, </a:t>
            </a:r>
            <a:r>
              <a:rPr lang="en-US" b="1" dirty="0">
                <a:solidFill>
                  <a:srgbClr val="244270"/>
                </a:solidFill>
              </a:rPr>
              <a:t>89%</a:t>
            </a:r>
            <a:r>
              <a:rPr lang="en-US" b="1" dirty="0"/>
              <a:t> NM$, </a:t>
            </a:r>
            <a:r>
              <a:rPr lang="en-US" b="1" dirty="0">
                <a:solidFill>
                  <a:srgbClr val="244270"/>
                </a:solidFill>
              </a:rPr>
              <a:t>16%</a:t>
            </a:r>
            <a:r>
              <a:rPr lang="en-US" b="1" dirty="0"/>
              <a:t> RFI</a:t>
            </a:r>
          </a:p>
        </p:txBody>
      </p:sp>
      <p:sp>
        <p:nvSpPr>
          <p:cNvPr id="2" name="Content Placeholder 1">
            <a:extLst>
              <a:ext uri="{FF2B5EF4-FFF2-40B4-BE49-F238E27FC236}">
                <a16:creationId xmlns:a16="http://schemas.microsoft.com/office/drawing/2014/main" id="{5C41EF6F-1760-8D4A-BD90-72F5C1039797}"/>
              </a:ext>
            </a:extLst>
          </p:cNvPr>
          <p:cNvSpPr>
            <a:spLocks noGrp="1"/>
          </p:cNvSpPr>
          <p:nvPr>
            <p:ph sz="half" idx="2"/>
          </p:nvPr>
        </p:nvSpPr>
        <p:spPr/>
        <p:txBody>
          <a:bodyPr/>
          <a:lstStyle/>
          <a:p>
            <a:pPr>
              <a:spcAft>
                <a:spcPts val="1200"/>
              </a:spcAft>
            </a:pPr>
            <a:r>
              <a:rPr lang="en-US" dirty="0"/>
              <a:t>Top 100 </a:t>
            </a:r>
            <a:r>
              <a:rPr lang="en-US" dirty="0">
                <a:solidFill>
                  <a:srgbClr val="006600"/>
                </a:solidFill>
              </a:rPr>
              <a:t>young</a:t>
            </a:r>
            <a:r>
              <a:rPr lang="en-US" dirty="0"/>
              <a:t> Holstein bulls for NM$</a:t>
            </a:r>
          </a:p>
          <a:p>
            <a:pPr lvl="1">
              <a:spcAft>
                <a:spcPts val="600"/>
              </a:spcAft>
            </a:pPr>
            <a:r>
              <a:rPr lang="en-US" dirty="0"/>
              <a:t>GREL averages </a:t>
            </a:r>
            <a:r>
              <a:rPr lang="en-US" dirty="0">
                <a:solidFill>
                  <a:srgbClr val="244270"/>
                </a:solidFill>
              </a:rPr>
              <a:t>75%</a:t>
            </a:r>
            <a:r>
              <a:rPr lang="en-US" dirty="0"/>
              <a:t> milk, </a:t>
            </a:r>
            <a:r>
              <a:rPr lang="en-US" dirty="0">
                <a:solidFill>
                  <a:srgbClr val="244270"/>
                </a:solidFill>
              </a:rPr>
              <a:t>71%</a:t>
            </a:r>
            <a:r>
              <a:rPr lang="en-US" dirty="0"/>
              <a:t> NM$, </a:t>
            </a:r>
            <a:r>
              <a:rPr lang="en-US" dirty="0">
                <a:solidFill>
                  <a:srgbClr val="244270"/>
                </a:solidFill>
              </a:rPr>
              <a:t>12%</a:t>
            </a:r>
            <a:r>
              <a:rPr lang="en-US" dirty="0"/>
              <a:t> RFI</a:t>
            </a:r>
          </a:p>
          <a:p>
            <a:pPr lvl="1"/>
            <a:r>
              <a:rPr lang="en-US" dirty="0"/>
              <a:t>REL</a:t>
            </a:r>
            <a:r>
              <a:rPr lang="en-US" baseline="-25000" dirty="0"/>
              <a:t>PA</a:t>
            </a:r>
            <a:r>
              <a:rPr lang="en-US" dirty="0"/>
              <a:t> averages 35% milk, 33% NM$, 3% RFI</a:t>
            </a:r>
          </a:p>
        </p:txBody>
      </p:sp>
    </p:spTree>
    <p:extLst>
      <p:ext uri="{BB962C8B-B14F-4D97-AF65-F5344CB8AC3E}">
        <p14:creationId xmlns:p14="http://schemas.microsoft.com/office/powerpoint/2010/main" val="291397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EEEB22-4A56-D446-B037-6FF9099F2338}"/>
              </a:ext>
            </a:extLst>
          </p:cNvPr>
          <p:cNvSpPr>
            <a:spLocks noGrp="1"/>
          </p:cNvSpPr>
          <p:nvPr>
            <p:ph type="title"/>
          </p:nvPr>
        </p:nvSpPr>
        <p:spPr/>
        <p:txBody>
          <a:bodyPr/>
          <a:lstStyle/>
          <a:p>
            <a:r>
              <a:rPr lang="en-US" b="1" dirty="0">
                <a:latin typeface="+mn-lt"/>
              </a:rPr>
              <a:t>Computed vs. actual GREL for SCS</a:t>
            </a:r>
          </a:p>
        </p:txBody>
      </p:sp>
      <p:sp>
        <p:nvSpPr>
          <p:cNvPr id="10" name="Content Placeholder 9">
            <a:extLst>
              <a:ext uri="{FF2B5EF4-FFF2-40B4-BE49-F238E27FC236}">
                <a16:creationId xmlns:a16="http://schemas.microsoft.com/office/drawing/2014/main" id="{DD48586C-812B-BC4B-B3F6-A091F3EC29FA}"/>
              </a:ext>
            </a:extLst>
          </p:cNvPr>
          <p:cNvSpPr>
            <a:spLocks noGrp="1"/>
          </p:cNvSpPr>
          <p:nvPr>
            <p:ph sz="half" idx="1"/>
          </p:nvPr>
        </p:nvSpPr>
        <p:spPr/>
        <p:txBody>
          <a:bodyPr>
            <a:normAutofit/>
          </a:bodyPr>
          <a:lstStyle/>
          <a:p>
            <a:pPr marL="342900" indent="-342900">
              <a:buFont typeface="Arial" panose="020B0604020202020204" pitchFamily="34" charset="0"/>
              <a:buChar char="•"/>
            </a:pPr>
            <a:r>
              <a:rPr lang="en-US" b="1" dirty="0"/>
              <a:t>Expected genomic reliability (GREL) was </a:t>
            </a:r>
            <a:r>
              <a:rPr lang="en-US" b="1" dirty="0">
                <a:solidFill>
                  <a:srgbClr val="FF0000"/>
                </a:solidFill>
              </a:rPr>
              <a:t>19%</a:t>
            </a:r>
            <a:r>
              <a:rPr lang="en-US" b="1" dirty="0"/>
              <a:t> for both RFI and SCS</a:t>
            </a:r>
          </a:p>
          <a:p>
            <a:pPr marL="342900" indent="-342900">
              <a:buFont typeface="Arial" panose="020B0604020202020204" pitchFamily="34" charset="0"/>
              <a:buChar char="•"/>
            </a:pPr>
            <a:r>
              <a:rPr lang="en-US" b="1" dirty="0"/>
              <a:t>SCS GPTA was correlated by only 0.39 for national vs. research-cow reference data</a:t>
            </a:r>
          </a:p>
          <a:p>
            <a:pPr marL="342900" indent="-342900">
              <a:buFont typeface="Arial" panose="020B0604020202020204" pitchFamily="34" charset="0"/>
              <a:buChar char="•"/>
            </a:pPr>
            <a:r>
              <a:rPr lang="en-US" b="1" dirty="0"/>
              <a:t>Observed GREL of SCS was (0.39)</a:t>
            </a:r>
            <a:r>
              <a:rPr lang="en-US" b="1" baseline="30000" dirty="0"/>
              <a:t>2</a:t>
            </a:r>
            <a:r>
              <a:rPr lang="en-US" b="1" dirty="0"/>
              <a:t> × 72% = 11%</a:t>
            </a:r>
          </a:p>
          <a:p>
            <a:pPr marL="342900" indent="-342900">
              <a:buFont typeface="Arial" panose="020B0604020202020204" pitchFamily="34" charset="0"/>
              <a:buChar char="•"/>
            </a:pPr>
            <a:r>
              <a:rPr lang="en-US" b="1" dirty="0"/>
              <a:t>RFI GREL was discounted to agree with Var(PTA) for RFI and observed GREL of SCS</a:t>
            </a:r>
          </a:p>
        </p:txBody>
      </p:sp>
    </p:spTree>
    <p:extLst>
      <p:ext uri="{BB962C8B-B14F-4D97-AF65-F5344CB8AC3E}">
        <p14:creationId xmlns:p14="http://schemas.microsoft.com/office/powerpoint/2010/main" val="313223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5D75B0-7A62-2B44-8BC9-E6991D5296CC}"/>
              </a:ext>
            </a:extLst>
          </p:cNvPr>
          <p:cNvSpPr>
            <a:spLocks noGrp="1"/>
          </p:cNvSpPr>
          <p:nvPr>
            <p:ph type="title"/>
          </p:nvPr>
        </p:nvSpPr>
        <p:spPr/>
        <p:txBody>
          <a:bodyPr/>
          <a:lstStyle/>
          <a:p>
            <a:r>
              <a:rPr lang="en-US" b="1" dirty="0">
                <a:latin typeface="+mn-lt"/>
              </a:rPr>
              <a:t>Economic </a:t>
            </a:r>
            <a:r>
              <a:rPr lang="en-US" dirty="0">
                <a:latin typeface="+mn-lt"/>
              </a:rPr>
              <a:t>p</a:t>
            </a:r>
            <a:r>
              <a:rPr lang="en-US" b="1" dirty="0">
                <a:latin typeface="+mn-lt"/>
              </a:rPr>
              <a:t>rogress</a:t>
            </a:r>
          </a:p>
        </p:txBody>
      </p:sp>
      <p:sp>
        <p:nvSpPr>
          <p:cNvPr id="5" name="Content Placeholder 4">
            <a:extLst>
              <a:ext uri="{FF2B5EF4-FFF2-40B4-BE49-F238E27FC236}">
                <a16:creationId xmlns:a16="http://schemas.microsoft.com/office/drawing/2014/main" id="{9F232A48-26E6-224B-A062-93D8655C9CD3}"/>
              </a:ext>
            </a:extLst>
          </p:cNvPr>
          <p:cNvSpPr>
            <a:spLocks noGrp="1"/>
          </p:cNvSpPr>
          <p:nvPr>
            <p:ph sz="half" idx="1"/>
          </p:nvPr>
        </p:nvSpPr>
        <p:spPr/>
        <p:txBody>
          <a:bodyPr/>
          <a:lstStyle/>
          <a:p>
            <a:r>
              <a:rPr lang="en-US" dirty="0"/>
              <a:t>Higher reliability for other traits than for RFI because of more records </a:t>
            </a:r>
          </a:p>
          <a:p>
            <a:pPr lvl="1"/>
            <a:r>
              <a:rPr lang="en-US" dirty="0"/>
              <a:t>RELNM$ averages 75% for young and 91% for proven bulls</a:t>
            </a:r>
          </a:p>
          <a:p>
            <a:pPr lvl="1"/>
            <a:r>
              <a:rPr lang="en-US" dirty="0"/>
              <a:t>RELRFI averages ~12% for young and 16% for proven bulls</a:t>
            </a:r>
          </a:p>
          <a:p>
            <a:r>
              <a:rPr lang="en-US" dirty="0"/>
              <a:t>Progress for lifetime profit may be only 1.01 times or 1% faster than current NM$ progress, but the extra gain is worth $4.5 million per year to the U.S. dairy industry</a:t>
            </a:r>
          </a:p>
        </p:txBody>
      </p:sp>
    </p:spTree>
    <p:extLst>
      <p:ext uri="{BB962C8B-B14F-4D97-AF65-F5344CB8AC3E}">
        <p14:creationId xmlns:p14="http://schemas.microsoft.com/office/powerpoint/2010/main" val="255684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FA2D04-420D-1249-8AC5-54D245C3693C}"/>
              </a:ext>
            </a:extLst>
          </p:cNvPr>
          <p:cNvPicPr>
            <a:picLocks noChangeAspect="1"/>
          </p:cNvPicPr>
          <p:nvPr/>
        </p:nvPicPr>
        <p:blipFill>
          <a:blip r:embed="rId2"/>
          <a:stretch>
            <a:fillRect/>
          </a:stretch>
        </p:blipFill>
        <p:spPr>
          <a:xfrm>
            <a:off x="3113837" y="0"/>
            <a:ext cx="7624964" cy="6858000"/>
          </a:xfrm>
          <a:prstGeom prst="rect">
            <a:avLst/>
          </a:prstGeom>
        </p:spPr>
      </p:pic>
      <p:pic>
        <p:nvPicPr>
          <p:cNvPr id="7" name="Picture 6">
            <a:extLst>
              <a:ext uri="{FF2B5EF4-FFF2-40B4-BE49-F238E27FC236}">
                <a16:creationId xmlns:a16="http://schemas.microsoft.com/office/drawing/2014/main" id="{AC1F4BCB-1DC7-F54C-A1A2-024C7DA730CC}"/>
              </a:ext>
            </a:extLst>
          </p:cNvPr>
          <p:cNvPicPr>
            <a:picLocks noChangeAspect="1"/>
          </p:cNvPicPr>
          <p:nvPr/>
        </p:nvPicPr>
        <p:blipFill>
          <a:blip r:embed="rId3"/>
          <a:stretch>
            <a:fillRect/>
          </a:stretch>
        </p:blipFill>
        <p:spPr>
          <a:xfrm>
            <a:off x="186559" y="3736425"/>
            <a:ext cx="2262352" cy="2262352"/>
          </a:xfrm>
          <a:prstGeom prst="rect">
            <a:avLst/>
          </a:prstGeom>
        </p:spPr>
      </p:pic>
      <p:sp>
        <p:nvSpPr>
          <p:cNvPr id="10" name="TextBox 9">
            <a:extLst>
              <a:ext uri="{FF2B5EF4-FFF2-40B4-BE49-F238E27FC236}">
                <a16:creationId xmlns:a16="http://schemas.microsoft.com/office/drawing/2014/main" id="{818E8A36-FC40-4640-8B50-1604C1834465}"/>
              </a:ext>
            </a:extLst>
          </p:cNvPr>
          <p:cNvSpPr txBox="1"/>
          <p:nvPr/>
        </p:nvSpPr>
        <p:spPr>
          <a:xfrm rot="18839630">
            <a:off x="130502" y="1934074"/>
            <a:ext cx="2677335" cy="1200329"/>
          </a:xfrm>
          <a:prstGeom prst="rect">
            <a:avLst/>
          </a:prstGeom>
          <a:noFill/>
        </p:spPr>
        <p:txBody>
          <a:bodyPr wrap="none" rtlCol="0">
            <a:spAutoFit/>
          </a:bodyPr>
          <a:lstStyle/>
          <a:p>
            <a:pPr algn="ctr"/>
            <a:r>
              <a:rPr lang="en-US" sz="3600" b="1" dirty="0"/>
              <a:t>Rice with </a:t>
            </a:r>
            <a:r>
              <a:rPr lang="en-US" sz="3600" b="1" u="sng" dirty="0"/>
              <a:t>NO</a:t>
            </a:r>
            <a:br>
              <a:rPr lang="en-US" sz="3600" b="1" dirty="0"/>
            </a:br>
            <a:r>
              <a:rPr lang="en-US" sz="3600" b="1" dirty="0"/>
              <a:t>gravy!!!</a:t>
            </a:r>
          </a:p>
        </p:txBody>
      </p:sp>
      <p:cxnSp>
        <p:nvCxnSpPr>
          <p:cNvPr id="12" name="Straight Arrow Connector 11">
            <a:extLst>
              <a:ext uri="{FF2B5EF4-FFF2-40B4-BE49-F238E27FC236}">
                <a16:creationId xmlns:a16="http://schemas.microsoft.com/office/drawing/2014/main" id="{7D003C10-B9AD-484F-B4A2-ED0821131ED3}"/>
              </a:ext>
            </a:extLst>
          </p:cNvPr>
          <p:cNvCxnSpPr>
            <a:cxnSpLocks/>
          </p:cNvCxnSpPr>
          <p:nvPr/>
        </p:nvCxnSpPr>
        <p:spPr>
          <a:xfrm flipV="1">
            <a:off x="1585915" y="1876433"/>
            <a:ext cx="1697255" cy="1845705"/>
          </a:xfrm>
          <a:prstGeom prst="straightConnector1">
            <a:avLst/>
          </a:prstGeom>
          <a:ln w="161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2BFE955-8792-3E48-BC40-E33326569381}"/>
              </a:ext>
            </a:extLst>
          </p:cNvPr>
          <p:cNvSpPr txBox="1"/>
          <p:nvPr/>
        </p:nvSpPr>
        <p:spPr>
          <a:xfrm rot="2252896">
            <a:off x="8134034" y="1134961"/>
            <a:ext cx="1813317" cy="1200329"/>
          </a:xfrm>
          <a:prstGeom prst="rect">
            <a:avLst/>
          </a:prstGeom>
          <a:noFill/>
        </p:spPr>
        <p:txBody>
          <a:bodyPr wrap="none" rtlCol="0">
            <a:spAutoFit/>
          </a:bodyPr>
          <a:lstStyle/>
          <a:p>
            <a:pPr algn="ctr"/>
            <a:r>
              <a:rPr lang="en-US" sz="3600" b="1" dirty="0"/>
              <a:t>Rice and</a:t>
            </a:r>
            <a:br>
              <a:rPr lang="en-US" sz="3600" b="1" dirty="0"/>
            </a:br>
            <a:r>
              <a:rPr lang="en-US" sz="3600" b="1" dirty="0"/>
              <a:t>gravy!</a:t>
            </a:r>
          </a:p>
        </p:txBody>
      </p:sp>
      <p:cxnSp>
        <p:nvCxnSpPr>
          <p:cNvPr id="17" name="Straight Arrow Connector 16">
            <a:extLst>
              <a:ext uri="{FF2B5EF4-FFF2-40B4-BE49-F238E27FC236}">
                <a16:creationId xmlns:a16="http://schemas.microsoft.com/office/drawing/2014/main" id="{54C61BAC-EEDA-D946-A4BA-2E0381AAC57A}"/>
              </a:ext>
            </a:extLst>
          </p:cNvPr>
          <p:cNvCxnSpPr/>
          <p:nvPr/>
        </p:nvCxnSpPr>
        <p:spPr>
          <a:xfrm flipH="1">
            <a:off x="6100763" y="1968062"/>
            <a:ext cx="2343151" cy="2303903"/>
          </a:xfrm>
          <a:prstGeom prst="straightConnector1">
            <a:avLst/>
          </a:prstGeom>
          <a:ln w="161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itle 17">
            <a:extLst>
              <a:ext uri="{FF2B5EF4-FFF2-40B4-BE49-F238E27FC236}">
                <a16:creationId xmlns:a16="http://schemas.microsoft.com/office/drawing/2014/main" id="{BD942ECA-7802-B14B-99D7-E75887EFD3C6}"/>
              </a:ext>
            </a:extLst>
          </p:cNvPr>
          <p:cNvSpPr>
            <a:spLocks noGrp="1"/>
          </p:cNvSpPr>
          <p:nvPr>
            <p:ph type="title"/>
          </p:nvPr>
        </p:nvSpPr>
        <p:spPr>
          <a:xfrm>
            <a:off x="2448911" y="1187832"/>
            <a:ext cx="5749157" cy="512384"/>
          </a:xfrm>
          <a:solidFill>
            <a:schemeClr val="bg2"/>
          </a:solidFill>
          <a:ln w="31750">
            <a:solidFill>
              <a:schemeClr val="tx1"/>
            </a:solidFill>
          </a:ln>
        </p:spPr>
        <p:txBody>
          <a:bodyPr>
            <a:noAutofit/>
          </a:bodyPr>
          <a:lstStyle/>
          <a:p>
            <a:pPr algn="ctr"/>
            <a:r>
              <a:rPr lang="en-US" sz="3200" dirty="0">
                <a:solidFill>
                  <a:srgbClr val="00523C"/>
                </a:solidFill>
              </a:rPr>
              <a:t>I’ve even been Even north of i-10!</a:t>
            </a:r>
          </a:p>
        </p:txBody>
      </p:sp>
      <p:pic>
        <p:nvPicPr>
          <p:cNvPr id="2" name="Picture 1">
            <a:extLst>
              <a:ext uri="{FF2B5EF4-FFF2-40B4-BE49-F238E27FC236}">
                <a16:creationId xmlns:a16="http://schemas.microsoft.com/office/drawing/2014/main" id="{0947C0D5-15BD-0949-ADE8-A484BF466C5E}"/>
              </a:ext>
            </a:extLst>
          </p:cNvPr>
          <p:cNvPicPr>
            <a:picLocks noChangeAspect="1"/>
          </p:cNvPicPr>
          <p:nvPr/>
        </p:nvPicPr>
        <p:blipFill>
          <a:blip r:embed="rId4"/>
          <a:stretch>
            <a:fillRect/>
          </a:stretch>
        </p:blipFill>
        <p:spPr>
          <a:xfrm>
            <a:off x="10030802" y="115882"/>
            <a:ext cx="2053388" cy="2737850"/>
          </a:xfrm>
          <a:prstGeom prst="rect">
            <a:avLst/>
          </a:prstGeom>
        </p:spPr>
      </p:pic>
    </p:spTree>
    <p:extLst>
      <p:ext uri="{BB962C8B-B14F-4D97-AF65-F5344CB8AC3E}">
        <p14:creationId xmlns:p14="http://schemas.microsoft.com/office/powerpoint/2010/main" val="106576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175063965"/>
              </p:ext>
            </p:extLst>
          </p:nvPr>
        </p:nvGraphicFramePr>
        <p:xfrm>
          <a:off x="487681" y="883601"/>
          <a:ext cx="10997585" cy="4612957"/>
        </p:xfrm>
        <a:graphic>
          <a:graphicData uri="http://schemas.openxmlformats.org/drawingml/2006/table">
            <a:tbl>
              <a:tblPr firstRow="1" bandRow="1">
                <a:tableStyleId>{2D5ABB26-0587-4C30-8999-92F81FD0307C}</a:tableStyleId>
              </a:tblPr>
              <a:tblGrid>
                <a:gridCol w="4849671">
                  <a:extLst>
                    <a:ext uri="{9D8B030D-6E8A-4147-A177-3AD203B41FA5}">
                      <a16:colId xmlns:a16="http://schemas.microsoft.com/office/drawing/2014/main" val="20000"/>
                    </a:ext>
                  </a:extLst>
                </a:gridCol>
                <a:gridCol w="2402698">
                  <a:extLst>
                    <a:ext uri="{9D8B030D-6E8A-4147-A177-3AD203B41FA5}">
                      <a16:colId xmlns:a16="http://schemas.microsoft.com/office/drawing/2014/main" val="20001"/>
                    </a:ext>
                  </a:extLst>
                </a:gridCol>
                <a:gridCol w="2044400">
                  <a:extLst>
                    <a:ext uri="{9D8B030D-6E8A-4147-A177-3AD203B41FA5}">
                      <a16:colId xmlns:a16="http://schemas.microsoft.com/office/drawing/2014/main" val="20002"/>
                    </a:ext>
                  </a:extLst>
                </a:gridCol>
                <a:gridCol w="1700816">
                  <a:extLst>
                    <a:ext uri="{9D8B030D-6E8A-4147-A177-3AD203B41FA5}">
                      <a16:colId xmlns:a16="http://schemas.microsoft.com/office/drawing/2014/main" val="20003"/>
                    </a:ext>
                  </a:extLst>
                </a:gridCol>
              </a:tblGrid>
              <a:tr h="1040000">
                <a:tc>
                  <a:txBody>
                    <a:bodyPr/>
                    <a:lstStyle/>
                    <a:p>
                      <a:pPr>
                        <a:lnSpc>
                          <a:spcPts val="2300"/>
                        </a:lnSpc>
                      </a:pPr>
                      <a:r>
                        <a:rPr lang="en-US" sz="2400" b="1" dirty="0">
                          <a:solidFill>
                            <a:srgbClr val="244270"/>
                          </a:solidFill>
                        </a:rPr>
                        <a:t>Statistic</a:t>
                      </a:r>
                    </a:p>
                  </a:txBody>
                  <a:tcPr marL="0" marR="0" marT="0" marB="27432" anchor="b"/>
                </a:tc>
                <a:tc>
                  <a:txBody>
                    <a:bodyPr/>
                    <a:lstStyle/>
                    <a:p>
                      <a:pPr algn="ctr">
                        <a:lnSpc>
                          <a:spcPts val="2300"/>
                        </a:lnSpc>
                      </a:pPr>
                      <a:r>
                        <a:rPr lang="en-US" sz="2400" b="1" dirty="0">
                          <a:solidFill>
                            <a:srgbClr val="244270"/>
                          </a:solidFill>
                        </a:rPr>
                        <a:t>Milk production </a:t>
                      </a:r>
                    </a:p>
                    <a:p>
                      <a:pPr algn="ctr">
                        <a:lnSpc>
                          <a:spcPts val="2300"/>
                        </a:lnSpc>
                      </a:pPr>
                      <a:r>
                        <a:rPr lang="en-US" sz="2400" b="1" dirty="0">
                          <a:solidFill>
                            <a:srgbClr val="244270"/>
                          </a:solidFill>
                        </a:rPr>
                        <a:t>(3.5% F,</a:t>
                      </a:r>
                      <a:r>
                        <a:rPr lang="en-US" sz="2400" b="1" baseline="0" dirty="0">
                          <a:solidFill>
                            <a:srgbClr val="244270"/>
                          </a:solidFill>
                        </a:rPr>
                        <a:t> 3.0% P)</a:t>
                      </a:r>
                      <a:endParaRPr lang="en-US" sz="2400" b="1" dirty="0">
                        <a:solidFill>
                          <a:srgbClr val="244270"/>
                        </a:solidFill>
                      </a:endParaRPr>
                    </a:p>
                  </a:txBody>
                  <a:tcPr marL="0" marR="0" marT="0" marB="27432" anchor="b"/>
                </a:tc>
                <a:tc>
                  <a:txBody>
                    <a:bodyPr/>
                    <a:lstStyle/>
                    <a:p>
                      <a:pPr algn="ctr">
                        <a:lnSpc>
                          <a:spcPts val="2300"/>
                        </a:lnSpc>
                      </a:pPr>
                      <a:r>
                        <a:rPr lang="en-US" sz="2400" b="1" dirty="0">
                          <a:solidFill>
                            <a:srgbClr val="244270"/>
                          </a:solidFill>
                        </a:rPr>
                        <a:t>Dry matter intake</a:t>
                      </a:r>
                    </a:p>
                  </a:txBody>
                  <a:tcPr marL="0" marR="0" marT="0" marB="27432" anchor="b"/>
                </a:tc>
                <a:tc>
                  <a:txBody>
                    <a:bodyPr/>
                    <a:lstStyle/>
                    <a:p>
                      <a:pPr algn="ctr">
                        <a:lnSpc>
                          <a:spcPts val="2300"/>
                        </a:lnSpc>
                      </a:pPr>
                      <a:r>
                        <a:rPr lang="en-US" sz="2400" b="1" dirty="0">
                          <a:solidFill>
                            <a:srgbClr val="244270"/>
                          </a:solidFill>
                        </a:rPr>
                        <a:t>Residual feed intake</a:t>
                      </a:r>
                    </a:p>
                  </a:txBody>
                  <a:tcPr marL="0" marR="0" marT="0" marB="27432" anchor="b"/>
                </a:tc>
                <a:extLst>
                  <a:ext uri="{0D108BD9-81ED-4DB2-BD59-A6C34878D82A}">
                    <a16:rowId xmlns:a16="http://schemas.microsoft.com/office/drawing/2014/main" val="10000"/>
                  </a:ext>
                </a:extLst>
              </a:tr>
              <a:tr h="583554">
                <a:tc>
                  <a:txBody>
                    <a:bodyPr/>
                    <a:lstStyle/>
                    <a:p>
                      <a:pPr>
                        <a:lnSpc>
                          <a:spcPts val="3000"/>
                        </a:lnSpc>
                      </a:pPr>
                      <a:r>
                        <a:rPr lang="en-US" sz="2400" b="1" dirty="0"/>
                        <a:t>Lactation mean  </a:t>
                      </a:r>
                      <a:r>
                        <a:rPr lang="en-US" sz="2400" b="1" dirty="0">
                          <a:solidFill>
                            <a:srgbClr val="00563F"/>
                          </a:solidFill>
                        </a:rPr>
                        <a:t>(lb/lactation)</a:t>
                      </a:r>
                    </a:p>
                  </a:txBody>
                  <a:tcPr marL="0" marR="0" marT="0" marB="0"/>
                </a:tc>
                <a:tc>
                  <a:txBody>
                    <a:bodyPr/>
                    <a:lstStyle/>
                    <a:p>
                      <a:pPr algn="ctr">
                        <a:lnSpc>
                          <a:spcPts val="3000"/>
                        </a:lnSpc>
                      </a:pPr>
                      <a:r>
                        <a:rPr lang="en-US" sz="2400" b="1" dirty="0"/>
                        <a:t>25,000</a:t>
                      </a:r>
                    </a:p>
                  </a:txBody>
                  <a:tcPr marL="0" marR="0" marT="0" marB="0"/>
                </a:tc>
                <a:tc>
                  <a:txBody>
                    <a:bodyPr/>
                    <a:lstStyle/>
                    <a:p>
                      <a:pPr algn="ctr">
                        <a:lnSpc>
                          <a:spcPts val="3000"/>
                        </a:lnSpc>
                      </a:pPr>
                      <a:r>
                        <a:rPr lang="en-US" sz="2400" b="1" dirty="0"/>
                        <a:t>16,600</a:t>
                      </a:r>
                    </a:p>
                  </a:txBody>
                  <a:tcPr marL="0" marR="0" marT="0" marB="0"/>
                </a:tc>
                <a:tc>
                  <a:txBody>
                    <a:bodyPr/>
                    <a:lstStyle/>
                    <a:p>
                      <a:pPr algn="ctr">
                        <a:lnSpc>
                          <a:spcPts val="3000"/>
                        </a:lnSpc>
                      </a:pPr>
                      <a:r>
                        <a:rPr lang="en-US" sz="2400" b="1" dirty="0"/>
                        <a:t>0</a:t>
                      </a:r>
                    </a:p>
                  </a:txBody>
                  <a:tcPr marL="0" marR="0" marT="0" marB="0"/>
                </a:tc>
                <a:extLst>
                  <a:ext uri="{0D108BD9-81ED-4DB2-BD59-A6C34878D82A}">
                    <a16:rowId xmlns:a16="http://schemas.microsoft.com/office/drawing/2014/main" val="10001"/>
                  </a:ext>
                </a:extLst>
              </a:tr>
              <a:tr h="583554">
                <a:tc>
                  <a:txBody>
                    <a:bodyPr/>
                    <a:lstStyle/>
                    <a:p>
                      <a:pPr>
                        <a:lnSpc>
                          <a:spcPts val="3000"/>
                        </a:lnSpc>
                      </a:pPr>
                      <a:r>
                        <a:rPr lang="en-US" sz="2400" b="1" dirty="0"/>
                        <a:t>Lactation SD </a:t>
                      </a:r>
                      <a:r>
                        <a:rPr lang="en-US" sz="2400" b="1" dirty="0">
                          <a:solidFill>
                            <a:srgbClr val="00563F"/>
                          </a:solidFill>
                        </a:rPr>
                        <a:t>(lb/lactation)</a:t>
                      </a:r>
                    </a:p>
                  </a:txBody>
                  <a:tcPr marL="0" marR="0" marT="0" marB="0"/>
                </a:tc>
                <a:tc>
                  <a:txBody>
                    <a:bodyPr/>
                    <a:lstStyle/>
                    <a:p>
                      <a:pPr algn="ctr">
                        <a:lnSpc>
                          <a:spcPts val="3000"/>
                        </a:lnSpc>
                      </a:pPr>
                      <a:r>
                        <a:rPr lang="en-US" sz="2400" b="1" dirty="0"/>
                        <a:t>2,900</a:t>
                      </a:r>
                    </a:p>
                  </a:txBody>
                  <a:tcPr marL="0" marR="0" marT="0" marB="0"/>
                </a:tc>
                <a:tc>
                  <a:txBody>
                    <a:bodyPr/>
                    <a:lstStyle/>
                    <a:p>
                      <a:pPr algn="ctr">
                        <a:lnSpc>
                          <a:spcPts val="3000"/>
                        </a:lnSpc>
                      </a:pPr>
                      <a:r>
                        <a:rPr lang="en-US" sz="2400" b="1" dirty="0"/>
                        <a:t>2,750</a:t>
                      </a:r>
                    </a:p>
                  </a:txBody>
                  <a:tcPr marL="0" marR="0" marT="0" marB="0"/>
                </a:tc>
                <a:tc>
                  <a:txBody>
                    <a:bodyPr/>
                    <a:lstStyle/>
                    <a:p>
                      <a:pPr algn="ctr">
                        <a:lnSpc>
                          <a:spcPts val="3000"/>
                        </a:lnSpc>
                      </a:pPr>
                      <a:r>
                        <a:rPr lang="en-US" sz="2400" b="1" dirty="0"/>
                        <a:t>1,130</a:t>
                      </a:r>
                    </a:p>
                  </a:txBody>
                  <a:tcPr marL="0" marR="0" marT="0" marB="0"/>
                </a:tc>
                <a:extLst>
                  <a:ext uri="{0D108BD9-81ED-4DB2-BD59-A6C34878D82A}">
                    <a16:rowId xmlns:a16="http://schemas.microsoft.com/office/drawing/2014/main" val="10002"/>
                  </a:ext>
                </a:extLst>
              </a:tr>
              <a:tr h="583554">
                <a:tc>
                  <a:txBody>
                    <a:bodyPr/>
                    <a:lstStyle/>
                    <a:p>
                      <a:pPr>
                        <a:lnSpc>
                          <a:spcPts val="3000"/>
                        </a:lnSpc>
                      </a:pPr>
                      <a:r>
                        <a:rPr lang="en-US" sz="2400" b="1" dirty="0"/>
                        <a:t>Price/lb</a:t>
                      </a:r>
                    </a:p>
                  </a:txBody>
                  <a:tcPr marL="0" marR="0" marT="0" marB="0"/>
                </a:tc>
                <a:tc>
                  <a:txBody>
                    <a:bodyPr/>
                    <a:lstStyle/>
                    <a:p>
                      <a:pPr algn="ctr">
                        <a:lnSpc>
                          <a:spcPts val="3000"/>
                        </a:lnSpc>
                      </a:pPr>
                      <a:r>
                        <a:rPr lang="en-US" sz="2400" b="1" dirty="0"/>
                        <a:t>$0.17</a:t>
                      </a:r>
                    </a:p>
                  </a:txBody>
                  <a:tcPr marL="0" marR="0" marT="0" marB="0"/>
                </a:tc>
                <a:tc>
                  <a:txBody>
                    <a:bodyPr/>
                    <a:lstStyle/>
                    <a:p>
                      <a:pPr algn="ctr">
                        <a:lnSpc>
                          <a:spcPts val="3000"/>
                        </a:lnSpc>
                      </a:pPr>
                      <a:r>
                        <a:rPr lang="en-US" sz="2400" b="1" dirty="0"/>
                        <a:t>$0.12</a:t>
                      </a:r>
                    </a:p>
                  </a:txBody>
                  <a:tcPr marL="0" marR="0" marT="0" marB="0"/>
                </a:tc>
                <a:tc>
                  <a:txBody>
                    <a:bodyPr/>
                    <a:lstStyle/>
                    <a:p>
                      <a:pPr algn="ctr">
                        <a:lnSpc>
                          <a:spcPts val="3000"/>
                        </a:lnSpc>
                      </a:pPr>
                      <a:r>
                        <a:rPr lang="en-US" sz="2400" b="1" dirty="0"/>
                        <a:t>$0.12</a:t>
                      </a:r>
                    </a:p>
                  </a:txBody>
                  <a:tcPr marL="0" marR="0" marT="0" marB="0"/>
                </a:tc>
                <a:extLst>
                  <a:ext uri="{0D108BD9-81ED-4DB2-BD59-A6C34878D82A}">
                    <a16:rowId xmlns:a16="http://schemas.microsoft.com/office/drawing/2014/main" val="10003"/>
                  </a:ext>
                </a:extLst>
              </a:tr>
              <a:tr h="583554">
                <a:tc>
                  <a:txBody>
                    <a:bodyPr/>
                    <a:lstStyle/>
                    <a:p>
                      <a:pPr>
                        <a:lnSpc>
                          <a:spcPts val="3000"/>
                        </a:lnSpc>
                      </a:pPr>
                      <a:r>
                        <a:rPr lang="en-US" sz="2400" b="1" dirty="0"/>
                        <a:t>Mean income or cost/lactation</a:t>
                      </a:r>
                    </a:p>
                  </a:txBody>
                  <a:tcPr marL="0" marR="0" marT="0" marB="0"/>
                </a:tc>
                <a:tc>
                  <a:txBody>
                    <a:bodyPr/>
                    <a:lstStyle/>
                    <a:p>
                      <a:pPr algn="ctr">
                        <a:lnSpc>
                          <a:spcPts val="3000"/>
                        </a:lnSpc>
                      </a:pPr>
                      <a:r>
                        <a:rPr lang="en-US" sz="2400" b="1" dirty="0"/>
                        <a:t>$4,250</a:t>
                      </a:r>
                    </a:p>
                  </a:txBody>
                  <a:tcPr marL="0" marR="0" marT="0" marB="0"/>
                </a:tc>
                <a:tc>
                  <a:txBody>
                    <a:bodyPr/>
                    <a:lstStyle/>
                    <a:p>
                      <a:pPr algn="ctr">
                        <a:lnSpc>
                          <a:spcPts val="3000"/>
                        </a:lnSpc>
                      </a:pPr>
                      <a:r>
                        <a:rPr kumimoji="0" lang="en-US" sz="2400" b="1" i="0" u="none" strike="noStrike" cap="none" normalizeH="0" baseline="0" dirty="0">
                          <a:ln>
                            <a:noFill/>
                          </a:ln>
                          <a:solidFill>
                            <a:srgbClr val="000000"/>
                          </a:solidFill>
                          <a:effectLst/>
                          <a:latin typeface="+mn-lt"/>
                          <a:cs typeface="Trebuchet MS"/>
                        </a:rPr>
                        <a:t>–</a:t>
                      </a:r>
                      <a:r>
                        <a:rPr lang="en-US" sz="2400" b="1" dirty="0"/>
                        <a:t>$1,992</a:t>
                      </a:r>
                    </a:p>
                  </a:txBody>
                  <a:tcPr marL="0" marR="0" marT="0" marB="0"/>
                </a:tc>
                <a:tc>
                  <a:txBody>
                    <a:bodyPr/>
                    <a:lstStyle/>
                    <a:p>
                      <a:pPr algn="ctr">
                        <a:lnSpc>
                          <a:spcPts val="3000"/>
                        </a:lnSpc>
                      </a:pPr>
                      <a:r>
                        <a:rPr lang="en-US" sz="2400" b="1" dirty="0"/>
                        <a:t>0</a:t>
                      </a:r>
                    </a:p>
                  </a:txBody>
                  <a:tcPr marL="0" marR="0" marT="0" marB="0"/>
                </a:tc>
                <a:extLst>
                  <a:ext uri="{0D108BD9-81ED-4DB2-BD59-A6C34878D82A}">
                    <a16:rowId xmlns:a16="http://schemas.microsoft.com/office/drawing/2014/main" val="10004"/>
                  </a:ext>
                </a:extLst>
              </a:tr>
              <a:tr h="583554">
                <a:tc>
                  <a:txBody>
                    <a:bodyPr/>
                    <a:lstStyle/>
                    <a:p>
                      <a:pPr>
                        <a:lnSpc>
                          <a:spcPts val="3000"/>
                        </a:lnSpc>
                      </a:pPr>
                      <a:r>
                        <a:rPr lang="en-US" sz="2400" b="1" dirty="0"/>
                        <a:t>Lifetime value/lb </a:t>
                      </a:r>
                      <a:r>
                        <a:rPr lang="en-US" sz="2400" b="1" dirty="0">
                          <a:solidFill>
                            <a:srgbClr val="00563F"/>
                          </a:solidFill>
                        </a:rPr>
                        <a:t>(2.8 lactations)</a:t>
                      </a:r>
                    </a:p>
                  </a:txBody>
                  <a:tcPr marL="0" marR="0" marT="0" marB="0"/>
                </a:tc>
                <a:tc>
                  <a:txBody>
                    <a:bodyPr/>
                    <a:lstStyle/>
                    <a:p>
                      <a:pPr algn="ctr">
                        <a:lnSpc>
                          <a:spcPts val="3000"/>
                        </a:lnSpc>
                      </a:pPr>
                      <a:r>
                        <a:rPr lang="en-US" sz="2400" b="1" dirty="0"/>
                        <a:t>$0.253</a:t>
                      </a:r>
                    </a:p>
                  </a:txBody>
                  <a:tcPr marL="0" marR="0" marT="0" marB="0"/>
                </a:tc>
                <a:tc>
                  <a:txBody>
                    <a:bodyPr/>
                    <a:lstStyle/>
                    <a:p>
                      <a:pPr algn="ctr">
                        <a:lnSpc>
                          <a:spcPts val="3000"/>
                        </a:lnSpc>
                      </a:pPr>
                      <a:r>
                        <a:rPr kumimoji="0" lang="en-US" sz="2400" b="1" i="0" u="none" strike="noStrike" cap="none" normalizeH="0" baseline="0" dirty="0">
                          <a:ln>
                            <a:noFill/>
                          </a:ln>
                          <a:solidFill>
                            <a:srgbClr val="000000"/>
                          </a:solidFill>
                          <a:effectLst/>
                          <a:latin typeface="+mn-lt"/>
                          <a:cs typeface="Trebuchet MS"/>
                        </a:rPr>
                        <a:t>–</a:t>
                      </a:r>
                      <a:r>
                        <a:rPr lang="en-US" sz="2400" b="1" dirty="0"/>
                        <a:t>$0.336</a:t>
                      </a:r>
                    </a:p>
                  </a:txBody>
                  <a:tcPr marL="0" marR="0" marT="0" marB="0"/>
                </a:tc>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kumimoji="0" lang="en-US" sz="2400" b="1" i="0" u="none" strike="noStrike" cap="none" normalizeH="0" baseline="0" dirty="0">
                          <a:ln>
                            <a:noFill/>
                          </a:ln>
                          <a:solidFill>
                            <a:srgbClr val="000000"/>
                          </a:solidFill>
                          <a:effectLst/>
                          <a:latin typeface="+mn-lt"/>
                          <a:cs typeface="Trebuchet MS"/>
                        </a:rPr>
                        <a:t>–</a:t>
                      </a:r>
                      <a:r>
                        <a:rPr lang="en-US" sz="2400" b="1" dirty="0"/>
                        <a:t>$0.336</a:t>
                      </a:r>
                    </a:p>
                  </a:txBody>
                  <a:tcPr marL="0" marR="0" marT="0" marB="0"/>
                </a:tc>
                <a:extLst>
                  <a:ext uri="{0D108BD9-81ED-4DB2-BD59-A6C34878D82A}">
                    <a16:rowId xmlns:a16="http://schemas.microsoft.com/office/drawing/2014/main" val="10005"/>
                  </a:ext>
                </a:extLst>
              </a:tr>
              <a:tr h="655187">
                <a:tc>
                  <a:txBody>
                    <a:bodyPr/>
                    <a:lstStyle/>
                    <a:p>
                      <a:pPr>
                        <a:lnSpc>
                          <a:spcPts val="3000"/>
                        </a:lnSpc>
                      </a:pPr>
                      <a:r>
                        <a:rPr lang="en-US" sz="2400" b="1" dirty="0"/>
                        <a:t>Relative value </a:t>
                      </a:r>
                      <a:r>
                        <a:rPr lang="en-US" sz="2400" b="1" dirty="0">
                          <a:solidFill>
                            <a:srgbClr val="00563F"/>
                          </a:solidFill>
                        </a:rPr>
                        <a:t>(% of NM$)</a:t>
                      </a:r>
                    </a:p>
                  </a:txBody>
                  <a:tcPr marL="0" marR="0" marT="0" marB="0"/>
                </a:tc>
                <a:tc>
                  <a:txBody>
                    <a:bodyPr/>
                    <a:lstStyle/>
                    <a:p>
                      <a:pPr algn="ctr">
                        <a:lnSpc>
                          <a:spcPts val="3000"/>
                        </a:lnSpc>
                      </a:pPr>
                      <a:r>
                        <a:rPr lang="en-US" sz="2400" b="1" dirty="0"/>
                        <a:t>36%</a:t>
                      </a:r>
                    </a:p>
                  </a:txBody>
                  <a:tcPr marL="0" marR="0" marT="0" marB="0"/>
                </a:tc>
                <a:tc>
                  <a:txBody>
                    <a:bodyPr/>
                    <a:lstStyle/>
                    <a:p>
                      <a:pPr algn="ctr">
                        <a:lnSpc>
                          <a:spcPts val="3000"/>
                        </a:lnSpc>
                      </a:pPr>
                      <a:endParaRPr lang="en-US" sz="2400" b="1" dirty="0"/>
                    </a:p>
                  </a:txBody>
                  <a:tcPr marL="0" marR="0" marT="0" marB="0"/>
                </a:tc>
                <a:tc>
                  <a:txBody>
                    <a:bodyPr/>
                    <a:lstStyle/>
                    <a:p>
                      <a:pPr algn="ctr">
                        <a:lnSpc>
                          <a:spcPts val="3000"/>
                        </a:lnSpc>
                      </a:pPr>
                      <a:r>
                        <a:rPr kumimoji="0" lang="en-US" sz="2400" b="1" i="0" u="none" strike="noStrike" cap="none" normalizeH="0" baseline="0" dirty="0">
                          <a:ln>
                            <a:noFill/>
                          </a:ln>
                          <a:solidFill>
                            <a:srgbClr val="000000"/>
                          </a:solidFill>
                          <a:effectLst/>
                          <a:latin typeface="+mn-lt"/>
                          <a:cs typeface="Trebuchet MS"/>
                        </a:rPr>
                        <a:t>–</a:t>
                      </a:r>
                      <a:r>
                        <a:rPr lang="en-US" sz="2400" b="1" dirty="0"/>
                        <a:t>16%</a:t>
                      </a:r>
                    </a:p>
                  </a:txBody>
                  <a:tcPr marL="0" marR="0" marT="0" marB="0"/>
                </a:tc>
                <a:extLst>
                  <a:ext uri="{0D108BD9-81ED-4DB2-BD59-A6C34878D82A}">
                    <a16:rowId xmlns:a16="http://schemas.microsoft.com/office/drawing/2014/main" val="10006"/>
                  </a:ext>
                </a:extLst>
              </a:tr>
            </a:tbl>
          </a:graphicData>
        </a:graphic>
      </p:graphicFrame>
      <p:sp>
        <p:nvSpPr>
          <p:cNvPr id="4" name="Title 3"/>
          <p:cNvSpPr>
            <a:spLocks noGrp="1"/>
          </p:cNvSpPr>
          <p:nvPr>
            <p:ph type="title"/>
          </p:nvPr>
        </p:nvSpPr>
        <p:spPr/>
        <p:txBody>
          <a:bodyPr/>
          <a:lstStyle/>
          <a:p>
            <a:r>
              <a:rPr lang="en-US" b="1" dirty="0">
                <a:latin typeface="+mn-lt"/>
              </a:rPr>
              <a:t>Economic value of RFI</a:t>
            </a:r>
          </a:p>
        </p:txBody>
      </p:sp>
      <p:sp>
        <p:nvSpPr>
          <p:cNvPr id="6" name="TextBox 5"/>
          <p:cNvSpPr txBox="1"/>
          <p:nvPr/>
        </p:nvSpPr>
        <p:spPr>
          <a:xfrm>
            <a:off x="2037553" y="5658513"/>
            <a:ext cx="8138160" cy="884858"/>
          </a:xfrm>
          <a:prstGeom prst="rect">
            <a:avLst/>
          </a:prstGeom>
          <a:noFill/>
        </p:spPr>
        <p:txBody>
          <a:bodyPr wrap="square" lIns="0" tIns="0" rIns="0" bIns="0" rtlCol="0">
            <a:spAutoFit/>
          </a:bodyPr>
          <a:lstStyle/>
          <a:p>
            <a:pPr marL="210312" indent="-210312">
              <a:lnSpc>
                <a:spcPts val="2300"/>
              </a:lnSpc>
              <a:buFont typeface="Symbol" pitchFamily="18" charset="2"/>
              <a:buChar char="·"/>
            </a:pPr>
            <a:r>
              <a:rPr lang="en-US" sz="2100" b="1" dirty="0">
                <a:solidFill>
                  <a:srgbClr val="244270"/>
                </a:solidFill>
              </a:rPr>
              <a:t>Economic values for milk and BW continue to subtract correlated feed consumption</a:t>
            </a:r>
          </a:p>
          <a:p>
            <a:pPr marL="210312" indent="-210312">
              <a:lnSpc>
                <a:spcPts val="2300"/>
              </a:lnSpc>
              <a:buFont typeface="Symbol" pitchFamily="18" charset="2"/>
              <a:buChar char="·"/>
            </a:pPr>
            <a:r>
              <a:rPr lang="en-US" sz="2100" b="1" dirty="0">
                <a:solidFill>
                  <a:srgbClr val="244270"/>
                </a:solidFill>
              </a:rPr>
              <a:t>Subtraction of expected feed intake from milk yield is the “net” in NM$</a:t>
            </a:r>
          </a:p>
        </p:txBody>
      </p:sp>
    </p:spTree>
    <p:extLst>
      <p:ext uri="{BB962C8B-B14F-4D97-AF65-F5344CB8AC3E}">
        <p14:creationId xmlns:p14="http://schemas.microsoft.com/office/powerpoint/2010/main" val="73288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latin typeface="+mn-lt"/>
              </a:rPr>
              <a:t>Lifetime net merit including RFI</a:t>
            </a:r>
          </a:p>
        </p:txBody>
      </p:sp>
      <p:sp>
        <p:nvSpPr>
          <p:cNvPr id="3" name="Content Placeholder 2"/>
          <p:cNvSpPr>
            <a:spLocks noGrp="1"/>
          </p:cNvSpPr>
          <p:nvPr>
            <p:ph sz="half" idx="1"/>
          </p:nvPr>
        </p:nvSpPr>
        <p:spPr/>
        <p:txBody>
          <a:bodyPr>
            <a:noAutofit/>
          </a:bodyPr>
          <a:lstStyle/>
          <a:p>
            <a:pPr>
              <a:spcBef>
                <a:spcPts val="1800"/>
              </a:spcBef>
            </a:pPr>
            <a:r>
              <a:rPr lang="en-US" sz="2800" dirty="0"/>
              <a:t> 20% Fat Yield			             </a:t>
            </a:r>
            <a:r>
              <a:rPr lang="en-US" sz="2800" dirty="0">
                <a:solidFill>
                  <a:srgbClr val="000000"/>
                </a:solidFill>
                <a:cs typeface="Trebuchet MS"/>
              </a:rPr>
              <a:t>–</a:t>
            </a:r>
            <a:r>
              <a:rPr lang="en-US" sz="2800" dirty="0"/>
              <a:t>6% Somatic Cell Score</a:t>
            </a:r>
          </a:p>
          <a:p>
            <a:pPr>
              <a:spcBef>
                <a:spcPts val="600"/>
              </a:spcBef>
            </a:pPr>
            <a:r>
              <a:rPr lang="en-US" sz="2800" dirty="0">
                <a:solidFill>
                  <a:srgbClr val="000000"/>
                </a:solidFill>
                <a:cs typeface="Trebuchet MS"/>
              </a:rPr>
              <a:t>–</a:t>
            </a:r>
            <a:r>
              <a:rPr lang="en-US" sz="2800" dirty="0"/>
              <a:t>16% Residual Feed Intake	             </a:t>
            </a:r>
            <a:r>
              <a:rPr lang="en-US" sz="2800" dirty="0">
                <a:solidFill>
                  <a:srgbClr val="000000"/>
                </a:solidFill>
                <a:cs typeface="Trebuchet MS"/>
              </a:rPr>
              <a:t>–</a:t>
            </a:r>
            <a:r>
              <a:rPr lang="en-US" sz="2800" dirty="0"/>
              <a:t>5% Body Weight Composite</a:t>
            </a:r>
          </a:p>
          <a:p>
            <a:pPr>
              <a:spcBef>
                <a:spcPts val="600"/>
              </a:spcBef>
            </a:pPr>
            <a:r>
              <a:rPr lang="en-US" sz="2800" dirty="0"/>
              <a:t> 15% Protein Yield			4% Calving Ability</a:t>
            </a:r>
          </a:p>
          <a:p>
            <a:pPr>
              <a:spcBef>
                <a:spcPts val="600"/>
              </a:spcBef>
            </a:pPr>
            <a:r>
              <a:rPr lang="en-US" sz="2800" dirty="0"/>
              <a:t> 11% Productive Life			2% Feet &amp; Legs Composite </a:t>
            </a:r>
          </a:p>
          <a:p>
            <a:pPr>
              <a:spcBef>
                <a:spcPts val="600"/>
              </a:spcBef>
            </a:pPr>
            <a:r>
              <a:rPr lang="en-US" sz="2800" dirty="0"/>
              <a:t>  6% Cow Livability			1% Cow Conception Rate</a:t>
            </a:r>
          </a:p>
          <a:p>
            <a:pPr>
              <a:spcBef>
                <a:spcPts val="600"/>
              </a:spcBef>
            </a:pPr>
            <a:r>
              <a:rPr lang="en-US" sz="2800" dirty="0"/>
              <a:t>  6% Udder Composite			1% Heifer Conception Rate</a:t>
            </a:r>
          </a:p>
          <a:p>
            <a:pPr>
              <a:spcBef>
                <a:spcPts val="600"/>
              </a:spcBef>
            </a:pPr>
            <a:r>
              <a:rPr lang="en-US" sz="2800" dirty="0"/>
              <a:t>  6% Daughter Pregnancy Rate	            </a:t>
            </a:r>
            <a:r>
              <a:rPr lang="en-US" sz="2800" dirty="0">
                <a:solidFill>
                  <a:srgbClr val="000000"/>
                </a:solidFill>
                <a:cs typeface="Trebuchet MS"/>
              </a:rPr>
              <a:t>– </a:t>
            </a:r>
            <a:r>
              <a:rPr lang="en-US" sz="2800" dirty="0"/>
              <a:t>1% Milk Yield								</a:t>
            </a:r>
          </a:p>
        </p:txBody>
      </p:sp>
      <p:sp>
        <p:nvSpPr>
          <p:cNvPr id="4" name="TextBox 3"/>
          <p:cNvSpPr txBox="1"/>
          <p:nvPr/>
        </p:nvSpPr>
        <p:spPr>
          <a:xfrm>
            <a:off x="487680" y="6315456"/>
            <a:ext cx="1800621" cy="307777"/>
          </a:xfrm>
          <a:prstGeom prst="rect">
            <a:avLst/>
          </a:prstGeom>
          <a:noFill/>
        </p:spPr>
        <p:txBody>
          <a:bodyPr wrap="none" rtlCol="0">
            <a:spAutoFit/>
          </a:bodyPr>
          <a:lstStyle/>
          <a:p>
            <a:r>
              <a:rPr lang="en-US" sz="1400" b="1" dirty="0" err="1"/>
              <a:t>VanRaden</a:t>
            </a:r>
            <a:r>
              <a:rPr lang="en-US" sz="1400" b="1" dirty="0"/>
              <a:t> et al., 2018</a:t>
            </a:r>
          </a:p>
        </p:txBody>
      </p:sp>
    </p:spTree>
    <p:extLst>
      <p:ext uri="{BB962C8B-B14F-4D97-AF65-F5344CB8AC3E}">
        <p14:creationId xmlns:p14="http://schemas.microsoft.com/office/powerpoint/2010/main" val="2441905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97535-E3AD-1F47-9F11-4B7EAE907FF3}"/>
              </a:ext>
            </a:extLst>
          </p:cNvPr>
          <p:cNvSpPr>
            <a:spLocks noGrp="1"/>
          </p:cNvSpPr>
          <p:nvPr>
            <p:ph type="title"/>
          </p:nvPr>
        </p:nvSpPr>
        <p:spPr/>
        <p:txBody>
          <a:bodyPr/>
          <a:lstStyle/>
          <a:p>
            <a:r>
              <a:rPr lang="en-US" dirty="0"/>
              <a:t>How is this different from feed efficiency in TPI®?</a:t>
            </a:r>
          </a:p>
        </p:txBody>
      </p:sp>
      <p:sp>
        <p:nvSpPr>
          <p:cNvPr id="5" name="Content Placeholder 4">
            <a:extLst>
              <a:ext uri="{FF2B5EF4-FFF2-40B4-BE49-F238E27FC236}">
                <a16:creationId xmlns:a16="http://schemas.microsoft.com/office/drawing/2014/main" id="{AD4E6433-8498-9443-9889-CEB0D8066BD5}"/>
              </a:ext>
            </a:extLst>
          </p:cNvPr>
          <p:cNvSpPr>
            <a:spLocks noGrp="1"/>
          </p:cNvSpPr>
          <p:nvPr>
            <p:ph sz="half" idx="1"/>
          </p:nvPr>
        </p:nvSpPr>
        <p:spPr/>
        <p:txBody>
          <a:bodyPr/>
          <a:lstStyle/>
          <a:p>
            <a:r>
              <a:rPr lang="en-US" sz="3200" dirty="0"/>
              <a:t>An indirect indirect predictor of feed efficiency is included in TPI®</a:t>
            </a:r>
          </a:p>
          <a:p>
            <a:pPr marL="0" indent="0" algn="ctr">
              <a:buNone/>
            </a:pPr>
            <a:r>
              <a:rPr lang="en-US" sz="3200" dirty="0"/>
              <a:t>(Dollar Value of milk produced) – (Feed costs of extra milk) – (Extra maintenance costs)</a:t>
            </a:r>
          </a:p>
          <a:p>
            <a:r>
              <a:rPr lang="en-US" sz="3200" dirty="0"/>
              <a:t>Milk and components yields are used along with body weight composite</a:t>
            </a:r>
          </a:p>
          <a:p>
            <a:pPr marL="0" indent="0" algn="ctr">
              <a:buNone/>
            </a:pPr>
            <a:r>
              <a:rPr lang="en-US" sz="3200" dirty="0"/>
              <a:t>FE = (</a:t>
            </a:r>
            <a:r>
              <a:rPr lang="en-US" sz="3200" dirty="0">
                <a:solidFill>
                  <a:srgbClr val="000000"/>
                </a:solidFill>
                <a:cs typeface="Trebuchet MS"/>
              </a:rPr>
              <a:t>– </a:t>
            </a:r>
            <a:r>
              <a:rPr lang="en-US" sz="3200" dirty="0"/>
              <a:t>0.0187 x Milk) + (1.28 x Fat) + (1.95 x Protein) – (12.4 x BWC)</a:t>
            </a:r>
          </a:p>
          <a:p>
            <a:r>
              <a:rPr lang="en-US" sz="3200" dirty="0"/>
              <a:t>Feed efficiency receives </a:t>
            </a:r>
            <a:r>
              <a:rPr lang="en-US" sz="3200" dirty="0">
                <a:solidFill>
                  <a:srgbClr val="FF0000"/>
                </a:solidFill>
              </a:rPr>
              <a:t>8%</a:t>
            </a:r>
            <a:r>
              <a:rPr lang="en-US" sz="3200" dirty="0"/>
              <a:t> of the weight in TPI®</a:t>
            </a:r>
          </a:p>
        </p:txBody>
      </p:sp>
      <p:sp>
        <p:nvSpPr>
          <p:cNvPr id="6" name="TextBox 5">
            <a:extLst>
              <a:ext uri="{FF2B5EF4-FFF2-40B4-BE49-F238E27FC236}">
                <a16:creationId xmlns:a16="http://schemas.microsoft.com/office/drawing/2014/main" id="{C88F311F-91D6-0544-B8E8-A6333AD9ED1A}"/>
              </a:ext>
            </a:extLst>
          </p:cNvPr>
          <p:cNvSpPr txBox="1"/>
          <p:nvPr/>
        </p:nvSpPr>
        <p:spPr>
          <a:xfrm>
            <a:off x="487680" y="6315456"/>
            <a:ext cx="2148922" cy="307777"/>
          </a:xfrm>
          <a:prstGeom prst="rect">
            <a:avLst/>
          </a:prstGeom>
          <a:noFill/>
        </p:spPr>
        <p:txBody>
          <a:bodyPr wrap="none" rtlCol="0">
            <a:spAutoFit/>
          </a:bodyPr>
          <a:lstStyle/>
          <a:p>
            <a:r>
              <a:rPr lang="en-US" sz="1400" b="1" dirty="0"/>
              <a:t>Holstein Association, 2017</a:t>
            </a:r>
          </a:p>
        </p:txBody>
      </p:sp>
    </p:spTree>
    <p:extLst>
      <p:ext uri="{BB962C8B-B14F-4D97-AF65-F5344CB8AC3E}">
        <p14:creationId xmlns:p14="http://schemas.microsoft.com/office/powerpoint/2010/main" val="27065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chor="ctr">
            <a:noAutofit/>
          </a:bodyPr>
          <a:lstStyle/>
          <a:p>
            <a:r>
              <a:rPr lang="en-US" sz="4000" dirty="0">
                <a:latin typeface="+mn-lt"/>
              </a:rPr>
              <a:t>Alternatives </a:t>
            </a:r>
            <a:r>
              <a:rPr lang="en-US" sz="4000">
                <a:latin typeface="+mn-lt"/>
              </a:rPr>
              <a:t>to publishing </a:t>
            </a:r>
            <a:r>
              <a:rPr lang="en-US" sz="4000" dirty="0">
                <a:latin typeface="+mn-lt"/>
              </a:rPr>
              <a:t>RFI</a:t>
            </a:r>
          </a:p>
        </p:txBody>
      </p:sp>
      <p:sp>
        <p:nvSpPr>
          <p:cNvPr id="3" name="Content Placeholder 2"/>
          <p:cNvSpPr>
            <a:spLocks noGrp="1"/>
          </p:cNvSpPr>
          <p:nvPr>
            <p:ph sz="half" idx="1"/>
          </p:nvPr>
        </p:nvSpPr>
        <p:spPr/>
        <p:txBody>
          <a:bodyPr>
            <a:noAutofit/>
          </a:bodyPr>
          <a:lstStyle/>
          <a:p>
            <a:pPr marL="257175" indent="-257175">
              <a:spcAft>
                <a:spcPts val="900"/>
              </a:spcAft>
              <a:buFont typeface="Wingdings" panose="05000000000000000000" pitchFamily="2" charset="2"/>
              <a:buChar char="§"/>
            </a:pPr>
            <a:r>
              <a:rPr lang="en-US" sz="3200" dirty="0"/>
              <a:t>Feed Saved</a:t>
            </a:r>
          </a:p>
          <a:p>
            <a:pPr marL="897255" lvl="1" indent="-257175">
              <a:spcAft>
                <a:spcPts val="900"/>
              </a:spcAft>
              <a:buFont typeface="Wingdings" panose="05000000000000000000" pitchFamily="2" charset="2"/>
              <a:buChar char="§"/>
            </a:pPr>
            <a:r>
              <a:rPr lang="en-US" sz="2800" dirty="0"/>
              <a:t>Index of RFI and excess maintenance costs</a:t>
            </a:r>
          </a:p>
          <a:p>
            <a:pPr marL="897255" lvl="1" indent="-257175">
              <a:buFont typeface="Wingdings" panose="05000000000000000000" pitchFamily="2" charset="2"/>
              <a:buChar char="§"/>
            </a:pPr>
            <a:r>
              <a:rPr lang="en-US" sz="2800" dirty="0"/>
              <a:t>Feed Saved per Lactation (pounds of dry matter)</a:t>
            </a:r>
          </a:p>
          <a:p>
            <a:pPr marL="1263015" lvl="2" indent="-257175">
              <a:buFont typeface="Wingdings" panose="05000000000000000000" pitchFamily="2" charset="2"/>
              <a:buChar char="§"/>
            </a:pPr>
            <a:r>
              <a:rPr lang="en-US" sz="2400" dirty="0"/>
              <a:t>- (305 days x RFI per day) - (1.67 x 40 x Body Weight Comp.)</a:t>
            </a:r>
          </a:p>
          <a:p>
            <a:pPr marL="897255" lvl="1" indent="-257175">
              <a:buFont typeface="Wingdings" panose="05000000000000000000" pitchFamily="2" charset="2"/>
              <a:buChar char="§"/>
            </a:pPr>
            <a:r>
              <a:rPr lang="en-US" sz="2800" dirty="0"/>
              <a:t>Lifetime Feed Saved (dollars)</a:t>
            </a:r>
          </a:p>
          <a:p>
            <a:pPr marL="1263015" lvl="2" indent="-257175">
              <a:buFont typeface="Wingdings" panose="05000000000000000000" pitchFamily="2" charset="2"/>
              <a:buChar char="§"/>
            </a:pPr>
            <a:r>
              <a:rPr lang="en-US" sz="2400" dirty="0"/>
              <a:t>- $0.12 x 2.8 lactations x Feed Saved per Lactation</a:t>
            </a:r>
          </a:p>
          <a:p>
            <a:pPr marL="897255" lvl="1" indent="-257175">
              <a:spcAft>
                <a:spcPts val="900"/>
              </a:spcAft>
              <a:buFont typeface="Wingdings" panose="05000000000000000000" pitchFamily="2" charset="2"/>
              <a:buChar char="§"/>
            </a:pPr>
            <a:r>
              <a:rPr lang="en-US" sz="2800" dirty="0">
                <a:solidFill>
                  <a:prstClr val="black"/>
                </a:solidFill>
              </a:rPr>
              <a:t>Example bull with RFI = -0.6 and BWC = -2.5</a:t>
            </a:r>
          </a:p>
          <a:p>
            <a:pPr marL="1263015" lvl="2" indent="-257175">
              <a:spcAft>
                <a:spcPts val="900"/>
              </a:spcAft>
              <a:buFont typeface="Wingdings" panose="05000000000000000000" pitchFamily="2" charset="2"/>
              <a:buChar char="§"/>
            </a:pPr>
            <a:r>
              <a:rPr lang="en-US" sz="2400" dirty="0">
                <a:solidFill>
                  <a:prstClr val="black"/>
                </a:solidFill>
              </a:rPr>
              <a:t>- (305 x -0.6) - (1.67 x 40 x -2.5)) = 350 pounds per lactation</a:t>
            </a:r>
          </a:p>
          <a:p>
            <a:pPr marL="1263015" lvl="2" indent="-257175">
              <a:spcAft>
                <a:spcPts val="900"/>
              </a:spcAft>
              <a:buFont typeface="Wingdings" panose="05000000000000000000" pitchFamily="2" charset="2"/>
              <a:buChar char="§"/>
            </a:pPr>
            <a:r>
              <a:rPr lang="en-US" sz="2400" dirty="0">
                <a:solidFill>
                  <a:prstClr val="black"/>
                </a:solidFill>
              </a:rPr>
              <a:t>-$0.12 x 2.8 x 350 = $118 lifetime value of feed saved</a:t>
            </a:r>
          </a:p>
        </p:txBody>
      </p:sp>
      <p:sp>
        <p:nvSpPr>
          <p:cNvPr id="5" name="TextBox 4"/>
          <p:cNvSpPr txBox="1"/>
          <p:nvPr/>
        </p:nvSpPr>
        <p:spPr>
          <a:xfrm>
            <a:off x="487680" y="6309360"/>
            <a:ext cx="3163623" cy="307777"/>
          </a:xfrm>
          <a:prstGeom prst="rect">
            <a:avLst/>
          </a:prstGeom>
          <a:noFill/>
        </p:spPr>
        <p:txBody>
          <a:bodyPr wrap="none" rtlCol="0">
            <a:spAutoFit/>
          </a:bodyPr>
          <a:lstStyle/>
          <a:p>
            <a:r>
              <a:rPr lang="en-US" sz="1400" b="1" dirty="0"/>
              <a:t>Pryce et al., 2015; </a:t>
            </a:r>
            <a:r>
              <a:rPr lang="en-US" sz="1400" b="1" dirty="0" err="1"/>
              <a:t>VanRaden</a:t>
            </a:r>
            <a:r>
              <a:rPr lang="en-US" sz="1400" b="1" dirty="0"/>
              <a:t> et al., 2018</a:t>
            </a:r>
          </a:p>
        </p:txBody>
      </p:sp>
    </p:spTree>
    <p:extLst>
      <p:ext uri="{BB962C8B-B14F-4D97-AF65-F5344CB8AC3E}">
        <p14:creationId xmlns:p14="http://schemas.microsoft.com/office/powerpoint/2010/main" val="151696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latin typeface="+mn-lt"/>
              </a:rPr>
              <a:t>RFI, excess maintenance, and feed saved</a:t>
            </a:r>
          </a:p>
        </p:txBody>
      </p:sp>
      <p:sp>
        <p:nvSpPr>
          <p:cNvPr id="18" name="Plus 17"/>
          <p:cNvSpPr/>
          <p:nvPr/>
        </p:nvSpPr>
        <p:spPr>
          <a:xfrm>
            <a:off x="5611169" y="2053838"/>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Equal 18"/>
          <p:cNvSpPr/>
          <p:nvPr/>
        </p:nvSpPr>
        <p:spPr>
          <a:xfrm>
            <a:off x="3373271" y="4656023"/>
            <a:ext cx="914400" cy="9144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1" name="Picture 20"/>
          <p:cNvPicPr>
            <a:picLocks noChangeAspect="1"/>
          </p:cNvPicPr>
          <p:nvPr/>
        </p:nvPicPr>
        <p:blipFill>
          <a:blip r:embed="rId2"/>
          <a:stretch>
            <a:fillRect/>
          </a:stretch>
        </p:blipFill>
        <p:spPr>
          <a:xfrm>
            <a:off x="1653066" y="934439"/>
            <a:ext cx="3657600" cy="3087055"/>
          </a:xfrm>
          <a:prstGeom prst="rect">
            <a:avLst/>
          </a:prstGeom>
        </p:spPr>
      </p:pic>
      <p:pic>
        <p:nvPicPr>
          <p:cNvPr id="22" name="Picture 21"/>
          <p:cNvPicPr>
            <a:picLocks noChangeAspect="1"/>
          </p:cNvPicPr>
          <p:nvPr/>
        </p:nvPicPr>
        <p:blipFill>
          <a:blip r:embed="rId3"/>
          <a:stretch>
            <a:fillRect/>
          </a:stretch>
        </p:blipFill>
        <p:spPr>
          <a:xfrm>
            <a:off x="6954973" y="934439"/>
            <a:ext cx="3840480" cy="2962561"/>
          </a:xfrm>
          <a:prstGeom prst="rect">
            <a:avLst/>
          </a:prstGeom>
        </p:spPr>
      </p:pic>
      <p:pic>
        <p:nvPicPr>
          <p:cNvPr id="23" name="Picture 22"/>
          <p:cNvPicPr>
            <a:picLocks noChangeAspect="1"/>
          </p:cNvPicPr>
          <p:nvPr/>
        </p:nvPicPr>
        <p:blipFill>
          <a:blip r:embed="rId4"/>
          <a:stretch>
            <a:fillRect/>
          </a:stretch>
        </p:blipFill>
        <p:spPr>
          <a:xfrm>
            <a:off x="4435805" y="3611974"/>
            <a:ext cx="3931920" cy="3002498"/>
          </a:xfrm>
          <a:prstGeom prst="rect">
            <a:avLst/>
          </a:prstGeom>
        </p:spPr>
      </p:pic>
      <p:sp>
        <p:nvSpPr>
          <p:cNvPr id="24" name="TextBox 23"/>
          <p:cNvSpPr txBox="1"/>
          <p:nvPr/>
        </p:nvSpPr>
        <p:spPr>
          <a:xfrm>
            <a:off x="487680" y="6306695"/>
            <a:ext cx="1314142" cy="307777"/>
          </a:xfrm>
          <a:prstGeom prst="rect">
            <a:avLst/>
          </a:prstGeom>
          <a:noFill/>
        </p:spPr>
        <p:txBody>
          <a:bodyPr wrap="none" rtlCol="0">
            <a:spAutoFit/>
          </a:bodyPr>
          <a:lstStyle/>
          <a:p>
            <a:r>
              <a:rPr lang="en-US" sz="1400" b="1" dirty="0"/>
              <a:t>Yao et al., 2016</a:t>
            </a:r>
          </a:p>
        </p:txBody>
      </p:sp>
    </p:spTree>
    <p:extLst>
      <p:ext uri="{BB962C8B-B14F-4D97-AF65-F5344CB8AC3E}">
        <p14:creationId xmlns:p14="http://schemas.microsoft.com/office/powerpoint/2010/main" val="2189040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latin typeface="+mn-lt"/>
              </a:rPr>
              <a:t>CDCB-FFAR </a:t>
            </a:r>
            <a:r>
              <a:rPr lang="en-US" dirty="0">
                <a:latin typeface="+mn-lt"/>
              </a:rPr>
              <a:t>f</a:t>
            </a:r>
            <a:r>
              <a:rPr lang="en-US" sz="4000" dirty="0">
                <a:latin typeface="+mn-lt"/>
              </a:rPr>
              <a:t>eed </a:t>
            </a:r>
            <a:r>
              <a:rPr lang="en-US" dirty="0">
                <a:latin typeface="+mn-lt"/>
              </a:rPr>
              <a:t>e</a:t>
            </a:r>
            <a:r>
              <a:rPr lang="en-US" sz="4000" dirty="0">
                <a:latin typeface="+mn-lt"/>
              </a:rPr>
              <a:t>fficiency partners</a:t>
            </a:r>
          </a:p>
        </p:txBody>
      </p:sp>
      <p:sp>
        <p:nvSpPr>
          <p:cNvPr id="3" name="Content Placeholder 2"/>
          <p:cNvSpPr>
            <a:spLocks noGrp="1"/>
          </p:cNvSpPr>
          <p:nvPr>
            <p:ph sz="half" idx="1"/>
          </p:nvPr>
        </p:nvSpPr>
        <p:spPr/>
        <p:txBody>
          <a:bodyPr>
            <a:noAutofit/>
          </a:bodyPr>
          <a:lstStyle/>
          <a:p>
            <a:pPr marL="384048" lvl="1" indent="0">
              <a:spcBef>
                <a:spcPts val="1000"/>
              </a:spcBef>
              <a:spcAft>
                <a:spcPts val="0"/>
              </a:spcAft>
              <a:buNone/>
            </a:pPr>
            <a:r>
              <a:rPr lang="en-US" sz="2200" dirty="0"/>
              <a:t>						</a:t>
            </a:r>
            <a:r>
              <a:rPr lang="en-US" sz="2200" u="sng" dirty="0"/>
              <a:t>new phenotypes/year</a:t>
            </a:r>
          </a:p>
          <a:p>
            <a:pPr lvl="1">
              <a:spcBef>
                <a:spcPts val="1000"/>
              </a:spcBef>
              <a:spcAft>
                <a:spcPts val="0"/>
              </a:spcAft>
            </a:pPr>
            <a:r>
              <a:rPr lang="en-US" sz="2200" dirty="0"/>
              <a:t>Michigan State University (East Lansing, MI) </a:t>
            </a:r>
            <a:r>
              <a:rPr lang="en-US" sz="2200" dirty="0">
                <a:sym typeface="Wingdings" panose="05000000000000000000" pitchFamily="2" charset="2"/>
              </a:rPr>
              <a:t>			</a:t>
            </a:r>
            <a:r>
              <a:rPr lang="en-US" sz="2200" dirty="0">
                <a:solidFill>
                  <a:srgbClr val="FF0000"/>
                </a:solidFill>
                <a:sym typeface="Wingdings" panose="05000000000000000000" pitchFamily="2" charset="2"/>
              </a:rPr>
              <a:t>80</a:t>
            </a:r>
            <a:endParaRPr lang="en-US" sz="2200" dirty="0">
              <a:solidFill>
                <a:srgbClr val="FF0000"/>
              </a:solidFill>
            </a:endParaRPr>
          </a:p>
          <a:p>
            <a:pPr lvl="1">
              <a:spcBef>
                <a:spcPts val="1000"/>
              </a:spcBef>
              <a:spcAft>
                <a:spcPts val="0"/>
              </a:spcAft>
            </a:pPr>
            <a:r>
              <a:rPr lang="en-US" sz="2200" dirty="0"/>
              <a:t>Iowa State University (Ames, IA) </a:t>
            </a:r>
            <a:r>
              <a:rPr lang="en-US" sz="2200" dirty="0">
                <a:sym typeface="Wingdings" panose="05000000000000000000" pitchFamily="2" charset="2"/>
              </a:rPr>
              <a:t>			               </a:t>
            </a:r>
            <a:r>
              <a:rPr lang="en-US" sz="2200" dirty="0">
                <a:solidFill>
                  <a:srgbClr val="FF0000"/>
                </a:solidFill>
                <a:sym typeface="Wingdings" panose="05000000000000000000" pitchFamily="2" charset="2"/>
              </a:rPr>
              <a:t>  216</a:t>
            </a:r>
            <a:endParaRPr lang="en-US" sz="2200" dirty="0">
              <a:solidFill>
                <a:srgbClr val="FF0000"/>
              </a:solidFill>
            </a:endParaRPr>
          </a:p>
          <a:p>
            <a:pPr lvl="1">
              <a:spcBef>
                <a:spcPts val="1000"/>
              </a:spcBef>
              <a:spcAft>
                <a:spcPts val="0"/>
              </a:spcAft>
            </a:pPr>
            <a:r>
              <a:rPr lang="en-US" sz="2200" dirty="0"/>
              <a:t>University of Florida (Gainesville, FL) </a:t>
            </a:r>
            <a:r>
              <a:rPr lang="en-US" sz="2200" dirty="0">
                <a:sym typeface="Wingdings" panose="05000000000000000000" pitchFamily="2" charset="2"/>
              </a:rPr>
              <a:t>		               </a:t>
            </a:r>
            <a:r>
              <a:rPr lang="en-US" sz="2200" dirty="0">
                <a:solidFill>
                  <a:srgbClr val="FF0000"/>
                </a:solidFill>
                <a:sym typeface="Wingdings" panose="05000000000000000000" pitchFamily="2" charset="2"/>
              </a:rPr>
              <a:t>  150</a:t>
            </a:r>
            <a:endParaRPr lang="en-US" sz="2200" dirty="0">
              <a:solidFill>
                <a:srgbClr val="FF0000"/>
              </a:solidFill>
            </a:endParaRPr>
          </a:p>
          <a:p>
            <a:pPr lvl="1">
              <a:spcBef>
                <a:spcPts val="1000"/>
              </a:spcBef>
              <a:spcAft>
                <a:spcPts val="0"/>
              </a:spcAft>
            </a:pPr>
            <a:r>
              <a:rPr lang="en-US" sz="2200" dirty="0"/>
              <a:t>University of Wisconsin-Madison (Madison, WI)	 </a:t>
            </a:r>
            <a:r>
              <a:rPr lang="en-US" sz="2200" dirty="0">
                <a:sym typeface="Wingdings" panose="05000000000000000000" pitchFamily="2" charset="2"/>
              </a:rPr>
              <a:t>                </a:t>
            </a:r>
            <a:r>
              <a:rPr lang="en-US" sz="2200" dirty="0">
                <a:solidFill>
                  <a:srgbClr val="FF0000"/>
                </a:solidFill>
                <a:sym typeface="Wingdings" panose="05000000000000000000" pitchFamily="2" charset="2"/>
              </a:rPr>
              <a:t>320</a:t>
            </a:r>
          </a:p>
          <a:p>
            <a:pPr lvl="1">
              <a:spcBef>
                <a:spcPts val="1000"/>
              </a:spcBef>
              <a:spcAft>
                <a:spcPts val="0"/>
              </a:spcAft>
            </a:pPr>
            <a:r>
              <a:rPr lang="en-US" sz="2200" dirty="0"/>
              <a:t>USDA-AGIL (Beltsville, MD) 		  	                   </a:t>
            </a:r>
            <a:r>
              <a:rPr lang="en-US" sz="2200" dirty="0">
                <a:solidFill>
                  <a:srgbClr val="FF0000"/>
                </a:solidFill>
              </a:rPr>
              <a:t>50</a:t>
            </a:r>
          </a:p>
          <a:p>
            <a:pPr marL="365760" lvl="1" indent="0">
              <a:spcBef>
                <a:spcPts val="1000"/>
              </a:spcBef>
              <a:spcAft>
                <a:spcPts val="0"/>
              </a:spcAft>
              <a:buNone/>
            </a:pPr>
            <a:endParaRPr lang="en-US" sz="2200" dirty="0"/>
          </a:p>
          <a:p>
            <a:pPr marL="384048" lvl="1" indent="0">
              <a:spcBef>
                <a:spcPts val="600"/>
              </a:spcBef>
              <a:spcAft>
                <a:spcPts val="0"/>
              </a:spcAft>
              <a:buNone/>
            </a:pPr>
            <a:r>
              <a:rPr lang="en-US" sz="2200" dirty="0"/>
              <a:t>Project Aims:</a:t>
            </a:r>
            <a:br>
              <a:rPr lang="en-US" sz="2200" dirty="0"/>
            </a:br>
            <a:r>
              <a:rPr lang="en-US" sz="2200" dirty="0"/>
              <a:t>1) increase reliability of genomic predictions for RFI</a:t>
            </a:r>
          </a:p>
          <a:p>
            <a:pPr marL="384048" lvl="1" indent="0">
              <a:spcBef>
                <a:spcPts val="600"/>
              </a:spcBef>
              <a:spcAft>
                <a:spcPts val="0"/>
              </a:spcAft>
              <a:buNone/>
            </a:pPr>
            <a:r>
              <a:rPr lang="en-US" sz="2200" dirty="0"/>
              <a:t>2) implement plan for updating RFI reference population</a:t>
            </a:r>
          </a:p>
          <a:p>
            <a:pPr marL="384048" lvl="1" indent="0">
              <a:spcBef>
                <a:spcPts val="600"/>
              </a:spcBef>
              <a:spcAft>
                <a:spcPts val="0"/>
              </a:spcAft>
              <a:buNone/>
            </a:pPr>
            <a:r>
              <a:rPr lang="en-US" sz="2200" dirty="0"/>
              <a:t>3) develop sensor-based index to predict dry matter intake</a:t>
            </a:r>
          </a:p>
          <a:p>
            <a:pPr marL="384048" lvl="1" indent="0">
              <a:spcBef>
                <a:spcPts val="600"/>
              </a:spcBef>
              <a:spcAft>
                <a:spcPts val="0"/>
              </a:spcAft>
              <a:buNone/>
            </a:pPr>
            <a:r>
              <a:rPr lang="en-US" sz="2200" dirty="0"/>
              <a:t>4) study associations between RFI and methane emissions</a:t>
            </a:r>
          </a:p>
        </p:txBody>
      </p:sp>
    </p:spTree>
    <p:extLst>
      <p:ext uri="{BB962C8B-B14F-4D97-AF65-F5344CB8AC3E}">
        <p14:creationId xmlns:p14="http://schemas.microsoft.com/office/powerpoint/2010/main" val="4243165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30154E-6EFD-F24C-BD9D-40FFAAC35569}"/>
              </a:ext>
            </a:extLst>
          </p:cNvPr>
          <p:cNvSpPr>
            <a:spLocks noGrp="1"/>
          </p:cNvSpPr>
          <p:nvPr>
            <p:ph type="title"/>
          </p:nvPr>
        </p:nvSpPr>
        <p:spPr/>
        <p:txBody>
          <a:bodyPr/>
          <a:lstStyle/>
          <a:p>
            <a:r>
              <a:rPr lang="en-US" dirty="0"/>
              <a:t>Several genomic regions are associated with RFI </a:t>
            </a:r>
          </a:p>
        </p:txBody>
      </p:sp>
      <p:pic>
        <p:nvPicPr>
          <p:cNvPr id="5" name="Picture 4">
            <a:extLst>
              <a:ext uri="{FF2B5EF4-FFF2-40B4-BE49-F238E27FC236}">
                <a16:creationId xmlns:a16="http://schemas.microsoft.com/office/drawing/2014/main" id="{1B30BA49-3070-344C-8DC6-2F2918219B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 y="928560"/>
            <a:ext cx="10972800" cy="2468880"/>
          </a:xfrm>
          <a:prstGeom prst="rect">
            <a:avLst/>
          </a:prstGeom>
        </p:spPr>
      </p:pic>
      <p:pic>
        <p:nvPicPr>
          <p:cNvPr id="6" name="Picture 5">
            <a:extLst>
              <a:ext uri="{FF2B5EF4-FFF2-40B4-BE49-F238E27FC236}">
                <a16:creationId xmlns:a16="http://schemas.microsoft.com/office/drawing/2014/main" id="{AB2DBDDC-F42D-164C-B02B-019D5E4BB9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37" r="4409" b="7255"/>
          <a:stretch/>
        </p:blipFill>
        <p:spPr bwMode="auto">
          <a:xfrm>
            <a:off x="2755188" y="928560"/>
            <a:ext cx="6437783" cy="5349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270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3007-9A20-1E4D-A787-804BEB7DA473}"/>
              </a:ext>
            </a:extLst>
          </p:cNvPr>
          <p:cNvSpPr>
            <a:spLocks noGrp="1"/>
          </p:cNvSpPr>
          <p:nvPr>
            <p:ph type="title"/>
          </p:nvPr>
        </p:nvSpPr>
        <p:spPr/>
        <p:txBody>
          <a:bodyPr/>
          <a:lstStyle/>
          <a:p>
            <a:r>
              <a:rPr lang="en-US" dirty="0"/>
              <a:t>Future research</a:t>
            </a:r>
          </a:p>
        </p:txBody>
      </p:sp>
      <p:sp>
        <p:nvSpPr>
          <p:cNvPr id="3" name="Content Placeholder 2">
            <a:extLst>
              <a:ext uri="{FF2B5EF4-FFF2-40B4-BE49-F238E27FC236}">
                <a16:creationId xmlns:a16="http://schemas.microsoft.com/office/drawing/2014/main" id="{5019D158-E36C-D74A-9C48-A66E4F95C9F1}"/>
              </a:ext>
            </a:extLst>
          </p:cNvPr>
          <p:cNvSpPr>
            <a:spLocks noGrp="1"/>
          </p:cNvSpPr>
          <p:nvPr>
            <p:ph sz="half" idx="1"/>
          </p:nvPr>
        </p:nvSpPr>
        <p:spPr/>
        <p:txBody>
          <a:bodyPr/>
          <a:lstStyle/>
          <a:p>
            <a:r>
              <a:rPr lang="en-US" dirty="0"/>
              <a:t>How is feed efficiency related to methane production?</a:t>
            </a:r>
          </a:p>
          <a:p>
            <a:r>
              <a:rPr lang="en-US" dirty="0"/>
              <a:t>Can the rumen microbiome be manipulated to improve cow efficiency and enhance sustainability?</a:t>
            </a:r>
          </a:p>
          <a:p>
            <a:r>
              <a:rPr lang="en-US" dirty="0"/>
              <a:t>What correlated traits can we use to improve genomic predictions of feed efficiency?</a:t>
            </a:r>
          </a:p>
        </p:txBody>
      </p:sp>
    </p:spTree>
    <p:extLst>
      <p:ext uri="{BB962C8B-B14F-4D97-AF65-F5344CB8AC3E}">
        <p14:creationId xmlns:p14="http://schemas.microsoft.com/office/powerpoint/2010/main" val="347817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chor="ctr">
            <a:noAutofit/>
          </a:bodyPr>
          <a:lstStyle/>
          <a:p>
            <a:r>
              <a:rPr lang="en-US" sz="4000" dirty="0">
                <a:latin typeface="+mn-lt"/>
              </a:rPr>
              <a:t>Take-home messages</a:t>
            </a:r>
          </a:p>
        </p:txBody>
      </p:sp>
      <p:sp>
        <p:nvSpPr>
          <p:cNvPr id="4" name="Slide Number Placeholder 3"/>
          <p:cNvSpPr>
            <a:spLocks noGrp="1"/>
          </p:cNvSpPr>
          <p:nvPr>
            <p:ph type="sldNum" sz="quarter" idx="12"/>
          </p:nvPr>
        </p:nvSpPr>
        <p:spPr/>
        <p:txBody>
          <a:bodyPr/>
          <a:lstStyle/>
          <a:p>
            <a:pPr defTabSz="257175"/>
            <a:fld id="{5DB9D3CE-2D82-3F49-AAEB-DF8054AF2450}" type="slidenum">
              <a:rPr lang="en-US" sz="1200">
                <a:solidFill>
                  <a:prstClr val="black">
                    <a:tint val="75000"/>
                  </a:prstClr>
                </a:solidFill>
              </a:rPr>
              <a:pPr defTabSz="257175"/>
              <a:t>28</a:t>
            </a:fld>
            <a:endParaRPr lang="en-US" sz="1200" dirty="0">
              <a:solidFill>
                <a:prstClr val="black">
                  <a:tint val="75000"/>
                </a:prstClr>
              </a:solidFill>
            </a:endParaRPr>
          </a:p>
        </p:txBody>
      </p:sp>
      <p:sp>
        <p:nvSpPr>
          <p:cNvPr id="6" name="Content Placeholder 5">
            <a:extLst>
              <a:ext uri="{FF2B5EF4-FFF2-40B4-BE49-F238E27FC236}">
                <a16:creationId xmlns:a16="http://schemas.microsoft.com/office/drawing/2014/main" id="{FCFD37C5-C312-D040-B6A3-2E0EAFE4A4A6}"/>
              </a:ext>
            </a:extLst>
          </p:cNvPr>
          <p:cNvSpPr>
            <a:spLocks noGrp="1"/>
          </p:cNvSpPr>
          <p:nvPr>
            <p:ph sz="half" idx="1"/>
          </p:nvPr>
        </p:nvSpPr>
        <p:spPr/>
        <p:txBody>
          <a:bodyPr/>
          <a:lstStyle/>
          <a:p>
            <a:r>
              <a:rPr lang="en-US" dirty="0"/>
              <a:t>Our USDA-AFRI grant ended in 2017</a:t>
            </a:r>
          </a:p>
          <a:p>
            <a:r>
              <a:rPr lang="en-US" dirty="0"/>
              <a:t>We have dry matter intake, secreted milk energy, and body weight data for </a:t>
            </a:r>
            <a:r>
              <a:rPr lang="en-US" dirty="0">
                <a:solidFill>
                  <a:srgbClr val="FF0000"/>
                </a:solidFill>
              </a:rPr>
              <a:t>&gt;5,000</a:t>
            </a:r>
            <a:r>
              <a:rPr lang="en-US" dirty="0"/>
              <a:t> Holstein cows </a:t>
            </a:r>
          </a:p>
          <a:p>
            <a:r>
              <a:rPr lang="en-US" dirty="0"/>
              <a:t>RFI is the contemporary deviation in dry matter intake after accounting for known energy sinks</a:t>
            </a:r>
          </a:p>
          <a:p>
            <a:r>
              <a:rPr lang="en-US" dirty="0"/>
              <a:t>RFI is independent of milk yield and body size</a:t>
            </a:r>
          </a:p>
          <a:p>
            <a:r>
              <a:rPr lang="en-US" dirty="0"/>
              <a:t>Significant genetic variation exists in RFI</a:t>
            </a:r>
          </a:p>
        </p:txBody>
      </p:sp>
    </p:spTree>
    <p:extLst>
      <p:ext uri="{BB962C8B-B14F-4D97-AF65-F5344CB8AC3E}">
        <p14:creationId xmlns:p14="http://schemas.microsoft.com/office/powerpoint/2010/main" val="2437625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chor="ctr">
            <a:noAutofit/>
          </a:bodyPr>
          <a:lstStyle/>
          <a:p>
            <a:r>
              <a:rPr lang="en-US" sz="4000" dirty="0">
                <a:latin typeface="+mn-lt"/>
              </a:rPr>
              <a:t>Take-home messages</a:t>
            </a:r>
          </a:p>
        </p:txBody>
      </p:sp>
      <p:sp>
        <p:nvSpPr>
          <p:cNvPr id="4" name="Slide Number Placeholder 3"/>
          <p:cNvSpPr>
            <a:spLocks noGrp="1"/>
          </p:cNvSpPr>
          <p:nvPr>
            <p:ph type="sldNum" sz="quarter" idx="12"/>
          </p:nvPr>
        </p:nvSpPr>
        <p:spPr/>
        <p:txBody>
          <a:bodyPr/>
          <a:lstStyle/>
          <a:p>
            <a:pPr defTabSz="257175"/>
            <a:fld id="{5DB9D3CE-2D82-3F49-AAEB-DF8054AF2450}" type="slidenum">
              <a:rPr lang="en-US" sz="1200">
                <a:solidFill>
                  <a:prstClr val="black">
                    <a:tint val="75000"/>
                  </a:prstClr>
                </a:solidFill>
              </a:rPr>
              <a:pPr defTabSz="257175"/>
              <a:t>29</a:t>
            </a:fld>
            <a:endParaRPr lang="en-US" sz="1200" dirty="0">
              <a:solidFill>
                <a:prstClr val="black">
                  <a:tint val="75000"/>
                </a:prstClr>
              </a:solidFill>
            </a:endParaRPr>
          </a:p>
        </p:txBody>
      </p:sp>
      <p:sp>
        <p:nvSpPr>
          <p:cNvPr id="6" name="Content Placeholder 5">
            <a:extLst>
              <a:ext uri="{FF2B5EF4-FFF2-40B4-BE49-F238E27FC236}">
                <a16:creationId xmlns:a16="http://schemas.microsoft.com/office/drawing/2014/main" id="{F65DDCB1-B4CC-E143-B029-333DC9CFED14}"/>
              </a:ext>
            </a:extLst>
          </p:cNvPr>
          <p:cNvSpPr>
            <a:spLocks noGrp="1"/>
          </p:cNvSpPr>
          <p:nvPr>
            <p:ph sz="half" idx="1"/>
          </p:nvPr>
        </p:nvSpPr>
        <p:spPr/>
        <p:txBody>
          <a:bodyPr/>
          <a:lstStyle/>
          <a:p>
            <a:r>
              <a:rPr lang="en-US" dirty="0"/>
              <a:t>Genomic predictions for RFI can be computed from our Holstein reference population</a:t>
            </a:r>
          </a:p>
          <a:p>
            <a:r>
              <a:rPr lang="en-US" dirty="0"/>
              <a:t>RFI will comprise about 16% of Lifetime Net Merit</a:t>
            </a:r>
          </a:p>
          <a:p>
            <a:r>
              <a:rPr lang="en-US" dirty="0"/>
              <a:t>Reliabilities will be low, typically only 15 to 20%</a:t>
            </a:r>
          </a:p>
          <a:p>
            <a:r>
              <a:rPr lang="en-US" dirty="0"/>
              <a:t>Feed Saved (RFI + body size penalty) is an option</a:t>
            </a:r>
          </a:p>
          <a:p>
            <a:r>
              <a:rPr lang="en-US" dirty="0"/>
              <a:t>Collecting more feed intake phenotypes is critical!</a:t>
            </a:r>
          </a:p>
          <a:p>
            <a:r>
              <a:rPr lang="en-US" dirty="0"/>
              <a:t>The CDCB-FFAR project will provide &gt; 800 cows per year plus info about sensors and biomarkers</a:t>
            </a:r>
          </a:p>
        </p:txBody>
      </p:sp>
    </p:spTree>
    <p:extLst>
      <p:ext uri="{BB962C8B-B14F-4D97-AF65-F5344CB8AC3E}">
        <p14:creationId xmlns:p14="http://schemas.microsoft.com/office/powerpoint/2010/main" val="108222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for discussion</a:t>
            </a:r>
          </a:p>
        </p:txBody>
      </p:sp>
      <p:sp>
        <p:nvSpPr>
          <p:cNvPr id="3" name="Content Placeholder 2"/>
          <p:cNvSpPr>
            <a:spLocks noGrp="1"/>
          </p:cNvSpPr>
          <p:nvPr>
            <p:ph sz="half" idx="1"/>
          </p:nvPr>
        </p:nvSpPr>
        <p:spPr>
          <a:xfrm>
            <a:off x="502920" y="1198768"/>
            <a:ext cx="5364480" cy="5120640"/>
          </a:xfrm>
        </p:spPr>
        <p:txBody>
          <a:bodyPr/>
          <a:lstStyle/>
          <a:p>
            <a:pPr marL="284156" indent="-284156">
              <a:lnSpc>
                <a:spcPts val="3200"/>
              </a:lnSpc>
              <a:spcAft>
                <a:spcPts val="1333"/>
              </a:spcAft>
            </a:pPr>
            <a:r>
              <a:rPr lang="en-US" dirty="0"/>
              <a:t>What is feed efficiency?</a:t>
            </a:r>
          </a:p>
          <a:p>
            <a:pPr marL="284156" indent="-284156">
              <a:lnSpc>
                <a:spcPts val="3200"/>
              </a:lnSpc>
              <a:spcAft>
                <a:spcPts val="1333"/>
              </a:spcAft>
            </a:pPr>
            <a:r>
              <a:rPr lang="en-US" dirty="0"/>
              <a:t>What do we need to develop</a:t>
            </a:r>
            <a:br>
              <a:rPr lang="en-US" dirty="0"/>
            </a:br>
            <a:r>
              <a:rPr lang="en-US" dirty="0"/>
              <a:t>genomic evaluations?</a:t>
            </a:r>
          </a:p>
          <a:p>
            <a:pPr marL="284156" indent="-284156">
              <a:lnSpc>
                <a:spcPts val="3200"/>
              </a:lnSpc>
              <a:spcAft>
                <a:spcPts val="1333"/>
              </a:spcAft>
            </a:pPr>
            <a:r>
              <a:rPr lang="en-US" dirty="0"/>
              <a:t>How do we include it in</a:t>
            </a:r>
            <a:br>
              <a:rPr lang="en-US" dirty="0"/>
            </a:br>
            <a:r>
              <a:rPr lang="en-US" dirty="0"/>
              <a:t>selection indices?</a:t>
            </a:r>
          </a:p>
          <a:p>
            <a:pPr marL="284156" indent="-284156">
              <a:lnSpc>
                <a:spcPts val="3200"/>
              </a:lnSpc>
              <a:spcAft>
                <a:spcPts val="1333"/>
              </a:spcAft>
            </a:pPr>
            <a:endParaRPr lang="en-US" dirty="0"/>
          </a:p>
        </p:txBody>
      </p:sp>
      <p:pic>
        <p:nvPicPr>
          <p:cNvPr id="6" name="Picture 5">
            <a:extLst>
              <a:ext uri="{FF2B5EF4-FFF2-40B4-BE49-F238E27FC236}">
                <a16:creationId xmlns:a16="http://schemas.microsoft.com/office/drawing/2014/main" id="{2B93A838-838E-DE4F-A604-38690F7C649F}"/>
              </a:ext>
            </a:extLst>
          </p:cNvPr>
          <p:cNvPicPr>
            <a:picLocks noChangeAspect="1"/>
          </p:cNvPicPr>
          <p:nvPr/>
        </p:nvPicPr>
        <p:blipFill>
          <a:blip r:embed="rId2"/>
          <a:stretch>
            <a:fillRect/>
          </a:stretch>
        </p:blipFill>
        <p:spPr>
          <a:xfrm>
            <a:off x="5488334" y="1188720"/>
            <a:ext cx="6215985" cy="4642564"/>
          </a:xfrm>
          <a:prstGeom prst="rect">
            <a:avLst/>
          </a:prstGeom>
        </p:spPr>
      </p:pic>
    </p:spTree>
    <p:extLst>
      <p:ext uri="{BB962C8B-B14F-4D97-AF65-F5344CB8AC3E}">
        <p14:creationId xmlns:p14="http://schemas.microsoft.com/office/powerpoint/2010/main" val="341178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sz="half" idx="1"/>
          </p:nvPr>
        </p:nvSpPr>
        <p:spPr/>
        <p:txBody>
          <a:bodyPr/>
          <a:lstStyle/>
          <a:p>
            <a:pPr>
              <a:lnSpc>
                <a:spcPct val="100000"/>
              </a:lnSpc>
              <a:spcAft>
                <a:spcPts val="600"/>
              </a:spcAft>
            </a:pPr>
            <a:r>
              <a:rPr lang="en-US" sz="3200" dirty="0"/>
              <a:t>The author was supported by USDA-ARS project 8042-31000-002-00-D, “Improving Dairy Animals by Increasing Accuracy of Genomic Prediction, Evaluating New Traits, and Redefining Selection Goals”.</a:t>
            </a:r>
          </a:p>
          <a:p>
            <a:pPr>
              <a:lnSpc>
                <a:spcPct val="100000"/>
              </a:lnSpc>
              <a:spcAft>
                <a:spcPts val="600"/>
              </a:spcAft>
            </a:pPr>
            <a:r>
              <a:rPr lang="en-US" sz="3200" dirty="0"/>
              <a:t>The conference organizers funded the author’s travel.</a:t>
            </a:r>
          </a:p>
          <a:p>
            <a:pPr>
              <a:lnSpc>
                <a:spcPct val="100000"/>
              </a:lnSpc>
              <a:spcAft>
                <a:spcPts val="600"/>
              </a:spcAft>
            </a:pPr>
            <a:r>
              <a:rPr lang="en-US" sz="3200" dirty="0"/>
              <a:t>USDA is an equal opportunity provider and employer.</a:t>
            </a:r>
          </a:p>
          <a:p>
            <a:pPr>
              <a:lnSpc>
                <a:spcPct val="100000"/>
              </a:lnSpc>
              <a:spcAft>
                <a:spcPts val="600"/>
              </a:spcAft>
            </a:pPr>
            <a:r>
              <a:rPr lang="en-US" sz="3200" dirty="0"/>
              <a:t>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459444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5" descr="Dairy Science PP tag line.eps">
            <a:extLst>
              <a:ext uri="{FF2B5EF4-FFF2-40B4-BE49-F238E27FC236}">
                <a16:creationId xmlns:a16="http://schemas.microsoft.com/office/drawing/2014/main" id="{8A0DA4E4-6575-D64F-B4BF-0981CA1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9958" y="1938188"/>
            <a:ext cx="4272084" cy="3247556"/>
          </a:xfrm>
          <a:prstGeom prst="rect">
            <a:avLst/>
          </a:prstGeom>
        </p:spPr>
      </p:pic>
    </p:spTree>
    <p:extLst>
      <p:ext uri="{BB962C8B-B14F-4D97-AF65-F5344CB8AC3E}">
        <p14:creationId xmlns:p14="http://schemas.microsoft.com/office/powerpoint/2010/main" val="181040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chor="ctr">
            <a:noAutofit/>
          </a:bodyPr>
          <a:lstStyle/>
          <a:p>
            <a:r>
              <a:rPr lang="en-US" sz="4000" dirty="0">
                <a:latin typeface="+mn-lt"/>
              </a:rPr>
              <a:t>Feed efficiency in dairy cattle</a:t>
            </a:r>
          </a:p>
        </p:txBody>
      </p:sp>
      <p:sp>
        <p:nvSpPr>
          <p:cNvPr id="3" name="Content Placeholder 2"/>
          <p:cNvSpPr>
            <a:spLocks noGrp="1"/>
          </p:cNvSpPr>
          <p:nvPr>
            <p:ph sz="half" idx="1"/>
          </p:nvPr>
        </p:nvSpPr>
        <p:spPr/>
        <p:txBody>
          <a:bodyPr>
            <a:noAutofit/>
          </a:bodyPr>
          <a:lstStyle/>
          <a:p>
            <a:pPr marL="257175" indent="-257175">
              <a:spcAft>
                <a:spcPts val="900"/>
              </a:spcAft>
              <a:buFont typeface="Wingdings" panose="05000000000000000000" pitchFamily="2" charset="2"/>
              <a:buChar char="§"/>
            </a:pPr>
            <a:r>
              <a:rPr lang="en-US" sz="3200" dirty="0"/>
              <a:t>Units of product output per unit of product input</a:t>
            </a:r>
          </a:p>
          <a:p>
            <a:pPr marL="897255" lvl="1" indent="-257175">
              <a:spcAft>
                <a:spcPts val="900"/>
              </a:spcAft>
              <a:buFont typeface="Wingdings" panose="05000000000000000000" pitchFamily="2" charset="2"/>
              <a:buChar char="§"/>
            </a:pPr>
            <a:r>
              <a:rPr lang="en-US" sz="2800" dirty="0">
                <a:solidFill>
                  <a:srgbClr val="FF0000"/>
                </a:solidFill>
              </a:rPr>
              <a:t>Outputs:</a:t>
            </a:r>
            <a:r>
              <a:rPr lang="en-US" sz="2800" dirty="0"/>
              <a:t> milk + meat products consumed by humans</a:t>
            </a:r>
          </a:p>
          <a:p>
            <a:pPr marL="897255" lvl="1" indent="-257175">
              <a:buFont typeface="Wingdings" panose="05000000000000000000" pitchFamily="2" charset="2"/>
              <a:buChar char="§"/>
            </a:pPr>
            <a:r>
              <a:rPr lang="en-US" sz="2800" dirty="0">
                <a:solidFill>
                  <a:srgbClr val="FF0000"/>
                </a:solidFill>
              </a:rPr>
              <a:t>Inputs:</a:t>
            </a:r>
            <a:r>
              <a:rPr lang="en-US" sz="2800" dirty="0"/>
              <a:t> lifetime feed consumed + energy, fertilizer, . . .</a:t>
            </a:r>
          </a:p>
          <a:p>
            <a:pPr marL="257175" indent="-257175">
              <a:spcAft>
                <a:spcPts val="900"/>
              </a:spcAft>
              <a:buFont typeface="Wingdings" panose="05000000000000000000" pitchFamily="2" charset="2"/>
              <a:buChar char="§"/>
            </a:pPr>
            <a:r>
              <a:rPr lang="en-US" sz="3200" dirty="0"/>
              <a:t>Biological efficiency vs. economic efficiency</a:t>
            </a:r>
          </a:p>
          <a:p>
            <a:pPr marL="897255" lvl="1" indent="-257175">
              <a:spcAft>
                <a:spcPts val="900"/>
              </a:spcAft>
              <a:buFont typeface="Wingdings" panose="05000000000000000000" pitchFamily="2" charset="2"/>
              <a:buChar char="§"/>
            </a:pPr>
            <a:r>
              <a:rPr lang="en-US" sz="2800" dirty="0">
                <a:solidFill>
                  <a:prstClr val="black"/>
                </a:solidFill>
              </a:rPr>
              <a:t>Individual cow level vs. whole farm level</a:t>
            </a:r>
          </a:p>
          <a:p>
            <a:pPr marL="257175" indent="-257175">
              <a:spcAft>
                <a:spcPts val="900"/>
              </a:spcAft>
              <a:buFont typeface="Wingdings" panose="05000000000000000000" pitchFamily="2" charset="2"/>
              <a:buChar char="§"/>
            </a:pPr>
            <a:r>
              <a:rPr lang="en-US" sz="3200" dirty="0"/>
              <a:t>Energy efficiency vs. protein efficiency</a:t>
            </a:r>
          </a:p>
          <a:p>
            <a:pPr marL="897255" lvl="1" indent="-257175">
              <a:spcAft>
                <a:spcPts val="900"/>
              </a:spcAft>
              <a:buFont typeface="Wingdings" panose="05000000000000000000" pitchFamily="2" charset="2"/>
              <a:buChar char="§"/>
            </a:pPr>
            <a:r>
              <a:rPr lang="en-US" sz="2800" dirty="0">
                <a:solidFill>
                  <a:prstClr val="black"/>
                </a:solidFill>
              </a:rPr>
              <a:t>Both important, but protein usually isn’t limiting</a:t>
            </a:r>
          </a:p>
          <a:p>
            <a:pPr marL="517525" lvl="1" indent="-457200">
              <a:spcBef>
                <a:spcPts val="600"/>
              </a:spcBef>
              <a:spcAft>
                <a:spcPts val="900"/>
              </a:spcAft>
              <a:buFont typeface="Wingdings" panose="05000000000000000000" pitchFamily="2" charset="2"/>
              <a:buChar char="à"/>
            </a:pPr>
            <a:r>
              <a:rPr lang="en-US" sz="2800" dirty="0">
                <a:solidFill>
                  <a:prstClr val="black"/>
                </a:solidFill>
                <a:sym typeface="Wingdings" panose="05000000000000000000" pitchFamily="2" charset="2"/>
              </a:rPr>
              <a:t>Our focus is biological efficiency of energy utilization in mid lactation, relative to </a:t>
            </a:r>
            <a:r>
              <a:rPr lang="en-US" sz="2800" dirty="0" err="1">
                <a:solidFill>
                  <a:prstClr val="black"/>
                </a:solidFill>
                <a:sym typeface="Wingdings" panose="05000000000000000000" pitchFamily="2" charset="2"/>
              </a:rPr>
              <a:t>herdmates</a:t>
            </a:r>
            <a:r>
              <a:rPr lang="en-US" sz="2800" dirty="0">
                <a:solidFill>
                  <a:prstClr val="black"/>
                </a:solidFill>
                <a:sym typeface="Wingdings" panose="05000000000000000000" pitchFamily="2" charset="2"/>
              </a:rPr>
              <a:t> fed the same diet</a:t>
            </a:r>
          </a:p>
        </p:txBody>
      </p:sp>
      <p:sp>
        <p:nvSpPr>
          <p:cNvPr id="5" name="TextBox 4"/>
          <p:cNvSpPr txBox="1"/>
          <p:nvPr/>
        </p:nvSpPr>
        <p:spPr>
          <a:xfrm>
            <a:off x="487680" y="6309360"/>
            <a:ext cx="1869551" cy="307777"/>
          </a:xfrm>
          <a:prstGeom prst="rect">
            <a:avLst/>
          </a:prstGeom>
          <a:noFill/>
        </p:spPr>
        <p:txBody>
          <a:bodyPr wrap="none" rtlCol="0">
            <a:spAutoFit/>
          </a:bodyPr>
          <a:lstStyle/>
          <a:p>
            <a:r>
              <a:rPr lang="en-US" sz="1400" b="1" dirty="0" err="1"/>
              <a:t>VandeHaar</a:t>
            </a:r>
            <a:r>
              <a:rPr lang="en-US" sz="1400" b="1" dirty="0"/>
              <a:t> et al., 2016</a:t>
            </a:r>
          </a:p>
        </p:txBody>
      </p:sp>
    </p:spTree>
    <p:extLst>
      <p:ext uri="{BB962C8B-B14F-4D97-AF65-F5344CB8AC3E}">
        <p14:creationId xmlns:p14="http://schemas.microsoft.com/office/powerpoint/2010/main" val="130247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FEF13DE-F69B-4D44-A42B-1D20A1B73338}"/>
              </a:ext>
            </a:extLst>
          </p:cNvPr>
          <p:cNvGrpSpPr/>
          <p:nvPr/>
        </p:nvGrpSpPr>
        <p:grpSpPr>
          <a:xfrm>
            <a:off x="1202450" y="1472495"/>
            <a:ext cx="4389868" cy="4625149"/>
            <a:chOff x="1763282" y="1606608"/>
            <a:chExt cx="4389868" cy="4625149"/>
          </a:xfrm>
        </p:grpSpPr>
        <p:sp>
          <p:nvSpPr>
            <p:cNvPr id="9" name="Text Box 4"/>
            <p:cNvSpPr txBox="1">
              <a:spLocks noChangeArrowheads="1"/>
            </p:cNvSpPr>
            <p:nvPr/>
          </p:nvSpPr>
          <p:spPr bwMode="auto">
            <a:xfrm>
              <a:off x="1763282" y="1606608"/>
              <a:ext cx="4389868" cy="3108543"/>
            </a:xfrm>
            <a:prstGeom prst="rect">
              <a:avLst/>
            </a:prstGeom>
            <a:noFill/>
            <a:ln w="9525">
              <a:noFill/>
              <a:miter lim="800000"/>
              <a:headEnd/>
              <a:tailEnd/>
            </a:ln>
          </p:spPr>
          <p:txBody>
            <a:bodyPr wrap="square">
              <a:spAutoFit/>
            </a:bodyPr>
            <a:lstStyle/>
            <a:p>
              <a:pPr algn="ctr" eaLnBrk="0" hangingPunct="0"/>
              <a:r>
                <a:rPr lang="en-US" sz="2800" b="1" u="sng" dirty="0">
                  <a:solidFill>
                    <a:srgbClr val="0000FF"/>
                  </a:solidFill>
                  <a:latin typeface="Calibri" pitchFamily="34" charset="0"/>
                  <a:sym typeface="Symbol" pitchFamily="18" charset="2"/>
                </a:rPr>
                <a:t>Before Genomics</a:t>
              </a:r>
            </a:p>
            <a:p>
              <a:pPr algn="ctr" eaLnBrk="0" hangingPunct="0"/>
              <a:endParaRPr lang="en-US" sz="800" b="1" u="sng" dirty="0">
                <a:solidFill>
                  <a:srgbClr val="0000FF"/>
                </a:solidFill>
                <a:latin typeface="Calibri" pitchFamily="34" charset="0"/>
                <a:sym typeface="Symbol" pitchFamily="18" charset="2"/>
              </a:endParaRPr>
            </a:p>
            <a:p>
              <a:pPr eaLnBrk="0" hangingPunct="0"/>
              <a:r>
                <a:rPr lang="en-US" sz="2400" b="1" dirty="0">
                  <a:solidFill>
                    <a:srgbClr val="000000"/>
                  </a:solidFill>
                  <a:latin typeface="Calibri" pitchFamily="34" charset="0"/>
                  <a:sym typeface="Symbol" pitchFamily="18" charset="2"/>
                </a:rPr>
                <a:t></a:t>
              </a:r>
              <a:r>
                <a:rPr lang="en-US" sz="2400" b="1" dirty="0">
                  <a:solidFill>
                    <a:srgbClr val="000000"/>
                  </a:solidFill>
                  <a:latin typeface="Calibri" pitchFamily="34" charset="0"/>
                </a:rPr>
                <a:t> Measurement for 1 cow = $500</a:t>
              </a:r>
            </a:p>
            <a:p>
              <a:pPr eaLnBrk="0" hangingPunct="0"/>
              <a:endParaRPr lang="en-US" sz="800" b="1" dirty="0">
                <a:solidFill>
                  <a:srgbClr val="000000"/>
                </a:solidFill>
                <a:latin typeface="Calibri" pitchFamily="34" charset="0"/>
              </a:endParaRPr>
            </a:p>
            <a:p>
              <a:pPr eaLnBrk="0" hangingPunct="0"/>
              <a:r>
                <a:rPr lang="en-US" sz="2400" b="1" dirty="0">
                  <a:solidFill>
                    <a:srgbClr val="000000"/>
                  </a:solidFill>
                  <a:latin typeface="Calibri" pitchFamily="34" charset="0"/>
                  <a:sym typeface="Symbol" pitchFamily="18" charset="2"/>
                </a:rPr>
                <a:t></a:t>
              </a:r>
              <a:r>
                <a:rPr lang="en-US" sz="2400" b="1" dirty="0">
                  <a:solidFill>
                    <a:srgbClr val="000000"/>
                  </a:solidFill>
                  <a:latin typeface="Calibri" pitchFamily="34" charset="0"/>
                </a:rPr>
                <a:t> Young bulls per year = 1,500</a:t>
              </a:r>
            </a:p>
            <a:p>
              <a:pPr eaLnBrk="0" hangingPunct="0"/>
              <a:endParaRPr lang="en-US" sz="800" b="1" dirty="0">
                <a:solidFill>
                  <a:srgbClr val="000000"/>
                </a:solidFill>
                <a:latin typeface="Calibri" pitchFamily="34" charset="0"/>
              </a:endParaRPr>
            </a:p>
            <a:p>
              <a:pPr eaLnBrk="0" hangingPunct="0"/>
              <a:r>
                <a:rPr lang="en-US" sz="2400" b="1" dirty="0">
                  <a:solidFill>
                    <a:srgbClr val="000000"/>
                  </a:solidFill>
                  <a:latin typeface="Calibri" pitchFamily="34" charset="0"/>
                  <a:sym typeface="Symbol" pitchFamily="18" charset="2"/>
                </a:rPr>
                <a:t></a:t>
              </a:r>
              <a:r>
                <a:rPr lang="en-US" sz="2400" b="1" dirty="0">
                  <a:solidFill>
                    <a:srgbClr val="000000"/>
                  </a:solidFill>
                  <a:latin typeface="Calibri" pitchFamily="34" charset="0"/>
                </a:rPr>
                <a:t> Daughters per bull = 100 </a:t>
              </a:r>
            </a:p>
            <a:p>
              <a:pPr eaLnBrk="0" hangingPunct="0"/>
              <a:endParaRPr lang="en-US" sz="800" b="1" dirty="0">
                <a:solidFill>
                  <a:srgbClr val="000000"/>
                </a:solidFill>
                <a:latin typeface="Calibri" pitchFamily="34" charset="0"/>
              </a:endParaRPr>
            </a:p>
            <a:p>
              <a:pPr eaLnBrk="0" hangingPunct="0">
                <a:buFont typeface="Symbol" pitchFamily="18" charset="2"/>
                <a:buChar char="·"/>
              </a:pPr>
              <a:r>
                <a:rPr lang="en-US" sz="2400" b="1" dirty="0">
                  <a:solidFill>
                    <a:srgbClr val="000000"/>
                  </a:solidFill>
                  <a:latin typeface="Calibri" pitchFamily="34" charset="0"/>
                </a:rPr>
                <a:t> Cows per year = 150,000</a:t>
              </a:r>
            </a:p>
            <a:p>
              <a:pPr eaLnBrk="0" hangingPunct="0"/>
              <a:endParaRPr lang="en-US" sz="800" b="1" dirty="0">
                <a:solidFill>
                  <a:srgbClr val="000000"/>
                </a:solidFill>
                <a:latin typeface="Calibri" pitchFamily="34" charset="0"/>
              </a:endParaRPr>
            </a:p>
            <a:p>
              <a:pPr eaLnBrk="0" hangingPunct="0">
                <a:buFont typeface="Symbol" pitchFamily="18" charset="2"/>
                <a:buChar char="·"/>
              </a:pPr>
              <a:r>
                <a:rPr lang="en-US" sz="2400" b="1" dirty="0">
                  <a:solidFill>
                    <a:srgbClr val="000000"/>
                  </a:solidFill>
                  <a:latin typeface="Calibri" pitchFamily="34" charset="0"/>
                </a:rPr>
                <a:t> Annual cost = $75 million</a:t>
              </a:r>
            </a:p>
            <a:p>
              <a:pPr eaLnBrk="0" hangingPunct="0">
                <a:buFont typeface="Symbol" pitchFamily="18" charset="2"/>
                <a:buChar char="·"/>
              </a:pPr>
              <a:endParaRPr lang="en-US" sz="800" b="1" dirty="0">
                <a:solidFill>
                  <a:srgbClr val="000000"/>
                </a:solidFill>
                <a:latin typeface="Calibri" pitchFamily="34" charset="0"/>
              </a:endParaRPr>
            </a:p>
          </p:txBody>
        </p:sp>
        <p:sp>
          <p:nvSpPr>
            <p:cNvPr id="8" name="Oval 7"/>
            <p:cNvSpPr/>
            <p:nvPr/>
          </p:nvSpPr>
          <p:spPr>
            <a:xfrm>
              <a:off x="2575672" y="5265156"/>
              <a:ext cx="2765089" cy="966601"/>
            </a:xfrm>
            <a:prstGeom prst="ellipse">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0000"/>
                  </a:solidFill>
                </a:rPr>
                <a:t>$50,000 per bull</a:t>
              </a:r>
            </a:p>
          </p:txBody>
        </p:sp>
      </p:grpSp>
      <p:grpSp>
        <p:nvGrpSpPr>
          <p:cNvPr id="6" name="Group 5">
            <a:extLst>
              <a:ext uri="{FF2B5EF4-FFF2-40B4-BE49-F238E27FC236}">
                <a16:creationId xmlns:a16="http://schemas.microsoft.com/office/drawing/2014/main" id="{CEA65F6C-4E64-1C49-B258-A59BA3ED1542}"/>
              </a:ext>
            </a:extLst>
          </p:cNvPr>
          <p:cNvGrpSpPr/>
          <p:nvPr/>
        </p:nvGrpSpPr>
        <p:grpSpPr>
          <a:xfrm>
            <a:off x="6567792" y="1472495"/>
            <a:ext cx="4429392" cy="4625146"/>
            <a:chOff x="6238608" y="1606610"/>
            <a:chExt cx="4429392" cy="4625146"/>
          </a:xfrm>
        </p:grpSpPr>
        <p:sp>
          <p:nvSpPr>
            <p:cNvPr id="10" name="Text Box 4"/>
            <p:cNvSpPr txBox="1">
              <a:spLocks noChangeArrowheads="1"/>
            </p:cNvSpPr>
            <p:nvPr/>
          </p:nvSpPr>
          <p:spPr bwMode="auto">
            <a:xfrm>
              <a:off x="6238608" y="1606610"/>
              <a:ext cx="4429392" cy="3431709"/>
            </a:xfrm>
            <a:prstGeom prst="rect">
              <a:avLst/>
            </a:prstGeom>
            <a:noFill/>
            <a:ln w="9525">
              <a:noFill/>
              <a:miter lim="800000"/>
              <a:headEnd/>
              <a:tailEnd/>
            </a:ln>
          </p:spPr>
          <p:txBody>
            <a:bodyPr wrap="square">
              <a:spAutoFit/>
            </a:bodyPr>
            <a:lstStyle/>
            <a:p>
              <a:pPr algn="ctr" eaLnBrk="0" hangingPunct="0"/>
              <a:r>
                <a:rPr lang="en-US" sz="2800" b="1" u="sng" dirty="0">
                  <a:solidFill>
                    <a:srgbClr val="0000FF"/>
                  </a:solidFill>
                  <a:latin typeface="Calibri" pitchFamily="34" charset="0"/>
                  <a:sym typeface="Symbol" pitchFamily="18" charset="2"/>
                </a:rPr>
                <a:t>After Genomics</a:t>
              </a:r>
            </a:p>
            <a:p>
              <a:pPr eaLnBrk="0" hangingPunct="0"/>
              <a:endParaRPr lang="en-US" sz="800" b="1" dirty="0">
                <a:solidFill>
                  <a:srgbClr val="000000"/>
                </a:solidFill>
                <a:latin typeface="Calibri" pitchFamily="34" charset="0"/>
                <a:sym typeface="Symbol" pitchFamily="18" charset="2"/>
              </a:endParaRPr>
            </a:p>
            <a:p>
              <a:pPr eaLnBrk="0" hangingPunct="0"/>
              <a:r>
                <a:rPr lang="en-US" sz="2400" b="1" dirty="0">
                  <a:solidFill>
                    <a:srgbClr val="000000"/>
                  </a:solidFill>
                  <a:latin typeface="Calibri" pitchFamily="34" charset="0"/>
                  <a:sym typeface="Symbol" pitchFamily="18" charset="2"/>
                </a:rPr>
                <a:t></a:t>
              </a:r>
              <a:r>
                <a:rPr lang="en-US" sz="2400" b="1" dirty="0">
                  <a:solidFill>
                    <a:srgbClr val="000000"/>
                  </a:solidFill>
                  <a:latin typeface="Calibri" pitchFamily="34" charset="0"/>
                </a:rPr>
                <a:t> Measurement for 1 cow = $500</a:t>
              </a:r>
            </a:p>
            <a:p>
              <a:pPr eaLnBrk="0" hangingPunct="0"/>
              <a:endParaRPr lang="en-US" sz="800" b="1" dirty="0">
                <a:solidFill>
                  <a:srgbClr val="000000"/>
                </a:solidFill>
                <a:latin typeface="Calibri" pitchFamily="34" charset="0"/>
              </a:endParaRPr>
            </a:p>
            <a:p>
              <a:pPr eaLnBrk="0" hangingPunct="0"/>
              <a:r>
                <a:rPr lang="en-US" sz="2400" b="1" dirty="0">
                  <a:solidFill>
                    <a:srgbClr val="000000"/>
                  </a:solidFill>
                  <a:latin typeface="Calibri" pitchFamily="34" charset="0"/>
                  <a:sym typeface="Symbol" pitchFamily="18" charset="2"/>
                </a:rPr>
                <a:t></a:t>
              </a:r>
              <a:r>
                <a:rPr lang="en-US" sz="2400" b="1" dirty="0">
                  <a:solidFill>
                    <a:srgbClr val="000000"/>
                  </a:solidFill>
                  <a:latin typeface="Calibri" pitchFamily="34" charset="0"/>
                </a:rPr>
                <a:t> Cost per genomic test = $40</a:t>
              </a:r>
            </a:p>
            <a:p>
              <a:pPr eaLnBrk="0" hangingPunct="0"/>
              <a:endParaRPr lang="en-US" sz="800" b="1" dirty="0">
                <a:solidFill>
                  <a:srgbClr val="000000"/>
                </a:solidFill>
                <a:latin typeface="Calibri" pitchFamily="34" charset="0"/>
              </a:endParaRPr>
            </a:p>
            <a:p>
              <a:pPr eaLnBrk="0" hangingPunct="0">
                <a:buFont typeface="Symbol" pitchFamily="18" charset="2"/>
                <a:buChar char="·"/>
              </a:pPr>
              <a:r>
                <a:rPr lang="en-US" sz="2400" b="1" dirty="0">
                  <a:solidFill>
                    <a:srgbClr val="000000"/>
                  </a:solidFill>
                  <a:latin typeface="Calibri" pitchFamily="34" charset="0"/>
                </a:rPr>
                <a:t> No. reference cows = 25,000</a:t>
              </a:r>
            </a:p>
            <a:p>
              <a:pPr eaLnBrk="0" hangingPunct="0">
                <a:buFont typeface="Symbol" pitchFamily="18" charset="2"/>
                <a:buChar char="·"/>
              </a:pPr>
              <a:endParaRPr lang="en-US" sz="800" b="1" dirty="0">
                <a:solidFill>
                  <a:srgbClr val="000000"/>
                </a:solidFill>
                <a:latin typeface="Calibri" pitchFamily="34" charset="0"/>
              </a:endParaRPr>
            </a:p>
            <a:p>
              <a:pPr eaLnBrk="0" hangingPunct="0">
                <a:buFont typeface="Symbol" pitchFamily="18" charset="2"/>
                <a:buChar char="·"/>
              </a:pPr>
              <a:r>
                <a:rPr lang="en-US" sz="2400" b="1" dirty="0">
                  <a:solidFill>
                    <a:srgbClr val="000000"/>
                  </a:solidFill>
                  <a:latin typeface="Calibri" pitchFamily="34" charset="0"/>
                </a:rPr>
                <a:t> Young bulls per year = 5,000</a:t>
              </a:r>
            </a:p>
            <a:p>
              <a:pPr eaLnBrk="0" hangingPunct="0">
                <a:buFont typeface="Symbol" pitchFamily="18" charset="2"/>
                <a:buChar char="·"/>
              </a:pPr>
              <a:endParaRPr lang="en-US" sz="800" b="1" dirty="0">
                <a:solidFill>
                  <a:srgbClr val="000000"/>
                </a:solidFill>
                <a:latin typeface="Calibri" pitchFamily="34" charset="0"/>
              </a:endParaRPr>
            </a:p>
            <a:p>
              <a:pPr eaLnBrk="0" hangingPunct="0">
                <a:spcAft>
                  <a:spcPts val="800"/>
                </a:spcAft>
                <a:buFont typeface="Symbol" pitchFamily="18" charset="2"/>
                <a:buChar char="·"/>
              </a:pPr>
              <a:r>
                <a:rPr lang="en-US" sz="2400" b="1" dirty="0">
                  <a:solidFill>
                    <a:srgbClr val="000000"/>
                  </a:solidFill>
                  <a:latin typeface="Calibri" pitchFamily="34" charset="0"/>
                </a:rPr>
                <a:t> One-time cost = $13.5 million</a:t>
              </a:r>
            </a:p>
            <a:p>
              <a:pPr eaLnBrk="0" hangingPunct="0">
                <a:buFont typeface="Symbol" pitchFamily="18" charset="2"/>
                <a:buChar char="·"/>
              </a:pPr>
              <a:r>
                <a:rPr lang="en-US" sz="2400" b="1" dirty="0">
                  <a:solidFill>
                    <a:srgbClr val="000000"/>
                  </a:solidFill>
                  <a:latin typeface="Calibri" pitchFamily="34" charset="0"/>
                </a:rPr>
                <a:t> Annual update cost = $200,000</a:t>
              </a:r>
              <a:endParaRPr lang="en-US" sz="3200" b="1" dirty="0">
                <a:latin typeface="Calibri" pitchFamily="34" charset="0"/>
              </a:endParaRPr>
            </a:p>
          </p:txBody>
        </p:sp>
        <p:sp>
          <p:nvSpPr>
            <p:cNvPr id="11" name="Oval 10"/>
            <p:cNvSpPr/>
            <p:nvPr/>
          </p:nvSpPr>
          <p:spPr>
            <a:xfrm>
              <a:off x="7153078" y="5265155"/>
              <a:ext cx="2765089" cy="966601"/>
            </a:xfrm>
            <a:prstGeom prst="ellipse">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0000"/>
                  </a:solidFill>
                </a:rPr>
                <a:t>$310 per bull</a:t>
              </a:r>
            </a:p>
          </p:txBody>
        </p:sp>
      </p:grpSp>
      <p:sp>
        <p:nvSpPr>
          <p:cNvPr id="7" name="Title 1"/>
          <p:cNvSpPr>
            <a:spLocks noGrp="1"/>
          </p:cNvSpPr>
          <p:nvPr>
            <p:ph type="title"/>
          </p:nvPr>
        </p:nvSpPr>
        <p:spPr>
          <a:xfrm>
            <a:off x="487680" y="121920"/>
            <a:ext cx="11216640" cy="639763"/>
          </a:xfrm>
        </p:spPr>
        <p:txBody>
          <a:bodyPr anchor="ctr">
            <a:noAutofit/>
          </a:bodyPr>
          <a:lstStyle/>
          <a:p>
            <a:r>
              <a:rPr lang="en-US" sz="4000" dirty="0">
                <a:latin typeface="+mn-lt"/>
              </a:rPr>
              <a:t>Selection for feed </a:t>
            </a:r>
            <a:r>
              <a:rPr lang="en-US" dirty="0">
                <a:latin typeface="+mn-lt"/>
              </a:rPr>
              <a:t>e</a:t>
            </a:r>
            <a:r>
              <a:rPr lang="en-US" sz="4000" dirty="0">
                <a:latin typeface="+mn-lt"/>
              </a:rPr>
              <a:t>fficiency – why now?</a:t>
            </a:r>
          </a:p>
        </p:txBody>
      </p:sp>
    </p:spTree>
    <p:extLst>
      <p:ext uri="{BB962C8B-B14F-4D97-AF65-F5344CB8AC3E}">
        <p14:creationId xmlns:p14="http://schemas.microsoft.com/office/powerpoint/2010/main" val="32918533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DF2A-2C55-0B41-A170-B6231AA99CCA}"/>
              </a:ext>
            </a:extLst>
          </p:cNvPr>
          <p:cNvSpPr>
            <a:spLocks noGrp="1"/>
          </p:cNvSpPr>
          <p:nvPr>
            <p:ph type="title"/>
          </p:nvPr>
        </p:nvSpPr>
        <p:spPr/>
        <p:txBody>
          <a:bodyPr/>
          <a:lstStyle/>
          <a:p>
            <a:r>
              <a:rPr lang="en-US" b="1" dirty="0">
                <a:latin typeface="+mn-lt"/>
              </a:rPr>
              <a:t>Why is it so expensive to measure?</a:t>
            </a:r>
          </a:p>
        </p:txBody>
      </p:sp>
      <p:pic>
        <p:nvPicPr>
          <p:cNvPr id="10" name="Picture 9">
            <a:extLst>
              <a:ext uri="{FF2B5EF4-FFF2-40B4-BE49-F238E27FC236}">
                <a16:creationId xmlns:a16="http://schemas.microsoft.com/office/drawing/2014/main" id="{0F4F959B-10B1-FF48-87DB-F308A7D9FBD0}"/>
              </a:ext>
            </a:extLst>
          </p:cNvPr>
          <p:cNvPicPr>
            <a:picLocks noChangeAspect="1"/>
          </p:cNvPicPr>
          <p:nvPr/>
        </p:nvPicPr>
        <p:blipFill>
          <a:blip r:embed="rId2"/>
          <a:stretch>
            <a:fillRect/>
          </a:stretch>
        </p:blipFill>
        <p:spPr>
          <a:xfrm>
            <a:off x="1276138" y="906173"/>
            <a:ext cx="9666515" cy="5693975"/>
          </a:xfrm>
          <a:prstGeom prst="rect">
            <a:avLst/>
          </a:prstGeom>
        </p:spPr>
      </p:pic>
      <p:sp>
        <p:nvSpPr>
          <p:cNvPr id="12" name="TextBox 11">
            <a:extLst>
              <a:ext uri="{FF2B5EF4-FFF2-40B4-BE49-F238E27FC236}">
                <a16:creationId xmlns:a16="http://schemas.microsoft.com/office/drawing/2014/main" id="{EEC68F96-A3B4-DC4B-8B5B-5A5FA9593354}"/>
              </a:ext>
            </a:extLst>
          </p:cNvPr>
          <p:cNvSpPr txBox="1"/>
          <p:nvPr/>
        </p:nvSpPr>
        <p:spPr>
          <a:xfrm rot="5400000">
            <a:off x="10110504" y="5460221"/>
            <a:ext cx="1972078" cy="307777"/>
          </a:xfrm>
          <a:prstGeom prst="rect">
            <a:avLst/>
          </a:prstGeom>
          <a:noFill/>
        </p:spPr>
        <p:txBody>
          <a:bodyPr wrap="none" rtlCol="0">
            <a:spAutoFit/>
          </a:bodyPr>
          <a:lstStyle/>
          <a:p>
            <a:r>
              <a:rPr lang="en-US" sz="1400" b="1" dirty="0"/>
              <a:t>Source: </a:t>
            </a:r>
            <a:r>
              <a:rPr lang="en-US" sz="1400" dirty="0"/>
              <a:t>Isa </a:t>
            </a:r>
            <a:r>
              <a:rPr lang="en-US" sz="1400" dirty="0" err="1"/>
              <a:t>Beefmasters</a:t>
            </a:r>
            <a:r>
              <a:rPr lang="en-US" sz="1400" b="1" dirty="0"/>
              <a:t>.</a:t>
            </a:r>
          </a:p>
        </p:txBody>
      </p:sp>
    </p:spTree>
    <p:extLst>
      <p:ext uri="{BB962C8B-B14F-4D97-AF65-F5344CB8AC3E}">
        <p14:creationId xmlns:p14="http://schemas.microsoft.com/office/powerpoint/2010/main" val="388840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713" y="954594"/>
            <a:ext cx="9086406" cy="523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87680" y="6300226"/>
            <a:ext cx="1444050" cy="307777"/>
          </a:xfrm>
          <a:prstGeom prst="rect">
            <a:avLst/>
          </a:prstGeom>
          <a:noFill/>
        </p:spPr>
        <p:txBody>
          <a:bodyPr wrap="none" rtlCol="0">
            <a:spAutoFit/>
          </a:bodyPr>
          <a:lstStyle/>
          <a:p>
            <a:r>
              <a:rPr lang="en-US" sz="1400" b="1" dirty="0" err="1"/>
              <a:t>VandeHaar</a:t>
            </a:r>
            <a:r>
              <a:rPr lang="en-US" sz="1400" b="1" dirty="0"/>
              <a:t>, 2013</a:t>
            </a:r>
          </a:p>
        </p:txBody>
      </p:sp>
      <p:sp>
        <p:nvSpPr>
          <p:cNvPr id="3" name="Title 2"/>
          <p:cNvSpPr>
            <a:spLocks noGrp="1"/>
          </p:cNvSpPr>
          <p:nvPr>
            <p:ph type="title"/>
          </p:nvPr>
        </p:nvSpPr>
        <p:spPr/>
        <p:txBody>
          <a:bodyPr anchor="ctr">
            <a:normAutofit/>
          </a:bodyPr>
          <a:lstStyle/>
          <a:p>
            <a:r>
              <a:rPr lang="en-US" sz="4000" dirty="0">
                <a:latin typeface="+mn-lt"/>
              </a:rPr>
              <a:t>Residual feed </a:t>
            </a:r>
            <a:r>
              <a:rPr lang="en-US" dirty="0">
                <a:latin typeface="+mn-lt"/>
              </a:rPr>
              <a:t>i</a:t>
            </a:r>
            <a:r>
              <a:rPr lang="en-US" sz="4000" dirty="0">
                <a:latin typeface="+mn-lt"/>
              </a:rPr>
              <a:t>ntake (RFI)</a:t>
            </a:r>
          </a:p>
        </p:txBody>
      </p:sp>
      <p:sp>
        <p:nvSpPr>
          <p:cNvPr id="2" name="Rectangle 1"/>
          <p:cNvSpPr/>
          <p:nvPr/>
        </p:nvSpPr>
        <p:spPr>
          <a:xfrm>
            <a:off x="6096000" y="4628754"/>
            <a:ext cx="3585404" cy="369332"/>
          </a:xfrm>
          <a:prstGeom prst="rect">
            <a:avLst/>
          </a:prstGeom>
        </p:spPr>
        <p:txBody>
          <a:bodyPr wrap="none">
            <a:spAutoFit/>
          </a:bodyPr>
          <a:lstStyle/>
          <a:p>
            <a:pPr algn="ctr" eaLnBrk="0" hangingPunct="0"/>
            <a:r>
              <a:rPr lang="en-US" b="1" dirty="0">
                <a:latin typeface="Calibri" pitchFamily="34" charset="0"/>
              </a:rPr>
              <a:t>RFI = Observed DMI - Expected DMI</a:t>
            </a:r>
          </a:p>
        </p:txBody>
      </p:sp>
      <p:grpSp>
        <p:nvGrpSpPr>
          <p:cNvPr id="11" name="Group 10">
            <a:extLst>
              <a:ext uri="{FF2B5EF4-FFF2-40B4-BE49-F238E27FC236}">
                <a16:creationId xmlns:a16="http://schemas.microsoft.com/office/drawing/2014/main" id="{90B8A0AC-70DE-8E48-93EF-E34DFD16BBBA}"/>
              </a:ext>
            </a:extLst>
          </p:cNvPr>
          <p:cNvGrpSpPr/>
          <p:nvPr/>
        </p:nvGrpSpPr>
        <p:grpSpPr>
          <a:xfrm>
            <a:off x="7015068" y="5775079"/>
            <a:ext cx="3421819" cy="832924"/>
            <a:chOff x="7246182" y="6016239"/>
            <a:chExt cx="3421819" cy="832924"/>
          </a:xfrm>
        </p:grpSpPr>
        <p:sp>
          <p:nvSpPr>
            <p:cNvPr id="7" name="TextBox 6"/>
            <p:cNvSpPr txBox="1"/>
            <p:nvPr/>
          </p:nvSpPr>
          <p:spPr>
            <a:xfrm>
              <a:off x="9173746" y="6110499"/>
              <a:ext cx="1494255" cy="738664"/>
            </a:xfrm>
            <a:prstGeom prst="rect">
              <a:avLst/>
            </a:prstGeom>
            <a:noFill/>
          </p:spPr>
          <p:txBody>
            <a:bodyPr wrap="none" rtlCol="0">
              <a:spAutoFit/>
            </a:bodyPr>
            <a:lstStyle/>
            <a:p>
              <a:pPr algn="ctr"/>
              <a:r>
                <a:rPr lang="en-US" sz="1400" b="1" dirty="0">
                  <a:solidFill>
                    <a:srgbClr val="0000FF"/>
                  </a:solidFill>
                </a:rPr>
                <a:t>Milk</a:t>
              </a:r>
            </a:p>
            <a:p>
              <a:pPr algn="ctr"/>
              <a:r>
                <a:rPr lang="en-US" sz="1400" b="1" dirty="0">
                  <a:solidFill>
                    <a:srgbClr val="0000FF"/>
                  </a:solidFill>
                </a:rPr>
                <a:t>Maintenance</a:t>
              </a:r>
            </a:p>
            <a:p>
              <a:pPr algn="ctr"/>
              <a:r>
                <a:rPr lang="en-US" sz="1400" b="1" dirty="0">
                  <a:solidFill>
                    <a:srgbClr val="0000FF"/>
                  </a:solidFill>
                </a:rPr>
                <a:t>Weight Gain/Loss</a:t>
              </a:r>
            </a:p>
          </p:txBody>
        </p:sp>
        <p:sp>
          <p:nvSpPr>
            <p:cNvPr id="8" name="TextBox 7"/>
            <p:cNvSpPr txBox="1"/>
            <p:nvPr/>
          </p:nvSpPr>
          <p:spPr>
            <a:xfrm>
              <a:off x="7899737" y="6363300"/>
              <a:ext cx="1114023" cy="307777"/>
            </a:xfrm>
            <a:prstGeom prst="rect">
              <a:avLst/>
            </a:prstGeom>
            <a:noFill/>
          </p:spPr>
          <p:txBody>
            <a:bodyPr wrap="none" rtlCol="0">
              <a:spAutoFit/>
            </a:bodyPr>
            <a:lstStyle/>
            <a:p>
              <a:pPr algn="ctr"/>
              <a:r>
                <a:rPr lang="en-US" sz="1400" b="1" dirty="0">
                  <a:solidFill>
                    <a:srgbClr val="0000FF"/>
                  </a:solidFill>
                </a:rPr>
                <a:t>Energy Sinks</a:t>
              </a:r>
            </a:p>
          </p:txBody>
        </p:sp>
        <p:sp>
          <p:nvSpPr>
            <p:cNvPr id="5" name="Left Brace 4"/>
            <p:cNvSpPr/>
            <p:nvPr/>
          </p:nvSpPr>
          <p:spPr>
            <a:xfrm>
              <a:off x="9013760" y="6195701"/>
              <a:ext cx="218547" cy="564022"/>
            </a:xfrm>
            <a:prstGeom prst="leftBrace">
              <a:avLst>
                <a:gd name="adj1" fmla="val 8333"/>
                <a:gd name="adj2" fmla="val 52037"/>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flipH="1" flipV="1">
              <a:off x="7937352" y="6016239"/>
              <a:ext cx="64361" cy="347060"/>
            </a:xfrm>
            <a:prstGeom prst="straightConnector1">
              <a:avLst/>
            </a:prstGeom>
            <a:ln>
              <a:solidFill>
                <a:srgbClr val="0000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161698" y="6016239"/>
              <a:ext cx="289532" cy="374606"/>
            </a:xfrm>
            <a:prstGeom prst="straightConnector1">
              <a:avLst/>
            </a:prstGeom>
            <a:ln>
              <a:solidFill>
                <a:srgbClr val="0000FF"/>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7246182" y="6016240"/>
              <a:ext cx="619033" cy="415747"/>
            </a:xfrm>
            <a:prstGeom prst="straightConnector1">
              <a:avLst/>
            </a:prstGeom>
            <a:ln>
              <a:solidFill>
                <a:srgbClr val="0000FF"/>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560415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latin typeface="+mn-lt"/>
              </a:rPr>
              <a:t>Biology of residual </a:t>
            </a:r>
            <a:r>
              <a:rPr lang="en-US" dirty="0">
                <a:latin typeface="+mn-lt"/>
              </a:rPr>
              <a:t>f</a:t>
            </a:r>
            <a:r>
              <a:rPr lang="en-US" sz="4000" dirty="0">
                <a:latin typeface="+mn-lt"/>
              </a:rPr>
              <a:t>eed </a:t>
            </a:r>
            <a:r>
              <a:rPr lang="en-US" dirty="0">
                <a:latin typeface="+mn-lt"/>
              </a:rPr>
              <a:t>i</a:t>
            </a:r>
            <a:r>
              <a:rPr lang="en-US" sz="4000" dirty="0">
                <a:latin typeface="+mn-lt"/>
              </a:rPr>
              <a:t>ntake (RFI)</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1" t="8555" r="22516" b="9154"/>
          <a:stretch/>
        </p:blipFill>
        <p:spPr bwMode="auto">
          <a:xfrm>
            <a:off x="4021985" y="896458"/>
            <a:ext cx="7800027" cy="564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4104" y="6261193"/>
            <a:ext cx="1684179" cy="307777"/>
          </a:xfrm>
          <a:prstGeom prst="rect">
            <a:avLst/>
          </a:prstGeom>
          <a:noFill/>
        </p:spPr>
        <p:txBody>
          <a:bodyPr wrap="none" rtlCol="0">
            <a:spAutoFit/>
          </a:bodyPr>
          <a:lstStyle/>
          <a:p>
            <a:pPr defTabSz="457200">
              <a:defRPr/>
            </a:pPr>
            <a:r>
              <a:rPr lang="en-US" sz="1400" b="1" dirty="0">
                <a:solidFill>
                  <a:prstClr val="black"/>
                </a:solidFill>
                <a:latin typeface="Calibri"/>
              </a:rPr>
              <a:t>Herd &amp; Arthur, 2014</a:t>
            </a:r>
          </a:p>
        </p:txBody>
      </p:sp>
      <p:grpSp>
        <p:nvGrpSpPr>
          <p:cNvPr id="20" name="Group 19">
            <a:extLst>
              <a:ext uri="{FF2B5EF4-FFF2-40B4-BE49-F238E27FC236}">
                <a16:creationId xmlns:a16="http://schemas.microsoft.com/office/drawing/2014/main" id="{7F7E2B8D-F752-B44D-82C8-6BAB3D52D940}"/>
              </a:ext>
            </a:extLst>
          </p:cNvPr>
          <p:cNvGrpSpPr/>
          <p:nvPr/>
        </p:nvGrpSpPr>
        <p:grpSpPr>
          <a:xfrm>
            <a:off x="487680" y="1580886"/>
            <a:ext cx="3391305" cy="3202736"/>
            <a:chOff x="1574678" y="1497881"/>
            <a:chExt cx="3391305" cy="3202736"/>
          </a:xfrm>
        </p:grpSpPr>
        <p:sp>
          <p:nvSpPr>
            <p:cNvPr id="6" name="TextBox 5"/>
            <p:cNvSpPr txBox="1"/>
            <p:nvPr/>
          </p:nvSpPr>
          <p:spPr>
            <a:xfrm>
              <a:off x="2605652" y="1497881"/>
              <a:ext cx="1418273" cy="369332"/>
            </a:xfrm>
            <a:prstGeom prst="rect">
              <a:avLst/>
            </a:prstGeom>
            <a:noFill/>
          </p:spPr>
          <p:txBody>
            <a:bodyPr wrap="none" rtlCol="0">
              <a:spAutoFit/>
            </a:bodyPr>
            <a:lstStyle/>
            <a:p>
              <a:r>
                <a:rPr lang="en-US" b="1" dirty="0"/>
                <a:t>Gross Energy</a:t>
              </a:r>
            </a:p>
          </p:txBody>
        </p:sp>
        <p:sp>
          <p:nvSpPr>
            <p:cNvPr id="7" name="TextBox 6"/>
            <p:cNvSpPr txBox="1"/>
            <p:nvPr/>
          </p:nvSpPr>
          <p:spPr>
            <a:xfrm>
              <a:off x="2687339" y="2776083"/>
              <a:ext cx="1231940" cy="369332"/>
            </a:xfrm>
            <a:prstGeom prst="rect">
              <a:avLst/>
            </a:prstGeom>
            <a:noFill/>
          </p:spPr>
          <p:txBody>
            <a:bodyPr wrap="none" rtlCol="0">
              <a:spAutoFit/>
            </a:bodyPr>
            <a:lstStyle/>
            <a:p>
              <a:r>
                <a:rPr lang="en-US" b="1" dirty="0"/>
                <a:t>Net Energy</a:t>
              </a:r>
            </a:p>
          </p:txBody>
        </p:sp>
        <p:sp>
          <p:nvSpPr>
            <p:cNvPr id="9" name="TextBox 8"/>
            <p:cNvSpPr txBox="1"/>
            <p:nvPr/>
          </p:nvSpPr>
          <p:spPr>
            <a:xfrm>
              <a:off x="2323644" y="4054286"/>
              <a:ext cx="1997919" cy="646331"/>
            </a:xfrm>
            <a:prstGeom prst="rect">
              <a:avLst/>
            </a:prstGeom>
            <a:noFill/>
          </p:spPr>
          <p:txBody>
            <a:bodyPr wrap="none" rtlCol="0">
              <a:spAutoFit/>
            </a:bodyPr>
            <a:lstStyle/>
            <a:p>
              <a:r>
                <a:rPr lang="en-US" b="1" dirty="0"/>
                <a:t>Energy Captured in</a:t>
              </a:r>
            </a:p>
            <a:p>
              <a:r>
                <a:rPr lang="en-US" b="1" dirty="0"/>
                <a:t>Milk and Tissue</a:t>
              </a:r>
            </a:p>
          </p:txBody>
        </p:sp>
        <p:cxnSp>
          <p:nvCxnSpPr>
            <p:cNvPr id="10" name="Straight Arrow Connector 9"/>
            <p:cNvCxnSpPr/>
            <p:nvPr/>
          </p:nvCxnSpPr>
          <p:spPr>
            <a:xfrm>
              <a:off x="3238857" y="1867213"/>
              <a:ext cx="0" cy="90887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3223191" y="3121087"/>
              <a:ext cx="15666" cy="933199"/>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44351" y="1867214"/>
              <a:ext cx="525566" cy="391243"/>
            </a:xfrm>
            <a:prstGeom prst="straightConnector1">
              <a:avLst/>
            </a:prstGeom>
            <a:ln w="76200">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344351" y="3152158"/>
              <a:ext cx="525566" cy="391243"/>
            </a:xfrm>
            <a:prstGeom prst="straightConnector1">
              <a:avLst/>
            </a:prstGeom>
            <a:ln w="76200">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703900" y="2266122"/>
              <a:ext cx="1262083" cy="584775"/>
            </a:xfrm>
            <a:prstGeom prst="rect">
              <a:avLst/>
            </a:prstGeom>
            <a:noFill/>
          </p:spPr>
          <p:txBody>
            <a:bodyPr wrap="square" rtlCol="0">
              <a:spAutoFit/>
            </a:bodyPr>
            <a:lstStyle/>
            <a:p>
              <a:r>
                <a:rPr lang="en-US" sz="1600" b="1" dirty="0">
                  <a:solidFill>
                    <a:schemeClr val="bg1">
                      <a:lumMod val="50000"/>
                    </a:schemeClr>
                  </a:solidFill>
                </a:rPr>
                <a:t>feces, urine,</a:t>
              </a:r>
            </a:p>
            <a:p>
              <a:r>
                <a:rPr lang="en-US" sz="1600" b="1" dirty="0">
                  <a:solidFill>
                    <a:schemeClr val="bg1">
                      <a:lumMod val="50000"/>
                    </a:schemeClr>
                  </a:solidFill>
                </a:rPr>
                <a:t>gas, heat</a:t>
              </a:r>
            </a:p>
          </p:txBody>
        </p:sp>
        <p:sp>
          <p:nvSpPr>
            <p:cNvPr id="15" name="TextBox 14"/>
            <p:cNvSpPr txBox="1"/>
            <p:nvPr/>
          </p:nvSpPr>
          <p:spPr>
            <a:xfrm>
              <a:off x="3674914" y="3561359"/>
              <a:ext cx="1291069" cy="338554"/>
            </a:xfrm>
            <a:prstGeom prst="rect">
              <a:avLst/>
            </a:prstGeom>
            <a:noFill/>
          </p:spPr>
          <p:txBody>
            <a:bodyPr wrap="square" rtlCol="0">
              <a:spAutoFit/>
            </a:bodyPr>
            <a:lstStyle/>
            <a:p>
              <a:r>
                <a:rPr lang="en-US" sz="1600" b="1" dirty="0">
                  <a:solidFill>
                    <a:schemeClr val="bg1">
                      <a:lumMod val="50000"/>
                    </a:schemeClr>
                  </a:solidFill>
                </a:rPr>
                <a:t>maintenance</a:t>
              </a:r>
            </a:p>
          </p:txBody>
        </p:sp>
        <p:sp>
          <p:nvSpPr>
            <p:cNvPr id="3" name="Left Brace 2"/>
            <p:cNvSpPr/>
            <p:nvPr/>
          </p:nvSpPr>
          <p:spPr>
            <a:xfrm>
              <a:off x="2297648" y="1510047"/>
              <a:ext cx="406538" cy="1623205"/>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6" name="TextBox 15"/>
            <p:cNvSpPr txBox="1"/>
            <p:nvPr/>
          </p:nvSpPr>
          <p:spPr>
            <a:xfrm>
              <a:off x="1574678" y="2060038"/>
              <a:ext cx="647934" cy="523220"/>
            </a:xfrm>
            <a:prstGeom prst="rect">
              <a:avLst/>
            </a:prstGeom>
            <a:noFill/>
          </p:spPr>
          <p:txBody>
            <a:bodyPr wrap="none" rtlCol="0">
              <a:spAutoFit/>
            </a:bodyPr>
            <a:lstStyle/>
            <a:p>
              <a:r>
                <a:rPr lang="en-US" sz="2800" b="1" dirty="0"/>
                <a:t>RFI</a:t>
              </a:r>
            </a:p>
          </p:txBody>
        </p:sp>
      </p:grpSp>
    </p:spTree>
    <p:extLst>
      <p:ext uri="{BB962C8B-B14F-4D97-AF65-F5344CB8AC3E}">
        <p14:creationId xmlns:p14="http://schemas.microsoft.com/office/powerpoint/2010/main" val="220922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007F-A5E5-1B4A-8FF3-105B0AA5A7A7}"/>
              </a:ext>
            </a:extLst>
          </p:cNvPr>
          <p:cNvSpPr>
            <a:spLocks noGrp="1"/>
          </p:cNvSpPr>
          <p:nvPr>
            <p:ph type="title"/>
          </p:nvPr>
        </p:nvSpPr>
        <p:spPr/>
        <p:txBody>
          <a:bodyPr/>
          <a:lstStyle/>
          <a:p>
            <a:r>
              <a:rPr lang="en-US" dirty="0"/>
              <a:t>When is the best time to measure RFI?</a:t>
            </a:r>
          </a:p>
        </p:txBody>
      </p:sp>
      <p:graphicFrame>
        <p:nvGraphicFramePr>
          <p:cNvPr id="5" name="Chart 4">
            <a:extLst>
              <a:ext uri="{FF2B5EF4-FFF2-40B4-BE49-F238E27FC236}">
                <a16:creationId xmlns:a16="http://schemas.microsoft.com/office/drawing/2014/main" id="{14A946DC-FDD7-410F-BBFE-CE920993BE13}"/>
              </a:ext>
            </a:extLst>
          </p:cNvPr>
          <p:cNvGraphicFramePr/>
          <p:nvPr>
            <p:extLst>
              <p:ext uri="{D42A27DB-BD31-4B8C-83A1-F6EECF244321}">
                <p14:modId xmlns:p14="http://schemas.microsoft.com/office/powerpoint/2010/main" val="448611025"/>
              </p:ext>
            </p:extLst>
          </p:nvPr>
        </p:nvGraphicFramePr>
        <p:xfrm>
          <a:off x="48768" y="890016"/>
          <a:ext cx="11362944" cy="56327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F79C0D4-569C-254F-93C3-86659653301B}"/>
              </a:ext>
            </a:extLst>
          </p:cNvPr>
          <p:cNvSpPr txBox="1"/>
          <p:nvPr/>
        </p:nvSpPr>
        <p:spPr>
          <a:xfrm>
            <a:off x="514104" y="6261193"/>
            <a:ext cx="1592487" cy="307777"/>
          </a:xfrm>
          <a:prstGeom prst="rect">
            <a:avLst/>
          </a:prstGeom>
          <a:noFill/>
        </p:spPr>
        <p:txBody>
          <a:bodyPr wrap="none" rtlCol="0">
            <a:spAutoFit/>
          </a:bodyPr>
          <a:lstStyle/>
          <a:p>
            <a:pPr defTabSz="457200">
              <a:defRPr/>
            </a:pPr>
            <a:r>
              <a:rPr lang="en-US" sz="1400" b="1" dirty="0">
                <a:solidFill>
                  <a:prstClr val="black"/>
                </a:solidFill>
                <a:latin typeface="Calibri"/>
              </a:rPr>
              <a:t>Connor et al., 2019</a:t>
            </a:r>
          </a:p>
        </p:txBody>
      </p:sp>
    </p:spTree>
    <p:extLst>
      <p:ext uri="{BB962C8B-B14F-4D97-AF65-F5344CB8AC3E}">
        <p14:creationId xmlns:p14="http://schemas.microsoft.com/office/powerpoint/2010/main" val="4157300050"/>
      </p:ext>
    </p:extLst>
  </p:cSld>
  <p:clrMapOvr>
    <a:masterClrMapping/>
  </p:clrMapOvr>
</p:sld>
</file>

<file path=ppt/theme/theme1.xml><?xml version="1.0" encoding="utf-8"?>
<a:theme xmlns:a="http://schemas.openxmlformats.org/drawingml/2006/main" name="AIP-2017 16-9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AIP-2017_16-9 template</Template>
  <TotalTime>58390</TotalTime>
  <Words>1415</Words>
  <Application>Microsoft Macintosh PowerPoint</Application>
  <PresentationFormat>Widescreen</PresentationFormat>
  <Paragraphs>260</Paragraphs>
  <Slides>31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Trebuchet MS</vt:lpstr>
      <vt:lpstr>Calibri</vt:lpstr>
      <vt:lpstr>Wingdings</vt:lpstr>
      <vt:lpstr>Arial</vt:lpstr>
      <vt:lpstr>Symbol</vt:lpstr>
      <vt:lpstr>AIP-2017 16-9 Slide Master</vt:lpstr>
      <vt:lpstr>1_AIP-2017 Slide Master</vt:lpstr>
      <vt:lpstr>Hay Burners versus Hay Converters (a.k.a. Feed Efficiency)</vt:lpstr>
      <vt:lpstr>I’ve even been Even north of i-10!</vt:lpstr>
      <vt:lpstr>Topics for discussion</vt:lpstr>
      <vt:lpstr>Feed efficiency in dairy cattle</vt:lpstr>
      <vt:lpstr>Selection for feed efficiency – why now?</vt:lpstr>
      <vt:lpstr>Why is it so expensive to measure?</vt:lpstr>
      <vt:lpstr>Residual feed intake (RFI)</vt:lpstr>
      <vt:lpstr>Biology of residual feed intake (RFI)</vt:lpstr>
      <vt:lpstr>When is the best time to measure RFI?</vt:lpstr>
      <vt:lpstr>When is the best time to measure RFI?</vt:lpstr>
      <vt:lpstr>Key steps in genomic selection</vt:lpstr>
      <vt:lpstr>AFRI feed efficiency project partners</vt:lpstr>
      <vt:lpstr>Genomic predictions for RFI</vt:lpstr>
      <vt:lpstr>National genomic evaluation for RFI</vt:lpstr>
      <vt:lpstr>Genomic predictions for RFI</vt:lpstr>
      <vt:lpstr>Variance estimates for RFI (and SCS)</vt:lpstr>
      <vt:lpstr>Feed data vs. other trait data</vt:lpstr>
      <vt:lpstr>Computed vs. actual GREL for SCS</vt:lpstr>
      <vt:lpstr>Economic progress</vt:lpstr>
      <vt:lpstr>Economic value of RFI</vt:lpstr>
      <vt:lpstr>Lifetime net merit including RFI</vt:lpstr>
      <vt:lpstr>How is this different from feed efficiency in TPI®?</vt:lpstr>
      <vt:lpstr>Alternatives to publishing RFI</vt:lpstr>
      <vt:lpstr>RFI, excess maintenance, and feed saved</vt:lpstr>
      <vt:lpstr>CDCB-FFAR feed efficiency partners</vt:lpstr>
      <vt:lpstr>Several genomic regions are associated with RFI </vt:lpstr>
      <vt:lpstr>Future research</vt:lpstr>
      <vt:lpstr>Take-home messages</vt:lpstr>
      <vt:lpstr>Take-home messages</vt:lpstr>
      <vt:lpstr>Acknowledgments</vt:lpstr>
      <vt:lpstr>Questions?</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Erin</dc:creator>
  <cp:lastModifiedBy>John Cole</cp:lastModifiedBy>
  <cp:revision>724</cp:revision>
  <cp:lastPrinted>2018-06-19T16:28:07Z</cp:lastPrinted>
  <dcterms:created xsi:type="dcterms:W3CDTF">2018-03-06T18:06:07Z</dcterms:created>
  <dcterms:modified xsi:type="dcterms:W3CDTF">2019-06-27T20:18:02Z</dcterms:modified>
</cp:coreProperties>
</file>