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73" r:id="rId4"/>
    <p:sldId id="274" r:id="rId5"/>
    <p:sldId id="275" r:id="rId6"/>
    <p:sldId id="267" r:id="rId7"/>
    <p:sldId id="266" r:id="rId8"/>
    <p:sldId id="270" r:id="rId9"/>
    <p:sldId id="276" r:id="rId10"/>
    <p:sldId id="277" r:id="rId11"/>
    <p:sldId id="278" r:id="rId12"/>
    <p:sldId id="279" r:id="rId13"/>
    <p:sldId id="271" r:id="rId14"/>
    <p:sldId id="272" r:id="rId15"/>
    <p:sldId id="28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3F"/>
    <a:srgbClr val="244270"/>
    <a:srgbClr val="BA0000"/>
    <a:srgbClr val="00523C"/>
    <a:srgbClr val="FEB500"/>
    <a:srgbClr val="F29C00"/>
    <a:srgbClr val="0033CC"/>
    <a:srgbClr val="006600"/>
    <a:srgbClr val="1F5F1F"/>
    <a:srgbClr val="28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86264" autoAdjust="0"/>
  </p:normalViewPr>
  <p:slideViewPr>
    <p:cSldViewPr snapToGrid="0">
      <p:cViewPr varScale="1">
        <p:scale>
          <a:sx n="108" d="100"/>
          <a:sy n="108" d="100"/>
        </p:scale>
        <p:origin x="1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/>
              <a:t>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/>
              <a:t>Cole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1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11112"/>
            <a:ext cx="91440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National DHIA Board Meeting, San Antonio, TX, March 7, 2018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500446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Cole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7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5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cole@ars.usda.gov" TargetMode="External"/><Relationship Id="rId2" Type="http://schemas.openxmlformats.org/officeDocument/2006/relationships/hyperlink" Target="https://aipl.arsusda.gov/BioBank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/>
              <a:t>AGIL Research Report</a:t>
            </a:r>
            <a:r>
              <a:rPr lang="en-US"/>
              <a:t>, March </a:t>
            </a:r>
            <a:r>
              <a:rPr lang="en-US" dirty="0"/>
              <a:t>2018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>
                <a:solidFill>
                  <a:srgbClr val="00523C"/>
                </a:solidFill>
              </a:rPr>
              <a:t>John B. Cole</a:t>
            </a:r>
          </a:p>
          <a:p>
            <a:pPr>
              <a:spcAft>
                <a:spcPts val="0"/>
              </a:spcAft>
            </a:pPr>
            <a:r>
              <a:rPr lang="en-US" dirty="0"/>
              <a:t>USDA, Agricultural Research Service</a:t>
            </a:r>
          </a:p>
          <a:p>
            <a:pPr>
              <a:spcAft>
                <a:spcPts val="0"/>
              </a:spcAft>
            </a:pPr>
            <a:r>
              <a:rPr lang="en-US" dirty="0"/>
              <a:t>Henry A. Wallace Beltsville Agricultural Research Center</a:t>
            </a:r>
          </a:p>
          <a:p>
            <a:pPr>
              <a:spcAft>
                <a:spcPts val="0"/>
              </a:spcAft>
            </a:pPr>
            <a:r>
              <a:rPr lang="en-US" dirty="0"/>
              <a:t>Animal Genomics and Improvement Laboratory</a:t>
            </a:r>
          </a:p>
          <a:p>
            <a:r>
              <a:rPr lang="en-US" dirty="0"/>
              <a:t>Beltsville, MD 20705-2350</a:t>
            </a: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>
              <a:solidFill>
                <a:srgbClr val="24427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BB4C78-E4B6-3C46-A4BD-562B19948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1 – Causal variants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F797D4-BFA4-CC4E-AC5F-B4BABA50C8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Using true causal DNA variants preferable to SNP that are in linkage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Null et al. (2017): New Ayrshire fertility haplotype</a:t>
            </a:r>
          </a:p>
          <a:p>
            <a:pPr lvl="1"/>
            <a:r>
              <a:rPr lang="en-US" dirty="0"/>
              <a:t>Ortega et al. (ongoing): Confirming biological mechanisms of fertility haplotypes</a:t>
            </a:r>
          </a:p>
          <a:p>
            <a:pPr lvl="1"/>
            <a:r>
              <a:rPr lang="en-US" dirty="0" err="1"/>
              <a:t>VanRaden</a:t>
            </a:r>
            <a:r>
              <a:rPr lang="en-US" dirty="0"/>
              <a:t> et al. (2017): Comparison of whole-genome DNA  sequencing versus SNP chips for genotyping new variants</a:t>
            </a:r>
          </a:p>
          <a:p>
            <a:pPr lvl="1"/>
            <a:r>
              <a:rPr lang="en-US" dirty="0"/>
              <a:t>Weller et al. (2018): Concordance of causal DNA variants with QTL is low</a:t>
            </a:r>
          </a:p>
        </p:txBody>
      </p:sp>
    </p:spTree>
    <p:extLst>
      <p:ext uri="{BB962C8B-B14F-4D97-AF65-F5344CB8AC3E}">
        <p14:creationId xmlns:p14="http://schemas.microsoft.com/office/powerpoint/2010/main" val="376799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49875-A79A-354E-AAB1-15E378BC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2 – New traits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6A06C4-0039-204F-8609-293BD97740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Hutchison et al. (2017): Age at first calving evaluations</a:t>
            </a:r>
          </a:p>
          <a:p>
            <a:r>
              <a:rPr lang="en-US" dirty="0"/>
              <a:t>Hutchison et al. (2017): Bull fertility evaluations for Angus service sires</a:t>
            </a:r>
          </a:p>
          <a:p>
            <a:r>
              <a:rPr lang="en-US" dirty="0"/>
              <a:t>Parker Gaddis et al. (2018): Cow health evaluations</a:t>
            </a:r>
          </a:p>
          <a:p>
            <a:r>
              <a:rPr lang="en-US" dirty="0" err="1"/>
              <a:t>Tiezzi</a:t>
            </a:r>
            <a:r>
              <a:rPr lang="en-US" dirty="0"/>
              <a:t> et al. (2017): Using gene networks to improve calving ease evaluations</a:t>
            </a:r>
          </a:p>
          <a:p>
            <a:r>
              <a:rPr lang="en-US" dirty="0" err="1"/>
              <a:t>Tooker</a:t>
            </a:r>
            <a:r>
              <a:rPr lang="en-US" dirty="0"/>
              <a:t> et al. (2017): Genomic predictions for crossbred cows</a:t>
            </a:r>
          </a:p>
          <a:p>
            <a:r>
              <a:rPr lang="en-US" dirty="0" err="1"/>
              <a:t>VanRaden</a:t>
            </a:r>
            <a:r>
              <a:rPr lang="en-US" dirty="0"/>
              <a:t> et al. (2017): Feed saved evaluations</a:t>
            </a:r>
          </a:p>
          <a:p>
            <a:r>
              <a:rPr lang="en-US" dirty="0"/>
              <a:t>Wright et al. (2017): Gestation length evaluations</a:t>
            </a:r>
          </a:p>
        </p:txBody>
      </p:sp>
    </p:spTree>
    <p:extLst>
      <p:ext uri="{BB962C8B-B14F-4D97-AF65-F5344CB8AC3E}">
        <p14:creationId xmlns:p14="http://schemas.microsoft.com/office/powerpoint/2010/main" val="424125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1EE524-E9BB-AF4B-B380-21344245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3 – Improved methodology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E5D800-6AA7-7D40-BBF9-A2EC388F64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Better models, evaluations, computing procedures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Ongoing research with University of Georgia on single-step methodology</a:t>
            </a:r>
          </a:p>
          <a:p>
            <a:pPr lvl="1"/>
            <a:r>
              <a:rPr lang="en-US" dirty="0"/>
              <a:t>Dr. Bradford working on pedigree structure and unknown parent groups</a:t>
            </a:r>
          </a:p>
          <a:p>
            <a:pPr lvl="1"/>
            <a:r>
              <a:rPr lang="en-US" dirty="0"/>
              <a:t>AIP staff have delivered new backend programs to CDCB to simplify addition of new traits to the genetic evaluation system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6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AIP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new genome assembly developed in collaboration with AGIL staff, UC Davis, and University of Missouri has been submitted to NCBI for annotation</a:t>
            </a:r>
          </a:p>
          <a:p>
            <a:pPr lvl="1"/>
            <a:r>
              <a:rPr lang="en-US" dirty="0"/>
              <a:t>Almost all of the markers on the UMD 3.1.1 assembly have been successfully mapped</a:t>
            </a:r>
          </a:p>
          <a:p>
            <a:pPr lvl="1"/>
            <a:r>
              <a:rPr lang="en-US" dirty="0"/>
              <a:t>Annotation tells us where genes are, which is not needed for genomic prediction but is important for research</a:t>
            </a:r>
          </a:p>
          <a:p>
            <a:r>
              <a:rPr lang="en-US" dirty="0"/>
              <a:t>Zoetis has a new Holstein assembly, but it is not available to the public</a:t>
            </a:r>
          </a:p>
          <a:p>
            <a:r>
              <a:rPr lang="en-US" dirty="0"/>
              <a:t>The Australians have a new Brangus reference assembly</a:t>
            </a:r>
          </a:p>
        </p:txBody>
      </p:sp>
    </p:spTree>
    <p:extLst>
      <p:ext uri="{BB962C8B-B14F-4D97-AF65-F5344CB8AC3E}">
        <p14:creationId xmlns:p14="http://schemas.microsoft.com/office/powerpoint/2010/main" val="96288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Dairy Calf DNA </a:t>
            </a:r>
            <a:r>
              <a:rPr lang="en-US" dirty="0" err="1"/>
              <a:t>BioBank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Collect DNA and phenotype information from calves affected with genetic disorders, and their relatives</a:t>
            </a:r>
          </a:p>
          <a:p>
            <a:r>
              <a:rPr lang="en-US" dirty="0"/>
              <a:t>Beta version of website</a:t>
            </a:r>
          </a:p>
          <a:p>
            <a:pPr lvl="1"/>
            <a:r>
              <a:rPr lang="en-US" dirty="0">
                <a:hlinkClick r:id="rId2"/>
              </a:rPr>
              <a:t>https://aipl.arsusda.gov/BioBank/</a:t>
            </a:r>
            <a:endParaRPr lang="en-US" dirty="0"/>
          </a:p>
          <a:p>
            <a:r>
              <a:rPr lang="en-US" dirty="0"/>
              <a:t>If patterns are observed (e.g., many problems in one family), DNA is available for sequencing to identify causal change in genome and develop a diagnostic test</a:t>
            </a:r>
          </a:p>
          <a:p>
            <a:r>
              <a:rPr lang="en-US" dirty="0"/>
              <a:t>To make a report, contact </a:t>
            </a:r>
            <a:r>
              <a:rPr lang="en-US" dirty="0">
                <a:hlinkClick r:id="rId3"/>
              </a:rPr>
              <a:t>john.cole@ars.usda.gov</a:t>
            </a:r>
            <a:endParaRPr lang="en-US" dirty="0"/>
          </a:p>
          <a:p>
            <a:r>
              <a:rPr lang="en-US" dirty="0"/>
              <a:t>Hoping to work with breed associations and National DHIA to raise awareness of project</a:t>
            </a:r>
          </a:p>
        </p:txBody>
      </p:sp>
    </p:spTree>
    <p:extLst>
      <p:ext uri="{BB962C8B-B14F-4D97-AF65-F5344CB8AC3E}">
        <p14:creationId xmlns:p14="http://schemas.microsoft.com/office/powerpoint/2010/main" val="156026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100"/>
              </a:spcAft>
            </a:pPr>
            <a:r>
              <a:rPr lang="en-US" dirty="0"/>
              <a:t>USDA is an equal opportunity provider and employer </a:t>
            </a:r>
          </a:p>
          <a:p>
            <a:r>
              <a:rPr lang="en-US" dirty="0"/>
              <a:t>Mention of trade names or commercial products in this presentation is solely for the purpose of providing specific information and does not imply recommendation or endorsement by USDA</a:t>
            </a:r>
          </a:p>
        </p:txBody>
      </p:sp>
    </p:spTree>
    <p:extLst>
      <p:ext uri="{BB962C8B-B14F-4D97-AF65-F5344CB8AC3E}">
        <p14:creationId xmlns:p14="http://schemas.microsoft.com/office/powerpoint/2010/main" val="323336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>
                <a:solidFill>
                  <a:srgbClr val="244270"/>
                </a:solidFill>
                <a:effectLst/>
                <a:cs typeface="Calibri" pitchFamily="34" charset="0"/>
              </a:rPr>
              <a:t>ARS Image Gallery, image #K8587-14; photo by Bob Nichols</a:t>
            </a:r>
          </a:p>
        </p:txBody>
      </p:sp>
    </p:spTree>
    <p:extLst>
      <p:ext uri="{BB962C8B-B14F-4D97-AF65-F5344CB8AC3E}">
        <p14:creationId xmlns:p14="http://schemas.microsoft.com/office/powerpoint/2010/main" val="45397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775" y="182880"/>
            <a:ext cx="8229600" cy="63976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Current projects in AGIL</a:t>
            </a:r>
          </a:p>
          <a:p>
            <a:pPr>
              <a:spcAft>
                <a:spcPts val="2400"/>
              </a:spcAft>
            </a:pPr>
            <a:r>
              <a:rPr lang="en-US" dirty="0"/>
              <a:t>Recent and anticipated staffing changes</a:t>
            </a:r>
          </a:p>
          <a:p>
            <a:pPr>
              <a:spcAft>
                <a:spcPts val="2400"/>
              </a:spcAft>
            </a:pPr>
            <a:r>
              <a:rPr lang="en-US" dirty="0"/>
              <a:t>Animal Improvement Program research</a:t>
            </a:r>
          </a:p>
        </p:txBody>
      </p:sp>
    </p:spTree>
    <p:extLst>
      <p:ext uri="{BB962C8B-B14F-4D97-AF65-F5344CB8AC3E}">
        <p14:creationId xmlns:p14="http://schemas.microsoft.com/office/powerpoint/2010/main" val="139107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 structure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0" y="64547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National DHIA Annual Meeting, Savannah, GA, 8 March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325" y="1417638"/>
            <a:ext cx="814602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Animal Genomics and Improvement Laboratory</a:t>
            </a:r>
            <a:br>
              <a:rPr lang="en-US" sz="2000" b="1" dirty="0"/>
            </a:br>
            <a:r>
              <a:rPr lang="en-US" sz="2000" b="1" dirty="0"/>
              <a:t>(28.6 FTE, ~$8 million appropriated budget)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6093" y="2560638"/>
            <a:ext cx="422491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Improving Dairy Animals by Increasing Accuracy of Genomic Prediction, Evaluating New Traits, and Redefining Selection Goals </a:t>
            </a:r>
            <a:r>
              <a:rPr lang="en-US" sz="2000" b="1" dirty="0">
                <a:solidFill>
                  <a:schemeClr val="accent2"/>
                </a:solidFill>
              </a:rPr>
              <a:t> (P. </a:t>
            </a:r>
            <a:r>
              <a:rPr lang="en-US" sz="2000" b="1" dirty="0" err="1">
                <a:solidFill>
                  <a:schemeClr val="accent2"/>
                </a:solidFill>
              </a:rPr>
              <a:t>VanRaden</a:t>
            </a:r>
            <a:r>
              <a:rPr lang="en-US" sz="20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028" y="4269849"/>
            <a:ext cx="367995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Improving Feed Efficiency and Environmental Sustainability of Dairy Cattle Through Genomics and Novel Technologies </a:t>
            </a:r>
            <a:r>
              <a:rPr lang="en-US" sz="2000" b="1" dirty="0">
                <a:solidFill>
                  <a:schemeClr val="accent2"/>
                </a:solidFill>
              </a:rPr>
              <a:t>(E. Connor)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9949" y="4245995"/>
            <a:ext cx="443682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Development of Genomic Tools to Study Ruminant Resistance to Gastrointestinal Nematodes (R. Li) </a:t>
            </a:r>
            <a:r>
              <a:rPr lang="en-US" sz="2000" b="1" dirty="0"/>
              <a:t>(Project moved to another Laboratory)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952" y="2594344"/>
            <a:ext cx="366803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Enhancing Genetic Merit of Ruminants Through Improved Genome Assembly, Annotation, and Selection </a:t>
            </a:r>
            <a:r>
              <a:rPr lang="en-US" sz="2000" b="1" dirty="0">
                <a:solidFill>
                  <a:schemeClr val="accent2"/>
                </a:solidFill>
              </a:rPr>
              <a:t>(G. Liu)</a:t>
            </a:r>
          </a:p>
        </p:txBody>
      </p:sp>
    </p:spTree>
    <p:extLst>
      <p:ext uri="{BB962C8B-B14F-4D97-AF65-F5344CB8AC3E}">
        <p14:creationId xmlns:p14="http://schemas.microsoft.com/office/powerpoint/2010/main" val="298272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Improvement Program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Dr. John Cole is Acting Research Leader</a:t>
            </a:r>
          </a:p>
          <a:p>
            <a:r>
              <a:rPr lang="en-US" dirty="0"/>
              <a:t>Dr. Paul </a:t>
            </a:r>
            <a:r>
              <a:rPr lang="en-US" dirty="0" err="1"/>
              <a:t>VanRaden</a:t>
            </a:r>
            <a:r>
              <a:rPr lang="en-US" dirty="0"/>
              <a:t> is full-time (100% FTE)</a:t>
            </a:r>
          </a:p>
          <a:p>
            <a:r>
              <a:rPr lang="en-US" dirty="0"/>
              <a:t>Dr. Curt Van </a:t>
            </a:r>
            <a:r>
              <a:rPr lang="en-US" dirty="0" err="1"/>
              <a:t>Tassell</a:t>
            </a:r>
            <a:r>
              <a:rPr lang="en-US" dirty="0"/>
              <a:t> is contributing 25% FTE</a:t>
            </a:r>
          </a:p>
          <a:p>
            <a:r>
              <a:rPr lang="en-US" dirty="0"/>
              <a:t>Dr. Jeff O’Connell (University or Maryland School of Medicine) paid for 20% FTE</a:t>
            </a:r>
          </a:p>
          <a:p>
            <a:r>
              <a:rPr lang="en-US" dirty="0"/>
              <a:t>We are entering Year 2 of a Department-level hiring freeze</a:t>
            </a:r>
          </a:p>
          <a:p>
            <a:pPr lvl="1"/>
            <a:r>
              <a:rPr lang="en-US" dirty="0"/>
              <a:t>Permanent RL position (vacant)</a:t>
            </a:r>
          </a:p>
          <a:p>
            <a:pPr lvl="1"/>
            <a:r>
              <a:rPr lang="en-US" dirty="0"/>
              <a:t>Dr. Derek </a:t>
            </a:r>
            <a:r>
              <a:rPr lang="en-US" dirty="0" err="1"/>
              <a:t>Bickhart’s</a:t>
            </a:r>
            <a:r>
              <a:rPr lang="en-US" dirty="0"/>
              <a:t> position (vacant)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0" y="64547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National DHIA Annual Meeting, Savannah, GA, 8 March 2017</a:t>
            </a:r>
          </a:p>
        </p:txBody>
      </p:sp>
    </p:spTree>
    <p:extLst>
      <p:ext uri="{BB962C8B-B14F-4D97-AF65-F5344CB8AC3E}">
        <p14:creationId xmlns:p14="http://schemas.microsoft.com/office/powerpoint/2010/main" val="170618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Staffing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I’ve hired two postdoctoral scientists</a:t>
            </a:r>
          </a:p>
          <a:p>
            <a:r>
              <a:rPr lang="en-US" dirty="0"/>
              <a:t>Collaboration with university and industry colleagues remains important</a:t>
            </a:r>
          </a:p>
          <a:p>
            <a:pPr lvl="1"/>
            <a:r>
              <a:rPr lang="en-US" dirty="0"/>
              <a:t>Dr. Yang Da, University of Minnesota</a:t>
            </a:r>
          </a:p>
          <a:p>
            <a:pPr lvl="1"/>
            <a:r>
              <a:rPr lang="en-US" dirty="0"/>
              <a:t>Dr. Li Ma, University of Maryland</a:t>
            </a:r>
          </a:p>
          <a:p>
            <a:pPr lvl="1"/>
            <a:r>
              <a:rPr lang="en-US" dirty="0"/>
              <a:t>Dr. Christian </a:t>
            </a:r>
            <a:r>
              <a:rPr lang="en-US" dirty="0" err="1"/>
              <a:t>Maltecca</a:t>
            </a:r>
            <a:r>
              <a:rPr lang="en-US" dirty="0"/>
              <a:t>, NCSU</a:t>
            </a:r>
          </a:p>
          <a:p>
            <a:pPr lvl="1"/>
            <a:r>
              <a:rPr lang="en-US" dirty="0"/>
              <a:t>Dr. Yutaka Masuda, University of Georgia</a:t>
            </a:r>
          </a:p>
          <a:p>
            <a:r>
              <a:rPr lang="en-US" dirty="0"/>
              <a:t>Frank Ross, IT Specialist, left AGIL for CDCB on March 2.</a:t>
            </a:r>
          </a:p>
          <a:p>
            <a:r>
              <a:rPr lang="en-US" dirty="0"/>
              <a:t>Mel </a:t>
            </a:r>
            <a:r>
              <a:rPr lang="en-US" dirty="0" err="1"/>
              <a:t>Tooker</a:t>
            </a:r>
            <a:r>
              <a:rPr lang="en-US" dirty="0"/>
              <a:t>, Animal Scientist, will retire this spring.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0" y="6454775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National DHIA Annual Meeting, Savannah, GA, 8 March 2017</a:t>
            </a:r>
          </a:p>
        </p:txBody>
      </p:sp>
    </p:spTree>
    <p:extLst>
      <p:ext uri="{BB962C8B-B14F-4D97-AF65-F5344CB8AC3E}">
        <p14:creationId xmlns:p14="http://schemas.microsoft.com/office/powerpoint/2010/main" val="304992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Heather Bradford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PhD, 2017, University of Georgia</a:t>
            </a:r>
          </a:p>
          <a:p>
            <a:r>
              <a:rPr lang="en-US" dirty="0"/>
              <a:t>Thesis work on improved methods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ssGBLUP</a:t>
            </a:r>
            <a:r>
              <a:rPr lang="en-US" dirty="0"/>
              <a:t>, including selection of</a:t>
            </a:r>
            <a:br>
              <a:rPr lang="en-US" dirty="0"/>
            </a:br>
            <a:r>
              <a:rPr lang="en-US" dirty="0"/>
              <a:t>core animal and effects of pedigree</a:t>
            </a:r>
            <a:br>
              <a:rPr lang="en-US" dirty="0"/>
            </a:br>
            <a:r>
              <a:rPr lang="en-US" dirty="0"/>
              <a:t>structure</a:t>
            </a:r>
          </a:p>
          <a:p>
            <a:r>
              <a:rPr lang="en-US" dirty="0"/>
              <a:t>Hired to work on issues related to</a:t>
            </a:r>
            <a:br>
              <a:rPr lang="en-US" dirty="0"/>
            </a:br>
            <a:r>
              <a:rPr lang="en-US" dirty="0"/>
              <a:t>pedigree structure and unknown</a:t>
            </a:r>
            <a:br>
              <a:rPr lang="en-US" dirty="0"/>
            </a:br>
            <a:r>
              <a:rPr lang="en-US" dirty="0"/>
              <a:t>parent groups to improve the accuracy</a:t>
            </a:r>
            <a:br>
              <a:rPr lang="en-US" dirty="0"/>
            </a:br>
            <a:r>
              <a:rPr lang="en-US" dirty="0"/>
              <a:t>of genomic evaluations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8885"/>
          <a:stretch/>
        </p:blipFill>
        <p:spPr>
          <a:xfrm>
            <a:off x="6418163" y="1371600"/>
            <a:ext cx="2268637" cy="29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Bingjie</a:t>
            </a:r>
            <a:r>
              <a:rPr lang="en-US" dirty="0"/>
              <a:t> 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PhD, 2017, Department of Animal Breeding</a:t>
            </a:r>
            <a:br>
              <a:rPr lang="en-US" dirty="0"/>
            </a:br>
            <a:r>
              <a:rPr lang="en-US" dirty="0"/>
              <a:t>and Genetics, Swedish University of</a:t>
            </a:r>
            <a:br>
              <a:rPr lang="en-US" dirty="0"/>
            </a:br>
            <a:r>
              <a:rPr lang="en-US" dirty="0"/>
              <a:t>Agricultural Sciences, Sweden</a:t>
            </a:r>
          </a:p>
          <a:p>
            <a:r>
              <a:rPr lang="en-US" dirty="0"/>
              <a:t>Thesis focused on feed utilization in Nordic</a:t>
            </a:r>
            <a:br>
              <a:rPr lang="en-US" dirty="0"/>
            </a:br>
            <a:r>
              <a:rPr lang="en-US" dirty="0"/>
              <a:t>cattle</a:t>
            </a:r>
          </a:p>
          <a:p>
            <a:r>
              <a:rPr lang="en-US" dirty="0"/>
              <a:t>Hired to work with whole-genome DNA sequence data from University of Minnesota selection and control line cows, as well as other projects of mutual interest</a:t>
            </a:r>
          </a:p>
          <a:p>
            <a:pPr lvl="1"/>
            <a:r>
              <a:rPr lang="en-US" dirty="0"/>
              <a:t>Data not available, working on feed intake/animal efficiency at the moment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371600"/>
            <a:ext cx="1524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 in AGIL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projects are on new 5-year plans that began in 2017</a:t>
            </a:r>
          </a:p>
          <a:p>
            <a:r>
              <a:rPr lang="en-US" dirty="0"/>
              <a:t>“Enhancing Genetic Merit of Ruminants Through Improved Genome Assembly, Annotation, and Selection” </a:t>
            </a:r>
            <a:r>
              <a:rPr lang="mr-IN" dirty="0"/>
              <a:t>–</a:t>
            </a:r>
            <a:r>
              <a:rPr lang="en-US" dirty="0"/>
              <a:t> George Liu (genomics tools)</a:t>
            </a:r>
          </a:p>
          <a:p>
            <a:r>
              <a:rPr lang="en-US" dirty="0">
                <a:solidFill>
                  <a:srgbClr val="00563F"/>
                </a:solidFill>
              </a:rPr>
              <a:t>“Improving Dairy Animals by Increasing Accuracy of Genomic Prediction, Evaluating New Traits, and Redefining Selection Goals” </a:t>
            </a:r>
            <a:r>
              <a:rPr lang="mr-IN" dirty="0">
                <a:solidFill>
                  <a:srgbClr val="00563F"/>
                </a:solidFill>
              </a:rPr>
              <a:t>–</a:t>
            </a:r>
            <a:r>
              <a:rPr lang="en-US" dirty="0">
                <a:solidFill>
                  <a:srgbClr val="00563F"/>
                </a:solidFill>
              </a:rPr>
              <a:t> Paul </a:t>
            </a:r>
            <a:r>
              <a:rPr lang="en-US" dirty="0" err="1">
                <a:solidFill>
                  <a:srgbClr val="00563F"/>
                </a:solidFill>
              </a:rPr>
              <a:t>VanRaden</a:t>
            </a:r>
            <a:r>
              <a:rPr lang="en-US" dirty="0">
                <a:solidFill>
                  <a:srgbClr val="00563F"/>
                </a:solidFill>
              </a:rPr>
              <a:t> (AIP)</a:t>
            </a:r>
          </a:p>
          <a:p>
            <a:r>
              <a:rPr lang="en-US" dirty="0"/>
              <a:t>“Improving Feed Efficiency and Environmental Sustainability of Dairy Cattle through Genomics and Novel Technologies ” </a:t>
            </a:r>
            <a:r>
              <a:rPr lang="mr-IN" dirty="0"/>
              <a:t>–</a:t>
            </a:r>
            <a:r>
              <a:rPr lang="en-US" dirty="0"/>
              <a:t> Erin Connor (feed efficiency, nutrient metabolism, GHG)</a:t>
            </a:r>
          </a:p>
        </p:txBody>
      </p:sp>
    </p:spTree>
    <p:extLst>
      <p:ext uri="{BB962C8B-B14F-4D97-AF65-F5344CB8AC3E}">
        <p14:creationId xmlns:p14="http://schemas.microsoft.com/office/powerpoint/2010/main" val="91426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D729CD-DC09-E24E-9014-0384690A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AIP project plan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0EB9CB-D43F-7F49-BE48-5B0A0AF85D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Expand genomic data used in prediction by selecting new variants that more precisely track the true gene mutations that cause phenotypic differences.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new traits that can all be predicted at birth from the same inexpensive DNA sample.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efficiency of genomic prediction and computation by developing faster algorithms, testing new adjustments and models, and accounting for genomic pre-selection in evaluation.</a:t>
            </a:r>
          </a:p>
        </p:txBody>
      </p:sp>
    </p:spTree>
    <p:extLst>
      <p:ext uri="{BB962C8B-B14F-4D97-AF65-F5344CB8AC3E}">
        <p14:creationId xmlns:p14="http://schemas.microsoft.com/office/powerpoint/2010/main" val="1050635597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30889</TotalTime>
  <Words>996</Words>
  <Application>Microsoft Macintosh PowerPoint</Application>
  <PresentationFormat>On-screen Show (4:3)</PresentationFormat>
  <Paragraphs>100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Mangal</vt:lpstr>
      <vt:lpstr>Symbol</vt:lpstr>
      <vt:lpstr>AIP-2017 Slide Master</vt:lpstr>
      <vt:lpstr>AGIL Research Report, March 2018</vt:lpstr>
      <vt:lpstr>Outline</vt:lpstr>
      <vt:lpstr>AGIL structure</vt:lpstr>
      <vt:lpstr>Animal Improvement Program staffing</vt:lpstr>
      <vt:lpstr>Staffing (cont’d)</vt:lpstr>
      <vt:lpstr>Dr. Heather Bradford</vt:lpstr>
      <vt:lpstr>Dr. Bingjie Li</vt:lpstr>
      <vt:lpstr>Current projects in AGIL</vt:lpstr>
      <vt:lpstr>AIP project plan objectives</vt:lpstr>
      <vt:lpstr>Objective 1 – Causal variants</vt:lpstr>
      <vt:lpstr>Objective 2 – New traits</vt:lpstr>
      <vt:lpstr>Objective 3 – Improved methodology</vt:lpstr>
      <vt:lpstr>Other AIP research</vt:lpstr>
      <vt:lpstr>Dairy Calf DNA BioBank</vt:lpstr>
      <vt:lpstr>Disclaimers</vt:lpstr>
      <vt:lpstr>Questions?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B. Cole</cp:lastModifiedBy>
  <cp:revision>292</cp:revision>
  <dcterms:created xsi:type="dcterms:W3CDTF">2017-04-14T13:19:57Z</dcterms:created>
  <dcterms:modified xsi:type="dcterms:W3CDTF">2018-03-07T22:08:37Z</dcterms:modified>
</cp:coreProperties>
</file>