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sldIdLst>
    <p:sldId id="260" r:id="rId2"/>
    <p:sldId id="289" r:id="rId3"/>
    <p:sldId id="308" r:id="rId4"/>
    <p:sldId id="418" r:id="rId5"/>
    <p:sldId id="441" r:id="rId6"/>
    <p:sldId id="437" r:id="rId7"/>
    <p:sldId id="432" r:id="rId8"/>
    <p:sldId id="408" r:id="rId9"/>
    <p:sldId id="397" r:id="rId10"/>
    <p:sldId id="409" r:id="rId11"/>
    <p:sldId id="410" r:id="rId12"/>
    <p:sldId id="377" r:id="rId13"/>
    <p:sldId id="434" r:id="rId14"/>
    <p:sldId id="435" r:id="rId15"/>
    <p:sldId id="335" r:id="rId16"/>
    <p:sldId id="315" r:id="rId17"/>
    <p:sldId id="307" r:id="rId18"/>
    <p:sldId id="414" r:id="rId19"/>
    <p:sldId id="438" r:id="rId20"/>
    <p:sldId id="389" r:id="rId21"/>
    <p:sldId id="393" r:id="rId22"/>
    <p:sldId id="394" r:id="rId23"/>
    <p:sldId id="440" r:id="rId24"/>
    <p:sldId id="439" r:id="rId25"/>
    <p:sldId id="280" r:id="rId26"/>
    <p:sldId id="264" r:id="rId27"/>
  </p:sldIdLst>
  <p:sldSz cx="12192000" cy="6858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00523C"/>
    <a:srgbClr val="C0504D"/>
    <a:srgbClr val="244270"/>
    <a:srgbClr val="8EB4E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22" autoAdjust="0"/>
    <p:restoredTop sz="86401" autoAdjust="0"/>
  </p:normalViewPr>
  <p:slideViewPr>
    <p:cSldViewPr snapToGrid="0">
      <p:cViewPr varScale="1">
        <p:scale>
          <a:sx n="79" d="100"/>
          <a:sy n="79" d="100"/>
        </p:scale>
        <p:origin x="216" y="8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0" d="100"/>
          <a:sy n="60" d="100"/>
        </p:scale>
        <p:origin x="1651"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8720-454B-481B-8312-8A1B4269CA0F}" type="datetimeFigureOut">
              <a:rPr lang="en-US" smtClean="0"/>
              <a:pPr/>
              <a:t>3/6/19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EB8D-23C2-439D-8D6B-DBCC814DEBCD}" type="slidenum">
              <a:rPr lang="en-US" smtClean="0"/>
              <a:pPr/>
              <a:t>‹#›</a:t>
            </a:fld>
            <a:endParaRPr lang="en-US"/>
          </a:p>
        </p:txBody>
      </p:sp>
    </p:spTree>
    <p:extLst>
      <p:ext uri="{BB962C8B-B14F-4D97-AF65-F5344CB8AC3E}">
        <p14:creationId xmlns:p14="http://schemas.microsoft.com/office/powerpoint/2010/main" val="179701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3018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2201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t>18</a:t>
            </a:fld>
            <a:endParaRPr lang="en-US"/>
          </a:p>
        </p:txBody>
      </p:sp>
    </p:spTree>
    <p:extLst>
      <p:ext uri="{BB962C8B-B14F-4D97-AF65-F5344CB8AC3E}">
        <p14:creationId xmlns:p14="http://schemas.microsoft.com/office/powerpoint/2010/main" val="41641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9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0644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2710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t>4</a:t>
            </a:fld>
            <a:endParaRPr lang="en-US"/>
          </a:p>
        </p:txBody>
      </p:sp>
    </p:spTree>
    <p:extLst>
      <p:ext uri="{BB962C8B-B14F-4D97-AF65-F5344CB8AC3E}">
        <p14:creationId xmlns:p14="http://schemas.microsoft.com/office/powerpoint/2010/main" val="413784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81632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8321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161598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t>9</a:t>
            </a:fld>
            <a:endParaRPr lang="en-US"/>
          </a:p>
        </p:txBody>
      </p:sp>
    </p:spTree>
    <p:extLst>
      <p:ext uri="{BB962C8B-B14F-4D97-AF65-F5344CB8AC3E}">
        <p14:creationId xmlns:p14="http://schemas.microsoft.com/office/powerpoint/2010/main" val="330985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00397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72044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dirty="0"/>
              <a:t>Heat maps of global</a:t>
            </a:r>
            <a:r>
              <a:rPr lang="en-US" baseline="0" dirty="0"/>
              <a:t> export and import of maize and soybean (FAOSTAT)</a:t>
            </a:r>
          </a:p>
          <a:p>
            <a:pPr marL="173336" indent="-173336">
              <a:buFont typeface="Arial" panose="020B0604020202020204" pitchFamily="34" charset="0"/>
              <a:buChar char="•"/>
            </a:pPr>
            <a:r>
              <a:rPr lang="en-US" baseline="0" dirty="0"/>
              <a:t>Red high levels of export or import, green low</a:t>
            </a:r>
          </a:p>
          <a:p>
            <a:pPr marL="173336" indent="-173336">
              <a:buFont typeface="Arial" panose="020B0604020202020204" pitchFamily="34" charset="0"/>
              <a:buChar char="•"/>
            </a:pPr>
            <a:r>
              <a:rPr lang="en-US" dirty="0"/>
              <a:t>U.S. world’s largest producer and exporter of corn,</a:t>
            </a:r>
            <a:r>
              <a:rPr lang="en-US" baseline="0" dirty="0"/>
              <a:t> 2</a:t>
            </a:r>
            <a:r>
              <a:rPr lang="en-US" dirty="0"/>
              <a:t>nd largest exporter of soybeans after Brazil </a:t>
            </a:r>
          </a:p>
          <a:p>
            <a:pPr marL="173336" indent="-173336">
              <a:buFont typeface="Arial" panose="020B0604020202020204" pitchFamily="34" charset="0"/>
              <a:buChar char="•"/>
            </a:pPr>
            <a:r>
              <a:rPr lang="en-US" dirty="0"/>
              <a:t>China, Japan, and some developing countries are leading importers.</a:t>
            </a:r>
          </a:p>
          <a:p>
            <a:pPr marL="173336" indent="-173336">
              <a:buFont typeface="Arial" panose="020B0604020202020204" pitchFamily="34" charset="0"/>
              <a:buChar char="•"/>
            </a:pPr>
            <a:r>
              <a:rPr lang="en-US" dirty="0"/>
              <a:t>Implications for asynchronous approvals</a:t>
            </a:r>
          </a:p>
        </p:txBody>
      </p:sp>
      <p:sp>
        <p:nvSpPr>
          <p:cNvPr id="4" name="Slide Number Placeholder 3"/>
          <p:cNvSpPr>
            <a:spLocks noGrp="1"/>
          </p:cNvSpPr>
          <p:nvPr>
            <p:ph type="sldNum" sz="quarter" idx="10"/>
          </p:nvPr>
        </p:nvSpPr>
        <p:spPr/>
        <p:txBody>
          <a:bodyPr/>
          <a:lstStyle/>
          <a:p>
            <a:fld id="{E62B091D-D379-421E-B0E6-C148FDDBD60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0047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20" indent="-274320">
              <a:defRPr sz="2700"/>
            </a:lvl1pPr>
            <a:lvl2pPr marL="685800">
              <a:defRPr sz="2700"/>
            </a:lvl2pPr>
            <a:lvl3pPr marL="960120" indent="-274320">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p:nvSpPr>
        <p:spPr>
          <a:xfrm>
            <a:off x="0" y="0"/>
            <a:ext cx="12192000" cy="3200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914400" y="889000"/>
            <a:ext cx="10363200" cy="639763"/>
          </a:xfrm>
        </p:spPr>
        <p:txBody>
          <a:bodyPr/>
          <a:lstStyle>
            <a:lvl1pPr algn="l">
              <a:lnSpc>
                <a:spcPts val="6133"/>
              </a:lnSpc>
              <a:defRPr sz="56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3566160"/>
            <a:ext cx="10363200" cy="2743200"/>
          </a:xfrm>
        </p:spPr>
        <p:txBody>
          <a:bodyPr/>
          <a:lstStyle>
            <a:lvl1pPr>
              <a:spcAft>
                <a:spcPts val="0"/>
              </a:spcAft>
              <a:buNone/>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8_16: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4EFB79-1DFB-42CF-842A-B305DB561A70}"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D17EE-DDA7-42B7-85C3-A4BEFD877448}" type="slidenum">
              <a:rPr lang="en-US" smtClean="0"/>
              <a:t>‹#›</a:t>
            </a:fld>
            <a:endParaRPr lang="en-US"/>
          </a:p>
        </p:txBody>
      </p:sp>
    </p:spTree>
    <p:extLst>
      <p:ext uri="{BB962C8B-B14F-4D97-AF65-F5344CB8AC3E}">
        <p14:creationId xmlns:p14="http://schemas.microsoft.com/office/powerpoint/2010/main" val="264309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p:nvPicPr>
        <p:blipFill>
          <a:blip r:embed="rId8" cstate="print"/>
          <a:srcRect r="1468"/>
          <a:stretch>
            <a:fillRect/>
          </a:stretch>
        </p:blipFill>
        <p:spPr>
          <a:xfrm>
            <a:off x="11509248" y="6409773"/>
            <a:ext cx="682752" cy="473627"/>
          </a:xfrm>
          <a:prstGeom prst="rect">
            <a:avLst/>
          </a:prstGeom>
        </p:spPr>
      </p:pic>
      <p:sp>
        <p:nvSpPr>
          <p:cNvPr id="8" name="Rectangle 7"/>
          <p:cNvSpPr/>
          <p:nvPr/>
        </p:nvSpPr>
        <p:spPr>
          <a:xfrm>
            <a:off x="0" y="6639560"/>
            <a:ext cx="11545824" cy="24384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0" y="0"/>
            <a:ext cx="12192000" cy="85344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Placeholder 1"/>
          <p:cNvSpPr>
            <a:spLocks noGrp="1"/>
          </p:cNvSpPr>
          <p:nvPr>
            <p:ph type="title"/>
          </p:nvPr>
        </p:nvSpPr>
        <p:spPr>
          <a:xfrm>
            <a:off x="487680" y="121920"/>
            <a:ext cx="11216640" cy="639763"/>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87680" y="1188720"/>
            <a:ext cx="1121664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p:nvSpPr>
        <p:spPr>
          <a:xfrm>
            <a:off x="182880" y="6639560"/>
            <a:ext cx="7924800" cy="243840"/>
          </a:xfrm>
          <a:prstGeom prst="rect">
            <a:avLst/>
          </a:prstGeom>
          <a:noFill/>
        </p:spPr>
        <p:txBody>
          <a:bodyPr wrap="square" lIns="0" tIns="0" rIns="0" bIns="0" rtlCol="0" anchor="ctr" anchorCtr="0">
            <a:noAutofit/>
          </a:bodyPr>
          <a:lstStyle/>
          <a:p>
            <a:r>
              <a:rPr lang="en-US" sz="1100" b="1" dirty="0">
                <a:solidFill>
                  <a:schemeClr val="bg1"/>
                </a:solidFill>
              </a:rPr>
              <a:t>National Dairy Herd Information Association Annual Meeting, San Diego, CA, March 6, 2019 (</a:t>
            </a:r>
            <a:fld id="{15B3028D-9398-4C32-B664-7BB0AE0371BF}" type="slidenum">
              <a:rPr lang="en-US" sz="1100" b="1" smtClean="0">
                <a:solidFill>
                  <a:schemeClr val="bg1"/>
                </a:solidFill>
              </a:rPr>
              <a:pPr/>
              <a:t>‹#›</a:t>
            </a:fld>
            <a:r>
              <a:rPr lang="en-US" sz="1100" b="1" dirty="0">
                <a:solidFill>
                  <a:schemeClr val="bg1"/>
                </a:solidFill>
              </a:rPr>
              <a:t>)</a:t>
            </a:r>
          </a:p>
        </p:txBody>
      </p:sp>
      <p:sp>
        <p:nvSpPr>
          <p:cNvPr id="15" name="Rectangle 14"/>
          <p:cNvSpPr/>
          <p:nvPr/>
        </p:nvSpPr>
        <p:spPr>
          <a:xfrm>
            <a:off x="8778240" y="6670746"/>
            <a:ext cx="2682240" cy="169277"/>
          </a:xfrm>
          <a:prstGeom prst="rect">
            <a:avLst/>
          </a:prstGeom>
        </p:spPr>
        <p:txBody>
          <a:bodyPr lIns="0" tIns="0" rIns="0" bIns="0" anchor="ctr" anchorCtr="0">
            <a:spAutoFit/>
          </a:bodyPr>
          <a:lstStyle/>
          <a:p>
            <a:pPr algn="r"/>
            <a:r>
              <a:rPr lang="en-US" sz="1100" b="1" dirty="0">
                <a:solidFill>
                  <a:schemeClr val="bg1"/>
                </a:solidFill>
              </a:rPr>
              <a:t>Cole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1219170" rtl="0" eaLnBrk="1" latinLnBrk="0" hangingPunct="1">
        <a:spcBef>
          <a:spcPct val="0"/>
        </a:spcBef>
        <a:buNone/>
        <a:defRPr sz="4000" b="1" kern="1200">
          <a:solidFill>
            <a:schemeClr val="bg1"/>
          </a:solidFill>
          <a:latin typeface="+mj-lt"/>
          <a:ea typeface="+mj-ea"/>
          <a:cs typeface="+mj-cs"/>
        </a:defRPr>
      </a:lvl1pPr>
    </p:titleStyle>
    <p:bodyStyle>
      <a:lvl1pPr marL="274320" indent="-274320" algn="l" defTabSz="1219170" rtl="0" eaLnBrk="1" latinLnBrk="0" hangingPunct="1">
        <a:lnSpc>
          <a:spcPts val="2800"/>
        </a:lnSpc>
        <a:spcBef>
          <a:spcPts val="0"/>
        </a:spcBef>
        <a:spcAft>
          <a:spcPts val="2400"/>
        </a:spcAft>
        <a:buFont typeface="Symbol" pitchFamily="18" charset="2"/>
        <a:buChar char=""/>
        <a:defRPr sz="2700" b="1" kern="1200">
          <a:solidFill>
            <a:schemeClr val="tx1"/>
          </a:solidFill>
          <a:latin typeface="+mn-lt"/>
          <a:ea typeface="+mn-ea"/>
          <a:cs typeface="+mn-cs"/>
        </a:defRPr>
      </a:lvl1pPr>
      <a:lvl2pPr marL="685800" indent="-320040" algn="l" defTabSz="1219170" rtl="0" eaLnBrk="1" latinLnBrk="0" hangingPunct="1">
        <a:lnSpc>
          <a:spcPts val="2800"/>
        </a:lnSpc>
        <a:spcBef>
          <a:spcPts val="0"/>
        </a:spcBef>
        <a:spcAft>
          <a:spcPts val="2400"/>
        </a:spcAft>
        <a:buFont typeface="Arial" pitchFamily="34" charset="0"/>
        <a:buChar char="–"/>
        <a:tabLst/>
        <a:defRPr sz="2700" b="1" kern="1200">
          <a:solidFill>
            <a:schemeClr val="tx1"/>
          </a:solidFill>
          <a:latin typeface="+mn-lt"/>
          <a:ea typeface="+mn-ea"/>
          <a:cs typeface="+mn-cs"/>
        </a:defRPr>
      </a:lvl2pPr>
      <a:lvl3pPr marL="960120" indent="-274320" algn="l" defTabSz="1219170" rtl="0" eaLnBrk="1" latinLnBrk="0" hangingPunct="1">
        <a:lnSpc>
          <a:spcPts val="2800"/>
        </a:lnSpc>
        <a:spcBef>
          <a:spcPts val="0"/>
        </a:spcBef>
        <a:spcAft>
          <a:spcPts val="2400"/>
        </a:spcAft>
        <a:buFont typeface="Calibri" pitchFamily="34" charset="0"/>
        <a:buChar char="•"/>
        <a:defRPr sz="2700" b="1"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gif"/><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Jq8PslY7SAhWGZiYKHXknBckQjRwIBw&amp;url=https://blogs.ubc.ca/badgered/category/bovine-tuberculosis/&amp;bvm=bv.146786187,d.eWE&amp;psig=AFQjCNHrvZsIp9UH2J2EgwyrdOrT94rODg&amp;ust=1487113000047792" TargetMode="External"/><Relationship Id="rId7"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7" y="838375"/>
            <a:ext cx="11347939" cy="1608902"/>
          </a:xfrm>
        </p:spPr>
        <p:txBody>
          <a:bodyPr wrap="square">
            <a:spAutoFit/>
          </a:bodyPr>
          <a:lstStyle/>
          <a:p>
            <a:pPr marL="0" lvl="1">
              <a:lnSpc>
                <a:spcPct val="87000"/>
              </a:lnSpc>
            </a:pPr>
            <a:r>
              <a:rPr lang="en-US" sz="6000" b="1" dirty="0">
                <a:solidFill>
                  <a:srgbClr val="FFFF00"/>
                </a:solidFill>
                <a:latin typeface="+mj-lt"/>
              </a:rPr>
              <a:t>Everything you need to know about gene editing…in 25 minutes or less!</a:t>
            </a:r>
            <a:endParaRPr lang="en-US" sz="6000" dirty="0">
              <a:solidFill>
                <a:srgbClr val="FFFF00"/>
              </a:solidFill>
              <a:latin typeface="+mj-lt"/>
            </a:endParaRPr>
          </a:p>
        </p:txBody>
      </p:sp>
      <p:sp>
        <p:nvSpPr>
          <p:cNvPr id="5" name="Content Placeholder 4"/>
          <p:cNvSpPr>
            <a:spLocks noGrp="1"/>
          </p:cNvSpPr>
          <p:nvPr>
            <p:ph idx="1"/>
          </p:nvPr>
        </p:nvSpPr>
        <p:spPr>
          <a:xfrm>
            <a:off x="782320" y="3555998"/>
            <a:ext cx="10363200" cy="2743200"/>
          </a:xfrm>
        </p:spPr>
        <p:txBody>
          <a:bodyPr/>
          <a:lstStyle/>
          <a:p>
            <a:pPr>
              <a:lnSpc>
                <a:spcPts val="4200"/>
              </a:lnSpc>
            </a:pPr>
            <a:r>
              <a:rPr lang="en-US" sz="4800" dirty="0">
                <a:solidFill>
                  <a:srgbClr val="00523C"/>
                </a:solidFill>
              </a:rPr>
              <a:t>John B. Cole</a:t>
            </a:r>
          </a:p>
          <a:p>
            <a:pPr>
              <a:lnSpc>
                <a:spcPts val="4200"/>
              </a:lnSpc>
            </a:pPr>
            <a:r>
              <a:rPr lang="en-US" sz="3500" dirty="0"/>
              <a:t>USDA, Agricultural Research Service</a:t>
            </a:r>
          </a:p>
          <a:p>
            <a:pPr>
              <a:lnSpc>
                <a:spcPts val="4200"/>
              </a:lnSpc>
            </a:pPr>
            <a:r>
              <a:rPr lang="en-US" sz="3500" dirty="0"/>
              <a:t>Henry A. Wallace Beltsville Agricultural Research Center</a:t>
            </a:r>
          </a:p>
          <a:p>
            <a:pPr>
              <a:lnSpc>
                <a:spcPts val="4200"/>
              </a:lnSpc>
            </a:pPr>
            <a:r>
              <a:rPr lang="en-US" sz="3500" dirty="0"/>
              <a:t>Animal Genomics and Improvement Laboratory</a:t>
            </a:r>
          </a:p>
          <a:p>
            <a:pPr>
              <a:lnSpc>
                <a:spcPts val="4200"/>
              </a:lnSpc>
            </a:pPr>
            <a:r>
              <a:rPr lang="en-US" sz="3500" dirty="0"/>
              <a:t>Beltsville, MD 20705-2350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ttps://www.hipra.com/wcm/connect/hipra/856d2e86-bb7c-414a-a154-8aea7981e4f3/1/grafiques_nova_intro-08.jpg?MOD=AJPERES&amp;CVID="/>
          <p:cNvPicPr>
            <a:picLocks noChangeAspect="1" noChangeArrowheads="1"/>
          </p:cNvPicPr>
          <p:nvPr/>
        </p:nvPicPr>
        <p:blipFill rotWithShape="1">
          <a:blip r:embed="rId3">
            <a:extLst>
              <a:ext uri="{28A0092B-C50C-407E-A947-70E740481C1C}">
                <a14:useLocalDpi xmlns:a14="http://schemas.microsoft.com/office/drawing/2010/main" val="0"/>
              </a:ext>
            </a:extLst>
          </a:blip>
          <a:srcRect l="6770" t="10055" r="12882" b="10479"/>
          <a:stretch/>
        </p:blipFill>
        <p:spPr bwMode="auto">
          <a:xfrm>
            <a:off x="307975" y="998028"/>
            <a:ext cx="7020160" cy="520729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631777" y="1086746"/>
            <a:ext cx="4161641" cy="4678204"/>
          </a:xfrm>
          <a:prstGeom prst="rect">
            <a:avLst/>
          </a:prstGeom>
        </p:spPr>
        <p:txBody>
          <a:bodyPr wrap="square">
            <a:spAutoFit/>
          </a:bodyPr>
          <a:lstStyle/>
          <a:p>
            <a:pPr algn="ctr">
              <a:defRPr/>
            </a:pPr>
            <a:r>
              <a:rPr lang="en-US" sz="4000" dirty="0">
                <a:solidFill>
                  <a:prstClr val="black"/>
                </a:solidFill>
                <a:latin typeface="Tahoma"/>
              </a:rPr>
              <a:t>Annual cost to industry:</a:t>
            </a:r>
          </a:p>
          <a:p>
            <a:pPr algn="ctr">
              <a:defRPr/>
            </a:pPr>
            <a:r>
              <a:rPr lang="en-US" sz="4000" dirty="0">
                <a:solidFill>
                  <a:prstClr val="black"/>
                </a:solidFill>
                <a:latin typeface="Tahoma"/>
              </a:rPr>
              <a:t>  </a:t>
            </a:r>
          </a:p>
          <a:p>
            <a:pPr algn="ctr">
              <a:defRPr/>
            </a:pPr>
            <a:r>
              <a:rPr lang="en-US" sz="4000" dirty="0">
                <a:solidFill>
                  <a:prstClr val="black"/>
                </a:solidFill>
                <a:latin typeface="Tahoma"/>
              </a:rPr>
              <a:t>US</a:t>
            </a:r>
          </a:p>
          <a:p>
            <a:pPr algn="ctr">
              <a:defRPr/>
            </a:pPr>
            <a:r>
              <a:rPr lang="en-US" sz="4000" dirty="0">
                <a:solidFill>
                  <a:prstClr val="black"/>
                </a:solidFill>
                <a:latin typeface="Tahoma"/>
              </a:rPr>
              <a:t>$600,000,000</a:t>
            </a:r>
          </a:p>
          <a:p>
            <a:pPr algn="ctr">
              <a:defRPr/>
            </a:pPr>
            <a:endParaRPr lang="en-US" dirty="0">
              <a:solidFill>
                <a:prstClr val="black"/>
              </a:solidFill>
              <a:latin typeface="Tahoma"/>
            </a:endParaRPr>
          </a:p>
          <a:p>
            <a:pPr algn="ctr">
              <a:defRPr/>
            </a:pPr>
            <a:r>
              <a:rPr lang="en-US" sz="4000" dirty="0">
                <a:solidFill>
                  <a:prstClr val="black"/>
                </a:solidFill>
                <a:latin typeface="Tahoma"/>
              </a:rPr>
              <a:t>      Europe</a:t>
            </a:r>
          </a:p>
          <a:p>
            <a:pPr algn="ctr">
              <a:defRPr/>
            </a:pPr>
            <a:r>
              <a:rPr lang="en-US" sz="4000" dirty="0">
                <a:solidFill>
                  <a:prstClr val="black"/>
                </a:solidFill>
                <a:latin typeface="Tahoma"/>
              </a:rPr>
              <a:t>&gt;$1,000,000,000</a:t>
            </a:r>
            <a:endParaRPr lang="en-US" sz="3600" dirty="0">
              <a:solidFill>
                <a:prstClr val="black"/>
              </a:solidFill>
              <a:latin typeface="Tahoma"/>
            </a:endParaRPr>
          </a:p>
        </p:txBody>
      </p:sp>
      <p:sp>
        <p:nvSpPr>
          <p:cNvPr id="6" name="AutoShape 2" descr="Image result for USA f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4" descr="Image result for USA fla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174" name="Picture 6" descr="Image result for USA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0108" y="2969677"/>
            <a:ext cx="974565" cy="58287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EU flag"/>
          <p:cNvPicPr>
            <a:picLocks noChangeAspect="1" noChangeArrowheads="1"/>
          </p:cNvPicPr>
          <p:nvPr/>
        </p:nvPicPr>
        <p:blipFill rotWithShape="1">
          <a:blip r:embed="rId5">
            <a:extLst>
              <a:ext uri="{28A0092B-C50C-407E-A947-70E740481C1C}">
                <a14:useLocalDpi xmlns:a14="http://schemas.microsoft.com/office/drawing/2010/main" val="0"/>
              </a:ext>
            </a:extLst>
          </a:blip>
          <a:srcRect l="7480" t="17152" r="8477" b="14463"/>
          <a:stretch/>
        </p:blipFill>
        <p:spPr bwMode="auto">
          <a:xfrm>
            <a:off x="8260108" y="4379255"/>
            <a:ext cx="1023457" cy="67111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a:extLst>
              <a:ext uri="{FF2B5EF4-FFF2-40B4-BE49-F238E27FC236}">
                <a16:creationId xmlns:a16="http://schemas.microsoft.com/office/drawing/2014/main" id="{3F091D33-4E04-0D4C-8268-0AE62338FF37}"/>
              </a:ext>
            </a:extLst>
          </p:cNvPr>
          <p:cNvSpPr>
            <a:spLocks noGrp="1"/>
          </p:cNvSpPr>
          <p:nvPr>
            <p:ph type="title"/>
          </p:nvPr>
        </p:nvSpPr>
        <p:spPr/>
        <p:txBody>
          <a:bodyPr/>
          <a:lstStyle/>
          <a:p>
            <a:r>
              <a:rPr lang="en-US" dirty="0"/>
              <a:t>Porcine Reproductive and Respiratory Syndrome</a:t>
            </a:r>
          </a:p>
        </p:txBody>
      </p:sp>
    </p:spTree>
    <p:extLst>
      <p:ext uri="{BB962C8B-B14F-4D97-AF65-F5344CB8AC3E}">
        <p14:creationId xmlns:p14="http://schemas.microsoft.com/office/powerpoint/2010/main" val="187309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noChangeArrowheads="1"/>
          </p:cNvPicPr>
          <p:nvPr/>
        </p:nvPicPr>
        <p:blipFill>
          <a:blip r:embed="rId3">
            <a:extLst>
              <a:ext uri="{28A0092B-C50C-407E-A947-70E740481C1C}">
                <a14:useLocalDpi xmlns:a14="http://schemas.microsoft.com/office/drawing/2010/main" val="0"/>
              </a:ext>
            </a:extLst>
          </a:blip>
          <a:srcRect l="24062" t="2963" r="42137" b="14352"/>
          <a:stretch>
            <a:fillRect/>
          </a:stretch>
        </p:blipFill>
        <p:spPr bwMode="auto">
          <a:xfrm>
            <a:off x="487680" y="1234312"/>
            <a:ext cx="4036634" cy="518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4" name="TextBox 3"/>
          <p:cNvSpPr txBox="1">
            <a:spLocks noChangeArrowheads="1"/>
          </p:cNvSpPr>
          <p:nvPr/>
        </p:nvSpPr>
        <p:spPr bwMode="auto">
          <a:xfrm>
            <a:off x="5343689" y="660538"/>
            <a:ext cx="6287058"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Tahoma" pitchFamily="34" charset="0"/>
              </a:defRPr>
            </a:lvl1pPr>
            <a:lvl2pPr marL="742950" indent="-285750">
              <a:defRPr sz="2800" b="1">
                <a:solidFill>
                  <a:schemeClr val="tx1"/>
                </a:solidFill>
                <a:latin typeface="Tahoma" pitchFamily="34" charset="0"/>
              </a:defRPr>
            </a:lvl2pPr>
            <a:lvl3pPr marL="1143000" indent="-228600">
              <a:defRPr sz="2800" b="1">
                <a:solidFill>
                  <a:schemeClr val="tx1"/>
                </a:solidFill>
                <a:latin typeface="Tahoma" pitchFamily="34" charset="0"/>
              </a:defRPr>
            </a:lvl3pPr>
            <a:lvl4pPr marL="1600200" indent="-228600">
              <a:defRPr sz="2800" b="1">
                <a:solidFill>
                  <a:schemeClr val="tx1"/>
                </a:solidFill>
                <a:latin typeface="Tahoma" pitchFamily="34" charset="0"/>
              </a:defRPr>
            </a:lvl4pPr>
            <a:lvl5pPr marL="2057400" indent="-228600">
              <a:defRPr sz="2800" b="1">
                <a:solidFill>
                  <a:schemeClr val="tx1"/>
                </a:solidFill>
                <a:latin typeface="Tahoma" pitchFamily="34" charset="0"/>
              </a:defRPr>
            </a:lvl5pPr>
            <a:lvl6pPr marL="2514600" indent="-228600" eaLnBrk="0" fontAlgn="base" hangingPunct="0">
              <a:spcBef>
                <a:spcPct val="0"/>
              </a:spcBef>
              <a:spcAft>
                <a:spcPct val="0"/>
              </a:spcAft>
              <a:defRPr sz="2800" b="1">
                <a:solidFill>
                  <a:schemeClr val="tx1"/>
                </a:solidFill>
                <a:latin typeface="Tahoma" pitchFamily="34" charset="0"/>
              </a:defRPr>
            </a:lvl6pPr>
            <a:lvl7pPr marL="2971800" indent="-228600" eaLnBrk="0" fontAlgn="base" hangingPunct="0">
              <a:spcBef>
                <a:spcPct val="0"/>
              </a:spcBef>
              <a:spcAft>
                <a:spcPct val="0"/>
              </a:spcAft>
              <a:defRPr sz="2800" b="1">
                <a:solidFill>
                  <a:schemeClr val="tx1"/>
                </a:solidFill>
                <a:latin typeface="Tahoma" pitchFamily="34" charset="0"/>
              </a:defRPr>
            </a:lvl7pPr>
            <a:lvl8pPr marL="3429000" indent="-228600" eaLnBrk="0" fontAlgn="base" hangingPunct="0">
              <a:spcBef>
                <a:spcPct val="0"/>
              </a:spcBef>
              <a:spcAft>
                <a:spcPct val="0"/>
              </a:spcAft>
              <a:defRPr sz="2800" b="1">
                <a:solidFill>
                  <a:schemeClr val="tx1"/>
                </a:solidFill>
                <a:latin typeface="Tahoma" pitchFamily="34" charset="0"/>
              </a:defRPr>
            </a:lvl8pPr>
            <a:lvl9pPr marL="3886200" indent="-228600" eaLnBrk="0" fontAlgn="base" hangingPunct="0">
              <a:spcBef>
                <a:spcPct val="0"/>
              </a:spcBef>
              <a:spcAft>
                <a:spcPct val="0"/>
              </a:spcAft>
              <a:defRPr sz="2800" b="1">
                <a:solidFill>
                  <a:schemeClr val="tx1"/>
                </a:solidFill>
                <a:latin typeface="Tahoma" pitchFamily="34" charset="0"/>
              </a:defRPr>
            </a:lvl9pPr>
          </a:lstStyle>
          <a:p>
            <a:pPr algn="ctr" eaLnBrk="0" fontAlgn="base" hangingPunct="0">
              <a:spcBef>
                <a:spcPct val="0"/>
              </a:spcBef>
              <a:spcAft>
                <a:spcPct val="0"/>
              </a:spcAft>
            </a:pPr>
            <a:endParaRPr lang="en-GB" altLang="en-US" sz="2400" b="0" dirty="0">
              <a:solidFill>
                <a:prstClr val="black"/>
              </a:solidFill>
            </a:endParaRPr>
          </a:p>
          <a:p>
            <a:pPr algn="ctr" eaLnBrk="0" fontAlgn="base" hangingPunct="0">
              <a:spcBef>
                <a:spcPct val="0"/>
              </a:spcBef>
              <a:spcAft>
                <a:spcPct val="0"/>
              </a:spcAft>
            </a:pPr>
            <a:endParaRPr lang="en-GB" altLang="en-US" sz="2000" b="0" dirty="0">
              <a:solidFill>
                <a:prstClr val="black"/>
              </a:solidFill>
            </a:endParaRPr>
          </a:p>
          <a:p>
            <a:pPr algn="ctr" eaLnBrk="0" fontAlgn="base" hangingPunct="0">
              <a:spcBef>
                <a:spcPct val="0"/>
              </a:spcBef>
              <a:spcAft>
                <a:spcPct val="0"/>
              </a:spcAft>
            </a:pPr>
            <a:r>
              <a:rPr lang="en-GB" altLang="en-US" sz="2600" dirty="0">
                <a:solidFill>
                  <a:prstClr val="black"/>
                </a:solidFill>
              </a:rPr>
              <a:t>Kristin Whitworth </a:t>
            </a:r>
            <a:r>
              <a:rPr lang="en-GB" altLang="en-US" sz="2600" b="0" dirty="0">
                <a:solidFill>
                  <a:prstClr val="black"/>
                </a:solidFill>
              </a:rPr>
              <a:t>et al. 2016. </a:t>
            </a:r>
            <a:r>
              <a:rPr lang="en-US" altLang="en-US" sz="2600" b="0" dirty="0">
                <a:solidFill>
                  <a:prstClr val="black"/>
                </a:solidFill>
              </a:rPr>
              <a:t>Gene-edited pigs are protected from porcine reproductive and respiratory syndrome virus (PRRSV). Nature Biotech.</a:t>
            </a:r>
            <a:r>
              <a:rPr lang="en-GB" sz="2600" b="0" dirty="0">
                <a:solidFill>
                  <a:prstClr val="black"/>
                </a:solidFill>
              </a:rPr>
              <a:t> </a:t>
            </a:r>
            <a:r>
              <a:rPr lang="en-US" sz="2600" b="0" dirty="0">
                <a:solidFill>
                  <a:prstClr val="black"/>
                </a:solidFill>
              </a:rPr>
              <a:t>34:20-22.</a:t>
            </a:r>
          </a:p>
          <a:p>
            <a:pPr algn="ctr" eaLnBrk="0" fontAlgn="base" hangingPunct="0">
              <a:spcBef>
                <a:spcPct val="0"/>
              </a:spcBef>
              <a:spcAft>
                <a:spcPct val="0"/>
              </a:spcAft>
            </a:pPr>
            <a:r>
              <a:rPr lang="en-US" altLang="en-US" sz="2600" dirty="0">
                <a:solidFill>
                  <a:prstClr val="black"/>
                </a:solidFill>
              </a:rPr>
              <a:t>University of Missouri, USA</a:t>
            </a:r>
            <a:endParaRPr lang="en-GB" altLang="en-US" sz="2600" dirty="0">
              <a:solidFill>
                <a:prstClr val="black"/>
              </a:solidFill>
            </a:endParaRPr>
          </a:p>
        </p:txBody>
      </p:sp>
      <p:sp>
        <p:nvSpPr>
          <p:cNvPr id="16" name="TextBox 3"/>
          <p:cNvSpPr txBox="1">
            <a:spLocks noChangeArrowheads="1"/>
          </p:cNvSpPr>
          <p:nvPr/>
        </p:nvSpPr>
        <p:spPr bwMode="auto">
          <a:xfrm>
            <a:off x="5242189" y="3192930"/>
            <a:ext cx="649005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Tahoma" pitchFamily="34" charset="0"/>
              </a:defRPr>
            </a:lvl1pPr>
            <a:lvl2pPr marL="742950" indent="-285750">
              <a:defRPr sz="2800" b="1">
                <a:solidFill>
                  <a:schemeClr val="tx1"/>
                </a:solidFill>
                <a:latin typeface="Tahoma" pitchFamily="34" charset="0"/>
              </a:defRPr>
            </a:lvl2pPr>
            <a:lvl3pPr marL="1143000" indent="-228600">
              <a:defRPr sz="2800" b="1">
                <a:solidFill>
                  <a:schemeClr val="tx1"/>
                </a:solidFill>
                <a:latin typeface="Tahoma" pitchFamily="34" charset="0"/>
              </a:defRPr>
            </a:lvl3pPr>
            <a:lvl4pPr marL="1600200" indent="-228600">
              <a:defRPr sz="2800" b="1">
                <a:solidFill>
                  <a:schemeClr val="tx1"/>
                </a:solidFill>
                <a:latin typeface="Tahoma" pitchFamily="34" charset="0"/>
              </a:defRPr>
            </a:lvl4pPr>
            <a:lvl5pPr marL="2057400" indent="-228600">
              <a:defRPr sz="2800" b="1">
                <a:solidFill>
                  <a:schemeClr val="tx1"/>
                </a:solidFill>
                <a:latin typeface="Tahoma" pitchFamily="34" charset="0"/>
              </a:defRPr>
            </a:lvl5pPr>
            <a:lvl6pPr marL="2514600" indent="-228600" eaLnBrk="0" fontAlgn="base" hangingPunct="0">
              <a:spcBef>
                <a:spcPct val="0"/>
              </a:spcBef>
              <a:spcAft>
                <a:spcPct val="0"/>
              </a:spcAft>
              <a:defRPr sz="2800" b="1">
                <a:solidFill>
                  <a:schemeClr val="tx1"/>
                </a:solidFill>
                <a:latin typeface="Tahoma" pitchFamily="34" charset="0"/>
              </a:defRPr>
            </a:lvl6pPr>
            <a:lvl7pPr marL="2971800" indent="-228600" eaLnBrk="0" fontAlgn="base" hangingPunct="0">
              <a:spcBef>
                <a:spcPct val="0"/>
              </a:spcBef>
              <a:spcAft>
                <a:spcPct val="0"/>
              </a:spcAft>
              <a:defRPr sz="2800" b="1">
                <a:solidFill>
                  <a:schemeClr val="tx1"/>
                </a:solidFill>
                <a:latin typeface="Tahoma" pitchFamily="34" charset="0"/>
              </a:defRPr>
            </a:lvl7pPr>
            <a:lvl8pPr marL="3429000" indent="-228600" eaLnBrk="0" fontAlgn="base" hangingPunct="0">
              <a:spcBef>
                <a:spcPct val="0"/>
              </a:spcBef>
              <a:spcAft>
                <a:spcPct val="0"/>
              </a:spcAft>
              <a:defRPr sz="2800" b="1">
                <a:solidFill>
                  <a:schemeClr val="tx1"/>
                </a:solidFill>
                <a:latin typeface="Tahoma" pitchFamily="34" charset="0"/>
              </a:defRPr>
            </a:lvl8pPr>
            <a:lvl9pPr marL="3886200" indent="-228600" eaLnBrk="0" fontAlgn="base" hangingPunct="0">
              <a:spcBef>
                <a:spcPct val="0"/>
              </a:spcBef>
              <a:spcAft>
                <a:spcPct val="0"/>
              </a:spcAft>
              <a:defRPr sz="2800" b="1">
                <a:solidFill>
                  <a:schemeClr val="tx1"/>
                </a:solidFill>
                <a:latin typeface="Tahoma" pitchFamily="34" charset="0"/>
              </a:defRPr>
            </a:lvl9pPr>
          </a:lstStyle>
          <a:p>
            <a:pPr algn="ctr" eaLnBrk="0" fontAlgn="base" hangingPunct="0">
              <a:spcBef>
                <a:spcPct val="0"/>
              </a:spcBef>
              <a:spcAft>
                <a:spcPct val="0"/>
              </a:spcAft>
            </a:pPr>
            <a:endParaRPr lang="en-GB" altLang="en-US" sz="1600" b="0" dirty="0">
              <a:solidFill>
                <a:prstClr val="black"/>
              </a:solidFill>
            </a:endParaRPr>
          </a:p>
          <a:p>
            <a:pPr algn="ctr" eaLnBrk="0" fontAlgn="base" hangingPunct="0">
              <a:spcBef>
                <a:spcPct val="0"/>
              </a:spcBef>
              <a:spcAft>
                <a:spcPct val="0"/>
              </a:spcAft>
            </a:pPr>
            <a:endParaRPr lang="en-GB" altLang="en-US" sz="1400" b="0" dirty="0">
              <a:solidFill>
                <a:prstClr val="black"/>
              </a:solidFill>
            </a:endParaRPr>
          </a:p>
          <a:p>
            <a:pPr algn="ctr" eaLnBrk="0" fontAlgn="base" hangingPunct="0">
              <a:spcBef>
                <a:spcPct val="0"/>
              </a:spcBef>
              <a:spcAft>
                <a:spcPct val="0"/>
              </a:spcAft>
            </a:pPr>
            <a:r>
              <a:rPr lang="en-GB" altLang="en-US" sz="2600" dirty="0">
                <a:solidFill>
                  <a:prstClr val="black"/>
                </a:solidFill>
              </a:rPr>
              <a:t>Christine Burkard </a:t>
            </a:r>
            <a:r>
              <a:rPr lang="en-GB" altLang="en-US" sz="2600" b="0" dirty="0">
                <a:solidFill>
                  <a:prstClr val="black"/>
                </a:solidFill>
              </a:rPr>
              <a:t>et al. 2018.  Pigs Lacking the Scavenger Receptor Cysteine-Rich Domain 5 of CD163 Are Resistant to Porcine Reproductive and Respiratory Syndrome Virus 1 Infection. </a:t>
            </a:r>
            <a:r>
              <a:rPr lang="en-GB" altLang="en-US" sz="2600" b="0" dirty="0" err="1">
                <a:solidFill>
                  <a:prstClr val="black"/>
                </a:solidFill>
              </a:rPr>
              <a:t>Virol</a:t>
            </a:r>
            <a:r>
              <a:rPr lang="en-GB" altLang="en-US" sz="2600" b="0" dirty="0">
                <a:solidFill>
                  <a:prstClr val="black"/>
                </a:solidFill>
              </a:rPr>
              <a:t>. 92:16</a:t>
            </a:r>
          </a:p>
          <a:p>
            <a:pPr algn="ctr" eaLnBrk="0" fontAlgn="base" hangingPunct="0">
              <a:spcBef>
                <a:spcPct val="0"/>
              </a:spcBef>
              <a:spcAft>
                <a:spcPct val="0"/>
              </a:spcAft>
            </a:pPr>
            <a:r>
              <a:rPr lang="en-GB" altLang="en-US" sz="2600" dirty="0" err="1">
                <a:solidFill>
                  <a:prstClr val="black"/>
                </a:solidFill>
              </a:rPr>
              <a:t>Roslin</a:t>
            </a:r>
            <a:r>
              <a:rPr lang="en-GB" altLang="en-US" sz="2600" dirty="0">
                <a:solidFill>
                  <a:prstClr val="black"/>
                </a:solidFill>
              </a:rPr>
              <a:t> Institute, Scotland</a:t>
            </a:r>
          </a:p>
        </p:txBody>
      </p:sp>
      <p:sp>
        <p:nvSpPr>
          <p:cNvPr id="7" name="Title 6">
            <a:extLst>
              <a:ext uri="{FF2B5EF4-FFF2-40B4-BE49-F238E27FC236}">
                <a16:creationId xmlns:a16="http://schemas.microsoft.com/office/drawing/2014/main" id="{A4CA5AEE-B0CC-9840-B7F2-9709A599C5BC}"/>
              </a:ext>
            </a:extLst>
          </p:cNvPr>
          <p:cNvSpPr>
            <a:spLocks noGrp="1"/>
          </p:cNvSpPr>
          <p:nvPr>
            <p:ph type="title"/>
          </p:nvPr>
        </p:nvSpPr>
        <p:spPr>
          <a:xfrm>
            <a:off x="487679" y="121920"/>
            <a:ext cx="11411243" cy="639763"/>
          </a:xfrm>
        </p:spPr>
        <p:txBody>
          <a:bodyPr/>
          <a:lstStyle/>
          <a:p>
            <a:r>
              <a:rPr lang="en-US" dirty="0"/>
              <a:t>Editing produces pigs that are not susceptible to PRRS</a:t>
            </a:r>
          </a:p>
        </p:txBody>
      </p:sp>
    </p:spTree>
    <p:extLst>
      <p:ext uri="{BB962C8B-B14F-4D97-AF65-F5344CB8AC3E}">
        <p14:creationId xmlns:p14="http://schemas.microsoft.com/office/powerpoint/2010/main" val="3476471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rotWithShape="1">
          <a:blip r:embed="rId3">
            <a:extLst>
              <a:ext uri="{28A0092B-C50C-407E-A947-70E740481C1C}">
                <a14:useLocalDpi xmlns:a14="http://schemas.microsoft.com/office/drawing/2010/main" val="0"/>
              </a:ext>
            </a:extLst>
          </a:blip>
          <a:srcRect l="19012" t="23508" b="33033"/>
          <a:stretch/>
        </p:blipFill>
        <p:spPr bwMode="auto">
          <a:xfrm>
            <a:off x="487680" y="1229008"/>
            <a:ext cx="4062991" cy="34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7601" y="1229008"/>
            <a:ext cx="6051550" cy="478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65726" y="5184241"/>
            <a:ext cx="3903372" cy="1477328"/>
          </a:xfrm>
          <a:prstGeom prst="rect">
            <a:avLst/>
          </a:prstGeom>
          <a:noFill/>
        </p:spPr>
        <p:txBody>
          <a:bodyPr wrap="square" rtlCol="0">
            <a:spAutoFit/>
          </a:bodyPr>
          <a:lstStyle/>
          <a:p>
            <a:r>
              <a:rPr lang="en-US" altLang="en-US" dirty="0">
                <a:solidFill>
                  <a:prstClr val="black"/>
                </a:solidFill>
              </a:rPr>
              <a:t>Carlson DF, </a:t>
            </a:r>
            <a:r>
              <a:rPr lang="en-US" altLang="en-US" dirty="0" err="1">
                <a:solidFill>
                  <a:prstClr val="black"/>
                </a:solidFill>
              </a:rPr>
              <a:t>Lancto</a:t>
            </a:r>
            <a:r>
              <a:rPr lang="en-US" altLang="en-US" dirty="0">
                <a:solidFill>
                  <a:prstClr val="black"/>
                </a:solidFill>
              </a:rPr>
              <a:t> CA, </a:t>
            </a:r>
            <a:r>
              <a:rPr lang="en-US" altLang="en-US" dirty="0" err="1">
                <a:solidFill>
                  <a:prstClr val="black"/>
                </a:solidFill>
              </a:rPr>
              <a:t>Zang</a:t>
            </a:r>
            <a:r>
              <a:rPr lang="en-US" altLang="en-US" dirty="0">
                <a:solidFill>
                  <a:prstClr val="black"/>
                </a:solidFill>
              </a:rPr>
              <a:t> B, Kim E-S, Walton M, et al. 2016. Production of hornless dairy cattle from genome-edited cell lines. Nat Biotech 34: 479-81</a:t>
            </a:r>
          </a:p>
          <a:p>
            <a:endParaRPr lang="en-GB" dirty="0">
              <a:solidFill>
                <a:prstClr val="black"/>
              </a:solidFill>
            </a:endParaRPr>
          </a:p>
        </p:txBody>
      </p:sp>
      <p:sp>
        <p:nvSpPr>
          <p:cNvPr id="7" name="Title 6">
            <a:extLst>
              <a:ext uri="{FF2B5EF4-FFF2-40B4-BE49-F238E27FC236}">
                <a16:creationId xmlns:a16="http://schemas.microsoft.com/office/drawing/2014/main" id="{646979B0-092F-EE4D-A43B-110C7F8FCF4F}"/>
              </a:ext>
            </a:extLst>
          </p:cNvPr>
          <p:cNvSpPr>
            <a:spLocks noGrp="1"/>
          </p:cNvSpPr>
          <p:nvPr>
            <p:ph type="title"/>
          </p:nvPr>
        </p:nvSpPr>
        <p:spPr>
          <a:xfrm>
            <a:off x="487680" y="121920"/>
            <a:ext cx="11446412" cy="639763"/>
          </a:xfrm>
        </p:spPr>
        <p:txBody>
          <a:bodyPr/>
          <a:lstStyle/>
          <a:p>
            <a:r>
              <a:rPr lang="en-US" dirty="0"/>
              <a:t>Gene edited polled calves: Naturally occurring allele</a:t>
            </a:r>
          </a:p>
        </p:txBody>
      </p:sp>
    </p:spTree>
    <p:extLst>
      <p:ext uri="{BB962C8B-B14F-4D97-AF65-F5344CB8AC3E}">
        <p14:creationId xmlns:p14="http://schemas.microsoft.com/office/powerpoint/2010/main" val="253707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487680" y="1165547"/>
            <a:ext cx="5373748" cy="5116836"/>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7514"/>
          <a:stretch/>
        </p:blipFill>
        <p:spPr>
          <a:xfrm>
            <a:off x="10546052" y="964700"/>
            <a:ext cx="1525310" cy="1763382"/>
          </a:xfrm>
          <a:prstGeom prst="rect">
            <a:avLst/>
          </a:prstGeom>
        </p:spPr>
      </p:pic>
      <p:sp>
        <p:nvSpPr>
          <p:cNvPr id="31" name="TextBox 30"/>
          <p:cNvSpPr txBox="1"/>
          <p:nvPr/>
        </p:nvSpPr>
        <p:spPr>
          <a:xfrm>
            <a:off x="10540180" y="3539299"/>
            <a:ext cx="1616178" cy="369332"/>
          </a:xfrm>
          <a:prstGeom prst="rect">
            <a:avLst/>
          </a:prstGeom>
          <a:noFill/>
        </p:spPr>
        <p:txBody>
          <a:bodyPr wrap="square" rtlCol="0">
            <a:spAutoFit/>
          </a:bodyPr>
          <a:lstStyle/>
          <a:p>
            <a:endParaRPr lang="en-US" dirty="0">
              <a:solidFill>
                <a:prstClr val="black"/>
              </a:solidFill>
              <a:latin typeface="Arial" pitchFamily="34" charset="0"/>
              <a:cs typeface="Arial" pitchFamily="34" charset="0"/>
            </a:endParaRPr>
          </a:p>
        </p:txBody>
      </p:sp>
      <p:sp>
        <p:nvSpPr>
          <p:cNvPr id="32" name="Content Placeholder 12">
            <a:extLst>
              <a:ext uri="{FF2B5EF4-FFF2-40B4-BE49-F238E27FC236}">
                <a16:creationId xmlns:a16="http://schemas.microsoft.com/office/drawing/2014/main" id="{DCCC4811-41D8-413B-8C69-0F85060DD377}"/>
              </a:ext>
            </a:extLst>
          </p:cNvPr>
          <p:cNvSpPr txBox="1">
            <a:spLocks/>
          </p:cNvSpPr>
          <p:nvPr/>
        </p:nvSpPr>
        <p:spPr>
          <a:xfrm>
            <a:off x="5989250" y="1165547"/>
            <a:ext cx="4472940" cy="31382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hangingPunct="0">
              <a:lnSpc>
                <a:spcPct val="100000"/>
              </a:lnSpc>
              <a:spcBef>
                <a:spcPts val="1200"/>
              </a:spcBef>
              <a:buFont typeface="Wingdings" panose="05000000000000000000" pitchFamily="2" charset="2"/>
              <a:buChar char="v"/>
            </a:pPr>
            <a:r>
              <a:rPr lang="en-GB" sz="2000" dirty="0">
                <a:solidFill>
                  <a:prstClr val="black"/>
                </a:solidFill>
                <a:latin typeface="Arial" panose="020B0604020202020204" pitchFamily="34" charset="0"/>
                <a:cs typeface="Arial" panose="020B0604020202020204" pitchFamily="34" charset="0"/>
              </a:rPr>
              <a:t>Daughters of polled Holstein sires will earn   less over their lifetimes</a:t>
            </a:r>
          </a:p>
          <a:p>
            <a:pPr marL="182880" indent="-182880">
              <a:lnSpc>
                <a:spcPct val="100000"/>
              </a:lnSpc>
              <a:spcBef>
                <a:spcPts val="1200"/>
              </a:spcBef>
              <a:buFont typeface="Wingdings" panose="05000000000000000000" pitchFamily="2" charset="2"/>
              <a:buChar char="v"/>
            </a:pPr>
            <a:r>
              <a:rPr lang="en-GB" sz="2000" b="1" dirty="0">
                <a:solidFill>
                  <a:prstClr val="black"/>
                </a:solidFill>
                <a:latin typeface="Arial" panose="020B0604020202020204" pitchFamily="34" charset="0"/>
                <a:cs typeface="Arial" panose="020B0604020202020204" pitchFamily="34" charset="0"/>
              </a:rPr>
              <a:t>Polled allele frequency  is 0.0071</a:t>
            </a:r>
            <a:endParaRPr lang="en-GB" sz="2000" dirty="0">
              <a:solidFill>
                <a:prstClr val="black"/>
              </a:solidFill>
              <a:latin typeface="Arial" panose="020B0604020202020204" pitchFamily="34" charset="0"/>
              <a:cs typeface="Arial" panose="020B0604020202020204" pitchFamily="34" charset="0"/>
            </a:endParaRPr>
          </a:p>
          <a:p>
            <a:pPr marL="182880" indent="-182880" hangingPunct="0">
              <a:lnSpc>
                <a:spcPct val="100000"/>
              </a:lnSpc>
              <a:spcBef>
                <a:spcPts val="1200"/>
              </a:spcBef>
              <a:buFont typeface="Wingdings" panose="05000000000000000000" pitchFamily="2" charset="2"/>
              <a:buChar char="v"/>
            </a:pPr>
            <a:r>
              <a:rPr lang="en-GB" sz="2000" dirty="0">
                <a:solidFill>
                  <a:prstClr val="black"/>
                </a:solidFill>
                <a:latin typeface="Arial" panose="020B0604020202020204" pitchFamily="34" charset="0"/>
                <a:cs typeface="Arial" panose="020B0604020202020204" pitchFamily="34" charset="0"/>
              </a:rPr>
              <a:t>Adding polled to selection indices is not effective</a:t>
            </a:r>
          </a:p>
          <a:p>
            <a:pPr marL="182880" indent="-182880" hangingPunct="0">
              <a:lnSpc>
                <a:spcPct val="100000"/>
              </a:lnSpc>
              <a:spcBef>
                <a:spcPts val="1200"/>
              </a:spcBef>
              <a:buFont typeface="Wingdings" panose="05000000000000000000" pitchFamily="2" charset="2"/>
              <a:buChar char="v"/>
            </a:pPr>
            <a:r>
              <a:rPr lang="en-GB" sz="2000" dirty="0">
                <a:solidFill>
                  <a:prstClr val="black"/>
                </a:solidFill>
                <a:latin typeface="Arial" panose="020B0604020202020204" pitchFamily="34" charset="0"/>
                <a:cs typeface="Arial" panose="020B0604020202020204" pitchFamily="34" charset="0"/>
              </a:rPr>
              <a:t>If used exclusively   polled sires would increase inbreeding &amp; decrease genetic gain</a:t>
            </a:r>
          </a:p>
        </p:txBody>
      </p:sp>
      <p:sp>
        <p:nvSpPr>
          <p:cNvPr id="6" name="TextBox 5"/>
          <p:cNvSpPr txBox="1"/>
          <p:nvPr/>
        </p:nvSpPr>
        <p:spPr>
          <a:xfrm>
            <a:off x="5989250" y="4568951"/>
            <a:ext cx="5172400" cy="1077218"/>
          </a:xfrm>
          <a:prstGeom prst="rect">
            <a:avLst/>
          </a:prstGeom>
          <a:noFill/>
        </p:spPr>
        <p:txBody>
          <a:bodyPr wrap="square" rtlCol="0">
            <a:spAutoFit/>
          </a:bodyPr>
          <a:lstStyle/>
          <a:p>
            <a:pPr algn="just"/>
            <a:r>
              <a:rPr lang="en-US" sz="1600" dirty="0">
                <a:solidFill>
                  <a:srgbClr val="4472C4">
                    <a:lumMod val="50000"/>
                  </a:srgbClr>
                </a:solidFill>
              </a:rPr>
              <a:t>Mueller, Maci et al. 2018. </a:t>
            </a:r>
            <a:r>
              <a:rPr lang="en-US" sz="1600" b="1" dirty="0">
                <a:solidFill>
                  <a:srgbClr val="4472C4">
                    <a:lumMod val="50000"/>
                  </a:srgbClr>
                </a:solidFill>
              </a:rPr>
              <a:t>Simulation of introgression of the POLLED allele into the Holstein breed via conventional breeding versus gene editing</a:t>
            </a:r>
            <a:r>
              <a:rPr lang="en-US" sz="1600" dirty="0">
                <a:solidFill>
                  <a:srgbClr val="4472C4">
                    <a:lumMod val="50000"/>
                  </a:srgbClr>
                </a:solidFill>
              </a:rPr>
              <a:t>. Proc. 11th World </a:t>
            </a:r>
            <a:r>
              <a:rPr lang="en-US" sz="1600" dirty="0" err="1">
                <a:solidFill>
                  <a:srgbClr val="4472C4">
                    <a:lumMod val="50000"/>
                  </a:srgbClr>
                </a:solidFill>
              </a:rPr>
              <a:t>Congr</a:t>
            </a:r>
            <a:r>
              <a:rPr lang="en-US" sz="1600" dirty="0">
                <a:solidFill>
                  <a:srgbClr val="4472C4">
                    <a:lumMod val="50000"/>
                  </a:srgbClr>
                </a:solidFill>
              </a:rPr>
              <a:t>. Genet. Appl. </a:t>
            </a:r>
            <a:r>
              <a:rPr lang="en-US" sz="1600" dirty="0" err="1">
                <a:solidFill>
                  <a:srgbClr val="4472C4">
                    <a:lumMod val="50000"/>
                  </a:srgbClr>
                </a:solidFill>
              </a:rPr>
              <a:t>Livest</a:t>
            </a:r>
            <a:r>
              <a:rPr lang="en-US" sz="1600" dirty="0">
                <a:solidFill>
                  <a:srgbClr val="4472C4">
                    <a:lumMod val="50000"/>
                  </a:srgbClr>
                </a:solidFill>
              </a:rPr>
              <a:t>. Prod., Auckland, New Zealand 11:755</a:t>
            </a:r>
          </a:p>
        </p:txBody>
      </p:sp>
      <p:sp>
        <p:nvSpPr>
          <p:cNvPr id="8" name="Title 7">
            <a:extLst>
              <a:ext uri="{FF2B5EF4-FFF2-40B4-BE49-F238E27FC236}">
                <a16:creationId xmlns:a16="http://schemas.microsoft.com/office/drawing/2014/main" id="{33957CD8-8F79-1649-A374-639FAA53802B}"/>
              </a:ext>
            </a:extLst>
          </p:cNvPr>
          <p:cNvSpPr>
            <a:spLocks noGrp="1"/>
          </p:cNvSpPr>
          <p:nvPr>
            <p:ph type="title"/>
          </p:nvPr>
        </p:nvSpPr>
        <p:spPr>
          <a:xfrm>
            <a:off x="487680" y="121920"/>
            <a:ext cx="11583682" cy="639763"/>
          </a:xfrm>
        </p:spPr>
        <p:txBody>
          <a:bodyPr/>
          <a:lstStyle/>
          <a:p>
            <a:r>
              <a:rPr lang="en-US" dirty="0"/>
              <a:t>Many polled bulls lag behind horned contemporaries</a:t>
            </a:r>
          </a:p>
        </p:txBody>
      </p:sp>
    </p:spTree>
    <p:extLst>
      <p:ext uri="{BB962C8B-B14F-4D97-AF65-F5344CB8AC3E}">
        <p14:creationId xmlns:p14="http://schemas.microsoft.com/office/powerpoint/2010/main" val="3593298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0540180" y="3539299"/>
            <a:ext cx="1616178" cy="369332"/>
          </a:xfrm>
          <a:prstGeom prst="rect">
            <a:avLst/>
          </a:prstGeom>
          <a:noFill/>
        </p:spPr>
        <p:txBody>
          <a:bodyPr wrap="square" rtlCol="0">
            <a:spAutoFit/>
          </a:bodyPr>
          <a:lstStyle/>
          <a:p>
            <a:endParaRPr lang="en-US" dirty="0">
              <a:solidFill>
                <a:prstClr val="black"/>
              </a:solidFill>
              <a:latin typeface="Arial" pitchFamily="34" charset="0"/>
              <a:cs typeface="Arial" pitchFamily="34" charset="0"/>
            </a:endParaRPr>
          </a:p>
        </p:txBody>
      </p:sp>
      <p:pic>
        <p:nvPicPr>
          <p:cNvPr id="14" name="Picture 13" descr="A close up of a map&#10;&#10;Description generated with very high confidence"/>
          <p:cNvPicPr/>
          <p:nvPr/>
        </p:nvPicPr>
        <p:blipFill>
          <a:blip r:embed="rId3" cstate="print">
            <a:extLst>
              <a:ext uri="{28A0092B-C50C-407E-A947-70E740481C1C}">
                <a14:useLocalDpi xmlns:a14="http://schemas.microsoft.com/office/drawing/2010/main" val="0"/>
              </a:ext>
            </a:extLst>
          </a:blip>
          <a:stretch>
            <a:fillRect/>
          </a:stretch>
        </p:blipFill>
        <p:spPr>
          <a:xfrm>
            <a:off x="597879" y="996462"/>
            <a:ext cx="11070775" cy="5336900"/>
          </a:xfrm>
          <a:prstGeom prst="rect">
            <a:avLst/>
          </a:prstGeom>
          <a:noFill/>
        </p:spPr>
      </p:pic>
      <p:sp>
        <p:nvSpPr>
          <p:cNvPr id="7" name="Title 6">
            <a:extLst>
              <a:ext uri="{FF2B5EF4-FFF2-40B4-BE49-F238E27FC236}">
                <a16:creationId xmlns:a16="http://schemas.microsoft.com/office/drawing/2014/main" id="{F71F3200-E539-F340-A442-BC80C583FA3D}"/>
              </a:ext>
            </a:extLst>
          </p:cNvPr>
          <p:cNvSpPr>
            <a:spLocks noGrp="1"/>
          </p:cNvSpPr>
          <p:nvPr>
            <p:ph type="title"/>
          </p:nvPr>
        </p:nvSpPr>
        <p:spPr/>
        <p:txBody>
          <a:bodyPr/>
          <a:lstStyle/>
          <a:p>
            <a:r>
              <a:rPr lang="en-US" dirty="0"/>
              <a:t>Simulation of introgression of the polled allele</a:t>
            </a:r>
          </a:p>
        </p:txBody>
      </p:sp>
    </p:spTree>
    <p:extLst>
      <p:ext uri="{BB962C8B-B14F-4D97-AF65-F5344CB8AC3E}">
        <p14:creationId xmlns:p14="http://schemas.microsoft.com/office/powerpoint/2010/main" val="202631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Actual versus observed frequencies vary by method</a:t>
            </a:r>
          </a:p>
        </p:txBody>
      </p:sp>
      <p:sp>
        <p:nvSpPr>
          <p:cNvPr id="7" name="Footer Placeholder 7"/>
          <p:cNvSpPr>
            <a:spLocks noGrp="1"/>
          </p:cNvSpPr>
          <p:nvPr>
            <p:ph type="ftr" sz="quarter" idx="3"/>
          </p:nvPr>
        </p:nvSpPr>
        <p:spPr>
          <a:xfrm>
            <a:off x="0" y="6454775"/>
            <a:ext cx="8229600" cy="365125"/>
          </a:xfrm>
          <a:prstGeom prst="rect">
            <a:avLst/>
          </a:prstGeom>
        </p:spPr>
        <p:txBody>
          <a:bodyPr vert="horz" lIns="91440" tIns="45720" rIns="91440" bIns="45720" rtlCol="0" anchor="b"/>
          <a:lstStyle>
            <a:lvl1pPr algn="ctr">
              <a:defRPr sz="1200" b="1" baseline="0">
                <a:solidFill>
                  <a:schemeClr val="bg1">
                    <a:lumMod val="85000"/>
                  </a:schemeClr>
                </a:solidFill>
              </a:defRPr>
            </a:lvl1pPr>
          </a:lstStyle>
          <a:p>
            <a:r>
              <a:rPr lang="en-US" dirty="0" err="1"/>
              <a:t>Faculdade</a:t>
            </a:r>
            <a:r>
              <a:rPr lang="en-US" dirty="0"/>
              <a:t> de </a:t>
            </a:r>
            <a:r>
              <a:rPr lang="en-US" dirty="0" err="1"/>
              <a:t>Zootecnia</a:t>
            </a:r>
            <a:r>
              <a:rPr lang="en-US" dirty="0"/>
              <a:t> e </a:t>
            </a:r>
            <a:r>
              <a:rPr lang="en-US" dirty="0" err="1"/>
              <a:t>Engenharia</a:t>
            </a:r>
            <a:r>
              <a:rPr lang="en-US" dirty="0"/>
              <a:t> de Alimentos, </a:t>
            </a:r>
            <a:r>
              <a:rPr lang="en-US" dirty="0" err="1"/>
              <a:t>Universidade</a:t>
            </a:r>
            <a:r>
              <a:rPr lang="en-US" dirty="0"/>
              <a:t> de São Paulo, </a:t>
            </a:r>
            <a:r>
              <a:rPr lang="en-US" dirty="0" err="1"/>
              <a:t>Pirassununga</a:t>
            </a:r>
            <a:r>
              <a:rPr lang="en-US" dirty="0"/>
              <a:t>, </a:t>
            </a:r>
            <a:r>
              <a:rPr lang="en-US" dirty="0" err="1"/>
              <a:t>Brasil</a:t>
            </a:r>
            <a:r>
              <a:rPr lang="en-US" dirty="0"/>
              <a:t>, 13 </a:t>
            </a:r>
            <a:r>
              <a:rPr lang="en-US" dirty="0" err="1"/>
              <a:t>Fevereiro</a:t>
            </a:r>
            <a:r>
              <a:rPr lang="en-US" dirty="0"/>
              <a:t> 2017</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708" y="875117"/>
            <a:ext cx="7760246" cy="5760905"/>
          </a:xfrm>
          <a:prstGeom prst="rect">
            <a:avLst/>
          </a:prstGeom>
        </p:spPr>
      </p:pic>
    </p:spTree>
    <p:extLst>
      <p:ext uri="{BB962C8B-B14F-4D97-AF65-F5344CB8AC3E}">
        <p14:creationId xmlns:p14="http://schemas.microsoft.com/office/powerpoint/2010/main" val="1399774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79" y="121920"/>
            <a:ext cx="11526767" cy="639763"/>
          </a:xfrm>
        </p:spPr>
        <p:txBody>
          <a:bodyPr/>
          <a:lstStyle/>
          <a:p>
            <a:r>
              <a:rPr lang="en-US" dirty="0"/>
              <a:t>Is gene editing the solution to </a:t>
            </a:r>
            <a:r>
              <a:rPr lang="en-US"/>
              <a:t>the recessives problem?</a:t>
            </a:r>
            <a:endParaRPr lang="en-US" dirty="0"/>
          </a:p>
        </p:txBody>
      </p:sp>
      <p:sp>
        <p:nvSpPr>
          <p:cNvPr id="3" name="Content Placeholder 2"/>
          <p:cNvSpPr>
            <a:spLocks noGrp="1"/>
          </p:cNvSpPr>
          <p:nvPr>
            <p:ph sz="half" idx="1"/>
          </p:nvPr>
        </p:nvSpPr>
        <p:spPr/>
        <p:txBody>
          <a:bodyPr/>
          <a:lstStyle/>
          <a:p>
            <a:r>
              <a:rPr lang="en-US" sz="2800" dirty="0"/>
              <a:t>Estimated losses are at least $11 million/year in the US alone</a:t>
            </a:r>
          </a:p>
          <a:p>
            <a:r>
              <a:rPr lang="en-US" sz="2800" dirty="0"/>
              <a:t>Much speculation about application of gene editing in livestock populations</a:t>
            </a:r>
          </a:p>
          <a:p>
            <a:pPr lvl="1"/>
            <a:r>
              <a:rPr lang="en-US" sz="2800" dirty="0"/>
              <a:t>Rapid introgression of desirable Mendelian traits, such as the Slick </a:t>
            </a:r>
            <a:r>
              <a:rPr lang="en-US" sz="2800" dirty="0">
                <a:solidFill>
                  <a:srgbClr val="00337F"/>
                </a:solidFill>
              </a:rPr>
              <a:t>(</a:t>
            </a:r>
            <a:r>
              <a:rPr lang="en-US" sz="2800" dirty="0" err="1">
                <a:solidFill>
                  <a:srgbClr val="00337F"/>
                </a:solidFill>
              </a:rPr>
              <a:t>Loi</a:t>
            </a:r>
            <a:r>
              <a:rPr lang="en-US" sz="2800" dirty="0">
                <a:solidFill>
                  <a:srgbClr val="00337F"/>
                </a:solidFill>
              </a:rPr>
              <a:t> et al., 2016)</a:t>
            </a:r>
            <a:r>
              <a:rPr lang="en-US" sz="2800" dirty="0"/>
              <a:t> and Polled </a:t>
            </a:r>
            <a:r>
              <a:rPr lang="en-US" sz="2800" dirty="0">
                <a:solidFill>
                  <a:srgbClr val="00337F"/>
                </a:solidFill>
              </a:rPr>
              <a:t>(Mueller et al., 2019)</a:t>
            </a:r>
            <a:r>
              <a:rPr lang="en-US" sz="2800" dirty="0"/>
              <a:t> loci</a:t>
            </a:r>
          </a:p>
          <a:p>
            <a:pPr lvl="1"/>
            <a:r>
              <a:rPr lang="en-US" sz="2800" dirty="0"/>
              <a:t>Improvement of quantitative traits </a:t>
            </a:r>
            <a:r>
              <a:rPr lang="en-US" sz="2800" dirty="0">
                <a:solidFill>
                  <a:srgbClr val="00337F"/>
                </a:solidFill>
              </a:rPr>
              <a:t>(</a:t>
            </a:r>
            <a:r>
              <a:rPr lang="en-US" sz="2800" dirty="0" err="1">
                <a:solidFill>
                  <a:srgbClr val="00337F"/>
                </a:solidFill>
              </a:rPr>
              <a:t>Jenko</a:t>
            </a:r>
            <a:r>
              <a:rPr lang="en-US" sz="2800" dirty="0">
                <a:solidFill>
                  <a:srgbClr val="00337F"/>
                </a:solidFill>
              </a:rPr>
              <a:t> et al., 2015)</a:t>
            </a:r>
          </a:p>
          <a:p>
            <a:pPr lvl="1"/>
            <a:r>
              <a:rPr lang="en-US" sz="2800" dirty="0"/>
              <a:t>Development of animal models of complex human disease </a:t>
            </a:r>
            <a:r>
              <a:rPr lang="en-US" sz="2800" dirty="0">
                <a:solidFill>
                  <a:srgbClr val="00337F"/>
                </a:solidFill>
              </a:rPr>
              <a:t>(e.g., </a:t>
            </a:r>
            <a:r>
              <a:rPr lang="en-US" sz="2800" dirty="0" err="1">
                <a:solidFill>
                  <a:srgbClr val="00337F"/>
                </a:solidFill>
              </a:rPr>
              <a:t>Tu</a:t>
            </a:r>
            <a:r>
              <a:rPr lang="en-US" sz="2800" dirty="0">
                <a:solidFill>
                  <a:srgbClr val="00337F"/>
                </a:solidFill>
              </a:rPr>
              <a:t> et al., 2015)</a:t>
            </a:r>
          </a:p>
          <a:p>
            <a:r>
              <a:rPr lang="en-US" sz="2800" dirty="0"/>
              <a:t>What about editing carriers to rapidly eliminate harmful alleles from the population?</a:t>
            </a:r>
          </a:p>
        </p:txBody>
      </p:sp>
    </p:spTree>
    <p:extLst>
      <p:ext uri="{BB962C8B-B14F-4D97-AF65-F5344CB8AC3E}">
        <p14:creationId xmlns:p14="http://schemas.microsoft.com/office/powerpoint/2010/main" val="1664789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Embryonic deaths by generation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73676" y="932096"/>
            <a:ext cx="6826249" cy="5119687"/>
          </a:xfrm>
          <a:ln w="19050">
            <a:solidFill>
              <a:schemeClr val="tx1"/>
            </a:solidFill>
          </a:ln>
        </p:spPr>
      </p:pic>
      <p:pic>
        <p:nvPicPr>
          <p:cNvPr id="12290" name="Picture 2" descr="ttps://static-content.springer.com/image/art%3A10.1186%2Fs12711-015-0174-9/MediaObjects/12711_2015_174_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65" y="932096"/>
            <a:ext cx="5848350" cy="43624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054" y="1303075"/>
            <a:ext cx="7026943" cy="5270208"/>
          </a:xfrm>
          <a:prstGeom prst="rect">
            <a:avLst/>
          </a:prstGeom>
          <a:ln w="19050">
            <a:solidFill>
              <a:schemeClr val="tx1"/>
            </a:solidFill>
          </a:ln>
        </p:spPr>
      </p:pic>
    </p:spTree>
    <p:extLst>
      <p:ext uri="{BB962C8B-B14F-4D97-AF65-F5344CB8AC3E}">
        <p14:creationId xmlns:p14="http://schemas.microsoft.com/office/powerpoint/2010/main" val="9595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49575" y="867190"/>
            <a:ext cx="9847382" cy="5768810"/>
            <a:chOff x="1744870" y="1320043"/>
            <a:chExt cx="6789530" cy="4771491"/>
          </a:xfrm>
        </p:grpSpPr>
        <p:pic>
          <p:nvPicPr>
            <p:cNvPr id="14" name="Picture 2" descr="http://askhollyhow.com/wp-content/uploads/2013/11/ice-cream-sundae-cherry-l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870" y="1320043"/>
              <a:ext cx="3571875" cy="47714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48200" y="3769119"/>
              <a:ext cx="3886200" cy="3818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Artificial insemination</a:t>
              </a:r>
            </a:p>
          </p:txBody>
        </p:sp>
        <p:sp>
          <p:nvSpPr>
            <p:cNvPr id="17" name="TextBox 16"/>
            <p:cNvSpPr txBox="1"/>
            <p:nvPr/>
          </p:nvSpPr>
          <p:spPr>
            <a:xfrm>
              <a:off x="4648200" y="4704339"/>
              <a:ext cx="3886200" cy="3818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Performance recording</a:t>
              </a:r>
            </a:p>
          </p:txBody>
        </p:sp>
        <p:sp>
          <p:nvSpPr>
            <p:cNvPr id="18" name="TextBox 17"/>
            <p:cNvSpPr txBox="1"/>
            <p:nvPr/>
          </p:nvSpPr>
          <p:spPr>
            <a:xfrm>
              <a:off x="4648200" y="5171949"/>
              <a:ext cx="3886200" cy="3818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Development of breeding goals</a:t>
              </a:r>
            </a:p>
          </p:txBody>
        </p:sp>
        <p:sp>
          <p:nvSpPr>
            <p:cNvPr id="19" name="TextBox 18"/>
            <p:cNvSpPr txBox="1"/>
            <p:nvPr/>
          </p:nvSpPr>
          <p:spPr>
            <a:xfrm>
              <a:off x="4648200" y="4236729"/>
              <a:ext cx="3886200" cy="3818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Progeny testing</a:t>
              </a:r>
            </a:p>
          </p:txBody>
        </p:sp>
        <p:sp>
          <p:nvSpPr>
            <p:cNvPr id="21" name="TextBox 20"/>
            <p:cNvSpPr txBox="1"/>
            <p:nvPr/>
          </p:nvSpPr>
          <p:spPr>
            <a:xfrm>
              <a:off x="4648200" y="2366289"/>
              <a:ext cx="3886200" cy="687333"/>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Somatic cell nuclear transfer cloning</a:t>
              </a:r>
            </a:p>
          </p:txBody>
        </p:sp>
        <p:sp>
          <p:nvSpPr>
            <p:cNvPr id="22" name="TextBox 21"/>
            <p:cNvSpPr txBox="1"/>
            <p:nvPr/>
          </p:nvSpPr>
          <p:spPr>
            <a:xfrm>
              <a:off x="4648200" y="3301509"/>
              <a:ext cx="3886200" cy="3818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Embryo transfer</a:t>
              </a:r>
            </a:p>
          </p:txBody>
        </p:sp>
        <p:sp>
          <p:nvSpPr>
            <p:cNvPr id="23" name="TextBox 22"/>
            <p:cNvSpPr txBox="1"/>
            <p:nvPr/>
          </p:nvSpPr>
          <p:spPr>
            <a:xfrm>
              <a:off x="4648200" y="2833899"/>
              <a:ext cx="3886200" cy="3818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Genomic selection</a:t>
              </a:r>
            </a:p>
          </p:txBody>
        </p:sp>
        <p:sp>
          <p:nvSpPr>
            <p:cNvPr id="24" name="TextBox 23"/>
            <p:cNvSpPr txBox="1"/>
            <p:nvPr/>
          </p:nvSpPr>
          <p:spPr>
            <a:xfrm>
              <a:off x="4648200" y="1898679"/>
              <a:ext cx="3886200" cy="381852"/>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000066">
                      <a:lumMod val="50000"/>
                    </a:srgbClr>
                  </a:solidFill>
                  <a:latin typeface="Arial" pitchFamily="34" charset="0"/>
                  <a:cs typeface="Arial" pitchFamily="34" charset="0"/>
                </a:rPr>
                <a:t>Genome Editing</a:t>
              </a:r>
            </a:p>
          </p:txBody>
        </p:sp>
        <p:sp>
          <p:nvSpPr>
            <p:cNvPr id="25" name="TextBox 24"/>
            <p:cNvSpPr txBox="1"/>
            <p:nvPr/>
          </p:nvSpPr>
          <p:spPr>
            <a:xfrm>
              <a:off x="4648200" y="5639560"/>
              <a:ext cx="3886200" cy="3818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66">
                      <a:lumMod val="50000"/>
                    </a:srgbClr>
                  </a:solidFill>
                  <a:latin typeface="Arial" pitchFamily="34" charset="0"/>
                  <a:cs typeface="Arial" pitchFamily="34" charset="0"/>
                </a:rPr>
                <a:t>Association of like-minded breeders </a:t>
              </a:r>
            </a:p>
          </p:txBody>
        </p:sp>
      </p:grpSp>
      <p:sp>
        <p:nvSpPr>
          <p:cNvPr id="7" name="Title 6">
            <a:extLst>
              <a:ext uri="{FF2B5EF4-FFF2-40B4-BE49-F238E27FC236}">
                <a16:creationId xmlns:a16="http://schemas.microsoft.com/office/drawing/2014/main" id="{5055B711-782A-1440-B9E1-D8DF347E1D91}"/>
              </a:ext>
            </a:extLst>
          </p:cNvPr>
          <p:cNvSpPr>
            <a:spLocks noGrp="1"/>
          </p:cNvSpPr>
          <p:nvPr>
            <p:ph type="title"/>
          </p:nvPr>
        </p:nvSpPr>
        <p:spPr>
          <a:xfrm>
            <a:off x="339969" y="121920"/>
            <a:ext cx="11699631" cy="639763"/>
          </a:xfrm>
        </p:spPr>
        <p:txBody>
          <a:bodyPr/>
          <a:lstStyle/>
          <a:p>
            <a:r>
              <a:rPr lang="en-US" dirty="0"/>
              <a:t>How does genome editing fit with other technologies?</a:t>
            </a:r>
          </a:p>
        </p:txBody>
      </p:sp>
    </p:spTree>
    <p:extLst>
      <p:ext uri="{BB962C8B-B14F-4D97-AF65-F5344CB8AC3E}">
        <p14:creationId xmlns:p14="http://schemas.microsoft.com/office/powerpoint/2010/main" val="382428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12D2-725C-C048-8F2E-F6E089ABD9E6}"/>
              </a:ext>
            </a:extLst>
          </p:cNvPr>
          <p:cNvSpPr>
            <a:spLocks noGrp="1"/>
          </p:cNvSpPr>
          <p:nvPr>
            <p:ph type="title"/>
          </p:nvPr>
        </p:nvSpPr>
        <p:spPr/>
        <p:txBody>
          <a:bodyPr/>
          <a:lstStyle/>
          <a:p>
            <a:r>
              <a:rPr lang="en-US" dirty="0"/>
              <a:t>Challenges to routine use of gene editing	</a:t>
            </a:r>
          </a:p>
        </p:txBody>
      </p:sp>
      <p:sp>
        <p:nvSpPr>
          <p:cNvPr id="3" name="Content Placeholder 2">
            <a:extLst>
              <a:ext uri="{FF2B5EF4-FFF2-40B4-BE49-F238E27FC236}">
                <a16:creationId xmlns:a16="http://schemas.microsoft.com/office/drawing/2014/main" id="{47B94B73-6139-394E-AC61-EE54B522E85C}"/>
              </a:ext>
            </a:extLst>
          </p:cNvPr>
          <p:cNvSpPr>
            <a:spLocks noGrp="1"/>
          </p:cNvSpPr>
          <p:nvPr>
            <p:ph sz="half" idx="1"/>
          </p:nvPr>
        </p:nvSpPr>
        <p:spPr>
          <a:xfrm>
            <a:off x="487680" y="1143750"/>
            <a:ext cx="11216640" cy="5120640"/>
          </a:xfrm>
        </p:spPr>
        <p:txBody>
          <a:bodyPr/>
          <a:lstStyle/>
          <a:p>
            <a:r>
              <a:rPr lang="en-US" sz="3200" dirty="0"/>
              <a:t>We don’t know what loci should be edited</a:t>
            </a:r>
          </a:p>
          <a:p>
            <a:pPr lvl="1"/>
            <a:r>
              <a:rPr lang="en-US" sz="2800" dirty="0"/>
              <a:t>Studies designed to find “true” causal variants have identified few causal loci (e.g., Weller and </a:t>
            </a:r>
            <a:r>
              <a:rPr lang="en-US" sz="2800" dirty="0" err="1"/>
              <a:t>Wiggans</a:t>
            </a:r>
            <a:r>
              <a:rPr lang="en-US" sz="2800" dirty="0"/>
              <a:t>, 2018)</a:t>
            </a:r>
          </a:p>
          <a:p>
            <a:pPr lvl="1"/>
            <a:r>
              <a:rPr lang="en-US" sz="2800" dirty="0"/>
              <a:t>Most variants will have very small effects, so many must be edited to produce desired effects</a:t>
            </a:r>
          </a:p>
          <a:p>
            <a:r>
              <a:rPr lang="en-US" sz="3200" dirty="0"/>
              <a:t>Consumer acceptance of technology</a:t>
            </a:r>
          </a:p>
          <a:p>
            <a:pPr lvl="1"/>
            <a:r>
              <a:rPr lang="en-US" sz="2800" dirty="0"/>
              <a:t>Should probably focus on animal health and welfare</a:t>
            </a:r>
          </a:p>
          <a:p>
            <a:r>
              <a:rPr lang="en-US" sz="3200" dirty="0"/>
              <a:t>Regulatory uncertainty</a:t>
            </a:r>
          </a:p>
          <a:p>
            <a:pPr lvl="1"/>
            <a:r>
              <a:rPr lang="en-US" sz="2800" dirty="0"/>
              <a:t>Rules are likely to vary dramatically across countries, and conceptual frameworks may be incompatible</a:t>
            </a:r>
          </a:p>
        </p:txBody>
      </p:sp>
    </p:spTree>
    <p:extLst>
      <p:ext uri="{BB962C8B-B14F-4D97-AF65-F5344CB8AC3E}">
        <p14:creationId xmlns:p14="http://schemas.microsoft.com/office/powerpoint/2010/main" val="278090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2034-6FD3-4BE0-958D-DCB1B4987ED4}"/>
              </a:ext>
            </a:extLst>
          </p:cNvPr>
          <p:cNvSpPr>
            <a:spLocks noGrp="1"/>
          </p:cNvSpPr>
          <p:nvPr>
            <p:ph type="title"/>
          </p:nvPr>
        </p:nvSpPr>
        <p:spPr/>
        <p:txBody>
          <a:bodyPr/>
          <a:lstStyle/>
          <a:p>
            <a:r>
              <a:rPr lang="en-US" dirty="0"/>
              <a:t>Gene editing is a hot topic!</a:t>
            </a:r>
          </a:p>
        </p:txBody>
      </p:sp>
      <p:pic>
        <p:nvPicPr>
          <p:cNvPr id="8" name="Picture 7">
            <a:extLst>
              <a:ext uri="{FF2B5EF4-FFF2-40B4-BE49-F238E27FC236}">
                <a16:creationId xmlns:a16="http://schemas.microsoft.com/office/drawing/2014/main" id="{164DFCF5-5D5A-4045-A3D8-B98121A43A21}"/>
              </a:ext>
            </a:extLst>
          </p:cNvPr>
          <p:cNvPicPr>
            <a:picLocks noChangeAspect="1"/>
          </p:cNvPicPr>
          <p:nvPr/>
        </p:nvPicPr>
        <p:blipFill rotWithShape="1">
          <a:blip r:embed="rId2">
            <a:extLst>
              <a:ext uri="{28A0092B-C50C-407E-A947-70E740481C1C}">
                <a14:useLocalDpi xmlns:a14="http://schemas.microsoft.com/office/drawing/2010/main" val="0"/>
              </a:ext>
            </a:extLst>
          </a:blip>
          <a:srcRect t="11493" r="14335" b="28827"/>
          <a:stretch/>
        </p:blipFill>
        <p:spPr>
          <a:xfrm>
            <a:off x="112626" y="953263"/>
            <a:ext cx="9408201" cy="4096512"/>
          </a:xfrm>
          <a:prstGeom prst="rect">
            <a:avLst/>
          </a:prstGeom>
        </p:spPr>
      </p:pic>
      <p:pic>
        <p:nvPicPr>
          <p:cNvPr id="10" name="Picture 9">
            <a:extLst>
              <a:ext uri="{FF2B5EF4-FFF2-40B4-BE49-F238E27FC236}">
                <a16:creationId xmlns:a16="http://schemas.microsoft.com/office/drawing/2014/main" id="{B70D9A71-40AF-8F4F-A210-3F1758DDE863}"/>
              </a:ext>
            </a:extLst>
          </p:cNvPr>
          <p:cNvPicPr>
            <a:picLocks noChangeAspect="1"/>
          </p:cNvPicPr>
          <p:nvPr/>
        </p:nvPicPr>
        <p:blipFill rotWithShape="1">
          <a:blip r:embed="rId3">
            <a:extLst>
              <a:ext uri="{28A0092B-C50C-407E-A947-70E740481C1C}">
                <a14:useLocalDpi xmlns:a14="http://schemas.microsoft.com/office/drawing/2010/main" val="0"/>
              </a:ext>
            </a:extLst>
          </a:blip>
          <a:srcRect l="3048" t="13079" r="20028" b="34330"/>
          <a:stretch/>
        </p:blipFill>
        <p:spPr>
          <a:xfrm>
            <a:off x="3209121" y="1918946"/>
            <a:ext cx="8440758" cy="3606743"/>
          </a:xfrm>
          <a:prstGeom prst="rect">
            <a:avLst/>
          </a:prstGeom>
        </p:spPr>
      </p:pic>
      <p:pic>
        <p:nvPicPr>
          <p:cNvPr id="18" name="Picture 17">
            <a:extLst>
              <a:ext uri="{FF2B5EF4-FFF2-40B4-BE49-F238E27FC236}">
                <a16:creationId xmlns:a16="http://schemas.microsoft.com/office/drawing/2014/main" id="{8F7AC058-A384-3349-B398-F8FEACCFBBFF}"/>
              </a:ext>
            </a:extLst>
          </p:cNvPr>
          <p:cNvPicPr>
            <a:picLocks noChangeAspect="1"/>
          </p:cNvPicPr>
          <p:nvPr/>
        </p:nvPicPr>
        <p:blipFill rotWithShape="1">
          <a:blip r:embed="rId4">
            <a:extLst>
              <a:ext uri="{28A0092B-C50C-407E-A947-70E740481C1C}">
                <a14:useLocalDpi xmlns:a14="http://schemas.microsoft.com/office/drawing/2010/main" val="0"/>
              </a:ext>
            </a:extLst>
          </a:blip>
          <a:srcRect t="11207" b="45936"/>
          <a:stretch/>
        </p:blipFill>
        <p:spPr>
          <a:xfrm>
            <a:off x="487680" y="2637724"/>
            <a:ext cx="10972800" cy="2939143"/>
          </a:xfrm>
          <a:prstGeom prst="rect">
            <a:avLst/>
          </a:prstGeom>
        </p:spPr>
      </p:pic>
      <p:pic>
        <p:nvPicPr>
          <p:cNvPr id="16" name="Picture 15">
            <a:extLst>
              <a:ext uri="{FF2B5EF4-FFF2-40B4-BE49-F238E27FC236}">
                <a16:creationId xmlns:a16="http://schemas.microsoft.com/office/drawing/2014/main" id="{D37E5598-1C43-6144-9A29-6E682C0CD3A9}"/>
              </a:ext>
            </a:extLst>
          </p:cNvPr>
          <p:cNvPicPr>
            <a:picLocks noChangeAspect="1"/>
          </p:cNvPicPr>
          <p:nvPr/>
        </p:nvPicPr>
        <p:blipFill rotWithShape="1">
          <a:blip r:embed="rId5">
            <a:extLst>
              <a:ext uri="{28A0092B-C50C-407E-A947-70E740481C1C}">
                <a14:useLocalDpi xmlns:a14="http://schemas.microsoft.com/office/drawing/2010/main" val="0"/>
              </a:ext>
            </a:extLst>
          </a:blip>
          <a:srcRect t="13632" b="41606"/>
          <a:stretch/>
        </p:blipFill>
        <p:spPr>
          <a:xfrm>
            <a:off x="685800" y="1031273"/>
            <a:ext cx="10972800" cy="3069771"/>
          </a:xfrm>
          <a:prstGeom prst="rect">
            <a:avLst/>
          </a:prstGeom>
        </p:spPr>
      </p:pic>
      <p:pic>
        <p:nvPicPr>
          <p:cNvPr id="12" name="Picture 11">
            <a:extLst>
              <a:ext uri="{FF2B5EF4-FFF2-40B4-BE49-F238E27FC236}">
                <a16:creationId xmlns:a16="http://schemas.microsoft.com/office/drawing/2014/main" id="{6E250B6B-02B7-9B4E-BD5C-B0F51867C099}"/>
              </a:ext>
            </a:extLst>
          </p:cNvPr>
          <p:cNvPicPr>
            <a:picLocks noChangeAspect="1"/>
          </p:cNvPicPr>
          <p:nvPr/>
        </p:nvPicPr>
        <p:blipFill rotWithShape="1">
          <a:blip r:embed="rId6">
            <a:extLst>
              <a:ext uri="{28A0092B-C50C-407E-A947-70E740481C1C}">
                <a14:useLocalDpi xmlns:a14="http://schemas.microsoft.com/office/drawing/2010/main" val="0"/>
              </a:ext>
            </a:extLst>
          </a:blip>
          <a:srcRect t="12054" r="48022" b="13992"/>
          <a:stretch/>
        </p:blipFill>
        <p:spPr>
          <a:xfrm>
            <a:off x="5280771" y="882287"/>
            <a:ext cx="5703471" cy="5071773"/>
          </a:xfrm>
          <a:prstGeom prst="rect">
            <a:avLst/>
          </a:prstGeom>
        </p:spPr>
      </p:pic>
      <p:pic>
        <p:nvPicPr>
          <p:cNvPr id="26" name="Picture 25">
            <a:extLst>
              <a:ext uri="{FF2B5EF4-FFF2-40B4-BE49-F238E27FC236}">
                <a16:creationId xmlns:a16="http://schemas.microsoft.com/office/drawing/2014/main" id="{84C76828-7F88-7448-8690-B78C885C9F36}"/>
              </a:ext>
            </a:extLst>
          </p:cNvPr>
          <p:cNvPicPr>
            <a:picLocks noChangeAspect="1"/>
          </p:cNvPicPr>
          <p:nvPr/>
        </p:nvPicPr>
        <p:blipFill rotWithShape="1">
          <a:blip r:embed="rId7">
            <a:extLst>
              <a:ext uri="{28A0092B-C50C-407E-A947-70E740481C1C}">
                <a14:useLocalDpi xmlns:a14="http://schemas.microsoft.com/office/drawing/2010/main" val="0"/>
              </a:ext>
            </a:extLst>
          </a:blip>
          <a:srcRect l="445" t="11743" r="36312" b="13123"/>
          <a:stretch/>
        </p:blipFill>
        <p:spPr>
          <a:xfrm>
            <a:off x="3284764" y="1705200"/>
            <a:ext cx="5176157" cy="3843256"/>
          </a:xfrm>
          <a:prstGeom prst="rect">
            <a:avLst/>
          </a:prstGeom>
        </p:spPr>
      </p:pic>
      <p:pic>
        <p:nvPicPr>
          <p:cNvPr id="14" name="Picture 13">
            <a:extLst>
              <a:ext uri="{FF2B5EF4-FFF2-40B4-BE49-F238E27FC236}">
                <a16:creationId xmlns:a16="http://schemas.microsoft.com/office/drawing/2014/main" id="{78C7533C-5966-7D48-A7B5-D2E636915935}"/>
              </a:ext>
            </a:extLst>
          </p:cNvPr>
          <p:cNvPicPr>
            <a:picLocks noChangeAspect="1"/>
          </p:cNvPicPr>
          <p:nvPr/>
        </p:nvPicPr>
        <p:blipFill rotWithShape="1">
          <a:blip r:embed="rId8">
            <a:extLst>
              <a:ext uri="{28A0092B-C50C-407E-A947-70E740481C1C}">
                <a14:useLocalDpi xmlns:a14="http://schemas.microsoft.com/office/drawing/2010/main" val="0"/>
              </a:ext>
            </a:extLst>
          </a:blip>
          <a:srcRect t="11296" b="36800"/>
          <a:stretch/>
        </p:blipFill>
        <p:spPr>
          <a:xfrm>
            <a:off x="363393" y="2684838"/>
            <a:ext cx="10972800" cy="3559629"/>
          </a:xfrm>
          <a:prstGeom prst="rect">
            <a:avLst/>
          </a:prstGeom>
        </p:spPr>
      </p:pic>
    </p:spTree>
    <p:extLst>
      <p:ext uri="{BB962C8B-B14F-4D97-AF65-F5344CB8AC3E}">
        <p14:creationId xmlns:p14="http://schemas.microsoft.com/office/powerpoint/2010/main" val="31774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en-US" sz="5400" dirty="0">
                <a:cs typeface="Arial" charset="0"/>
              </a:rPr>
              <a:t>FDA draft guidance 187</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33" y="1940339"/>
            <a:ext cx="6074744" cy="4559058"/>
          </a:xfrm>
          <a:prstGeom prst="rect">
            <a:avLst/>
          </a:prstGeom>
        </p:spPr>
      </p:pic>
      <p:pic>
        <p:nvPicPr>
          <p:cNvPr id="33" name="Picture 3" descr="cow-cutout-fotolia_42278038_l-c2a9-dudarev-mikhail-fotolia.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2334" y="1357286"/>
            <a:ext cx="3879666" cy="44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rot="10800000">
            <a:off x="8415618" y="4369736"/>
            <a:ext cx="2953120" cy="2219739"/>
          </a:xfrm>
          <a:prstGeom prst="wedgeEllipseCallout">
            <a:avLst>
              <a:gd name="adj1" fmla="val -21519"/>
              <a:gd name="adj2" fmla="val 683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en-US" sz="2400" b="1" dirty="0">
                <a:solidFill>
                  <a:srgbClr val="FFFF00"/>
                </a:solidFill>
              </a:rPr>
              <a:t>That does not sound very risk-based, more process-based </a:t>
            </a:r>
          </a:p>
        </p:txBody>
      </p:sp>
      <p:sp>
        <p:nvSpPr>
          <p:cNvPr id="3" name="Rectangle 2">
            <a:extLst>
              <a:ext uri="{FF2B5EF4-FFF2-40B4-BE49-F238E27FC236}">
                <a16:creationId xmlns:a16="http://schemas.microsoft.com/office/drawing/2014/main" id="{EDEF5AD5-78D8-8648-8742-293C3843B259}"/>
              </a:ext>
            </a:extLst>
          </p:cNvPr>
          <p:cNvSpPr/>
          <p:nvPr/>
        </p:nvSpPr>
        <p:spPr>
          <a:xfrm>
            <a:off x="105511" y="923225"/>
            <a:ext cx="9026766" cy="954107"/>
          </a:xfrm>
          <a:prstGeom prst="rect">
            <a:avLst/>
          </a:prstGeom>
        </p:spPr>
        <p:txBody>
          <a:bodyPr wrap="square">
            <a:spAutoFit/>
          </a:bodyPr>
          <a:lstStyle/>
          <a:p>
            <a:r>
              <a:rPr lang="en-US" altLang="en-US" sz="2800" b="1" dirty="0">
                <a:cs typeface="Arial" charset="0"/>
              </a:rPr>
              <a:t>FDA now considers all gene edited animals whose genomes have been “altered intentionally” to be </a:t>
            </a:r>
            <a:r>
              <a:rPr lang="en-US" altLang="en-US" sz="2800" b="1" dirty="0">
                <a:solidFill>
                  <a:srgbClr val="254061"/>
                </a:solidFill>
                <a:cs typeface="Arial" charset="0"/>
              </a:rPr>
              <a:t>drugs</a:t>
            </a:r>
            <a:r>
              <a:rPr lang="en-US" altLang="en-US" sz="2800" b="1" dirty="0">
                <a:cs typeface="Arial" charset="0"/>
              </a:rPr>
              <a:t>!</a:t>
            </a:r>
            <a:endParaRPr lang="en-US" sz="2800" b="1" dirty="0"/>
          </a:p>
        </p:txBody>
      </p:sp>
    </p:spTree>
    <p:extLst>
      <p:ext uri="{BB962C8B-B14F-4D97-AF65-F5344CB8AC3E}">
        <p14:creationId xmlns:p14="http://schemas.microsoft.com/office/powerpoint/2010/main" val="20376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79" y="121920"/>
            <a:ext cx="11568486" cy="639763"/>
          </a:xfrm>
        </p:spPr>
        <p:txBody>
          <a:bodyPr>
            <a:normAutofit fontScale="90000"/>
          </a:bodyPr>
          <a:lstStyle/>
          <a:p>
            <a:pPr>
              <a:defRPr/>
            </a:pPr>
            <a:r>
              <a:rPr lang="en-US" altLang="en-US" sz="5400" dirty="0">
                <a:cs typeface="Arial" charset="0"/>
              </a:rPr>
              <a:t>July 25, 2018</a:t>
            </a:r>
            <a:br>
              <a:rPr lang="en-US" altLang="en-US" sz="5400" dirty="0">
                <a:cs typeface="Arial" charset="0"/>
              </a:rPr>
            </a:br>
            <a:r>
              <a:rPr lang="en-US" altLang="en-US" sz="5400" dirty="0">
                <a:cs typeface="Arial" charset="0"/>
              </a:rPr>
              <a:t>European High Court rules all edits are GMO</a:t>
            </a:r>
            <a:br>
              <a:rPr lang="en-US" altLang="en-US" sz="5400" dirty="0">
                <a:cs typeface="Arial" charset="0"/>
              </a:rPr>
            </a:br>
            <a:endParaRPr lang="en-US" altLang="en-US" sz="5400" dirty="0">
              <a:cs typeface="Arial" charset="0"/>
            </a:endParaRPr>
          </a:p>
        </p:txBody>
      </p:sp>
      <p:sp>
        <p:nvSpPr>
          <p:cNvPr id="6" name="TextBox 5"/>
          <p:cNvSpPr txBox="1"/>
          <p:nvPr/>
        </p:nvSpPr>
        <p:spPr>
          <a:xfrm>
            <a:off x="6303234" y="1383642"/>
            <a:ext cx="5788100" cy="4728355"/>
          </a:xfrm>
          <a:prstGeom prst="rect">
            <a:avLst/>
          </a:prstGeom>
          <a:noFill/>
        </p:spPr>
        <p:txBody>
          <a:bodyPr wrap="square" rtlCol="0">
            <a:spAutoFit/>
          </a:bodyPr>
          <a:lstStyle/>
          <a:p>
            <a:pPr algn="just"/>
            <a:r>
              <a:rPr lang="en-US" sz="2000" dirty="0">
                <a:solidFill>
                  <a:srgbClr val="5B9BD5">
                    <a:lumMod val="50000"/>
                  </a:srgbClr>
                </a:solidFill>
              </a:rPr>
              <a:t>“</a:t>
            </a:r>
            <a:r>
              <a:rPr lang="en-US" sz="2000" b="1" dirty="0">
                <a:solidFill>
                  <a:srgbClr val="5B9BD5">
                    <a:lumMod val="50000"/>
                  </a:srgbClr>
                </a:solidFill>
              </a:rPr>
              <a:t>Organisms obtained by mutagenesis are GMOs </a:t>
            </a:r>
            <a:r>
              <a:rPr lang="en-US" sz="2000" dirty="0">
                <a:solidFill>
                  <a:srgbClr val="5B9BD5">
                    <a:lumMod val="50000"/>
                  </a:srgbClr>
                </a:solidFill>
              </a:rPr>
              <a:t>within the meaning of the GMO Directive, in so far as the techniques and methods of mutagenesis alter the genetic material of an organism in a way that does not occur naturally. It follows that those organisms come, in principle, within the scope of the GMO Directive and are subject to the obligations laid down by that directive. </a:t>
            </a:r>
          </a:p>
          <a:p>
            <a:pPr algn="just"/>
            <a:endParaRPr lang="en-US" sz="2000" dirty="0">
              <a:solidFill>
                <a:srgbClr val="5B9BD5">
                  <a:lumMod val="50000"/>
                </a:srgbClr>
              </a:solidFill>
            </a:endParaRPr>
          </a:p>
          <a:p>
            <a:pPr algn="just"/>
            <a:r>
              <a:rPr lang="en-US" sz="2000" dirty="0">
                <a:solidFill>
                  <a:srgbClr val="5B9BD5">
                    <a:lumMod val="50000"/>
                  </a:srgbClr>
                </a:solidFill>
              </a:rPr>
              <a:t>The Court states, however, that it is apparent from the GMO Directive that it </a:t>
            </a:r>
            <a:r>
              <a:rPr lang="en-US" sz="2000" b="1" dirty="0">
                <a:solidFill>
                  <a:srgbClr val="5B9BD5">
                    <a:lumMod val="50000"/>
                  </a:srgbClr>
                </a:solidFill>
              </a:rPr>
              <a:t>does not apply to organisms obtained by means of certain mutagenesis techniques, namely those which have conventionally been used in a number of applications and have a long safety record</a:t>
            </a:r>
            <a:r>
              <a:rPr lang="en-US" sz="2000" dirty="0">
                <a:solidFill>
                  <a:srgbClr val="5B9BD5">
                    <a:lumMod val="50000"/>
                  </a:srgbClr>
                </a:solidFill>
              </a:rPr>
              <a:t>.” (defined as before 2001)</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75" y="3647096"/>
            <a:ext cx="3265254" cy="2174659"/>
          </a:xfrm>
          <a:prstGeom prst="rect">
            <a:avLst/>
          </a:prstGeom>
        </p:spPr>
      </p:pic>
      <p:sp>
        <p:nvSpPr>
          <p:cNvPr id="16" name="Cloud Callout 15"/>
          <p:cNvSpPr/>
          <p:nvPr/>
        </p:nvSpPr>
        <p:spPr>
          <a:xfrm>
            <a:off x="2778745" y="1556646"/>
            <a:ext cx="2598700" cy="1941870"/>
          </a:xfrm>
          <a:prstGeom prst="cloudCallout">
            <a:avLst>
              <a:gd name="adj1" fmla="val -50147"/>
              <a:gd name="adj2" fmla="val 85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But the polled allele does occur naturally</a:t>
            </a:r>
          </a:p>
        </p:txBody>
      </p:sp>
    </p:spTree>
    <p:extLst>
      <p:ext uri="{BB962C8B-B14F-4D97-AF65-F5344CB8AC3E}">
        <p14:creationId xmlns:p14="http://schemas.microsoft.com/office/powerpoint/2010/main" val="211427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11084" y="248985"/>
            <a:ext cx="10737024"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spcAft>
                <a:spcPct val="0"/>
              </a:spcAft>
            </a:pPr>
            <a:endParaRPr lang="en-US" altLang="en-US" sz="3600" b="1"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027650671"/>
              </p:ext>
            </p:extLst>
          </p:nvPr>
        </p:nvGraphicFramePr>
        <p:xfrm>
          <a:off x="73649" y="932579"/>
          <a:ext cx="11626943" cy="5636305"/>
        </p:xfrm>
        <a:graphic>
          <a:graphicData uri="http://schemas.openxmlformats.org/drawingml/2006/table">
            <a:tbl>
              <a:tblPr firstRow="1" bandRow="1">
                <a:tableStyleId>{5C22544A-7EE6-4342-B048-85BDC9FD1C3A}</a:tableStyleId>
              </a:tblPr>
              <a:tblGrid>
                <a:gridCol w="3161922">
                  <a:extLst>
                    <a:ext uri="{9D8B030D-6E8A-4147-A177-3AD203B41FA5}">
                      <a16:colId xmlns:a16="http://schemas.microsoft.com/office/drawing/2014/main" val="20000"/>
                    </a:ext>
                  </a:extLst>
                </a:gridCol>
                <a:gridCol w="3282461">
                  <a:extLst>
                    <a:ext uri="{9D8B030D-6E8A-4147-A177-3AD203B41FA5}">
                      <a16:colId xmlns:a16="http://schemas.microsoft.com/office/drawing/2014/main" val="20001"/>
                    </a:ext>
                  </a:extLst>
                </a:gridCol>
                <a:gridCol w="5182560">
                  <a:extLst>
                    <a:ext uri="{9D8B030D-6E8A-4147-A177-3AD203B41FA5}">
                      <a16:colId xmlns:a16="http://schemas.microsoft.com/office/drawing/2014/main" val="20002"/>
                    </a:ext>
                  </a:extLst>
                </a:gridCol>
              </a:tblGrid>
              <a:tr h="448499">
                <a:tc>
                  <a:txBody>
                    <a:bodyPr/>
                    <a:lstStyle/>
                    <a:p>
                      <a:r>
                        <a:rPr lang="en-US" sz="2400" dirty="0"/>
                        <a:t>Country</a:t>
                      </a:r>
                    </a:p>
                  </a:txBody>
                  <a:tcPr/>
                </a:tc>
                <a:tc>
                  <a:txBody>
                    <a:bodyPr/>
                    <a:lstStyle/>
                    <a:p>
                      <a:r>
                        <a:rPr lang="en-US" sz="2400" dirty="0"/>
                        <a:t>Additional</a:t>
                      </a:r>
                      <a:r>
                        <a:rPr lang="en-US" sz="2400" baseline="0" dirty="0"/>
                        <a:t> Regulations? </a:t>
                      </a:r>
                      <a:endParaRPr lang="en-US" sz="2400" dirty="0"/>
                    </a:p>
                  </a:txBody>
                  <a:tcPr/>
                </a:tc>
                <a:tc>
                  <a:txBody>
                    <a:bodyPr/>
                    <a:lstStyle/>
                    <a:p>
                      <a:r>
                        <a:rPr lang="en-US" sz="2400" dirty="0"/>
                        <a:t>Basis</a:t>
                      </a:r>
                      <a:r>
                        <a:rPr lang="en-US" sz="2400" baseline="0" dirty="0"/>
                        <a:t> of trigger/regulation?</a:t>
                      </a:r>
                      <a:endParaRPr lang="en-US" sz="2400" dirty="0"/>
                    </a:p>
                  </a:txBody>
                  <a:tcPr/>
                </a:tc>
                <a:extLst>
                  <a:ext uri="{0D108BD9-81ED-4DB2-BD59-A6C34878D82A}">
                    <a16:rowId xmlns:a16="http://schemas.microsoft.com/office/drawing/2014/main" val="10000"/>
                  </a:ext>
                </a:extLst>
              </a:tr>
              <a:tr h="313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Argentina</a:t>
                      </a:r>
                    </a:p>
                  </a:txBody>
                  <a:tcPr/>
                </a:tc>
                <a:tc>
                  <a:txBody>
                    <a:bodyPr/>
                    <a:lstStyle/>
                    <a:p>
                      <a:pPr algn="ctr"/>
                      <a:r>
                        <a:rPr lang="en-US" dirty="0"/>
                        <a:t>No</a:t>
                      </a:r>
                    </a:p>
                  </a:txBody>
                  <a:tcPr/>
                </a:tc>
                <a:tc>
                  <a:txBody>
                    <a:bodyPr/>
                    <a:lstStyle/>
                    <a:p>
                      <a:r>
                        <a:rPr lang="en-US" dirty="0"/>
                        <a:t>Novel DNA sequence</a:t>
                      </a:r>
                    </a:p>
                  </a:txBody>
                  <a:tcPr/>
                </a:tc>
                <a:extLst>
                  <a:ext uri="{0D108BD9-81ED-4DB2-BD59-A6C34878D82A}">
                    <a16:rowId xmlns:a16="http://schemas.microsoft.com/office/drawing/2014/main" val="10001"/>
                  </a:ext>
                </a:extLst>
              </a:tr>
              <a:tr h="615197">
                <a:tc>
                  <a:txBody>
                    <a:bodyPr/>
                    <a:lstStyle/>
                    <a:p>
                      <a:r>
                        <a:rPr lang="en-US" dirty="0"/>
                        <a:t>Australia</a:t>
                      </a:r>
                    </a:p>
                  </a:txBody>
                  <a:tcPr/>
                </a:tc>
                <a:tc>
                  <a:txBody>
                    <a:bodyPr/>
                    <a:lstStyle/>
                    <a:p>
                      <a:pPr algn="ctr"/>
                      <a:r>
                        <a:rPr lang="en-US" dirty="0"/>
                        <a:t>Yes</a:t>
                      </a:r>
                    </a:p>
                  </a:txBody>
                  <a:tcPr/>
                </a:tc>
                <a:tc>
                  <a:txBody>
                    <a:bodyPr/>
                    <a:lstStyle/>
                    <a:p>
                      <a:r>
                        <a:rPr lang="en-US" dirty="0"/>
                        <a:t>Use of “long” template</a:t>
                      </a:r>
                    </a:p>
                  </a:txBody>
                  <a:tcPr/>
                </a:tc>
                <a:extLst>
                  <a:ext uri="{0D108BD9-81ED-4DB2-BD59-A6C34878D82A}">
                    <a16:rowId xmlns:a16="http://schemas.microsoft.com/office/drawing/2014/main" val="10002"/>
                  </a:ext>
                </a:extLst>
              </a:tr>
              <a:tr h="615197">
                <a:tc>
                  <a:txBody>
                    <a:bodyPr/>
                    <a:lstStyle/>
                    <a:p>
                      <a:r>
                        <a:rPr lang="en-US" dirty="0"/>
                        <a:t>Brazil</a:t>
                      </a:r>
                    </a:p>
                  </a:txBody>
                  <a:tcPr/>
                </a:tc>
                <a:tc>
                  <a:txBody>
                    <a:bodyPr/>
                    <a:lstStyle/>
                    <a:p>
                      <a:pPr algn="ctr"/>
                      <a:r>
                        <a:rPr lang="en-US" dirty="0"/>
                        <a:t>No</a:t>
                      </a:r>
                    </a:p>
                  </a:txBody>
                  <a:tcPr/>
                </a:tc>
                <a:tc>
                  <a:txBody>
                    <a:bodyPr/>
                    <a:lstStyle/>
                    <a:p>
                      <a:r>
                        <a:rPr lang="en-US" dirty="0"/>
                        <a:t>Novel DNA sequence</a:t>
                      </a:r>
                    </a:p>
                  </a:txBody>
                  <a:tcPr/>
                </a:tc>
                <a:extLst>
                  <a:ext uri="{0D108BD9-81ED-4DB2-BD59-A6C34878D82A}">
                    <a16:rowId xmlns:a16="http://schemas.microsoft.com/office/drawing/2014/main" val="10003"/>
                  </a:ext>
                </a:extLst>
              </a:tr>
              <a:tr h="615197">
                <a:tc>
                  <a:txBody>
                    <a:bodyPr/>
                    <a:lstStyle/>
                    <a:p>
                      <a:r>
                        <a:rPr lang="en-US" dirty="0"/>
                        <a:t>Canada</a:t>
                      </a:r>
                    </a:p>
                  </a:txBody>
                  <a:tcPr/>
                </a:tc>
                <a:tc>
                  <a:txBody>
                    <a:bodyPr/>
                    <a:lstStyle/>
                    <a:p>
                      <a:pPr algn="ctr"/>
                      <a:r>
                        <a:rPr lang="en-US" dirty="0"/>
                        <a:t>No </a:t>
                      </a:r>
                    </a:p>
                  </a:txBody>
                  <a:tcPr/>
                </a:tc>
                <a:tc>
                  <a:txBody>
                    <a:bodyPr/>
                    <a:lstStyle/>
                    <a:p>
                      <a:r>
                        <a:rPr lang="en-US" dirty="0"/>
                        <a:t>Trait novelty (i.e.</a:t>
                      </a:r>
                      <a:r>
                        <a:rPr lang="en-US" baseline="0" dirty="0"/>
                        <a:t> novel product risk)</a:t>
                      </a:r>
                      <a:endParaRPr lang="en-US" dirty="0"/>
                    </a:p>
                  </a:txBody>
                  <a:tcPr/>
                </a:tc>
                <a:extLst>
                  <a:ext uri="{0D108BD9-81ED-4DB2-BD59-A6C34878D82A}">
                    <a16:rowId xmlns:a16="http://schemas.microsoft.com/office/drawing/2014/main" val="10004"/>
                  </a:ext>
                </a:extLst>
              </a:tr>
              <a:tr h="615197">
                <a:tc>
                  <a:txBody>
                    <a:bodyPr/>
                    <a:lstStyle/>
                    <a:p>
                      <a:r>
                        <a:rPr lang="en-US" dirty="0"/>
                        <a:t>European Union</a:t>
                      </a:r>
                    </a:p>
                  </a:txBody>
                  <a:tcPr/>
                </a:tc>
                <a:tc>
                  <a:txBody>
                    <a:bodyPr/>
                    <a:lstStyle/>
                    <a:p>
                      <a:pPr algn="ctr"/>
                      <a:r>
                        <a:rPr lang="en-US" dirty="0"/>
                        <a:t>Yes</a:t>
                      </a:r>
                    </a:p>
                  </a:txBody>
                  <a:tcPr/>
                </a:tc>
                <a:tc>
                  <a:txBody>
                    <a:bodyPr/>
                    <a:lstStyle/>
                    <a:p>
                      <a:r>
                        <a:rPr lang="en-US" dirty="0"/>
                        <a:t>Is a GMO if used</a:t>
                      </a:r>
                      <a:r>
                        <a:rPr lang="en-US" baseline="0" dirty="0"/>
                        <a:t> a mutagenesis technique not in existence before 2001</a:t>
                      </a:r>
                      <a:endParaRPr lang="en-US" dirty="0"/>
                    </a:p>
                  </a:txBody>
                  <a:tcPr/>
                </a:tc>
                <a:extLst>
                  <a:ext uri="{0D108BD9-81ED-4DB2-BD59-A6C34878D82A}">
                    <a16:rowId xmlns:a16="http://schemas.microsoft.com/office/drawing/2014/main" val="10005"/>
                  </a:ext>
                </a:extLst>
              </a:tr>
              <a:tr h="615197">
                <a:tc>
                  <a:txBody>
                    <a:bodyPr/>
                    <a:lstStyle/>
                    <a:p>
                      <a:r>
                        <a:rPr lang="en-US" dirty="0"/>
                        <a:t>Japan</a:t>
                      </a:r>
                    </a:p>
                  </a:txBody>
                  <a:tcPr/>
                </a:tc>
                <a:tc>
                  <a:txBody>
                    <a:bodyPr/>
                    <a:lstStyle/>
                    <a:p>
                      <a:pPr algn="ctr"/>
                      <a:r>
                        <a:rPr lang="en-US" dirty="0"/>
                        <a:t>No</a:t>
                      </a:r>
                    </a:p>
                  </a:txBody>
                  <a:tcPr/>
                </a:tc>
                <a:tc>
                  <a:txBody>
                    <a:bodyPr/>
                    <a:lstStyle/>
                    <a:p>
                      <a:r>
                        <a:rPr lang="en-US" dirty="0"/>
                        <a:t>No exogenous genes</a:t>
                      </a:r>
                    </a:p>
                  </a:txBody>
                  <a:tcPr/>
                </a:tc>
                <a:extLst>
                  <a:ext uri="{0D108BD9-81ED-4DB2-BD59-A6C34878D82A}">
                    <a16:rowId xmlns:a16="http://schemas.microsoft.com/office/drawing/2014/main" val="10006"/>
                  </a:ext>
                </a:extLst>
              </a:tr>
              <a:tr h="615197">
                <a:tc>
                  <a:txBody>
                    <a:bodyPr/>
                    <a:lstStyle/>
                    <a:p>
                      <a:r>
                        <a:rPr lang="en-US" dirty="0"/>
                        <a:t>New Zealand</a:t>
                      </a:r>
                    </a:p>
                  </a:txBody>
                  <a:tcPr/>
                </a:tc>
                <a:tc>
                  <a:txBody>
                    <a:bodyPr/>
                    <a:lstStyle/>
                    <a:p>
                      <a:pPr algn="ctr"/>
                      <a:r>
                        <a:rPr lang="en-US" dirty="0"/>
                        <a:t>Yes</a:t>
                      </a:r>
                    </a:p>
                  </a:txBody>
                  <a:tcPr/>
                </a:tc>
                <a:tc>
                  <a:txBody>
                    <a:bodyPr/>
                    <a:lstStyle/>
                    <a:p>
                      <a:r>
                        <a:rPr lang="en-US"/>
                        <a:t>Using of in vitro technique that modifies the genes/genetic material</a:t>
                      </a:r>
                      <a:endParaRPr lang="en-US" dirty="0"/>
                    </a:p>
                  </a:txBody>
                  <a:tcPr/>
                </a:tc>
                <a:extLst>
                  <a:ext uri="{0D108BD9-81ED-4DB2-BD59-A6C34878D82A}">
                    <a16:rowId xmlns:a16="http://schemas.microsoft.com/office/drawing/2014/main" val="10007"/>
                  </a:ext>
                </a:extLst>
              </a:tr>
              <a:tr h="615197">
                <a:tc>
                  <a:txBody>
                    <a:bodyPr/>
                    <a:lstStyle/>
                    <a:p>
                      <a:r>
                        <a:rPr lang="en-US" dirty="0"/>
                        <a:t>United</a:t>
                      </a:r>
                      <a:r>
                        <a:rPr lang="en-US" baseline="0" dirty="0"/>
                        <a:t> States</a:t>
                      </a:r>
                      <a:endParaRPr lang="en-US" dirty="0"/>
                    </a:p>
                  </a:txBody>
                  <a:tcPr/>
                </a:tc>
                <a:tc>
                  <a:txBody>
                    <a:bodyPr/>
                    <a:lstStyle/>
                    <a:p>
                      <a:pPr algn="ctr"/>
                      <a:r>
                        <a:rPr lang="en-US" dirty="0"/>
                        <a:t>Yes</a:t>
                      </a:r>
                    </a:p>
                  </a:txBody>
                  <a:tcPr/>
                </a:tc>
                <a:tc>
                  <a:txBody>
                    <a:bodyPr/>
                    <a:lstStyle/>
                    <a:p>
                      <a:r>
                        <a:rPr lang="en-US" dirty="0"/>
                        <a:t>New Animal Drug</a:t>
                      </a:r>
                    </a:p>
                  </a:txBody>
                  <a:tcPr/>
                </a:tc>
                <a:extLst>
                  <a:ext uri="{0D108BD9-81ED-4DB2-BD59-A6C34878D82A}">
                    <a16:rowId xmlns:a16="http://schemas.microsoft.com/office/drawing/2014/main" val="10008"/>
                  </a:ext>
                </a:extLst>
              </a:tr>
            </a:tbl>
          </a:graphicData>
        </a:graphic>
      </p:graphicFrame>
      <p:sp>
        <p:nvSpPr>
          <p:cNvPr id="4" name="AutoShape 2" descr="Image result for brazilian f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1" name="Group 20">
            <a:extLst>
              <a:ext uri="{FF2B5EF4-FFF2-40B4-BE49-F238E27FC236}">
                <a16:creationId xmlns:a16="http://schemas.microsoft.com/office/drawing/2014/main" id="{C928D2B2-A886-DF4B-994A-97F64F08441B}"/>
              </a:ext>
            </a:extLst>
          </p:cNvPr>
          <p:cNvGrpSpPr/>
          <p:nvPr/>
        </p:nvGrpSpPr>
        <p:grpSpPr>
          <a:xfrm>
            <a:off x="2223313" y="1327948"/>
            <a:ext cx="932863" cy="5233901"/>
            <a:chOff x="3770753" y="1597577"/>
            <a:chExt cx="932863" cy="5233901"/>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704" y="1597577"/>
              <a:ext cx="822960" cy="5486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6052" y="2199645"/>
              <a:ext cx="822264" cy="54864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6218" y="4087905"/>
              <a:ext cx="821933" cy="54864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5283" y="4819225"/>
              <a:ext cx="783803" cy="54864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0895" y="5550545"/>
              <a:ext cx="822960" cy="54864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0753" y="3390016"/>
              <a:ext cx="932863" cy="54864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0753" y="2757216"/>
              <a:ext cx="910988" cy="56946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96901" y="6234973"/>
              <a:ext cx="858692" cy="596505"/>
            </a:xfrm>
            <a:prstGeom prst="rect">
              <a:avLst/>
            </a:prstGeom>
          </p:spPr>
        </p:pic>
      </p:grpSp>
      <p:sp>
        <p:nvSpPr>
          <p:cNvPr id="20" name="Title 19">
            <a:extLst>
              <a:ext uri="{FF2B5EF4-FFF2-40B4-BE49-F238E27FC236}">
                <a16:creationId xmlns:a16="http://schemas.microsoft.com/office/drawing/2014/main" id="{045865EB-2A80-2441-AC36-C5F499898898}"/>
              </a:ext>
            </a:extLst>
          </p:cNvPr>
          <p:cNvSpPr>
            <a:spLocks noGrp="1"/>
          </p:cNvSpPr>
          <p:nvPr>
            <p:ph type="title"/>
          </p:nvPr>
        </p:nvSpPr>
        <p:spPr>
          <a:xfrm>
            <a:off x="487680" y="121920"/>
            <a:ext cx="11435650" cy="639763"/>
          </a:xfrm>
        </p:spPr>
        <p:txBody>
          <a:bodyPr/>
          <a:lstStyle/>
          <a:p>
            <a:r>
              <a:rPr lang="en-US" dirty="0"/>
              <a:t>Edited, polled Holsteins could be regulated by country</a:t>
            </a:r>
          </a:p>
        </p:txBody>
      </p:sp>
    </p:spTree>
    <p:extLst>
      <p:ext uri="{BB962C8B-B14F-4D97-AF65-F5344CB8AC3E}">
        <p14:creationId xmlns:p14="http://schemas.microsoft.com/office/powerpoint/2010/main" val="311091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5F16-DF5B-9D41-BD99-890B917D1D92}"/>
              </a:ext>
            </a:extLst>
          </p:cNvPr>
          <p:cNvSpPr>
            <a:spLocks noGrp="1"/>
          </p:cNvSpPr>
          <p:nvPr>
            <p:ph type="title"/>
          </p:nvPr>
        </p:nvSpPr>
        <p:spPr/>
        <p:txBody>
          <a:bodyPr/>
          <a:lstStyle/>
          <a:p>
            <a:r>
              <a:rPr lang="en-US" dirty="0"/>
              <a:t>What do consumers want?</a:t>
            </a:r>
          </a:p>
        </p:txBody>
      </p:sp>
      <p:pic>
        <p:nvPicPr>
          <p:cNvPr id="4" name="Content Placeholder 3">
            <a:extLst>
              <a:ext uri="{FF2B5EF4-FFF2-40B4-BE49-F238E27FC236}">
                <a16:creationId xmlns:a16="http://schemas.microsoft.com/office/drawing/2014/main" id="{CF5A5FF0-1056-9747-BAED-0EF1765DB743}"/>
              </a:ext>
            </a:extLst>
          </p:cNvPr>
          <p:cNvPicPr>
            <a:picLocks noGrp="1" noChangeAspect="1"/>
          </p:cNvPicPr>
          <p:nvPr>
            <p:ph sz="half" idx="1"/>
          </p:nvPr>
        </p:nvPicPr>
        <p:blipFill>
          <a:blip r:embed="rId2"/>
          <a:stretch>
            <a:fillRect/>
          </a:stretch>
        </p:blipFill>
        <p:spPr>
          <a:xfrm>
            <a:off x="6110990" y="954465"/>
            <a:ext cx="5822821" cy="4801758"/>
          </a:xfrm>
          <a:prstGeom prst="rect">
            <a:avLst/>
          </a:prstGeom>
        </p:spPr>
      </p:pic>
      <p:pic>
        <p:nvPicPr>
          <p:cNvPr id="5" name="Picture 4">
            <a:extLst>
              <a:ext uri="{FF2B5EF4-FFF2-40B4-BE49-F238E27FC236}">
                <a16:creationId xmlns:a16="http://schemas.microsoft.com/office/drawing/2014/main" id="{625A4F06-3710-E84A-ADCC-58F535F0C647}"/>
              </a:ext>
            </a:extLst>
          </p:cNvPr>
          <p:cNvPicPr>
            <a:picLocks noChangeAspect="1"/>
          </p:cNvPicPr>
          <p:nvPr/>
        </p:nvPicPr>
        <p:blipFill>
          <a:blip r:embed="rId3"/>
          <a:stretch>
            <a:fillRect/>
          </a:stretch>
        </p:blipFill>
        <p:spPr>
          <a:xfrm>
            <a:off x="193415" y="954465"/>
            <a:ext cx="5359400" cy="5168900"/>
          </a:xfrm>
          <a:prstGeom prst="rect">
            <a:avLst/>
          </a:prstGeom>
        </p:spPr>
      </p:pic>
      <p:sp>
        <p:nvSpPr>
          <p:cNvPr id="6" name="Rectangle 5">
            <a:extLst>
              <a:ext uri="{FF2B5EF4-FFF2-40B4-BE49-F238E27FC236}">
                <a16:creationId xmlns:a16="http://schemas.microsoft.com/office/drawing/2014/main" id="{5F140381-9B9A-9941-8642-C5C50B613041}"/>
              </a:ext>
            </a:extLst>
          </p:cNvPr>
          <p:cNvSpPr/>
          <p:nvPr/>
        </p:nvSpPr>
        <p:spPr>
          <a:xfrm>
            <a:off x="-14989" y="6112901"/>
            <a:ext cx="11092719" cy="523220"/>
          </a:xfrm>
          <a:prstGeom prst="rect">
            <a:avLst/>
          </a:prstGeom>
        </p:spPr>
        <p:txBody>
          <a:bodyPr wrap="square">
            <a:spAutoFit/>
          </a:bodyPr>
          <a:lstStyle/>
          <a:p>
            <a:r>
              <a:rPr lang="en-US" sz="2800" b="1" dirty="0">
                <a:solidFill>
                  <a:srgbClr val="333333"/>
                </a:solidFill>
              </a:rPr>
              <a:t>“They sell the snot out of that </a:t>
            </a:r>
            <a:r>
              <a:rPr lang="en-US" sz="2800" b="1" dirty="0" err="1">
                <a:solidFill>
                  <a:srgbClr val="333333"/>
                </a:solidFill>
              </a:rPr>
              <a:t>glowfish</a:t>
            </a:r>
            <a:r>
              <a:rPr lang="en-US" sz="2800" b="1" dirty="0">
                <a:solidFill>
                  <a:srgbClr val="333333"/>
                </a:solidFill>
              </a:rPr>
              <a:t>!” -- Alison Van </a:t>
            </a:r>
            <a:r>
              <a:rPr lang="en-US" sz="2800" b="1" dirty="0" err="1">
                <a:solidFill>
                  <a:srgbClr val="333333"/>
                </a:solidFill>
              </a:rPr>
              <a:t>Eenenaam</a:t>
            </a:r>
            <a:endParaRPr lang="en-US" sz="2800" b="1" dirty="0"/>
          </a:p>
        </p:txBody>
      </p:sp>
    </p:spTree>
    <p:extLst>
      <p:ext uri="{BB962C8B-B14F-4D97-AF65-F5344CB8AC3E}">
        <p14:creationId xmlns:p14="http://schemas.microsoft.com/office/powerpoint/2010/main" val="283851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E34A-28B0-A44E-8153-F186EF22FE9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98945A7-8CA8-DF4D-B7C9-99BA82FA76C3}"/>
              </a:ext>
            </a:extLst>
          </p:cNvPr>
          <p:cNvSpPr>
            <a:spLocks noGrp="1"/>
          </p:cNvSpPr>
          <p:nvPr>
            <p:ph sz="half" idx="1"/>
          </p:nvPr>
        </p:nvSpPr>
        <p:spPr>
          <a:xfrm>
            <a:off x="487680" y="1188720"/>
            <a:ext cx="11216640" cy="5120640"/>
          </a:xfrm>
        </p:spPr>
        <p:txBody>
          <a:bodyPr/>
          <a:lstStyle/>
          <a:p>
            <a:r>
              <a:rPr lang="en-US" sz="3200" dirty="0"/>
              <a:t>Gene editing allows us to make precisely targeted changes to an animal’s DNA</a:t>
            </a:r>
          </a:p>
          <a:p>
            <a:r>
              <a:rPr lang="en-US" sz="3200" dirty="0"/>
              <a:t>This is a powerful tool for improving animal health and increasing production efficiency</a:t>
            </a:r>
          </a:p>
          <a:p>
            <a:r>
              <a:rPr lang="en-US" sz="3200" dirty="0"/>
              <a:t>Current regulatory proposals may block market access for gene-edited animals</a:t>
            </a:r>
          </a:p>
          <a:p>
            <a:r>
              <a:rPr lang="en-US" sz="3200" dirty="0"/>
              <a:t>Innovators will seek out a supportive regulatory climate</a:t>
            </a:r>
          </a:p>
          <a:p>
            <a:r>
              <a:rPr lang="en-US" sz="3200" dirty="0"/>
              <a:t>Consumers are motivated more by positive impacts on human health than improved production efficiency</a:t>
            </a:r>
          </a:p>
        </p:txBody>
      </p:sp>
    </p:spTree>
    <p:extLst>
      <p:ext uri="{BB962C8B-B14F-4D97-AF65-F5344CB8AC3E}">
        <p14:creationId xmlns:p14="http://schemas.microsoft.com/office/powerpoint/2010/main" val="56088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p:nvPr>
        </p:nvSpPr>
        <p:spPr/>
        <p:txBody>
          <a:bodyPr/>
          <a:lstStyle/>
          <a:p>
            <a:r>
              <a:rPr lang="en-US" sz="3600" dirty="0"/>
              <a:t>Acknowledgments</a:t>
            </a:r>
          </a:p>
        </p:txBody>
      </p:sp>
      <p:sp>
        <p:nvSpPr>
          <p:cNvPr id="2" name="Content Placeholder 1"/>
          <p:cNvSpPr>
            <a:spLocks noGrp="1"/>
          </p:cNvSpPr>
          <p:nvPr>
            <p:ph sz="half" idx="1"/>
          </p:nvPr>
        </p:nvSpPr>
        <p:spPr/>
        <p:txBody>
          <a:bodyPr/>
          <a:lstStyle/>
          <a:p>
            <a:pPr>
              <a:spcAft>
                <a:spcPts val="1200"/>
              </a:spcAft>
            </a:pPr>
            <a:r>
              <a:rPr lang="en-US" sz="3200" dirty="0"/>
              <a:t>Dr. Alison Van </a:t>
            </a:r>
            <a:r>
              <a:rPr lang="en-US" sz="3200" dirty="0" err="1"/>
              <a:t>Eenennaam</a:t>
            </a:r>
            <a:r>
              <a:rPr lang="en-US" sz="3200" dirty="0"/>
              <a:t>, University of California Davis, provided many slides</a:t>
            </a:r>
          </a:p>
          <a:p>
            <a:pPr>
              <a:spcAft>
                <a:spcPts val="1200"/>
              </a:spcAft>
            </a:pPr>
            <a:r>
              <a:rPr lang="en-US" sz="3200" dirty="0"/>
              <a:t>USDA-ARS project 1265-31000-101-00, “Improving Genetic Predictions in Dairy Animals Using Phenotypic and Genomic Information” </a:t>
            </a:r>
            <a:r>
              <a:rPr lang="en-US" sz="3200" dirty="0">
                <a:solidFill>
                  <a:srgbClr val="00523C"/>
                </a:solidFill>
              </a:rPr>
              <a:t>(AGIL funding)</a:t>
            </a:r>
          </a:p>
          <a:p>
            <a:pPr>
              <a:spcAft>
                <a:spcPts val="1200"/>
              </a:spcAft>
            </a:pPr>
            <a:r>
              <a:rPr lang="en-US" sz="3200" dirty="0"/>
              <a:t>Additional resources</a:t>
            </a:r>
          </a:p>
          <a:p>
            <a:pPr lvl="1">
              <a:lnSpc>
                <a:spcPts val="2400"/>
              </a:lnSpc>
              <a:spcAft>
                <a:spcPts val="1200"/>
              </a:spcAft>
            </a:pPr>
            <a:r>
              <a:rPr lang="en-US" sz="2800" dirty="0"/>
              <a:t>Cole, J.B. 2019. Promotion of alleles by genome engineering. CAB Reviews: Perspectives in Agriculture, Veterinary Science, Nutrition and Natural Resources. (In press.)</a:t>
            </a:r>
          </a:p>
          <a:p>
            <a:pPr lvl="1">
              <a:lnSpc>
                <a:spcPts val="2400"/>
              </a:lnSpc>
              <a:spcAft>
                <a:spcPts val="1200"/>
              </a:spcAft>
            </a:pPr>
            <a:r>
              <a:rPr lang="en-US" sz="2800" dirty="0"/>
              <a:t>Mueller, M., J. Cole, T. </a:t>
            </a:r>
            <a:r>
              <a:rPr lang="en-US" sz="2800" dirty="0" err="1"/>
              <a:t>Sonstegard</a:t>
            </a:r>
            <a:r>
              <a:rPr lang="en-US" sz="2800" dirty="0"/>
              <a:t>, and A. Van </a:t>
            </a:r>
            <a:r>
              <a:rPr lang="en-US" sz="2800" dirty="0" err="1"/>
              <a:t>Eenennaam</a:t>
            </a:r>
            <a:r>
              <a:rPr lang="en-US" sz="2800" dirty="0"/>
              <a:t>. 2019. Comparison of gene editing vs. conventional breeding to </a:t>
            </a:r>
            <a:r>
              <a:rPr lang="en-US" sz="2800" dirty="0" err="1"/>
              <a:t>introgress</a:t>
            </a:r>
            <a:r>
              <a:rPr lang="en-US" sz="2800" dirty="0"/>
              <a:t> the POLLED allele into the U.S. dairy cattle population. J. Dairy Sci. (In press.)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srcRect t="25690" b="6254"/>
          <a:stretch>
            <a:fillRect/>
          </a:stretch>
        </p:blipFill>
        <p:spPr>
          <a:xfrm>
            <a:off x="0" y="837947"/>
            <a:ext cx="12192000" cy="5478935"/>
          </a:xfrm>
          <a:prstGeom prst="rect">
            <a:avLst/>
          </a:prstGeom>
          <a:effectLst/>
        </p:spPr>
      </p:pic>
      <p:sp>
        <p:nvSpPr>
          <p:cNvPr id="8" name="TextBox 7"/>
          <p:cNvSpPr txBox="1"/>
          <p:nvPr/>
        </p:nvSpPr>
        <p:spPr>
          <a:xfrm>
            <a:off x="0" y="5094315"/>
            <a:ext cx="12192000" cy="1029641"/>
          </a:xfrm>
          <a:prstGeom prst="rect">
            <a:avLst/>
          </a:prstGeom>
          <a:solidFill>
            <a:srgbClr val="CCFFCC">
              <a:alpha val="35294"/>
            </a:srgbClr>
          </a:solidFill>
          <a:effectLst>
            <a:softEdge rad="127000"/>
          </a:effectLst>
        </p:spPr>
        <p:txBody>
          <a:bodyPr wrap="square" lIns="243840" tIns="182880" rIns="182880" bIns="121920" rtlCol="0">
            <a:spAutoFit/>
          </a:bodyPr>
          <a:lstStyle/>
          <a:p>
            <a:pPr marL="1071007">
              <a:lnSpc>
                <a:spcPts val="2933"/>
              </a:lnSpc>
            </a:pPr>
            <a:r>
              <a:rPr lang="en-US" sz="2667" b="1" dirty="0">
                <a:solidFill>
                  <a:srgbClr val="244270"/>
                </a:solidFill>
                <a:cs typeface="Calibri" pitchFamily="34" charset="0"/>
              </a:rPr>
              <a:t>Holstein and Jersey crossbreds graze on American Farm Land Trust’s</a:t>
            </a:r>
          </a:p>
          <a:p>
            <a:pPr marL="1071007">
              <a:lnSpc>
                <a:spcPts val="2667"/>
              </a:lnSpc>
              <a:spcAft>
                <a:spcPts val="800"/>
              </a:spcAft>
            </a:pPr>
            <a:r>
              <a:rPr lang="en-US" sz="2667" b="1" dirty="0">
                <a:solidFill>
                  <a:srgbClr val="244270"/>
                </a:solidFill>
                <a:cs typeface="Calibri" pitchFamily="34" charset="0"/>
              </a:rPr>
              <a:t>Cove Mountain Farm in south-central Pennsylvania</a:t>
            </a:r>
          </a:p>
        </p:txBody>
      </p:sp>
      <p:sp>
        <p:nvSpPr>
          <p:cNvPr id="9" name="TextBox 8"/>
          <p:cNvSpPr txBox="1"/>
          <p:nvPr/>
        </p:nvSpPr>
        <p:spPr>
          <a:xfrm>
            <a:off x="4995335" y="2976154"/>
            <a:ext cx="6807200" cy="1812932"/>
          </a:xfrm>
          <a:prstGeom prst="rect">
            <a:avLst/>
          </a:prstGeom>
          <a:solidFill>
            <a:srgbClr val="8AAE72">
              <a:alpha val="40000"/>
            </a:srgbClr>
          </a:solidFill>
          <a:effectLst>
            <a:softEdge rad="317500"/>
          </a:effectLst>
        </p:spPr>
        <p:txBody>
          <a:bodyPr wrap="square" lIns="243840" tIns="182880" rIns="243840" bIns="182880" rtlCol="0">
            <a:spAutoFit/>
          </a:bodyPr>
          <a:lstStyle/>
          <a:p>
            <a:pPr algn="ctr">
              <a:lnSpc>
                <a:spcPts val="5600"/>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5867"/>
              </a:lnSpc>
            </a:pP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4667" b="1" spc="133"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spc="-2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4667"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4667"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12099" y="6313124"/>
            <a:ext cx="10210799" cy="338554"/>
          </a:xfrm>
          <a:prstGeom prst="rect">
            <a:avLst/>
          </a:prstGeom>
        </p:spPr>
        <p:txBody>
          <a:bodyPr wrap="square">
            <a:spAutoFit/>
          </a:bodyPr>
          <a:lstStyle/>
          <a:p>
            <a:pPr marL="60958"/>
            <a:r>
              <a:rPr lang="en-US" sz="1600" b="1" i="1" dirty="0">
                <a:solidFill>
                  <a:srgbClr val="00523C"/>
                </a:solidFill>
                <a:cs typeface="Calibri" pitchFamily="34" charset="0"/>
              </a:rPr>
              <a:t>Source: </a:t>
            </a:r>
            <a:r>
              <a:rPr lang="en-US" sz="1600" b="1" dirty="0">
                <a:cs typeface="Calibri" pitchFamily="34" charset="0"/>
              </a:rPr>
              <a:t>ARS Image Gallery, image #K8587-14; photo by Bob Nichols</a:t>
            </a:r>
          </a:p>
        </p:txBody>
      </p:sp>
    </p:spTree>
    <p:extLst>
      <p:ext uri="{BB962C8B-B14F-4D97-AF65-F5344CB8AC3E}">
        <p14:creationId xmlns:p14="http://schemas.microsoft.com/office/powerpoint/2010/main" val="4119359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of gene editing in livestock</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333" t="11018" r="11852" b="11358"/>
          <a:stretch/>
        </p:blipFill>
        <p:spPr>
          <a:xfrm>
            <a:off x="150651" y="946197"/>
            <a:ext cx="5469467" cy="3992563"/>
          </a:xfrm>
          <a:prstGeom prst="rect">
            <a:avLst/>
          </a:prstGeom>
          <a:ln w="25400">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430" r="4051"/>
          <a:stretch/>
        </p:blipFill>
        <p:spPr>
          <a:xfrm>
            <a:off x="1492021" y="3098385"/>
            <a:ext cx="6977815" cy="3434825"/>
          </a:xfrm>
          <a:prstGeom prst="rect">
            <a:avLst/>
          </a:prstGeom>
          <a:ln w="19050">
            <a:solidFill>
              <a:schemeClr val="tx1"/>
            </a:solidFill>
          </a:ln>
        </p:spPr>
      </p:pic>
      <p:pic>
        <p:nvPicPr>
          <p:cNvPr id="10" name="Content Placeholder 4">
            <a:extLst>
              <a:ext uri="{FF2B5EF4-FFF2-40B4-BE49-F238E27FC236}">
                <a16:creationId xmlns:a16="http://schemas.microsoft.com/office/drawing/2014/main" id="{D42AC1FD-D64D-804B-B926-447E1C74BA55}"/>
              </a:ext>
            </a:extLst>
          </p:cNvPr>
          <p:cNvPicPr>
            <a:picLocks noChangeAspect="1"/>
          </p:cNvPicPr>
          <p:nvPr/>
        </p:nvPicPr>
        <p:blipFill rotWithShape="1">
          <a:blip r:embed="rId4">
            <a:extLst>
              <a:ext uri="{28A0092B-C50C-407E-A947-70E740481C1C}">
                <a14:useLocalDpi xmlns:a14="http://schemas.microsoft.com/office/drawing/2010/main" val="0"/>
              </a:ext>
            </a:extLst>
          </a:blip>
          <a:srcRect l="19484" t="10288" r="19275" b="29288"/>
          <a:stretch/>
        </p:blipFill>
        <p:spPr>
          <a:xfrm>
            <a:off x="6387833" y="3326781"/>
            <a:ext cx="5316487" cy="2950557"/>
          </a:xfrm>
          <a:prstGeom prst="rect">
            <a:avLst/>
          </a:prstGeom>
          <a:ln w="25400">
            <a:solidFill>
              <a:schemeClr val="tx1"/>
            </a:solidFill>
          </a:ln>
        </p:spPr>
      </p:pic>
      <p:pic>
        <p:nvPicPr>
          <p:cNvPr id="4" name="Picture 3">
            <a:extLst>
              <a:ext uri="{FF2B5EF4-FFF2-40B4-BE49-F238E27FC236}">
                <a16:creationId xmlns:a16="http://schemas.microsoft.com/office/drawing/2014/main" id="{188D9CDD-AAF0-2944-9EC0-0AD21CC78636}"/>
              </a:ext>
            </a:extLst>
          </p:cNvPr>
          <p:cNvPicPr>
            <a:picLocks noChangeAspect="1"/>
          </p:cNvPicPr>
          <p:nvPr/>
        </p:nvPicPr>
        <p:blipFill rotWithShape="1">
          <a:blip r:embed="rId5">
            <a:extLst>
              <a:ext uri="{28A0092B-C50C-407E-A947-70E740481C1C}">
                <a14:useLocalDpi xmlns:a14="http://schemas.microsoft.com/office/drawing/2010/main" val="0"/>
              </a:ext>
            </a:extLst>
          </a:blip>
          <a:srcRect l="7423" t="17268" r="10474" b="45137"/>
          <a:stretch/>
        </p:blipFill>
        <p:spPr>
          <a:xfrm>
            <a:off x="4092314" y="1185251"/>
            <a:ext cx="5365571" cy="1535572"/>
          </a:xfrm>
          <a:prstGeom prst="rect">
            <a:avLst/>
          </a:prstGeom>
          <a:ln w="25400">
            <a:solidFill>
              <a:schemeClr val="tx1"/>
            </a:solidFill>
          </a:ln>
        </p:spPr>
      </p:pic>
      <p:pic>
        <p:nvPicPr>
          <p:cNvPr id="13314" name="Picture 2" descr="creen Shot 2016-05-10 at 4.15.23 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1073" y="946199"/>
            <a:ext cx="2276095" cy="161602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33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uclease-induced genome edi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897" y="937846"/>
            <a:ext cx="8602190" cy="561051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5BE6601B-8613-FF47-A2FD-E04316803D50}"/>
              </a:ext>
            </a:extLst>
          </p:cNvPr>
          <p:cNvSpPr>
            <a:spLocks noGrp="1"/>
          </p:cNvSpPr>
          <p:nvPr>
            <p:ph type="title"/>
          </p:nvPr>
        </p:nvSpPr>
        <p:spPr/>
        <p:txBody>
          <a:bodyPr/>
          <a:lstStyle/>
          <a:p>
            <a:r>
              <a:rPr lang="en-US" dirty="0"/>
              <a:t>What is gene editing?</a:t>
            </a:r>
          </a:p>
        </p:txBody>
      </p:sp>
    </p:spTree>
    <p:extLst>
      <p:ext uri="{BB962C8B-B14F-4D97-AF65-F5344CB8AC3E}">
        <p14:creationId xmlns:p14="http://schemas.microsoft.com/office/powerpoint/2010/main" val="59946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49E3B-E745-6C42-8817-960F9774BD3B}"/>
              </a:ext>
            </a:extLst>
          </p:cNvPr>
          <p:cNvSpPr>
            <a:spLocks noGrp="1"/>
          </p:cNvSpPr>
          <p:nvPr>
            <p:ph type="title"/>
          </p:nvPr>
        </p:nvSpPr>
        <p:spPr/>
        <p:txBody>
          <a:bodyPr/>
          <a:lstStyle/>
          <a:p>
            <a:r>
              <a:rPr lang="en-US" dirty="0"/>
              <a:t>Types of edits</a:t>
            </a:r>
          </a:p>
        </p:txBody>
      </p:sp>
      <p:sp>
        <p:nvSpPr>
          <p:cNvPr id="3" name="Content Placeholder 2">
            <a:extLst>
              <a:ext uri="{FF2B5EF4-FFF2-40B4-BE49-F238E27FC236}">
                <a16:creationId xmlns:a16="http://schemas.microsoft.com/office/drawing/2014/main" id="{C8F7E3A0-0D7A-8D45-8700-28847D5D0C6D}"/>
              </a:ext>
            </a:extLst>
          </p:cNvPr>
          <p:cNvSpPr>
            <a:spLocks noGrp="1"/>
          </p:cNvSpPr>
          <p:nvPr>
            <p:ph sz="half" idx="1"/>
          </p:nvPr>
        </p:nvSpPr>
        <p:spPr/>
        <p:txBody>
          <a:bodyPr/>
          <a:lstStyle/>
          <a:p>
            <a:r>
              <a:rPr lang="en-US" dirty="0"/>
              <a:t>Deletions (knock-outs)</a:t>
            </a:r>
          </a:p>
          <a:p>
            <a:pPr lvl="1"/>
            <a:r>
              <a:rPr lang="en-US" dirty="0"/>
              <a:t>Used to “turn off” or deactivate genes</a:t>
            </a:r>
          </a:p>
          <a:p>
            <a:pPr lvl="1"/>
            <a:r>
              <a:rPr lang="en-US" dirty="0"/>
              <a:t>Relatively easy to do</a:t>
            </a:r>
          </a:p>
          <a:p>
            <a:pPr lvl="1"/>
            <a:r>
              <a:rPr lang="en-US" dirty="0"/>
              <a:t>Example: Myostatin knockouts for increased muscle growth</a:t>
            </a:r>
          </a:p>
        </p:txBody>
      </p:sp>
      <p:sp>
        <p:nvSpPr>
          <p:cNvPr id="4" name="Content Placeholder 3">
            <a:extLst>
              <a:ext uri="{FF2B5EF4-FFF2-40B4-BE49-F238E27FC236}">
                <a16:creationId xmlns:a16="http://schemas.microsoft.com/office/drawing/2014/main" id="{053917E4-21A2-5F42-AD3D-6C7068F25C84}"/>
              </a:ext>
            </a:extLst>
          </p:cNvPr>
          <p:cNvSpPr>
            <a:spLocks noGrp="1"/>
          </p:cNvSpPr>
          <p:nvPr>
            <p:ph sz="half" idx="2"/>
          </p:nvPr>
        </p:nvSpPr>
        <p:spPr/>
        <p:txBody>
          <a:bodyPr/>
          <a:lstStyle/>
          <a:p>
            <a:r>
              <a:rPr lang="en-US" dirty="0"/>
              <a:t>Insertions (knock-ins)</a:t>
            </a:r>
          </a:p>
          <a:p>
            <a:pPr lvl="1"/>
            <a:r>
              <a:rPr lang="en-US" dirty="0"/>
              <a:t>Used to insert new products into an animal’s genome</a:t>
            </a:r>
          </a:p>
          <a:p>
            <a:pPr lvl="1"/>
            <a:r>
              <a:rPr lang="en-US" dirty="0"/>
              <a:t>Relatively difficult to do</a:t>
            </a:r>
          </a:p>
          <a:p>
            <a:pPr lvl="1"/>
            <a:r>
              <a:rPr lang="en-US" dirty="0"/>
              <a:t>Example: Introgression of the polled allele</a:t>
            </a:r>
          </a:p>
        </p:txBody>
      </p:sp>
      <p:pic>
        <p:nvPicPr>
          <p:cNvPr id="5" name="Content Placeholder 4">
            <a:extLst>
              <a:ext uri="{FF2B5EF4-FFF2-40B4-BE49-F238E27FC236}">
                <a16:creationId xmlns:a16="http://schemas.microsoft.com/office/drawing/2014/main" id="{23C2858C-A981-844C-BCFB-F437DFE83196}"/>
              </a:ext>
            </a:extLst>
          </p:cNvPr>
          <p:cNvPicPr>
            <a:picLocks noChangeAspect="1"/>
          </p:cNvPicPr>
          <p:nvPr/>
        </p:nvPicPr>
        <p:blipFill rotWithShape="1">
          <a:blip r:embed="rId2">
            <a:extLst>
              <a:ext uri="{28A0092B-C50C-407E-A947-70E740481C1C}">
                <a14:useLocalDpi xmlns:a14="http://schemas.microsoft.com/office/drawing/2010/main" val="0"/>
              </a:ext>
            </a:extLst>
          </a:blip>
          <a:srcRect l="49804" t="28484" r="30635" b="37893"/>
          <a:stretch/>
        </p:blipFill>
        <p:spPr>
          <a:xfrm>
            <a:off x="2155372" y="4252913"/>
            <a:ext cx="2416626" cy="2336524"/>
          </a:xfrm>
          <a:prstGeom prst="rect">
            <a:avLst/>
          </a:prstGeom>
          <a:ln w="25400">
            <a:solidFill>
              <a:schemeClr val="tx1"/>
            </a:solidFill>
          </a:ln>
        </p:spPr>
      </p:pic>
      <p:pic>
        <p:nvPicPr>
          <p:cNvPr id="6" name="Picture 2" descr="creen Shot 2016-05-10 at 4.15.23 PM">
            <a:extLst>
              <a:ext uri="{FF2B5EF4-FFF2-40B4-BE49-F238E27FC236}">
                <a16:creationId xmlns:a16="http://schemas.microsoft.com/office/drawing/2014/main" id="{072C430C-0EF4-0445-BA6E-157D0B409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852" y="4252913"/>
            <a:ext cx="3290878" cy="233652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161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6832" y="300256"/>
            <a:ext cx="10740121" cy="901201"/>
          </a:xfrm>
        </p:spPr>
        <p:txBody>
          <a:bodyPr>
            <a:normAutofit/>
          </a:bodyPr>
          <a:lstStyle/>
          <a:p>
            <a:endParaRPr lang="en-US" sz="5200" b="1" dirty="0">
              <a:solidFill>
                <a:srgbClr val="002060"/>
              </a:solidFill>
            </a:endParaRP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 y="28316"/>
            <a:ext cx="12156829" cy="628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
          <p:cNvSpPr txBox="1">
            <a:spLocks noChangeArrowheads="1"/>
          </p:cNvSpPr>
          <p:nvPr/>
        </p:nvSpPr>
        <p:spPr bwMode="auto">
          <a:xfrm>
            <a:off x="-383690" y="6322316"/>
            <a:ext cx="109244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Tahoma" pitchFamily="34" charset="0"/>
              </a:defRPr>
            </a:lvl1pPr>
            <a:lvl2pPr marL="742950" indent="-285750">
              <a:defRPr sz="2800" b="1">
                <a:solidFill>
                  <a:schemeClr val="tx1"/>
                </a:solidFill>
                <a:latin typeface="Tahoma" pitchFamily="34" charset="0"/>
              </a:defRPr>
            </a:lvl2pPr>
            <a:lvl3pPr marL="1143000" indent="-228600">
              <a:defRPr sz="2800" b="1">
                <a:solidFill>
                  <a:schemeClr val="tx1"/>
                </a:solidFill>
                <a:latin typeface="Tahoma" pitchFamily="34" charset="0"/>
              </a:defRPr>
            </a:lvl3pPr>
            <a:lvl4pPr marL="1600200" indent="-228600">
              <a:defRPr sz="2800" b="1">
                <a:solidFill>
                  <a:schemeClr val="tx1"/>
                </a:solidFill>
                <a:latin typeface="Tahoma" pitchFamily="34" charset="0"/>
              </a:defRPr>
            </a:lvl4pPr>
            <a:lvl5pPr marL="2057400" indent="-228600">
              <a:defRPr sz="2800" b="1">
                <a:solidFill>
                  <a:schemeClr val="tx1"/>
                </a:solidFill>
                <a:latin typeface="Tahoma" pitchFamily="34" charset="0"/>
              </a:defRPr>
            </a:lvl5pPr>
            <a:lvl6pPr marL="2514600" indent="-228600" algn="ctr" eaLnBrk="0" fontAlgn="base" hangingPunct="0">
              <a:spcBef>
                <a:spcPct val="0"/>
              </a:spcBef>
              <a:spcAft>
                <a:spcPct val="0"/>
              </a:spcAft>
              <a:defRPr sz="2800" b="1">
                <a:solidFill>
                  <a:schemeClr val="tx1"/>
                </a:solidFill>
                <a:latin typeface="Tahoma" pitchFamily="34" charset="0"/>
              </a:defRPr>
            </a:lvl6pPr>
            <a:lvl7pPr marL="2971800" indent="-228600" algn="ctr" eaLnBrk="0" fontAlgn="base" hangingPunct="0">
              <a:spcBef>
                <a:spcPct val="0"/>
              </a:spcBef>
              <a:spcAft>
                <a:spcPct val="0"/>
              </a:spcAft>
              <a:defRPr sz="2800" b="1">
                <a:solidFill>
                  <a:schemeClr val="tx1"/>
                </a:solidFill>
                <a:latin typeface="Tahoma" pitchFamily="34" charset="0"/>
              </a:defRPr>
            </a:lvl7pPr>
            <a:lvl8pPr marL="3429000" indent="-228600" algn="ctr" eaLnBrk="0" fontAlgn="base" hangingPunct="0">
              <a:spcBef>
                <a:spcPct val="0"/>
              </a:spcBef>
              <a:spcAft>
                <a:spcPct val="0"/>
              </a:spcAft>
              <a:defRPr sz="2800" b="1">
                <a:solidFill>
                  <a:schemeClr val="tx1"/>
                </a:solidFill>
                <a:latin typeface="Tahoma" pitchFamily="34" charset="0"/>
              </a:defRPr>
            </a:lvl8pPr>
            <a:lvl9pPr marL="3886200" indent="-228600" algn="ctr" eaLnBrk="0" fontAlgn="base" hangingPunct="0">
              <a:spcBef>
                <a:spcPct val="0"/>
              </a:spcBef>
              <a:spcAft>
                <a:spcPct val="0"/>
              </a:spcAft>
              <a:defRPr sz="2800" b="1">
                <a:solidFill>
                  <a:schemeClr val="tx1"/>
                </a:solidFill>
                <a:latin typeface="Tahoma" pitchFamily="34" charset="0"/>
              </a:defRPr>
            </a:lvl9pPr>
          </a:lstStyle>
          <a:p>
            <a:pPr algn="ctr" eaLnBrk="0" fontAlgn="base" hangingPunct="0">
              <a:spcBef>
                <a:spcPct val="0"/>
              </a:spcBef>
              <a:spcAft>
                <a:spcPct val="0"/>
              </a:spcAft>
            </a:pPr>
            <a:r>
              <a:rPr lang="en-US" altLang="en-US" sz="1600" b="0" dirty="0">
                <a:solidFill>
                  <a:srgbClr val="002060"/>
                </a:solidFill>
                <a:cs typeface="Arial" pitchFamily="34" charset="0"/>
              </a:rPr>
              <a:t>Van Eenennaam, A. L. 2017. Genetic Modification of Food Animals. Current Opinion in Biotechnology. 44:27-34</a:t>
            </a:r>
            <a:r>
              <a:rPr lang="en-US" altLang="en-US" sz="1600" dirty="0">
                <a:solidFill>
                  <a:srgbClr val="FFFF66"/>
                </a:solidFill>
                <a:cs typeface="Arial" pitchFamily="34" charset="0"/>
              </a:rPr>
              <a:t>.             </a:t>
            </a:r>
            <a:endParaRPr lang="en-GB" altLang="en-US" sz="1600" dirty="0">
              <a:solidFill>
                <a:srgbClr val="FFFF66"/>
              </a:solidFill>
              <a:cs typeface="Arial" pitchFamily="34" charset="0"/>
            </a:endParaRPr>
          </a:p>
        </p:txBody>
      </p:sp>
    </p:spTree>
    <p:extLst>
      <p:ext uri="{BB962C8B-B14F-4D97-AF65-F5344CB8AC3E}">
        <p14:creationId xmlns:p14="http://schemas.microsoft.com/office/powerpoint/2010/main" val="382952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814112140"/>
              </p:ext>
            </p:extLst>
          </p:nvPr>
        </p:nvGraphicFramePr>
        <p:xfrm>
          <a:off x="236852" y="1004971"/>
          <a:ext cx="11193147" cy="5514812"/>
        </p:xfrm>
        <a:graphic>
          <a:graphicData uri="http://schemas.openxmlformats.org/drawingml/2006/table">
            <a:tbl>
              <a:tblPr firstRow="1" bandRow="1">
                <a:tableStyleId>{5C22544A-7EE6-4342-B048-85BDC9FD1C3A}</a:tableStyleId>
              </a:tblPr>
              <a:tblGrid>
                <a:gridCol w="5075193">
                  <a:extLst>
                    <a:ext uri="{9D8B030D-6E8A-4147-A177-3AD203B41FA5}">
                      <a16:colId xmlns:a16="http://schemas.microsoft.com/office/drawing/2014/main" val="20000"/>
                    </a:ext>
                  </a:extLst>
                </a:gridCol>
                <a:gridCol w="3235013">
                  <a:extLst>
                    <a:ext uri="{9D8B030D-6E8A-4147-A177-3AD203B41FA5}">
                      <a16:colId xmlns:a16="http://schemas.microsoft.com/office/drawing/2014/main" val="20001"/>
                    </a:ext>
                  </a:extLst>
                </a:gridCol>
                <a:gridCol w="2882941">
                  <a:extLst>
                    <a:ext uri="{9D8B030D-6E8A-4147-A177-3AD203B41FA5}">
                      <a16:colId xmlns:a16="http://schemas.microsoft.com/office/drawing/2014/main" val="20002"/>
                    </a:ext>
                  </a:extLst>
                </a:gridCol>
              </a:tblGrid>
              <a:tr h="416097">
                <a:tc>
                  <a:txBody>
                    <a:bodyPr/>
                    <a:lstStyle/>
                    <a:p>
                      <a:r>
                        <a:rPr lang="en-US" sz="1800" dirty="0"/>
                        <a:t>Target</a:t>
                      </a:r>
                    </a:p>
                  </a:txBody>
                  <a:tcPr marL="68580" marR="68580" marT="34290" marB="34290"/>
                </a:tc>
                <a:tc>
                  <a:txBody>
                    <a:bodyPr/>
                    <a:lstStyle/>
                    <a:p>
                      <a:r>
                        <a:rPr lang="en-US" sz="1800" dirty="0"/>
                        <a:t>Targeted</a:t>
                      </a:r>
                      <a:r>
                        <a:rPr lang="en-US" sz="1800" baseline="0" dirty="0"/>
                        <a:t> Trait/Goal</a:t>
                      </a:r>
                      <a:endParaRPr lang="en-US" sz="1800" dirty="0"/>
                    </a:p>
                  </a:txBody>
                  <a:tcPr marL="68580" marR="68580" marT="34290" marB="34290"/>
                </a:tc>
                <a:tc>
                  <a:txBody>
                    <a:bodyPr/>
                    <a:lstStyle/>
                    <a:p>
                      <a:r>
                        <a:rPr lang="en-US" sz="1800" dirty="0"/>
                        <a:t>Reference</a:t>
                      </a:r>
                    </a:p>
                  </a:txBody>
                  <a:tcPr marL="68580" marR="68580" marT="34290" marB="34290"/>
                </a:tc>
                <a:extLst>
                  <a:ext uri="{0D108BD9-81ED-4DB2-BD59-A6C34878D82A}">
                    <a16:rowId xmlns:a16="http://schemas.microsoft.com/office/drawing/2014/main" val="10000"/>
                  </a:ext>
                </a:extLst>
              </a:tr>
              <a:tr h="388479">
                <a:tc>
                  <a:txBody>
                    <a:bodyPr/>
                    <a:lstStyle/>
                    <a:p>
                      <a:r>
                        <a:rPr lang="en-US" sz="1800" dirty="0" err="1"/>
                        <a:t>Intraspecies</a:t>
                      </a:r>
                      <a:r>
                        <a:rPr lang="en-US" sz="1800" dirty="0"/>
                        <a:t> </a:t>
                      </a:r>
                      <a:r>
                        <a:rPr lang="en-US" sz="1800" i="1" dirty="0"/>
                        <a:t>POLLED</a:t>
                      </a:r>
                      <a:r>
                        <a:rPr lang="en-US" sz="1800" dirty="0"/>
                        <a:t> allele substitution</a:t>
                      </a:r>
                    </a:p>
                  </a:txBody>
                  <a:tcPr marL="68580" marR="68580" marT="34290" marB="34290"/>
                </a:tc>
                <a:tc>
                  <a:txBody>
                    <a:bodyPr/>
                    <a:lstStyle/>
                    <a:p>
                      <a:r>
                        <a:rPr lang="en-US" sz="1800" dirty="0"/>
                        <a:t>No horns/welfare trait</a:t>
                      </a:r>
                    </a:p>
                  </a:txBody>
                  <a:tcPr marL="68580" marR="68580" marT="34290" marB="34290"/>
                </a:tc>
                <a:tc>
                  <a:txBody>
                    <a:bodyPr/>
                    <a:lstStyle/>
                    <a:p>
                      <a:r>
                        <a:rPr lang="en-US" sz="1800" dirty="0"/>
                        <a:t>Carlson et al., 2016</a:t>
                      </a:r>
                    </a:p>
                  </a:txBody>
                  <a:tcPr marL="68580" marR="68580" marT="34290" marB="34290"/>
                </a:tc>
                <a:extLst>
                  <a:ext uri="{0D108BD9-81ED-4DB2-BD59-A6C34878D82A}">
                    <a16:rowId xmlns:a16="http://schemas.microsoft.com/office/drawing/2014/main" val="10001"/>
                  </a:ext>
                </a:extLst>
              </a:tr>
              <a:tr h="342875">
                <a:tc>
                  <a:txBody>
                    <a:bodyPr/>
                    <a:lstStyle/>
                    <a:p>
                      <a:r>
                        <a:rPr lang="en-US" sz="1800" dirty="0" err="1"/>
                        <a:t>Intraspecies</a:t>
                      </a:r>
                      <a:r>
                        <a:rPr lang="en-US" sz="1800" dirty="0"/>
                        <a:t> </a:t>
                      </a:r>
                      <a:r>
                        <a:rPr lang="en-US" sz="1800" i="1" dirty="0"/>
                        <a:t>SLICK</a:t>
                      </a:r>
                      <a:r>
                        <a:rPr lang="en-US" sz="1800" dirty="0"/>
                        <a:t> allele substitution</a:t>
                      </a:r>
                    </a:p>
                  </a:txBody>
                  <a:tcPr marL="68580" marR="68580" marT="34290" marB="34290"/>
                </a:tc>
                <a:tc>
                  <a:txBody>
                    <a:bodyPr/>
                    <a:lstStyle/>
                    <a:p>
                      <a:r>
                        <a:rPr lang="en-US" sz="1800" dirty="0"/>
                        <a:t>Heat tolerance</a:t>
                      </a:r>
                    </a:p>
                  </a:txBody>
                  <a:tcPr marL="68580" marR="68580" marT="34290" marB="34290"/>
                </a:tc>
                <a:tc>
                  <a:txBody>
                    <a:bodyPr/>
                    <a:lstStyle/>
                    <a:p>
                      <a:r>
                        <a:rPr lang="en-US" sz="1800" dirty="0" err="1"/>
                        <a:t>Sonstegard</a:t>
                      </a:r>
                      <a:r>
                        <a:rPr lang="en-US" sz="1800" baseline="0" dirty="0"/>
                        <a:t> et al., 2017</a:t>
                      </a:r>
                      <a:endParaRPr lang="en-US" sz="1800" dirty="0"/>
                    </a:p>
                  </a:txBody>
                  <a:tcPr marL="68580" marR="68580" marT="34290" marB="34290"/>
                </a:tc>
                <a:extLst>
                  <a:ext uri="{0D108BD9-81ED-4DB2-BD59-A6C34878D82A}">
                    <a16:rowId xmlns:a16="http://schemas.microsoft.com/office/drawing/2014/main" val="10002"/>
                  </a:ext>
                </a:extLst>
              </a:tr>
              <a:tr h="342875">
                <a:tc>
                  <a:txBody>
                    <a:bodyPr/>
                    <a:lstStyle/>
                    <a:p>
                      <a:r>
                        <a:rPr lang="en-US" sz="1800" dirty="0" err="1"/>
                        <a:t>Myostatin</a:t>
                      </a:r>
                      <a:r>
                        <a:rPr lang="en-US" sz="1800" dirty="0"/>
                        <a:t> (MSTN) gene knockout</a:t>
                      </a:r>
                    </a:p>
                  </a:txBody>
                  <a:tcPr marL="68580" marR="68580" marT="34290" marB="34290"/>
                </a:tc>
                <a:tc>
                  <a:txBody>
                    <a:bodyPr/>
                    <a:lstStyle/>
                    <a:p>
                      <a:r>
                        <a:rPr lang="en-US" sz="1800" dirty="0"/>
                        <a:t>Increased lean muscle yield</a:t>
                      </a:r>
                    </a:p>
                  </a:txBody>
                  <a:tcPr marL="68580" marR="68580" marT="34290" marB="34290"/>
                </a:tc>
                <a:tc>
                  <a:txBody>
                    <a:bodyPr/>
                    <a:lstStyle/>
                    <a:p>
                      <a:r>
                        <a:rPr lang="en-US" sz="1800" dirty="0"/>
                        <a:t>Proudfoot et al., 2014</a:t>
                      </a:r>
                    </a:p>
                  </a:txBody>
                  <a:tcPr marL="68580" marR="68580" marT="34290" marB="34290"/>
                </a:tc>
                <a:extLst>
                  <a:ext uri="{0D108BD9-81ED-4DB2-BD59-A6C34878D82A}">
                    <a16:rowId xmlns:a16="http://schemas.microsoft.com/office/drawing/2014/main" val="10003"/>
                  </a:ext>
                </a:extLst>
              </a:tr>
              <a:tr h="342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Beta-</a:t>
                      </a:r>
                      <a:r>
                        <a:rPr lang="en-US" sz="1800" dirty="0" err="1"/>
                        <a:t>lactoglobulin</a:t>
                      </a:r>
                      <a:r>
                        <a:rPr lang="en-US" sz="1800" dirty="0"/>
                        <a:t> gene knockout</a:t>
                      </a:r>
                    </a:p>
                  </a:txBody>
                  <a:tcPr marL="68580" marR="68580" marT="34290" marB="34290"/>
                </a:tc>
                <a:tc>
                  <a:txBody>
                    <a:bodyPr/>
                    <a:lstStyle/>
                    <a:p>
                      <a:r>
                        <a:rPr lang="en-US" sz="1800" dirty="0"/>
                        <a:t>Elimination of milk allergen</a:t>
                      </a:r>
                    </a:p>
                  </a:txBody>
                  <a:tcPr marL="68580" marR="68580" marT="34290" marB="34290"/>
                </a:tc>
                <a:tc>
                  <a:txBody>
                    <a:bodyPr/>
                    <a:lstStyle/>
                    <a:p>
                      <a:r>
                        <a:rPr lang="en-US" sz="1800" dirty="0"/>
                        <a:t>Yu et al., 2011</a:t>
                      </a:r>
                    </a:p>
                  </a:txBody>
                  <a:tcPr marL="68580" marR="68580" marT="34290" marB="34290"/>
                </a:tc>
                <a:extLst>
                  <a:ext uri="{0D108BD9-81ED-4DB2-BD59-A6C34878D82A}">
                    <a16:rowId xmlns:a16="http://schemas.microsoft.com/office/drawing/2014/main" val="10004"/>
                  </a:ext>
                </a:extLst>
              </a:tr>
              <a:tr h="342875">
                <a:tc>
                  <a:txBody>
                    <a:bodyPr/>
                    <a:lstStyle/>
                    <a:p>
                      <a:r>
                        <a:rPr lang="en-US" sz="1800" dirty="0"/>
                        <a:t>Prion protein (PRNP)</a:t>
                      </a:r>
                      <a:r>
                        <a:rPr lang="en-US" sz="1800" baseline="0" dirty="0"/>
                        <a:t> knockout</a:t>
                      </a:r>
                      <a:endParaRPr lang="en-US" sz="1800" dirty="0"/>
                    </a:p>
                  </a:txBody>
                  <a:tcPr marL="68580" marR="68580" marT="34290" marB="34290"/>
                </a:tc>
                <a:tc>
                  <a:txBody>
                    <a:bodyPr/>
                    <a:lstStyle/>
                    <a:p>
                      <a:r>
                        <a:rPr lang="en-US" sz="1800" dirty="0"/>
                        <a:t>Elimination of prion</a:t>
                      </a:r>
                      <a:r>
                        <a:rPr lang="en-US" sz="1800" baseline="0" dirty="0"/>
                        <a:t> protein</a:t>
                      </a:r>
                      <a:endParaRPr lang="en-US" sz="1800" dirty="0"/>
                    </a:p>
                  </a:txBody>
                  <a:tcPr marL="68580" marR="68580" marT="34290" marB="34290"/>
                </a:tc>
                <a:tc>
                  <a:txBody>
                    <a:bodyPr/>
                    <a:lstStyle/>
                    <a:p>
                      <a:r>
                        <a:rPr lang="en-US" sz="1800" dirty="0"/>
                        <a:t>Bevacqua et al., 2016</a:t>
                      </a:r>
                    </a:p>
                  </a:txBody>
                  <a:tcPr marL="68580" marR="68580" marT="34290" marB="34290"/>
                </a:tc>
                <a:extLst>
                  <a:ext uri="{0D108BD9-81ED-4DB2-BD59-A6C34878D82A}">
                    <a16:rowId xmlns:a16="http://schemas.microsoft.com/office/drawing/2014/main" val="10005"/>
                  </a:ext>
                </a:extLst>
              </a:tr>
              <a:tr h="543582">
                <a:tc>
                  <a:txBody>
                    <a:bodyPr/>
                    <a:lstStyle/>
                    <a:p>
                      <a:r>
                        <a:rPr lang="en-US" sz="1800" dirty="0" err="1"/>
                        <a:t>Intraspecies</a:t>
                      </a:r>
                      <a:r>
                        <a:rPr lang="en-US" sz="1800" dirty="0"/>
                        <a:t> </a:t>
                      </a:r>
                      <a:r>
                        <a:rPr lang="en-US" sz="1800" i="1" dirty="0"/>
                        <a:t>CALPAIN</a:t>
                      </a:r>
                      <a:r>
                        <a:rPr lang="en-US" sz="1800" baseline="0" dirty="0"/>
                        <a:t> &amp; </a:t>
                      </a:r>
                      <a:r>
                        <a:rPr lang="en-US" sz="1800" i="1" baseline="0" dirty="0"/>
                        <a:t>CAPASTATIN</a:t>
                      </a:r>
                      <a:r>
                        <a:rPr lang="en-US" sz="1800" baseline="0" dirty="0"/>
                        <a:t> allele substitution</a:t>
                      </a:r>
                      <a:endParaRPr lang="en-US" sz="1800" dirty="0"/>
                    </a:p>
                  </a:txBody>
                  <a:tcPr marL="68580" marR="68580" marT="34290" marB="34290"/>
                </a:tc>
                <a:tc>
                  <a:txBody>
                    <a:bodyPr/>
                    <a:lstStyle/>
                    <a:p>
                      <a:r>
                        <a:rPr lang="en-US" sz="1800" dirty="0"/>
                        <a:t>Improved meat</a:t>
                      </a:r>
                      <a:r>
                        <a:rPr lang="en-US" sz="1800" baseline="0" dirty="0"/>
                        <a:t> tenderness</a:t>
                      </a:r>
                      <a:endParaRPr lang="en-US" sz="1800" dirty="0"/>
                    </a:p>
                  </a:txBody>
                  <a:tcPr marL="68580" marR="68580" marT="34290" marB="34290"/>
                </a:tc>
                <a:tc>
                  <a:txBody>
                    <a:bodyPr/>
                    <a:lstStyle/>
                    <a:p>
                      <a:r>
                        <a:rPr lang="en-US" sz="1800" dirty="0"/>
                        <a:t>Casas et al.,</a:t>
                      </a:r>
                      <a:r>
                        <a:rPr lang="en-US" sz="1800" baseline="0" dirty="0"/>
                        <a:t> 2006 (not reduced to practice)</a:t>
                      </a:r>
                      <a:endParaRPr lang="en-US" sz="1800" dirty="0"/>
                    </a:p>
                  </a:txBody>
                  <a:tcPr marL="68580" marR="68580" marT="34290" marB="34290"/>
                </a:tc>
                <a:extLst>
                  <a:ext uri="{0D108BD9-81ED-4DB2-BD59-A6C34878D82A}">
                    <a16:rowId xmlns:a16="http://schemas.microsoft.com/office/drawing/2014/main" val="10006"/>
                  </a:ext>
                </a:extLst>
              </a:tr>
              <a:tr h="342875">
                <a:tc>
                  <a:txBody>
                    <a:bodyPr/>
                    <a:lstStyle/>
                    <a:p>
                      <a:r>
                        <a:rPr lang="en-US" sz="1800" dirty="0"/>
                        <a:t>Insertion of </a:t>
                      </a:r>
                      <a:r>
                        <a:rPr lang="en-US" sz="1800" dirty="0" err="1"/>
                        <a:t>lysostaphin</a:t>
                      </a:r>
                      <a:r>
                        <a:rPr lang="en-US" sz="1800" dirty="0"/>
                        <a:t>/lysozyme transgene</a:t>
                      </a:r>
                    </a:p>
                  </a:txBody>
                  <a:tcPr marL="68580" marR="68580" marT="34290" marB="34290"/>
                </a:tc>
                <a:tc>
                  <a:txBody>
                    <a:bodyPr/>
                    <a:lstStyle/>
                    <a:p>
                      <a:r>
                        <a:rPr lang="en-US" sz="1800" dirty="0"/>
                        <a:t>Resistance to mastitis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Liu et al.,</a:t>
                      </a:r>
                      <a:r>
                        <a:rPr lang="en-US" sz="1800" baseline="0" dirty="0"/>
                        <a:t> 2013 &amp;2014</a:t>
                      </a:r>
                      <a:endParaRPr lang="en-US" sz="1800" dirty="0"/>
                    </a:p>
                  </a:txBody>
                  <a:tcPr marL="68580" marR="68580" marT="34290" marB="34290"/>
                </a:tc>
                <a:extLst>
                  <a:ext uri="{0D108BD9-81ED-4DB2-BD59-A6C34878D82A}">
                    <a16:rowId xmlns:a16="http://schemas.microsoft.com/office/drawing/2014/main" val="10007"/>
                  </a:ext>
                </a:extLst>
              </a:tr>
              <a:tr h="610484">
                <a:tc>
                  <a:txBody>
                    <a:bodyPr/>
                    <a:lstStyle/>
                    <a:p>
                      <a:r>
                        <a:rPr lang="en-US" sz="1800" dirty="0"/>
                        <a:t>CD18 gene</a:t>
                      </a:r>
                      <a:r>
                        <a:rPr lang="en-US" sz="1800" baseline="0" dirty="0"/>
                        <a:t> edit</a:t>
                      </a:r>
                      <a:endParaRPr lang="en-US" sz="1800" dirty="0"/>
                    </a:p>
                  </a:txBody>
                  <a:tcPr marL="68580" marR="68580" marT="34290" marB="34290"/>
                </a:tc>
                <a:tc>
                  <a:txBody>
                    <a:bodyPr/>
                    <a:lstStyle/>
                    <a:p>
                      <a:r>
                        <a:rPr lang="en-US" sz="1800" dirty="0"/>
                        <a:t>Resistance</a:t>
                      </a:r>
                      <a:r>
                        <a:rPr lang="en-US" sz="1800" baseline="0" dirty="0"/>
                        <a:t> to bovine respiratory disease</a:t>
                      </a:r>
                      <a:endParaRPr lang="en-US" sz="1800" dirty="0"/>
                    </a:p>
                  </a:txBody>
                  <a:tcPr marL="68580" marR="68580" marT="34290" marB="34290"/>
                </a:tc>
                <a:tc>
                  <a:txBody>
                    <a:bodyPr/>
                    <a:lstStyle/>
                    <a:p>
                      <a:r>
                        <a:rPr lang="en-US" sz="1800" dirty="0" err="1"/>
                        <a:t>Shanthalingam</a:t>
                      </a:r>
                      <a:r>
                        <a:rPr lang="en-US" sz="1800" baseline="0" dirty="0"/>
                        <a:t> et al., 2016</a:t>
                      </a:r>
                      <a:endParaRPr lang="en-US" sz="1800" dirty="0"/>
                    </a:p>
                  </a:txBody>
                  <a:tcPr marL="68580" marR="68580" marT="34290" marB="34290"/>
                </a:tc>
                <a:extLst>
                  <a:ext uri="{0D108BD9-81ED-4DB2-BD59-A6C34878D82A}">
                    <a16:rowId xmlns:a16="http://schemas.microsoft.com/office/drawing/2014/main" val="10008"/>
                  </a:ext>
                </a:extLst>
              </a:tr>
              <a:tr h="526856">
                <a:tc>
                  <a:txBody>
                    <a:bodyPr/>
                    <a:lstStyle/>
                    <a:p>
                      <a:r>
                        <a:rPr lang="en-US" sz="1800" dirty="0"/>
                        <a:t>Insertion of SP110, NRAMP1</a:t>
                      </a:r>
                    </a:p>
                  </a:txBody>
                  <a:tcPr marL="68580" marR="68580" marT="34290" marB="34290"/>
                </a:tc>
                <a:tc>
                  <a:txBody>
                    <a:bodyPr/>
                    <a:lstStyle/>
                    <a:p>
                      <a:r>
                        <a:rPr lang="en-US" sz="1800" dirty="0"/>
                        <a:t>Resistance</a:t>
                      </a:r>
                      <a:r>
                        <a:rPr lang="en-US" sz="1800" baseline="0" dirty="0"/>
                        <a:t> to tuberculosis</a:t>
                      </a:r>
                      <a:endParaRPr lang="en-US" sz="1800" dirty="0"/>
                    </a:p>
                  </a:txBody>
                  <a:tcPr marL="68580" marR="68580" marT="34290" marB="34290"/>
                </a:tc>
                <a:tc>
                  <a:txBody>
                    <a:bodyPr/>
                    <a:lstStyle/>
                    <a:p>
                      <a:r>
                        <a:rPr lang="en-US" sz="1800" dirty="0"/>
                        <a:t>Wu et al., 2015; Gao et al., 2017</a:t>
                      </a:r>
                    </a:p>
                  </a:txBody>
                  <a:tcPr marL="68580" marR="68580" marT="34290" marB="34290"/>
                </a:tc>
                <a:extLst>
                  <a:ext uri="{0D108BD9-81ED-4DB2-BD59-A6C34878D82A}">
                    <a16:rowId xmlns:a16="http://schemas.microsoft.com/office/drawing/2014/main" val="10009"/>
                  </a:ext>
                </a:extLst>
              </a:tr>
              <a:tr h="526856">
                <a:tc>
                  <a:txBody>
                    <a:bodyPr/>
                    <a:lstStyle/>
                    <a:p>
                      <a:r>
                        <a:rPr lang="en-US" sz="1800" dirty="0" err="1"/>
                        <a:t>Intraspecies</a:t>
                      </a:r>
                      <a:r>
                        <a:rPr lang="en-US" sz="1800" dirty="0"/>
                        <a:t> SRY translocation onto</a:t>
                      </a:r>
                      <a:r>
                        <a:rPr lang="en-US" sz="1800" baseline="0" dirty="0"/>
                        <a:t> X chromosome</a:t>
                      </a:r>
                      <a:endParaRPr lang="en-US" sz="1800" dirty="0"/>
                    </a:p>
                  </a:txBody>
                  <a:tcPr marL="68580" marR="68580" marT="34290" marB="34290"/>
                </a:tc>
                <a:tc>
                  <a:txBody>
                    <a:bodyPr/>
                    <a:lstStyle/>
                    <a:p>
                      <a:r>
                        <a:rPr lang="en-US" sz="1800" dirty="0"/>
                        <a:t>All male offspring</a:t>
                      </a:r>
                    </a:p>
                  </a:txBody>
                  <a:tcPr marL="68580" marR="68580" marT="34290" marB="34290"/>
                </a:tc>
                <a:tc>
                  <a:txBody>
                    <a:bodyPr/>
                    <a:lstStyle/>
                    <a:p>
                      <a:r>
                        <a:rPr lang="en-US" sz="1800" dirty="0"/>
                        <a:t>Owen</a:t>
                      </a:r>
                      <a:r>
                        <a:rPr lang="en-US" sz="1800" baseline="0" dirty="0"/>
                        <a:t> et al., 2018</a:t>
                      </a:r>
                      <a:endParaRPr lang="en-US" sz="1800" dirty="0"/>
                    </a:p>
                  </a:txBody>
                  <a:tcPr marL="68580" marR="68580" marT="34290" marB="34290"/>
                </a:tc>
                <a:extLst>
                  <a:ext uri="{0D108BD9-81ED-4DB2-BD59-A6C34878D82A}">
                    <a16:rowId xmlns:a16="http://schemas.microsoft.com/office/drawing/2014/main" val="10010"/>
                  </a:ext>
                </a:extLst>
              </a:tr>
              <a:tr h="610484">
                <a:tc>
                  <a:txBody>
                    <a:bodyPr/>
                    <a:lstStyle/>
                    <a:p>
                      <a:r>
                        <a:rPr lang="en-US" sz="1800" dirty="0"/>
                        <a:t>NANOS gene knockout</a:t>
                      </a:r>
                    </a:p>
                  </a:txBody>
                  <a:tcPr marL="68580" marR="68580" marT="34290" marB="34290"/>
                </a:tc>
                <a:tc>
                  <a:txBody>
                    <a:bodyPr/>
                    <a:lstStyle/>
                    <a:p>
                      <a:r>
                        <a:rPr lang="en-US" sz="1800" dirty="0"/>
                        <a:t>Infertile males (for </a:t>
                      </a:r>
                      <a:r>
                        <a:rPr lang="en-US" sz="1800" dirty="0" err="1"/>
                        <a:t>gonial</a:t>
                      </a:r>
                      <a:r>
                        <a:rPr lang="en-US" sz="1800" dirty="0"/>
                        <a:t> cell transfer)</a:t>
                      </a:r>
                    </a:p>
                  </a:txBody>
                  <a:tcPr marL="68580" marR="68580" marT="34290" marB="34290"/>
                </a:tc>
                <a:tc>
                  <a:txBody>
                    <a:bodyPr/>
                    <a:lstStyle/>
                    <a:p>
                      <a:r>
                        <a:rPr lang="en-US" sz="1800" dirty="0" err="1"/>
                        <a:t>Ideta</a:t>
                      </a:r>
                      <a:r>
                        <a:rPr lang="en-US" sz="1800" dirty="0"/>
                        <a:t> et al.,</a:t>
                      </a:r>
                      <a:r>
                        <a:rPr lang="en-US" sz="1800" baseline="0" dirty="0"/>
                        <a:t> 2016</a:t>
                      </a:r>
                      <a:endParaRPr lang="en-US" sz="1800" dirty="0"/>
                    </a:p>
                  </a:txBody>
                  <a:tcPr marL="68580" marR="68580" marT="34290" marB="34290"/>
                </a:tc>
                <a:extLst>
                  <a:ext uri="{0D108BD9-81ED-4DB2-BD59-A6C34878D82A}">
                    <a16:rowId xmlns:a16="http://schemas.microsoft.com/office/drawing/2014/main" val="10011"/>
                  </a:ext>
                </a:extLst>
              </a:tr>
            </a:tbl>
          </a:graphicData>
        </a:graphic>
      </p:graphicFrame>
      <p:sp>
        <p:nvSpPr>
          <p:cNvPr id="13" name="Title 12">
            <a:extLst>
              <a:ext uri="{FF2B5EF4-FFF2-40B4-BE49-F238E27FC236}">
                <a16:creationId xmlns:a16="http://schemas.microsoft.com/office/drawing/2014/main" id="{F2A7E06D-460E-3E4B-A787-92A453561D6B}"/>
              </a:ext>
            </a:extLst>
          </p:cNvPr>
          <p:cNvSpPr>
            <a:spLocks noGrp="1"/>
          </p:cNvSpPr>
          <p:nvPr>
            <p:ph type="title"/>
          </p:nvPr>
        </p:nvSpPr>
        <p:spPr/>
        <p:txBody>
          <a:bodyPr/>
          <a:lstStyle/>
          <a:p>
            <a:r>
              <a:rPr lang="en-US" dirty="0"/>
              <a:t>What genes might be edited in cattle?</a:t>
            </a:r>
          </a:p>
        </p:txBody>
      </p:sp>
    </p:spTree>
    <p:extLst>
      <p:ext uri="{BB962C8B-B14F-4D97-AF65-F5344CB8AC3E}">
        <p14:creationId xmlns:p14="http://schemas.microsoft.com/office/powerpoint/2010/main" val="2686936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Image result for tuberculosis cattle badg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20" y="1331583"/>
            <a:ext cx="3878812" cy="516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vignette1.wikia.nocookie.net/simanimalsadventures/images/d/d6/Ac5f4776e2fe477d5d1302220776bbeb.jpg/revision/latest?cb=201701161843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352" y="3229697"/>
            <a:ext cx="174466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6"/>
          <a:srcRect l="33557" t="24225" r="12984" b="11175"/>
          <a:stretch/>
        </p:blipFill>
        <p:spPr>
          <a:xfrm>
            <a:off x="6639058" y="1782606"/>
            <a:ext cx="5499279" cy="4430332"/>
          </a:xfrm>
          <a:prstGeom prst="rect">
            <a:avLst/>
          </a:prstGeom>
        </p:spPr>
      </p:pic>
      <p:sp>
        <p:nvSpPr>
          <p:cNvPr id="6" name="TextBox 5"/>
          <p:cNvSpPr txBox="1"/>
          <p:nvPr/>
        </p:nvSpPr>
        <p:spPr>
          <a:xfrm>
            <a:off x="6724919" y="6131510"/>
            <a:ext cx="5467081" cy="523220"/>
          </a:xfrm>
          <a:prstGeom prst="rect">
            <a:avLst/>
          </a:prstGeom>
          <a:noFill/>
        </p:spPr>
        <p:txBody>
          <a:bodyPr wrap="square" rtlCol="0">
            <a:spAutoFit/>
          </a:bodyPr>
          <a:lstStyle/>
          <a:p>
            <a:r>
              <a:rPr lang="en-US" sz="1400" dirty="0">
                <a:solidFill>
                  <a:prstClr val="black"/>
                </a:solidFill>
              </a:rPr>
              <a:t>https://www.feedstuffs.com/nutrition-health/recombinetics-partners-develop-genome-editing-solutions-bovine-tb</a:t>
            </a:r>
          </a:p>
        </p:txBody>
      </p:sp>
      <p:sp>
        <p:nvSpPr>
          <p:cNvPr id="15" name="Title 14">
            <a:extLst>
              <a:ext uri="{FF2B5EF4-FFF2-40B4-BE49-F238E27FC236}">
                <a16:creationId xmlns:a16="http://schemas.microsoft.com/office/drawing/2014/main" id="{D6884376-2565-CC40-85B7-E983B30C901E}"/>
              </a:ext>
            </a:extLst>
          </p:cNvPr>
          <p:cNvSpPr>
            <a:spLocks noGrp="1"/>
          </p:cNvSpPr>
          <p:nvPr>
            <p:ph type="title"/>
          </p:nvPr>
        </p:nvSpPr>
        <p:spPr/>
        <p:txBody>
          <a:bodyPr/>
          <a:lstStyle/>
          <a:p>
            <a:r>
              <a:rPr lang="en-US" dirty="0"/>
              <a:t>Improving resistance to bovine tuberculosis</a:t>
            </a:r>
          </a:p>
        </p:txBody>
      </p:sp>
      <p:sp>
        <p:nvSpPr>
          <p:cNvPr id="16" name="Rectangle 15">
            <a:extLst>
              <a:ext uri="{FF2B5EF4-FFF2-40B4-BE49-F238E27FC236}">
                <a16:creationId xmlns:a16="http://schemas.microsoft.com/office/drawing/2014/main" id="{421ED159-6116-AB4D-A0DA-F3A6E9FC5AD1}"/>
              </a:ext>
            </a:extLst>
          </p:cNvPr>
          <p:cNvSpPr/>
          <p:nvPr/>
        </p:nvSpPr>
        <p:spPr>
          <a:xfrm>
            <a:off x="4220308" y="927708"/>
            <a:ext cx="7842738" cy="923330"/>
          </a:xfrm>
          <a:prstGeom prst="rect">
            <a:avLst/>
          </a:prstGeom>
        </p:spPr>
        <p:txBody>
          <a:bodyPr wrap="square">
            <a:spAutoFit/>
          </a:bodyPr>
          <a:lstStyle/>
          <a:p>
            <a:r>
              <a:rPr lang="en-US" b="1" dirty="0"/>
              <a:t>TARGET-TB: University College Dublin in the Republic of Ireland, Queen’s University Belfast in Northern Ireland &amp; </a:t>
            </a:r>
            <a:r>
              <a:rPr lang="en-US" b="1" dirty="0" err="1"/>
              <a:t>Recombinetics</a:t>
            </a:r>
            <a:r>
              <a:rPr lang="en-US" b="1" dirty="0"/>
              <a:t> collaborate to combat </a:t>
            </a:r>
            <a:r>
              <a:rPr lang="en-US" b="1" i="1" dirty="0"/>
              <a:t>Mycobacterium </a:t>
            </a:r>
            <a:r>
              <a:rPr lang="en-US" b="1" i="1" dirty="0" err="1"/>
              <a:t>bovis</a:t>
            </a:r>
            <a:r>
              <a:rPr lang="en-US" b="1" dirty="0"/>
              <a:t>, pathogen that causes bovine tuberculosis</a:t>
            </a:r>
          </a:p>
        </p:txBody>
      </p:sp>
      <p:pic>
        <p:nvPicPr>
          <p:cNvPr id="17" name="Picture 16">
            <a:extLst>
              <a:ext uri="{FF2B5EF4-FFF2-40B4-BE49-F238E27FC236}">
                <a16:creationId xmlns:a16="http://schemas.microsoft.com/office/drawing/2014/main" id="{B371EF8E-3493-D343-BCBC-AB0EC4C520C3}"/>
              </a:ext>
            </a:extLst>
          </p:cNvPr>
          <p:cNvPicPr>
            <a:picLocks noChangeAspect="1"/>
          </p:cNvPicPr>
          <p:nvPr/>
        </p:nvPicPr>
        <p:blipFill>
          <a:blip r:embed="rId7"/>
          <a:stretch>
            <a:fillRect/>
          </a:stretch>
        </p:blipFill>
        <p:spPr>
          <a:xfrm>
            <a:off x="4817061" y="4377130"/>
            <a:ext cx="1176728" cy="1176728"/>
          </a:xfrm>
          <a:prstGeom prst="rect">
            <a:avLst/>
          </a:prstGeom>
        </p:spPr>
      </p:pic>
    </p:spTree>
    <p:extLst>
      <p:ext uri="{BB962C8B-B14F-4D97-AF65-F5344CB8AC3E}">
        <p14:creationId xmlns:p14="http://schemas.microsoft.com/office/powerpoint/2010/main" val="208506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705724015"/>
              </p:ext>
            </p:extLst>
          </p:nvPr>
        </p:nvGraphicFramePr>
        <p:xfrm>
          <a:off x="98696" y="955670"/>
          <a:ext cx="11331303" cy="5550634"/>
        </p:xfrm>
        <a:graphic>
          <a:graphicData uri="http://schemas.openxmlformats.org/drawingml/2006/table">
            <a:tbl>
              <a:tblPr firstRow="1" firstCol="1" bandRow="1">
                <a:tableStyleId>{B301B821-A1FF-4177-AEE7-76D212191A09}</a:tableStyleId>
              </a:tblPr>
              <a:tblGrid>
                <a:gridCol w="1346574">
                  <a:extLst>
                    <a:ext uri="{9D8B030D-6E8A-4147-A177-3AD203B41FA5}">
                      <a16:colId xmlns:a16="http://schemas.microsoft.com/office/drawing/2014/main" val="20000"/>
                    </a:ext>
                  </a:extLst>
                </a:gridCol>
                <a:gridCol w="5483954">
                  <a:extLst>
                    <a:ext uri="{9D8B030D-6E8A-4147-A177-3AD203B41FA5}">
                      <a16:colId xmlns:a16="http://schemas.microsoft.com/office/drawing/2014/main" val="20001"/>
                    </a:ext>
                  </a:extLst>
                </a:gridCol>
                <a:gridCol w="4500775">
                  <a:extLst>
                    <a:ext uri="{9D8B030D-6E8A-4147-A177-3AD203B41FA5}">
                      <a16:colId xmlns:a16="http://schemas.microsoft.com/office/drawing/2014/main" val="20002"/>
                    </a:ext>
                  </a:extLst>
                </a:gridCol>
              </a:tblGrid>
              <a:tr h="624606">
                <a:tc>
                  <a:txBody>
                    <a:bodyPr/>
                    <a:lstStyle/>
                    <a:p>
                      <a:pPr marL="0" marR="0" algn="l">
                        <a:lnSpc>
                          <a:spcPts val="1300"/>
                        </a:lnSpc>
                        <a:spcBef>
                          <a:spcPts val="0"/>
                        </a:spcBef>
                        <a:spcAft>
                          <a:spcPts val="0"/>
                        </a:spcAft>
                      </a:pPr>
                      <a:r>
                        <a:rPr lang="en-US" sz="2800" dirty="0">
                          <a:solidFill>
                            <a:srgbClr val="FFFF00"/>
                          </a:solidFill>
                          <a:effectLst/>
                        </a:rPr>
                        <a:t>Species</a:t>
                      </a:r>
                      <a:endParaRPr lang="en-US" sz="2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ts val="1300"/>
                        </a:lnSpc>
                        <a:spcBef>
                          <a:spcPts val="0"/>
                        </a:spcBef>
                        <a:spcAft>
                          <a:spcPts val="0"/>
                        </a:spcAft>
                      </a:pPr>
                      <a:r>
                        <a:rPr lang="en-US" sz="3200" dirty="0">
                          <a:solidFill>
                            <a:srgbClr val="FFFF00"/>
                          </a:solidFill>
                          <a:effectLst/>
                        </a:rPr>
                        <a:t>Target</a:t>
                      </a:r>
                      <a:endParaRPr lang="en-US" sz="3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ts val="1300"/>
                        </a:lnSpc>
                        <a:spcBef>
                          <a:spcPts val="0"/>
                        </a:spcBef>
                        <a:spcAft>
                          <a:spcPts val="0"/>
                        </a:spcAft>
                      </a:pPr>
                      <a:r>
                        <a:rPr lang="en-US" sz="2800" dirty="0" err="1">
                          <a:solidFill>
                            <a:srgbClr val="FFFF00"/>
                          </a:solidFill>
                          <a:effectLst/>
                        </a:rPr>
                        <a:t>TargetedTrait</a:t>
                      </a:r>
                      <a:r>
                        <a:rPr lang="en-US" sz="2800" dirty="0">
                          <a:solidFill>
                            <a:srgbClr val="FFFF00"/>
                          </a:solidFill>
                          <a:effectLst/>
                        </a:rPr>
                        <a:t>/Goal</a:t>
                      </a:r>
                      <a:endParaRPr lang="en-US" sz="2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0"/>
                  </a:ext>
                </a:extLst>
              </a:tr>
              <a:tr h="327468">
                <a:tc rowSpan="4">
                  <a:txBody>
                    <a:bodyPr/>
                    <a:lstStyle/>
                    <a:p>
                      <a:pPr marL="0" marR="0" algn="just">
                        <a:lnSpc>
                          <a:spcPts val="1300"/>
                        </a:lnSpc>
                        <a:spcBef>
                          <a:spcPts val="0"/>
                        </a:spcBef>
                        <a:spcAft>
                          <a:spcPts val="0"/>
                        </a:spcAft>
                      </a:pPr>
                      <a:r>
                        <a:rPr lang="en-US" sz="2000" dirty="0">
                          <a:effectLst/>
                        </a:rPr>
                        <a:t>Cattle</a:t>
                      </a:r>
                    </a:p>
                    <a:p>
                      <a:pPr marL="0" marR="0" algn="just">
                        <a:lnSpc>
                          <a:spcPts val="1300"/>
                        </a:lnSpc>
                        <a:spcBef>
                          <a:spcPts val="0"/>
                        </a:spcBef>
                        <a:spcAft>
                          <a:spcPts val="0"/>
                        </a:spcAft>
                      </a:pPr>
                      <a:r>
                        <a:rPr lang="en-US" sz="2000" dirty="0">
                          <a:effectLst/>
                        </a:rPr>
                        <a:t> </a:t>
                      </a:r>
                    </a:p>
                    <a:p>
                      <a:pPr marL="0" marR="0" algn="just">
                        <a:lnSpc>
                          <a:spcPts val="1300"/>
                        </a:lnSpc>
                        <a:spcBef>
                          <a:spcPts val="0"/>
                        </a:spcBef>
                        <a:spcAft>
                          <a:spcPts val="0"/>
                        </a:spcAft>
                      </a:pPr>
                      <a:r>
                        <a:rPr lang="en-US" sz="2000" dirty="0">
                          <a:effectLst/>
                        </a:rPr>
                        <a:t> </a:t>
                      </a:r>
                    </a:p>
                    <a:p>
                      <a:pPr marL="0" marR="0" algn="just">
                        <a:lnSpc>
                          <a:spcPts val="1300"/>
                        </a:lnSpc>
                        <a:spcBef>
                          <a:spcPts val="0"/>
                        </a:spcBef>
                        <a:spcAft>
                          <a:spcPts val="0"/>
                        </a:spcAft>
                      </a:pPr>
                      <a:r>
                        <a:rPr lang="en-US" sz="2000" dirty="0">
                          <a:effectLst/>
                        </a:rPr>
                        <a:t> </a:t>
                      </a:r>
                      <a:endParaRPr lang="en-US" sz="20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accent1">
                        <a:lumMod val="20000"/>
                        <a:lumOff val="80000"/>
                      </a:schemeClr>
                    </a:solidFill>
                  </a:tcPr>
                </a:tc>
                <a:tc>
                  <a:txBody>
                    <a:bodyPr/>
                    <a:lstStyle/>
                    <a:p>
                      <a:pPr marL="0" marR="0" algn="l">
                        <a:lnSpc>
                          <a:spcPts val="1300"/>
                        </a:lnSpc>
                        <a:spcBef>
                          <a:spcPts val="0"/>
                        </a:spcBef>
                        <a:spcAft>
                          <a:spcPts val="0"/>
                        </a:spcAft>
                      </a:pPr>
                      <a:r>
                        <a:rPr lang="en-US" sz="2000" dirty="0" err="1">
                          <a:effectLst/>
                        </a:rPr>
                        <a:t>Intraspecies</a:t>
                      </a:r>
                      <a:r>
                        <a:rPr lang="en-US" sz="2000" dirty="0">
                          <a:effectLst/>
                        </a:rPr>
                        <a:t> POLLED allele substitution</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No horns (welfare</a:t>
                      </a:r>
                      <a:r>
                        <a:rPr lang="en-US" sz="2000" baseline="0" dirty="0">
                          <a:effectLst/>
                        </a:rPr>
                        <a:t> trait)</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1"/>
                  </a:ext>
                </a:extLst>
              </a:tr>
              <a:tr h="327468">
                <a:tc vMerge="1">
                  <a:txBody>
                    <a:bodyPr/>
                    <a:lstStyle/>
                    <a:p>
                      <a:endParaRPr lang="en-US" sz="1500" b="1" dirty="0">
                        <a:solidFill>
                          <a:schemeClr val="bg1"/>
                        </a:solidFill>
                        <a:effectLst/>
                        <a:latin typeface="+mn-lt"/>
                        <a:cs typeface="Times New Roman" panose="02020603050405020304" pitchFamily="18" charset="0"/>
                      </a:endParaRPr>
                    </a:p>
                  </a:txBody>
                  <a:tcPr marL="51435" marR="51435"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300"/>
                        </a:lnSpc>
                        <a:spcBef>
                          <a:spcPts val="0"/>
                        </a:spcBef>
                        <a:spcAft>
                          <a:spcPts val="0"/>
                        </a:spcAft>
                      </a:pPr>
                      <a:r>
                        <a:rPr lang="en-US" sz="2000" dirty="0" err="1">
                          <a:effectLst/>
                        </a:rPr>
                        <a:t>Myostatin</a:t>
                      </a:r>
                      <a:r>
                        <a:rPr lang="en-US" sz="2000" dirty="0">
                          <a:effectLst/>
                        </a:rPr>
                        <a:t>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Increased muscle yield </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2"/>
                  </a:ext>
                </a:extLst>
              </a:tr>
              <a:tr h="327468">
                <a:tc vMerge="1">
                  <a:txBody>
                    <a:bodyPr/>
                    <a:lstStyle/>
                    <a:p>
                      <a:pPr marL="0" marR="0" algn="just">
                        <a:lnSpc>
                          <a:spcPts val="13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300"/>
                        </a:lnSpc>
                        <a:spcBef>
                          <a:spcPts val="0"/>
                        </a:spcBef>
                        <a:spcAft>
                          <a:spcPts val="0"/>
                        </a:spcAft>
                      </a:pPr>
                      <a:r>
                        <a:rPr lang="en-US" sz="2000" dirty="0">
                          <a:effectLst/>
                        </a:rPr>
                        <a:t>Beta-</a:t>
                      </a:r>
                      <a:r>
                        <a:rPr lang="en-US" sz="2000" dirty="0" err="1">
                          <a:effectLst/>
                        </a:rPr>
                        <a:t>lactoglobulin</a:t>
                      </a:r>
                      <a:r>
                        <a:rPr lang="en-US" sz="2000" dirty="0">
                          <a:effectLst/>
                        </a:rPr>
                        <a:t>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Elimination of milk allergen</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3"/>
                  </a:ext>
                </a:extLst>
              </a:tr>
              <a:tr h="327468">
                <a:tc vMerge="1">
                  <a:txBody>
                    <a:bodyPr/>
                    <a:lstStyle/>
                    <a:p>
                      <a:pPr marL="0" marR="0" algn="just">
                        <a:lnSpc>
                          <a:spcPts val="13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300"/>
                        </a:lnSpc>
                        <a:spcBef>
                          <a:spcPts val="0"/>
                        </a:spcBef>
                        <a:spcAft>
                          <a:spcPts val="0"/>
                        </a:spcAft>
                      </a:pPr>
                      <a:r>
                        <a:rPr lang="en-US" sz="2000" dirty="0" err="1">
                          <a:effectLst/>
                        </a:rPr>
                        <a:t>Intraspecies</a:t>
                      </a:r>
                      <a:r>
                        <a:rPr lang="en-US" sz="2000" dirty="0">
                          <a:effectLst/>
                        </a:rPr>
                        <a:t> </a:t>
                      </a:r>
                      <a:r>
                        <a:rPr lang="en-GB" sz="2000" dirty="0">
                          <a:effectLst/>
                        </a:rPr>
                        <a:t>insertion of SP110 gene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Resistance to tuberculosis</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4"/>
                  </a:ext>
                </a:extLst>
              </a:tr>
              <a:tr h="327468">
                <a:tc rowSpan="2">
                  <a:txBody>
                    <a:bodyPr/>
                    <a:lstStyle/>
                    <a:p>
                      <a:pPr marL="0" marR="0" algn="just">
                        <a:lnSpc>
                          <a:spcPts val="1300"/>
                        </a:lnSpc>
                        <a:spcBef>
                          <a:spcPts val="0"/>
                        </a:spcBef>
                        <a:spcAft>
                          <a:spcPts val="0"/>
                        </a:spcAft>
                      </a:pPr>
                      <a:r>
                        <a:rPr lang="en-US" sz="2000" dirty="0">
                          <a:effectLst/>
                        </a:rPr>
                        <a:t>Chicken</a:t>
                      </a:r>
                    </a:p>
                    <a:p>
                      <a:pPr marL="0" marR="0" algn="just">
                        <a:lnSpc>
                          <a:spcPts val="1300"/>
                        </a:lnSpc>
                        <a:spcBef>
                          <a:spcPts val="0"/>
                        </a:spcBef>
                        <a:spcAft>
                          <a:spcPts val="0"/>
                        </a:spcAft>
                      </a:pPr>
                      <a:r>
                        <a:rPr lang="en-US" sz="2000" dirty="0">
                          <a:effectLst/>
                        </a:rPr>
                        <a:t> </a:t>
                      </a:r>
                      <a:endParaRPr lang="en-US" sz="20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solidFill>
                      <a:schemeClr val="accent1">
                        <a:lumMod val="20000"/>
                        <a:lumOff val="80000"/>
                      </a:schemeClr>
                    </a:solidFill>
                  </a:tcPr>
                </a:tc>
                <a:tc>
                  <a:txBody>
                    <a:bodyPr/>
                    <a:lstStyle/>
                    <a:p>
                      <a:pPr marL="0" marR="0" algn="l">
                        <a:lnSpc>
                          <a:spcPts val="1300"/>
                        </a:lnSpc>
                        <a:spcBef>
                          <a:spcPts val="0"/>
                        </a:spcBef>
                        <a:spcAft>
                          <a:spcPts val="0"/>
                        </a:spcAft>
                      </a:pPr>
                      <a:r>
                        <a:rPr lang="en-US" sz="2000" dirty="0">
                          <a:effectLst/>
                        </a:rPr>
                        <a:t>Ovalbumin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Elimination of ovalbumin in egg</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5"/>
                  </a:ext>
                </a:extLst>
              </a:tr>
              <a:tr h="327468">
                <a:tc vMerge="1">
                  <a:txBody>
                    <a:bodyPr/>
                    <a:lstStyle/>
                    <a:p>
                      <a:pPr marL="0" marR="0" algn="just">
                        <a:lnSpc>
                          <a:spcPts val="13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100"/>
                        </a:lnSpc>
                        <a:spcBef>
                          <a:spcPts val="0"/>
                        </a:spcBef>
                        <a:spcAft>
                          <a:spcPts val="0"/>
                        </a:spcAft>
                      </a:pPr>
                      <a:r>
                        <a:rPr lang="en-GB" sz="2000" dirty="0">
                          <a:effectLst/>
                        </a:rPr>
                        <a:t>Insertion of Immunoglobulin heavy chain locus</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Germline gene editing</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6"/>
                  </a:ext>
                </a:extLst>
              </a:tr>
              <a:tr h="327468">
                <a:tc rowSpan="3">
                  <a:txBody>
                    <a:bodyPr/>
                    <a:lstStyle/>
                    <a:p>
                      <a:pPr marL="0" marR="0" algn="just">
                        <a:lnSpc>
                          <a:spcPts val="1600"/>
                        </a:lnSpc>
                        <a:spcBef>
                          <a:spcPts val="0"/>
                        </a:spcBef>
                        <a:spcAft>
                          <a:spcPts val="0"/>
                        </a:spcAft>
                      </a:pPr>
                      <a:r>
                        <a:rPr lang="en-US" sz="2000" dirty="0">
                          <a:effectLst/>
                        </a:rPr>
                        <a:t>Goat</a:t>
                      </a:r>
                      <a:endParaRPr lang="en-US" sz="20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accent1">
                        <a:lumMod val="20000"/>
                        <a:lumOff val="80000"/>
                      </a:schemeClr>
                    </a:solidFill>
                  </a:tcPr>
                </a:tc>
                <a:tc>
                  <a:txBody>
                    <a:bodyPr/>
                    <a:lstStyle/>
                    <a:p>
                      <a:pPr marL="0" marR="0" algn="l">
                        <a:lnSpc>
                          <a:spcPts val="1300"/>
                        </a:lnSpc>
                        <a:spcBef>
                          <a:spcPts val="0"/>
                        </a:spcBef>
                        <a:spcAft>
                          <a:spcPts val="0"/>
                        </a:spcAft>
                      </a:pPr>
                      <a:r>
                        <a:rPr lang="en-US" sz="2000" dirty="0" err="1">
                          <a:effectLst/>
                        </a:rPr>
                        <a:t>Myostatin</a:t>
                      </a:r>
                      <a:r>
                        <a:rPr lang="en-US" sz="2000" dirty="0">
                          <a:effectLst/>
                        </a:rPr>
                        <a:t>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600"/>
                        </a:lnSpc>
                        <a:spcBef>
                          <a:spcPts val="0"/>
                        </a:spcBef>
                        <a:spcAft>
                          <a:spcPts val="0"/>
                        </a:spcAft>
                      </a:pPr>
                      <a:r>
                        <a:rPr lang="en-US" sz="2000" dirty="0">
                          <a:effectLst/>
                        </a:rPr>
                        <a:t>Increased muscle growth </a:t>
                      </a:r>
                      <a:endParaRPr lang="en-US" sz="2000" b="0" dirty="0">
                        <a:solidFill>
                          <a:srgbClr val="000099"/>
                        </a:solidFill>
                        <a:effectLst/>
                        <a:latin typeface="+mn-lt"/>
                      </a:endParaRPr>
                    </a:p>
                  </a:txBody>
                  <a:tcPr marL="51435" marR="51435" marT="0" marB="0" anchor="b"/>
                </a:tc>
                <a:extLst>
                  <a:ext uri="{0D108BD9-81ED-4DB2-BD59-A6C34878D82A}">
                    <a16:rowId xmlns:a16="http://schemas.microsoft.com/office/drawing/2014/main" val="10007"/>
                  </a:ext>
                </a:extLst>
              </a:tr>
              <a:tr h="341476">
                <a:tc vMerge="1">
                  <a:txBody>
                    <a:bodyPr/>
                    <a:lstStyle/>
                    <a:p>
                      <a:pPr marL="0" marR="0" algn="just">
                        <a:lnSpc>
                          <a:spcPts val="16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lang="en-US" sz="2000" dirty="0">
                          <a:effectLst/>
                        </a:rPr>
                        <a:t>Prion protein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2000" dirty="0">
                          <a:effectLst/>
                        </a:rPr>
                        <a:t>Elimination of prion protein</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8"/>
                  </a:ext>
                </a:extLst>
              </a:tr>
              <a:tr h="327468">
                <a:tc vMerge="1">
                  <a:txBody>
                    <a:bodyPr/>
                    <a:lstStyle/>
                    <a:p>
                      <a:pPr marL="0" marR="0" algn="just">
                        <a:lnSpc>
                          <a:spcPts val="16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lang="en-US" sz="2000" dirty="0">
                          <a:effectLst/>
                        </a:rPr>
                        <a:t>Beta-</a:t>
                      </a:r>
                      <a:r>
                        <a:rPr lang="en-US" sz="2000" dirty="0" err="1">
                          <a:effectLst/>
                        </a:rPr>
                        <a:t>lactoglobulin</a:t>
                      </a:r>
                      <a:r>
                        <a:rPr lang="en-US" sz="2000" dirty="0">
                          <a:effectLst/>
                        </a:rPr>
                        <a:t>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2000" dirty="0">
                          <a:effectLst/>
                        </a:rPr>
                        <a:t>Elimination of milk allergen</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9"/>
                  </a:ext>
                </a:extLst>
              </a:tr>
              <a:tr h="327468">
                <a:tc rowSpan="4">
                  <a:txBody>
                    <a:bodyPr/>
                    <a:lstStyle/>
                    <a:p>
                      <a:pPr marL="0" marR="0" algn="just">
                        <a:lnSpc>
                          <a:spcPts val="1300"/>
                        </a:lnSpc>
                        <a:spcBef>
                          <a:spcPts val="0"/>
                        </a:spcBef>
                        <a:spcAft>
                          <a:spcPts val="0"/>
                        </a:spcAft>
                      </a:pPr>
                      <a:r>
                        <a:rPr lang="en-US" sz="2000" dirty="0">
                          <a:effectLst/>
                        </a:rPr>
                        <a:t>Pig</a:t>
                      </a:r>
                    </a:p>
                    <a:p>
                      <a:pPr marL="0" marR="0" algn="just">
                        <a:lnSpc>
                          <a:spcPts val="1300"/>
                        </a:lnSpc>
                        <a:spcBef>
                          <a:spcPts val="0"/>
                        </a:spcBef>
                        <a:spcAft>
                          <a:spcPts val="0"/>
                        </a:spcAft>
                      </a:pPr>
                      <a:r>
                        <a:rPr lang="en-US" sz="2000" dirty="0">
                          <a:effectLst/>
                        </a:rPr>
                        <a:t> </a:t>
                      </a:r>
                      <a:endParaRPr lang="en-US" sz="20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accent1">
                        <a:lumMod val="20000"/>
                        <a:lumOff val="80000"/>
                      </a:schemeClr>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lang="en-US" sz="2000" dirty="0">
                          <a:effectLst/>
                        </a:rPr>
                        <a:t>CD163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PRRS Virus Resistance</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10"/>
                  </a:ext>
                </a:extLst>
              </a:tr>
              <a:tr h="327468">
                <a:tc vMerge="1">
                  <a:txBody>
                    <a:bodyPr/>
                    <a:lstStyle/>
                    <a:p>
                      <a:endParaRPr lang="en-US" sz="1500" b="1" dirty="0">
                        <a:solidFill>
                          <a:schemeClr val="bg1"/>
                        </a:solidFill>
                        <a:effectLst/>
                        <a:latin typeface="+mn-lt"/>
                        <a:cs typeface="Times New Roman" panose="02020603050405020304" pitchFamily="18" charset="0"/>
                      </a:endParaRPr>
                    </a:p>
                  </a:txBody>
                  <a:tcPr marL="51435" marR="5143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l">
                        <a:lnSpc>
                          <a:spcPts val="1300"/>
                        </a:lnSpc>
                        <a:spcBef>
                          <a:spcPts val="0"/>
                        </a:spcBef>
                        <a:spcAft>
                          <a:spcPts val="0"/>
                        </a:spcAft>
                      </a:pPr>
                      <a:r>
                        <a:rPr lang="en-US" sz="2000" dirty="0">
                          <a:effectLst/>
                        </a:rPr>
                        <a:t>Interspecies (warthog) RELA allele substitution</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African Swine Fever Resistance </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11"/>
                  </a:ext>
                </a:extLst>
              </a:tr>
              <a:tr h="327468">
                <a:tc vMerge="1">
                  <a:txBody>
                    <a:bodyPr/>
                    <a:lstStyle/>
                    <a:p>
                      <a:pPr marL="0" marR="0" algn="just">
                        <a:lnSpc>
                          <a:spcPts val="13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l">
                        <a:lnSpc>
                          <a:spcPts val="1300"/>
                        </a:lnSpc>
                        <a:spcBef>
                          <a:spcPts val="0"/>
                        </a:spcBef>
                        <a:spcAft>
                          <a:spcPts val="0"/>
                        </a:spcAft>
                      </a:pPr>
                      <a:r>
                        <a:rPr lang="en-US" sz="2000" dirty="0" err="1">
                          <a:effectLst/>
                        </a:rPr>
                        <a:t>Myostatin</a:t>
                      </a:r>
                      <a:r>
                        <a:rPr lang="en-US" sz="2000" dirty="0">
                          <a:effectLst/>
                        </a:rPr>
                        <a:t> gene silence</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Increased muscle yield</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12"/>
                  </a:ext>
                </a:extLst>
              </a:tr>
              <a:tr h="327468">
                <a:tc vMerge="1">
                  <a:txBody>
                    <a:bodyPr/>
                    <a:lstStyle/>
                    <a:p>
                      <a:pPr marL="0" marR="0" algn="just">
                        <a:lnSpc>
                          <a:spcPts val="13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300"/>
                        </a:lnSpc>
                        <a:spcBef>
                          <a:spcPts val="0"/>
                        </a:spcBef>
                        <a:spcAft>
                          <a:spcPts val="0"/>
                        </a:spcAft>
                      </a:pPr>
                      <a:r>
                        <a:rPr lang="en-US" sz="2000" dirty="0">
                          <a:effectLst/>
                        </a:rPr>
                        <a:t>Knockout of sexual</a:t>
                      </a:r>
                      <a:r>
                        <a:rPr lang="en-US" sz="2000" baseline="0" dirty="0">
                          <a:effectLst/>
                        </a:rPr>
                        <a:t> maturity pathway</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No</a:t>
                      </a:r>
                      <a:r>
                        <a:rPr lang="en-US" sz="2000" baseline="0" dirty="0">
                          <a:effectLst/>
                        </a:rPr>
                        <a:t> need for castration </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13"/>
                  </a:ext>
                </a:extLst>
              </a:tr>
              <a:tr h="327468">
                <a:tc rowSpan="2">
                  <a:txBody>
                    <a:bodyPr/>
                    <a:lstStyle/>
                    <a:p>
                      <a:pPr marL="0" marR="0" algn="just">
                        <a:lnSpc>
                          <a:spcPts val="1300"/>
                        </a:lnSpc>
                        <a:spcBef>
                          <a:spcPts val="0"/>
                        </a:spcBef>
                        <a:spcAft>
                          <a:spcPts val="0"/>
                        </a:spcAft>
                      </a:pPr>
                      <a:r>
                        <a:rPr lang="en-US" sz="2000" dirty="0">
                          <a:effectLst/>
                        </a:rPr>
                        <a:t>Sheep</a:t>
                      </a:r>
                      <a:endParaRPr lang="en-US" sz="20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accent1">
                        <a:lumMod val="20000"/>
                        <a:lumOff val="80000"/>
                      </a:schemeClr>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lang="en-US" sz="2000" dirty="0" err="1">
                          <a:effectLst/>
                        </a:rPr>
                        <a:t>Myostatin</a:t>
                      </a:r>
                      <a:r>
                        <a:rPr lang="en-US" sz="2000" dirty="0">
                          <a:effectLst/>
                        </a:rPr>
                        <a:t>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ts val="1300"/>
                        </a:lnSpc>
                        <a:spcBef>
                          <a:spcPts val="0"/>
                        </a:spcBef>
                        <a:spcAft>
                          <a:spcPts val="0"/>
                        </a:spcAft>
                      </a:pPr>
                      <a:r>
                        <a:rPr lang="en-US" sz="2000" dirty="0">
                          <a:effectLst/>
                        </a:rPr>
                        <a:t>Increased muscle yield</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14"/>
                  </a:ext>
                </a:extLst>
              </a:tr>
              <a:tr h="327468">
                <a:tc vMerge="1">
                  <a:txBody>
                    <a:bodyPr/>
                    <a:lstStyle/>
                    <a:p>
                      <a:pPr marL="0" marR="0" algn="just">
                        <a:lnSpc>
                          <a:spcPts val="1300"/>
                        </a:lnSpc>
                        <a:spcBef>
                          <a:spcPts val="0"/>
                        </a:spcBef>
                        <a:spcAft>
                          <a:spcPts val="0"/>
                        </a:spcAft>
                      </a:pP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lang="en-US" sz="2000" dirty="0">
                          <a:effectLst/>
                        </a:rPr>
                        <a:t>FGF5 gene silence</a:t>
                      </a:r>
                      <a:endParaRPr lang="en-US" sz="2000" b="0" dirty="0">
                        <a:effectLst/>
                        <a:latin typeface="+mn-lt"/>
                        <a:ea typeface="Calibri" panose="020F0502020204030204" pitchFamily="34" charset="0"/>
                        <a:cs typeface="Times New Roman" panose="02020603050405020304" pitchFamily="18" charset="0"/>
                      </a:endParaRPr>
                    </a:p>
                  </a:txBody>
                  <a:tcPr marL="51435" marR="51435" marT="0" marB="0" anchor="b"/>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lang="en-US" sz="2000" dirty="0">
                          <a:effectLst/>
                        </a:rPr>
                        <a:t>Increased wool length &amp; yield</a:t>
                      </a:r>
                      <a:endParaRPr lang="en-US" sz="2000" b="0" dirty="0">
                        <a:solidFill>
                          <a:srgbClr val="000099"/>
                        </a:solidFill>
                        <a:effectLst/>
                        <a:latin typeface="+mn-lt"/>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15"/>
                  </a:ext>
                </a:extLst>
              </a:tr>
            </a:tbl>
          </a:graphicData>
        </a:graphic>
      </p:graphicFrame>
      <p:sp>
        <p:nvSpPr>
          <p:cNvPr id="3" name="Title 2">
            <a:extLst>
              <a:ext uri="{FF2B5EF4-FFF2-40B4-BE49-F238E27FC236}">
                <a16:creationId xmlns:a16="http://schemas.microsoft.com/office/drawing/2014/main" id="{1505591B-E1D7-A345-8E10-132F8B9709E9}"/>
              </a:ext>
            </a:extLst>
          </p:cNvPr>
          <p:cNvSpPr>
            <a:spLocks noGrp="1"/>
          </p:cNvSpPr>
          <p:nvPr>
            <p:ph type="title"/>
          </p:nvPr>
        </p:nvSpPr>
        <p:spPr>
          <a:xfrm>
            <a:off x="487680" y="121920"/>
            <a:ext cx="11551920" cy="639763"/>
          </a:xfrm>
        </p:spPr>
        <p:txBody>
          <a:bodyPr/>
          <a:lstStyle/>
          <a:p>
            <a:r>
              <a:rPr lang="en-US" dirty="0"/>
              <a:t>How might editing be used in other species?</a:t>
            </a:r>
          </a:p>
        </p:txBody>
      </p:sp>
    </p:spTree>
    <p:extLst>
      <p:ext uri="{BB962C8B-B14F-4D97-AF65-F5344CB8AC3E}">
        <p14:creationId xmlns:p14="http://schemas.microsoft.com/office/powerpoint/2010/main" val="2111833646"/>
      </p:ext>
    </p:extLst>
  </p:cSld>
  <p:clrMapOvr>
    <a:masterClrMapping/>
  </p:clrMapOvr>
</p:sld>
</file>

<file path=ppt/theme/theme1.xml><?xml version="1.0" encoding="utf-8"?>
<a:theme xmlns:a="http://schemas.openxmlformats.org/drawingml/2006/main" name="AIP-2017 16-9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AIP-2017_16-9 template</Template>
  <TotalTime>42147</TotalTime>
  <Words>2327</Words>
  <Application>Microsoft Macintosh PowerPoint</Application>
  <PresentationFormat>Widescreen</PresentationFormat>
  <Paragraphs>298</Paragraphs>
  <Slides>26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vt:lpstr>
      <vt:lpstr>Arial</vt:lpstr>
      <vt:lpstr>Wingdings</vt:lpstr>
      <vt:lpstr>Tahoma</vt:lpstr>
      <vt:lpstr>Symbol</vt:lpstr>
      <vt:lpstr>Times New Roman</vt:lpstr>
      <vt:lpstr>AIP-2017 16-9 Slide Master</vt:lpstr>
      <vt:lpstr>Everything you need to know about gene editing…in 25 minutes or less!</vt:lpstr>
      <vt:lpstr>Gene editing is a hot topic!</vt:lpstr>
      <vt:lpstr>Some examples of gene editing in livestock</vt:lpstr>
      <vt:lpstr>What is gene editing?</vt:lpstr>
      <vt:lpstr>Types of edits</vt:lpstr>
      <vt:lpstr>PowerPoint Presentation</vt:lpstr>
      <vt:lpstr>What genes might be edited in cattle?</vt:lpstr>
      <vt:lpstr>Improving resistance to bovine tuberculosis</vt:lpstr>
      <vt:lpstr>How might editing be used in other species?</vt:lpstr>
      <vt:lpstr>Porcine Reproductive and Respiratory Syndrome</vt:lpstr>
      <vt:lpstr>Editing produces pigs that are not susceptible to PRRS</vt:lpstr>
      <vt:lpstr>Gene edited polled calves: Naturally occurring allele</vt:lpstr>
      <vt:lpstr>Many polled bulls lag behind horned contemporaries</vt:lpstr>
      <vt:lpstr>Simulation of introgression of the polled allele</vt:lpstr>
      <vt:lpstr>Actual versus observed frequencies vary by method</vt:lpstr>
      <vt:lpstr>Is gene editing the solution to the recessives problem?</vt:lpstr>
      <vt:lpstr>Embryonic deaths by generation</vt:lpstr>
      <vt:lpstr>How does genome editing fit with other technologies?</vt:lpstr>
      <vt:lpstr>Challenges to routine use of gene editing </vt:lpstr>
      <vt:lpstr>FDA draft guidance 187</vt:lpstr>
      <vt:lpstr>July 25, 2018 European High Court rules all edits are GMO </vt:lpstr>
      <vt:lpstr>Edited, polled Holsteins could be regulated by country</vt:lpstr>
      <vt:lpstr>What do consumers want?</vt:lpstr>
      <vt:lpstr>Summary</vt:lpstr>
      <vt:lpstr>Acknowledgments</vt:lpstr>
      <vt:lpstr>Questions?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Connor, Erin</dc:creator>
  <cp:lastModifiedBy>John Cole</cp:lastModifiedBy>
  <cp:revision>585</cp:revision>
  <cp:lastPrinted>2018-06-19T16:28:07Z</cp:lastPrinted>
  <dcterms:created xsi:type="dcterms:W3CDTF">2018-03-06T18:06:07Z</dcterms:created>
  <dcterms:modified xsi:type="dcterms:W3CDTF">2019-03-06T19:44:15Z</dcterms:modified>
</cp:coreProperties>
</file>