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305" r:id="rId4"/>
    <p:sldId id="325" r:id="rId5"/>
    <p:sldId id="314" r:id="rId6"/>
    <p:sldId id="274" r:id="rId7"/>
    <p:sldId id="312" r:id="rId8"/>
    <p:sldId id="331" r:id="rId9"/>
    <p:sldId id="330" r:id="rId10"/>
    <p:sldId id="318" r:id="rId11"/>
    <p:sldId id="279" r:id="rId12"/>
    <p:sldId id="302" r:id="rId13"/>
    <p:sldId id="259" r:id="rId14"/>
    <p:sldId id="260" r:id="rId15"/>
    <p:sldId id="313" r:id="rId16"/>
    <p:sldId id="270" r:id="rId17"/>
    <p:sldId id="291" r:id="rId18"/>
    <p:sldId id="293" r:id="rId19"/>
    <p:sldId id="324" r:id="rId20"/>
    <p:sldId id="327" r:id="rId21"/>
    <p:sldId id="329" r:id="rId22"/>
    <p:sldId id="316" r:id="rId23"/>
    <p:sldId id="322" r:id="rId24"/>
    <p:sldId id="323" r:id="rId25"/>
    <p:sldId id="320" r:id="rId26"/>
    <p:sldId id="334" r:id="rId27"/>
    <p:sldId id="336" r:id="rId28"/>
    <p:sldId id="335" r:id="rId29"/>
    <p:sldId id="289" r:id="rId30"/>
    <p:sldId id="297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BA0000"/>
    <a:srgbClr val="00563F"/>
    <a:srgbClr val="00523C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6326" autoAdjust="0"/>
  </p:normalViewPr>
  <p:slideViewPr>
    <p:cSldViewPr snapToGrid="0">
      <p:cViewPr>
        <p:scale>
          <a:sx n="110" d="100"/>
          <a:sy n="110" d="100"/>
        </p:scale>
        <p:origin x="160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\NO%20NAME\ADSA%20MILK%20Symposium%202017\Holstein%20Milk%20Tre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10.19.53.11\data-M\GRW\GRAPHICS\nm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jcole\Graphics\TMI%20Figure-sm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64280159425"/>
          <c:y val="0.0299692662067648"/>
          <c:w val="0.831634708855838"/>
          <c:h val="0.752661298288678"/>
        </c:manualLayout>
      </c:layout>
      <c:areaChart>
        <c:grouping val="standard"/>
        <c:varyColors val="0"/>
        <c:ser>
          <c:idx val="2"/>
          <c:order val="0"/>
          <c:tx>
            <c:v>Genetics</c:v>
          </c:tx>
          <c:spPr>
            <a:solidFill>
              <a:srgbClr val="244270"/>
            </a:solidFill>
            <a:ln w="25400">
              <a:noFill/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Fat!$M$4:$M$62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219.4613222091232</c:v>
                </c:pt>
                <c:pt idx="2">
                  <c:v>225.355944499864</c:v>
                </c:pt>
                <c:pt idx="3">
                  <c:v>232.1574317584114</c:v>
                </c:pt>
                <c:pt idx="4">
                  <c:v>237.1451890813456</c:v>
                </c:pt>
                <c:pt idx="5">
                  <c:v>240.7726489525712</c:v>
                </c:pt>
                <c:pt idx="6">
                  <c:v>241.6795139203761</c:v>
                </c:pt>
                <c:pt idx="7">
                  <c:v>244.8535413076997</c:v>
                </c:pt>
                <c:pt idx="8">
                  <c:v>245.7604062755056</c:v>
                </c:pt>
                <c:pt idx="9">
                  <c:v>249.387866146731</c:v>
                </c:pt>
                <c:pt idx="10">
                  <c:v>252.5618935340526</c:v>
                </c:pt>
                <c:pt idx="11">
                  <c:v>255.282488437472</c:v>
                </c:pt>
                <c:pt idx="12">
                  <c:v>258.0030833408906</c:v>
                </c:pt>
                <c:pt idx="13">
                  <c:v>255.7359209213746</c:v>
                </c:pt>
                <c:pt idx="14">
                  <c:v>257.0962183730832</c:v>
                </c:pt>
                <c:pt idx="15">
                  <c:v>263.8977056316314</c:v>
                </c:pt>
                <c:pt idx="16">
                  <c:v>270.2457604062751</c:v>
                </c:pt>
                <c:pt idx="17">
                  <c:v>278.4075451165322</c:v>
                </c:pt>
                <c:pt idx="18">
                  <c:v>281.5815725038541</c:v>
                </c:pt>
                <c:pt idx="19">
                  <c:v>282.9418699555636</c:v>
                </c:pt>
                <c:pt idx="20">
                  <c:v>287.022762310692</c:v>
                </c:pt>
                <c:pt idx="21">
                  <c:v>289.7433572141102</c:v>
                </c:pt>
                <c:pt idx="22">
                  <c:v>292.0105196336267</c:v>
                </c:pt>
                <c:pt idx="23">
                  <c:v>294.7311145370428</c:v>
                </c:pt>
                <c:pt idx="24">
                  <c:v>297.4517094404632</c:v>
                </c:pt>
                <c:pt idx="25">
                  <c:v>302.892899247302</c:v>
                </c:pt>
                <c:pt idx="26">
                  <c:v>308.7875215380427</c:v>
                </c:pt>
                <c:pt idx="27">
                  <c:v>314.2287113448781</c:v>
                </c:pt>
                <c:pt idx="28">
                  <c:v>318.3096037000091</c:v>
                </c:pt>
                <c:pt idx="29">
                  <c:v>327.3782533780716</c:v>
                </c:pt>
                <c:pt idx="30">
                  <c:v>331.0057132492949</c:v>
                </c:pt>
                <c:pt idx="31">
                  <c:v>339.167497959554</c:v>
                </c:pt>
                <c:pt idx="32">
                  <c:v>349.1430126054232</c:v>
                </c:pt>
                <c:pt idx="33">
                  <c:v>352.7704724766483</c:v>
                </c:pt>
                <c:pt idx="34">
                  <c:v>358.665094767389</c:v>
                </c:pt>
                <c:pt idx="35">
                  <c:v>364.5597170581286</c:v>
                </c:pt>
                <c:pt idx="36">
                  <c:v>367.7337444454516</c:v>
                </c:pt>
                <c:pt idx="37">
                  <c:v>374.9886641879025</c:v>
                </c:pt>
                <c:pt idx="38">
                  <c:v>388.5916387049962</c:v>
                </c:pt>
                <c:pt idx="39">
                  <c:v>399.4740183186701</c:v>
                </c:pt>
                <c:pt idx="40">
                  <c:v>413.9838578035726</c:v>
                </c:pt>
                <c:pt idx="41">
                  <c:v>414.4372902874752</c:v>
                </c:pt>
                <c:pt idx="42">
                  <c:v>419.8784800943143</c:v>
                </c:pt>
                <c:pt idx="43">
                  <c:v>422.5990749977327</c:v>
                </c:pt>
                <c:pt idx="44">
                  <c:v>420.7853450621186</c:v>
                </c:pt>
                <c:pt idx="45">
                  <c:v>425.3196699011517</c:v>
                </c:pt>
                <c:pt idx="46">
                  <c:v>434.8417520631177</c:v>
                </c:pt>
                <c:pt idx="47">
                  <c:v>436.6554819987305</c:v>
                </c:pt>
                <c:pt idx="48">
                  <c:v>437.1089144826331</c:v>
                </c:pt>
                <c:pt idx="49">
                  <c:v>434.8417520631177</c:v>
                </c:pt>
                <c:pt idx="50">
                  <c:v>433.0280221275052</c:v>
                </c:pt>
                <c:pt idx="51">
                  <c:v>437.1089144826331</c:v>
                </c:pt>
                <c:pt idx="52">
                  <c:v>442.5501042894713</c:v>
                </c:pt>
                <c:pt idx="53">
                  <c:v>456.1530788065657</c:v>
                </c:pt>
                <c:pt idx="54">
                  <c:v>462.5011335812073</c:v>
                </c:pt>
                <c:pt idx="55">
                  <c:v>467.4888909041439</c:v>
                </c:pt>
                <c:pt idx="56">
                  <c:v>472.9300807109818</c:v>
                </c:pt>
                <c:pt idx="57">
                  <c:v>483.812460324658</c:v>
                </c:pt>
                <c:pt idx="58">
                  <c:v>487.8933526797859</c:v>
                </c:pt>
              </c:numCache>
            </c:numRef>
          </c:val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Fat!$L$4:$L$62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219.00788972522</c:v>
                </c:pt>
                <c:pt idx="2">
                  <c:v>224.4490795320575</c:v>
                </c:pt>
                <c:pt idx="3">
                  <c:v>230.3437018227986</c:v>
                </c:pt>
                <c:pt idx="4">
                  <c:v>234.424594177927</c:v>
                </c:pt>
                <c:pt idx="5">
                  <c:v>238.0520540491519</c:v>
                </c:pt>
                <c:pt idx="6">
                  <c:v>238.0520540491519</c:v>
                </c:pt>
                <c:pt idx="7">
                  <c:v>239.8657839847647</c:v>
                </c:pt>
                <c:pt idx="8">
                  <c:v>239.4123515008614</c:v>
                </c:pt>
                <c:pt idx="9">
                  <c:v>241.6795139203761</c:v>
                </c:pt>
                <c:pt idx="10">
                  <c:v>243.4932438559901</c:v>
                </c:pt>
                <c:pt idx="11">
                  <c:v>245.3069737916022</c:v>
                </c:pt>
                <c:pt idx="12">
                  <c:v>246.2138387594085</c:v>
                </c:pt>
                <c:pt idx="13">
                  <c:v>242.586378888184</c:v>
                </c:pt>
                <c:pt idx="14">
                  <c:v>242.1329464042806</c:v>
                </c:pt>
                <c:pt idx="15">
                  <c:v>246.6672712433117</c:v>
                </c:pt>
                <c:pt idx="16">
                  <c:v>251.6550285662465</c:v>
                </c:pt>
                <c:pt idx="17">
                  <c:v>258.0030833408906</c:v>
                </c:pt>
                <c:pt idx="18">
                  <c:v>259.3633807925996</c:v>
                </c:pt>
                <c:pt idx="19">
                  <c:v>258.4565158247937</c:v>
                </c:pt>
                <c:pt idx="20">
                  <c:v>259.8168132765026</c:v>
                </c:pt>
                <c:pt idx="21">
                  <c:v>260.7236782443089</c:v>
                </c:pt>
                <c:pt idx="22">
                  <c:v>259.8168132765026</c:v>
                </c:pt>
                <c:pt idx="23">
                  <c:v>259.8168132765026</c:v>
                </c:pt>
                <c:pt idx="24">
                  <c:v>259.3633807925996</c:v>
                </c:pt>
                <c:pt idx="25">
                  <c:v>261.6305432121154</c:v>
                </c:pt>
                <c:pt idx="26">
                  <c:v>264.3511381155344</c:v>
                </c:pt>
                <c:pt idx="27">
                  <c:v>267.0717330189532</c:v>
                </c:pt>
                <c:pt idx="28">
                  <c:v>267.9785979867592</c:v>
                </c:pt>
                <c:pt idx="29">
                  <c:v>274.3266527614034</c:v>
                </c:pt>
                <c:pt idx="30">
                  <c:v>274.780085245307</c:v>
                </c:pt>
                <c:pt idx="31">
                  <c:v>278.4075451165322</c:v>
                </c:pt>
                <c:pt idx="32">
                  <c:v>284.3021674072712</c:v>
                </c:pt>
                <c:pt idx="33">
                  <c:v>285.2090323750789</c:v>
                </c:pt>
                <c:pt idx="34">
                  <c:v>288.3830597624</c:v>
                </c:pt>
                <c:pt idx="35">
                  <c:v>291.557087149724</c:v>
                </c:pt>
                <c:pt idx="36">
                  <c:v>292.0105196336267</c:v>
                </c:pt>
                <c:pt idx="37">
                  <c:v>296.9982769565586</c:v>
                </c:pt>
                <c:pt idx="38">
                  <c:v>308.3340890541397</c:v>
                </c:pt>
                <c:pt idx="39">
                  <c:v>316.4958737643965</c:v>
                </c:pt>
                <c:pt idx="40">
                  <c:v>328.7385508297814</c:v>
                </c:pt>
                <c:pt idx="41">
                  <c:v>326.9248208941691</c:v>
                </c:pt>
                <c:pt idx="42">
                  <c:v>330.0988482814906</c:v>
                </c:pt>
                <c:pt idx="43">
                  <c:v>330.552280765394</c:v>
                </c:pt>
                <c:pt idx="44">
                  <c:v>326.0179559263626</c:v>
                </c:pt>
                <c:pt idx="45">
                  <c:v>328.2851183458757</c:v>
                </c:pt>
                <c:pt idx="46">
                  <c:v>336.4469030561336</c:v>
                </c:pt>
                <c:pt idx="47">
                  <c:v>335.9934705722312</c:v>
                </c:pt>
                <c:pt idx="48">
                  <c:v>334.1797406366194</c:v>
                </c:pt>
                <c:pt idx="49">
                  <c:v>329.1919833136845</c:v>
                </c:pt>
                <c:pt idx="50">
                  <c:v>324.2042259907502</c:v>
                </c:pt>
                <c:pt idx="51">
                  <c:v>326.0179559263626</c:v>
                </c:pt>
                <c:pt idx="52">
                  <c:v>329.1919833136845</c:v>
                </c:pt>
                <c:pt idx="53">
                  <c:v>339.167497959554</c:v>
                </c:pt>
                <c:pt idx="54">
                  <c:v>342.3415253468756</c:v>
                </c:pt>
                <c:pt idx="55">
                  <c:v>344.1552552824883</c:v>
                </c:pt>
                <c:pt idx="56">
                  <c:v>345.9689852181006</c:v>
                </c:pt>
                <c:pt idx="57">
                  <c:v>351.4101750249387</c:v>
                </c:pt>
                <c:pt idx="58">
                  <c:v>350.9567425410352</c:v>
                </c:pt>
              </c:numCache>
            </c:numRef>
          </c:val>
        </c:ser>
        <c:ser>
          <c:idx val="1"/>
          <c:order val="2"/>
          <c:tx>
            <c:v>1957 Base</c:v>
          </c:tx>
          <c:spPr>
            <a:solidFill>
              <a:srgbClr val="FFC00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Fat!$G$4:$G$62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216.2872948218008</c:v>
                </c:pt>
                <c:pt idx="2">
                  <c:v>216.2872948218008</c:v>
                </c:pt>
                <c:pt idx="3">
                  <c:v>216.2872948218008</c:v>
                </c:pt>
                <c:pt idx="4">
                  <c:v>216.2872948218008</c:v>
                </c:pt>
                <c:pt idx="5">
                  <c:v>216.2872948218008</c:v>
                </c:pt>
                <c:pt idx="6">
                  <c:v>216.2872948218008</c:v>
                </c:pt>
                <c:pt idx="7">
                  <c:v>216.2872948218008</c:v>
                </c:pt>
                <c:pt idx="8">
                  <c:v>216.2872948218008</c:v>
                </c:pt>
                <c:pt idx="9">
                  <c:v>216.2872948218008</c:v>
                </c:pt>
                <c:pt idx="10">
                  <c:v>216.2872948218008</c:v>
                </c:pt>
                <c:pt idx="11">
                  <c:v>216.2872948218008</c:v>
                </c:pt>
                <c:pt idx="12">
                  <c:v>216.2872948218008</c:v>
                </c:pt>
                <c:pt idx="13">
                  <c:v>216.2872948218008</c:v>
                </c:pt>
                <c:pt idx="14">
                  <c:v>216.2872948218008</c:v>
                </c:pt>
                <c:pt idx="15">
                  <c:v>216.2872948218008</c:v>
                </c:pt>
                <c:pt idx="16">
                  <c:v>216.2872948218008</c:v>
                </c:pt>
                <c:pt idx="17">
                  <c:v>216.2872948218008</c:v>
                </c:pt>
                <c:pt idx="18">
                  <c:v>216.2872948218008</c:v>
                </c:pt>
                <c:pt idx="19">
                  <c:v>216.2872948218008</c:v>
                </c:pt>
                <c:pt idx="20">
                  <c:v>216.2872948218008</c:v>
                </c:pt>
                <c:pt idx="21">
                  <c:v>216.2872948218008</c:v>
                </c:pt>
                <c:pt idx="22">
                  <c:v>216.2872948218008</c:v>
                </c:pt>
                <c:pt idx="23">
                  <c:v>216.2872948218008</c:v>
                </c:pt>
                <c:pt idx="24">
                  <c:v>216.2872948218008</c:v>
                </c:pt>
                <c:pt idx="25">
                  <c:v>216.2872948218008</c:v>
                </c:pt>
                <c:pt idx="26">
                  <c:v>216.2872948218008</c:v>
                </c:pt>
                <c:pt idx="27">
                  <c:v>216.2872948218008</c:v>
                </c:pt>
                <c:pt idx="28">
                  <c:v>216.2872948218008</c:v>
                </c:pt>
                <c:pt idx="29">
                  <c:v>216.2872948218008</c:v>
                </c:pt>
                <c:pt idx="30">
                  <c:v>216.2872948218008</c:v>
                </c:pt>
                <c:pt idx="31">
                  <c:v>216.2872948218008</c:v>
                </c:pt>
                <c:pt idx="32">
                  <c:v>216.2872948218008</c:v>
                </c:pt>
                <c:pt idx="33">
                  <c:v>216.2872948218008</c:v>
                </c:pt>
                <c:pt idx="34">
                  <c:v>216.2872948218008</c:v>
                </c:pt>
                <c:pt idx="35">
                  <c:v>216.2872948218008</c:v>
                </c:pt>
                <c:pt idx="36">
                  <c:v>216.2872948218008</c:v>
                </c:pt>
                <c:pt idx="37">
                  <c:v>216.2872948218008</c:v>
                </c:pt>
                <c:pt idx="38">
                  <c:v>216.2872948218008</c:v>
                </c:pt>
                <c:pt idx="39">
                  <c:v>216.2872948218008</c:v>
                </c:pt>
                <c:pt idx="40">
                  <c:v>216.2872948218008</c:v>
                </c:pt>
                <c:pt idx="41">
                  <c:v>216.2872948218008</c:v>
                </c:pt>
                <c:pt idx="42">
                  <c:v>216.2872948218008</c:v>
                </c:pt>
                <c:pt idx="43">
                  <c:v>216.2872948218008</c:v>
                </c:pt>
                <c:pt idx="44">
                  <c:v>216.2872948218008</c:v>
                </c:pt>
                <c:pt idx="45">
                  <c:v>216.2872948218008</c:v>
                </c:pt>
                <c:pt idx="46">
                  <c:v>216.2872948218008</c:v>
                </c:pt>
                <c:pt idx="47">
                  <c:v>216.2872948218008</c:v>
                </c:pt>
                <c:pt idx="48">
                  <c:v>216.2872948218008</c:v>
                </c:pt>
                <c:pt idx="49">
                  <c:v>216.2872948218008</c:v>
                </c:pt>
                <c:pt idx="50">
                  <c:v>216.2872948218008</c:v>
                </c:pt>
                <c:pt idx="51">
                  <c:v>216.2872948218008</c:v>
                </c:pt>
                <c:pt idx="52">
                  <c:v>216.2872948218008</c:v>
                </c:pt>
                <c:pt idx="53">
                  <c:v>216.2872948218008</c:v>
                </c:pt>
                <c:pt idx="54">
                  <c:v>216.2872948218008</c:v>
                </c:pt>
                <c:pt idx="55">
                  <c:v>216.2872948218008</c:v>
                </c:pt>
                <c:pt idx="56">
                  <c:v>216.2872948218008</c:v>
                </c:pt>
                <c:pt idx="57">
                  <c:v>216.2872948218008</c:v>
                </c:pt>
                <c:pt idx="58">
                  <c:v>216.2872948218008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10047696"/>
        <c:axId val="-310044304"/>
      </c:areaChart>
      <c:catAx>
        <c:axId val="-3100476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Cow birth year</a:t>
                </a:r>
              </a:p>
            </c:rich>
          </c:tx>
          <c:layout>
            <c:manualLayout>
              <c:xMode val="edge"/>
              <c:yMode val="edge"/>
              <c:x val="0.447197676679304"/>
              <c:y val="0.9165621684190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out"/>
        <c:minorTickMark val="none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3180000"/>
          <a:lstStyle/>
          <a:p>
            <a:pPr>
              <a:defRPr sz="1900"/>
            </a:pPr>
            <a:endParaRPr lang="en-US"/>
          </a:p>
        </c:txPr>
        <c:crossAx val="-310044304"/>
        <c:crosses val="autoZero"/>
        <c:auto val="1"/>
        <c:lblAlgn val="ctr"/>
        <c:lblOffset val="50"/>
        <c:tickLblSkip val="3"/>
        <c:tickMarkSkip val="3"/>
        <c:noMultiLvlLbl val="0"/>
      </c:catAx>
      <c:valAx>
        <c:axId val="-310044304"/>
        <c:scaling>
          <c:orientation val="minMax"/>
          <c:max val="500.0"/>
          <c:min val="0.0"/>
        </c:scaling>
        <c:delete val="0"/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Fat Yield (kg)</a:t>
                </a:r>
              </a:p>
            </c:rich>
          </c:tx>
          <c:layout>
            <c:manualLayout>
              <c:xMode val="edge"/>
              <c:yMode val="edge"/>
              <c:x val="0.0"/>
              <c:y val="0.244828810703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310047696"/>
        <c:crosses val="autoZero"/>
        <c:crossBetween val="midCat"/>
        <c:majorUnit val="1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173131136386"/>
          <c:y val="0.0653897744364972"/>
          <c:w val="0.274572032662584"/>
          <c:h val="0.2289912128684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6"/>
          <c:y val="0.0409433321902899"/>
          <c:w val="0.786498486881584"/>
          <c:h val="0.767519488597372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rnd">
              <a:solidFill>
                <a:srgbClr val="24427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-629.6305031000001</c:v>
                </c:pt>
                <c:pt idx="1">
                  <c:v>-599.0835551</c:v>
                </c:pt>
                <c:pt idx="2">
                  <c:v>-570.7555089</c:v>
                </c:pt>
                <c:pt idx="3">
                  <c:v>-563.7329529999994</c:v>
                </c:pt>
                <c:pt idx="4">
                  <c:v>-561.290770800002</c:v>
                </c:pt>
                <c:pt idx="5">
                  <c:v>-535.0517285999994</c:v>
                </c:pt>
                <c:pt idx="6">
                  <c:v>-501.7249338999997</c:v>
                </c:pt>
                <c:pt idx="7">
                  <c:v>-481.3195641000002</c:v>
                </c:pt>
                <c:pt idx="8">
                  <c:v>-446.2671605</c:v>
                </c:pt>
                <c:pt idx="9">
                  <c:v>-414.9021849999992</c:v>
                </c:pt>
                <c:pt idx="10">
                  <c:v>-403.9837992999985</c:v>
                </c:pt>
                <c:pt idx="11">
                  <c:v>-371.7519188999992</c:v>
                </c:pt>
                <c:pt idx="12">
                  <c:v>-364.2662595999992</c:v>
                </c:pt>
                <c:pt idx="13">
                  <c:v>-342.2827962999992</c:v>
                </c:pt>
                <c:pt idx="14">
                  <c:v>-339.2129739</c:v>
                </c:pt>
                <c:pt idx="15">
                  <c:v>-317.56864</c:v>
                </c:pt>
                <c:pt idx="16">
                  <c:v>-301.6227626000006</c:v>
                </c:pt>
                <c:pt idx="17">
                  <c:v>-266.8819917999994</c:v>
                </c:pt>
                <c:pt idx="18">
                  <c:v>-257.2602739999994</c:v>
                </c:pt>
                <c:pt idx="19">
                  <c:v>-227.4807091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-170.6202166000004</c:v>
                </c:pt>
                <c:pt idx="23">
                  <c:v>-158.4662085000004</c:v>
                </c:pt>
                <c:pt idx="24">
                  <c:v>-103.6305998</c:v>
                </c:pt>
                <c:pt idx="25">
                  <c:v>-77.0416832100002</c:v>
                </c:pt>
                <c:pt idx="26">
                  <c:v>-47.1957986500001</c:v>
                </c:pt>
                <c:pt idx="27">
                  <c:v>-4.882136894999975</c:v>
                </c:pt>
                <c:pt idx="28">
                  <c:v>69.83548982999957</c:v>
                </c:pt>
                <c:pt idx="29">
                  <c:v>111.5685833</c:v>
                </c:pt>
                <c:pt idx="30">
                  <c:v>194.1889220000004</c:v>
                </c:pt>
                <c:pt idx="31">
                  <c:v>268.0936826</c:v>
                </c:pt>
                <c:pt idx="32">
                  <c:v>317.6854172999996</c:v>
                </c:pt>
                <c:pt idx="33">
                  <c:v>393.0609084</c:v>
                </c:pt>
              </c:numCache>
            </c:numRef>
          </c:val>
          <c:smooth val="0"/>
        </c:ser>
        <c:ser>
          <c:idx val="1"/>
          <c:order val="1"/>
          <c:tx>
            <c:v> AI bulls</c:v>
          </c:tx>
          <c:spPr>
            <a:ln w="38100" cap="rnd">
              <a:solidFill>
                <a:srgbClr val="244270"/>
              </a:solidFill>
              <a:prstDash val="sysDash"/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-607.758832600002</c:v>
                </c:pt>
                <c:pt idx="1">
                  <c:v>-560.4649881999974</c:v>
                </c:pt>
                <c:pt idx="2">
                  <c:v>-538.8491445999994</c:v>
                </c:pt>
                <c:pt idx="3">
                  <c:v>-535.3114503999974</c:v>
                </c:pt>
                <c:pt idx="4">
                  <c:v>-545.4709872000005</c:v>
                </c:pt>
                <c:pt idx="5">
                  <c:v>-524.7393728000005</c:v>
                </c:pt>
                <c:pt idx="6">
                  <c:v>-485.8748489</c:v>
                </c:pt>
                <c:pt idx="7">
                  <c:v>-475.6685428</c:v>
                </c:pt>
                <c:pt idx="8">
                  <c:v>-431.5009152</c:v>
                </c:pt>
                <c:pt idx="9">
                  <c:v>-397.5151514999986</c:v>
                </c:pt>
                <c:pt idx="10">
                  <c:v>-388.3901192999982</c:v>
                </c:pt>
                <c:pt idx="11">
                  <c:v>-349.1460337</c:v>
                </c:pt>
                <c:pt idx="12">
                  <c:v>-349.9090909</c:v>
                </c:pt>
                <c:pt idx="13">
                  <c:v>-330.4666667</c:v>
                </c:pt>
                <c:pt idx="14">
                  <c:v>-326.9708492</c:v>
                </c:pt>
                <c:pt idx="15">
                  <c:v>-305.3858868000002</c:v>
                </c:pt>
                <c:pt idx="16">
                  <c:v>-292.3324251</c:v>
                </c:pt>
                <c:pt idx="17">
                  <c:v>-251.0616343</c:v>
                </c:pt>
                <c:pt idx="18">
                  <c:v>-237.0398954</c:v>
                </c:pt>
                <c:pt idx="19">
                  <c:v>-206.2092049999996</c:v>
                </c:pt>
                <c:pt idx="20">
                  <c:v>-197.5478261</c:v>
                </c:pt>
                <c:pt idx="21">
                  <c:v>-157.1346725999996</c:v>
                </c:pt>
                <c:pt idx="22">
                  <c:v>-144.7235939999996</c:v>
                </c:pt>
                <c:pt idx="23">
                  <c:v>-134.2013115</c:v>
                </c:pt>
                <c:pt idx="24">
                  <c:v>-64.9672459900004</c:v>
                </c:pt>
                <c:pt idx="25">
                  <c:v>-31.71740614</c:v>
                </c:pt>
                <c:pt idx="26">
                  <c:v>-3.365335052000001</c:v>
                </c:pt>
                <c:pt idx="27">
                  <c:v>58.66264205</c:v>
                </c:pt>
                <c:pt idx="28">
                  <c:v>147.6450539999996</c:v>
                </c:pt>
                <c:pt idx="29">
                  <c:v>182.4064257</c:v>
                </c:pt>
                <c:pt idx="30">
                  <c:v>274.0839637</c:v>
                </c:pt>
                <c:pt idx="31">
                  <c:v>388.0922947</c:v>
                </c:pt>
                <c:pt idx="32">
                  <c:v>476.4196983</c:v>
                </c:pt>
                <c:pt idx="33">
                  <c:v>564.8178693999945</c:v>
                </c:pt>
              </c:numCache>
            </c:numRef>
          </c:val>
          <c:smooth val="0"/>
        </c:ser>
        <c:ser>
          <c:idx val="2"/>
          <c:order val="2"/>
          <c:tx>
            <c:v> Cows</c:v>
          </c:tx>
          <c:spPr>
            <a:ln w="44450" cap="rnd">
              <a:solidFill>
                <a:srgbClr val="BA000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-708.069</c:v>
                </c:pt>
                <c:pt idx="1">
                  <c:v>-693.2790000000015</c:v>
                </c:pt>
                <c:pt idx="2">
                  <c:v>-677.876</c:v>
                </c:pt>
                <c:pt idx="3">
                  <c:v>-657.3099999999994</c:v>
                </c:pt>
                <c:pt idx="4">
                  <c:v>-638.38</c:v>
                </c:pt>
                <c:pt idx="5">
                  <c:v>-617.9559999999979</c:v>
                </c:pt>
                <c:pt idx="6">
                  <c:v>-603.149</c:v>
                </c:pt>
                <c:pt idx="7">
                  <c:v>-585.664</c:v>
                </c:pt>
                <c:pt idx="8">
                  <c:v>-552.98</c:v>
                </c:pt>
                <c:pt idx="9">
                  <c:v>-527.915</c:v>
                </c:pt>
                <c:pt idx="10">
                  <c:v>-507.2989999999982</c:v>
                </c:pt>
                <c:pt idx="11">
                  <c:v>-483.18</c:v>
                </c:pt>
                <c:pt idx="12">
                  <c:v>-460.5309999999992</c:v>
                </c:pt>
                <c:pt idx="13">
                  <c:v>-437.605</c:v>
                </c:pt>
                <c:pt idx="14">
                  <c:v>-419.9549999999996</c:v>
                </c:pt>
                <c:pt idx="15">
                  <c:v>-399.947</c:v>
                </c:pt>
                <c:pt idx="16">
                  <c:v>-376.0009999999994</c:v>
                </c:pt>
                <c:pt idx="17">
                  <c:v>-348.9159999999986</c:v>
                </c:pt>
                <c:pt idx="18">
                  <c:v>-332.449</c:v>
                </c:pt>
                <c:pt idx="19">
                  <c:v>-309.757</c:v>
                </c:pt>
                <c:pt idx="20">
                  <c:v>-293.894</c:v>
                </c:pt>
                <c:pt idx="21">
                  <c:v>-271.2579999999994</c:v>
                </c:pt>
                <c:pt idx="22">
                  <c:v>-245.2139999999996</c:v>
                </c:pt>
                <c:pt idx="23">
                  <c:v>-223.768</c:v>
                </c:pt>
                <c:pt idx="24">
                  <c:v>-198.323</c:v>
                </c:pt>
                <c:pt idx="25">
                  <c:v>-170.725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</c:v>
                </c:pt>
                <c:pt idx="29">
                  <c:v>-51.383</c:v>
                </c:pt>
                <c:pt idx="30">
                  <c:v>-4.366999999999995</c:v>
                </c:pt>
                <c:pt idx="31">
                  <c:v>35.303</c:v>
                </c:pt>
                <c:pt idx="32">
                  <c:v>73.21300000000002</c:v>
                </c:pt>
                <c:pt idx="33">
                  <c:v>116.272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09925280"/>
        <c:axId val="-309921248"/>
      </c:lineChart>
      <c:catAx>
        <c:axId val="-30992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Birth year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486601131031395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-309921248"/>
        <c:crossesAt val="-800.0"/>
        <c:auto val="1"/>
        <c:lblAlgn val="ctr"/>
        <c:lblOffset val="0"/>
        <c:tickLblSkip val="5"/>
        <c:tickMarkSkip val="5"/>
        <c:noMultiLvlLbl val="0"/>
      </c:catAx>
      <c:valAx>
        <c:axId val="-309921248"/>
        <c:scaling>
          <c:orientation val="minMax"/>
          <c:max val="600.0"/>
        </c:scaling>
        <c:delete val="0"/>
        <c:axPos val="l"/>
        <c:majorGridlines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5.36881991176399E-5"/>
              <c:y val="0.3509607362703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-309925280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6197991508857"/>
          <c:y val="0.0948417344896709"/>
          <c:w val="0.235418068925559"/>
          <c:h val="0.330171218237105"/>
        </c:manualLayout>
      </c:layout>
      <c:overlay val="0"/>
      <c:spPr>
        <a:solidFill>
          <a:prstClr val="white"/>
        </a:solidFill>
      </c:spPr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41129756561"/>
          <c:y val="0.0272305356248307"/>
          <c:w val="0.812230472423075"/>
          <c:h val="0.738147894750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Milk yield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8.6</c:v>
                </c:pt>
                <c:pt idx="3">
                  <c:v>0.0</c:v>
                </c:pt>
                <c:pt idx="4">
                  <c:v>22.0</c:v>
                </c:pt>
                <c:pt idx="5">
                  <c:v>15.0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10.6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11.43</c:v>
                </c:pt>
              </c:numCache>
            </c:numRef>
          </c: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Fat yield</c:v>
                </c:pt>
              </c:strCache>
            </c:strRef>
          </c:tx>
          <c:spPr>
            <a:solidFill>
              <a:srgbClr val="FFB021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16.0</c:v>
                </c:pt>
                <c:pt idx="1">
                  <c:v>22.0</c:v>
                </c:pt>
                <c:pt idx="2">
                  <c:v>17.3</c:v>
                </c:pt>
                <c:pt idx="3">
                  <c:v>7.649999999999998</c:v>
                </c:pt>
                <c:pt idx="4">
                  <c:v>5.0</c:v>
                </c:pt>
                <c:pt idx="5">
                  <c:v>12.0</c:v>
                </c:pt>
                <c:pt idx="6">
                  <c:v>9.0</c:v>
                </c:pt>
                <c:pt idx="7">
                  <c:v>19.43999999999999</c:v>
                </c:pt>
                <c:pt idx="8">
                  <c:v>8.0</c:v>
                </c:pt>
                <c:pt idx="9">
                  <c:v>17.8</c:v>
                </c:pt>
                <c:pt idx="10">
                  <c:v>3.4</c:v>
                </c:pt>
                <c:pt idx="11">
                  <c:v>9.0</c:v>
                </c:pt>
                <c:pt idx="12">
                  <c:v>1.35</c:v>
                </c:pt>
                <c:pt idx="13">
                  <c:v>0.0</c:v>
                </c:pt>
                <c:pt idx="14">
                  <c:v>19.4</c:v>
                </c:pt>
                <c:pt idx="15">
                  <c:v>7.5</c:v>
                </c:pt>
              </c:numCache>
            </c:numRef>
          </c:val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Fat (%)</c:v>
                </c:pt>
              </c:strCache>
            </c:strRef>
          </c:tx>
          <c:spPr>
            <a:solidFill>
              <a:srgbClr val="C07B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Sheet1!$I$4:$I$19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3.6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6.73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Protein yield</c:v>
                </c:pt>
              </c:strCache>
            </c:strRef>
          </c:tx>
          <c:spPr>
            <a:solidFill>
              <a:srgbClr val="4FC54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Sheet1!$G$4:$G$19</c:f>
              <c:numCache>
                <c:formatCode>General</c:formatCode>
                <c:ptCount val="16"/>
                <c:pt idx="0">
                  <c:v>27.0</c:v>
                </c:pt>
                <c:pt idx="1">
                  <c:v>20.0</c:v>
                </c:pt>
                <c:pt idx="2">
                  <c:v>6.4</c:v>
                </c:pt>
                <c:pt idx="3">
                  <c:v>26.1</c:v>
                </c:pt>
                <c:pt idx="4">
                  <c:v>30.0</c:v>
                </c:pt>
                <c:pt idx="5">
                  <c:v>39.0</c:v>
                </c:pt>
                <c:pt idx="6">
                  <c:v>14.0</c:v>
                </c:pt>
                <c:pt idx="7">
                  <c:v>52.56</c:v>
                </c:pt>
                <c:pt idx="8">
                  <c:v>36.0</c:v>
                </c:pt>
                <c:pt idx="9">
                  <c:v>39.9</c:v>
                </c:pt>
                <c:pt idx="10">
                  <c:v>18.9</c:v>
                </c:pt>
                <c:pt idx="11">
                  <c:v>33.75</c:v>
                </c:pt>
                <c:pt idx="12">
                  <c:v>13.48</c:v>
                </c:pt>
                <c:pt idx="13">
                  <c:v>0.0</c:v>
                </c:pt>
                <c:pt idx="14">
                  <c:v>29.1</c:v>
                </c:pt>
                <c:pt idx="15">
                  <c:v>30.8</c:v>
                </c:pt>
              </c:numCache>
            </c:numRef>
          </c:val>
        </c:ser>
        <c:ser>
          <c:idx val="3"/>
          <c:order val="4"/>
          <c:tx>
            <c:strRef>
              <c:f>Sheet1!$H$2:$H$3</c:f>
              <c:strCache>
                <c:ptCount val="1"/>
                <c:pt idx="0">
                  <c:v>Protein  (%)</c:v>
                </c:pt>
              </c:strCache>
            </c:strRef>
          </c:tx>
          <c:spPr>
            <a:solidFill>
              <a:srgbClr val="1F5F1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7.649999999999998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2.25</c:v>
                </c:pt>
                <c:pt idx="12">
                  <c:v>13.48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Survivability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Sheet1!$J$4:$J$19</c:f>
              <c:numCache>
                <c:formatCode>General</c:formatCode>
                <c:ptCount val="16"/>
                <c:pt idx="0">
                  <c:v>9.0</c:v>
                </c:pt>
                <c:pt idx="1">
                  <c:v>19.0</c:v>
                </c:pt>
                <c:pt idx="2">
                  <c:v>14.4</c:v>
                </c:pt>
                <c:pt idx="3">
                  <c:v>10.0</c:v>
                </c:pt>
                <c:pt idx="4">
                  <c:v>8.0</c:v>
                </c:pt>
                <c:pt idx="5">
                  <c:v>6.0</c:v>
                </c:pt>
                <c:pt idx="6">
                  <c:v>11.0</c:v>
                </c:pt>
                <c:pt idx="7">
                  <c:v>0.0</c:v>
                </c:pt>
                <c:pt idx="8">
                  <c:v>8.0</c:v>
                </c:pt>
                <c:pt idx="9">
                  <c:v>8.0</c:v>
                </c:pt>
                <c:pt idx="10">
                  <c:v>10.9</c:v>
                </c:pt>
                <c:pt idx="11">
                  <c:v>20.0</c:v>
                </c:pt>
                <c:pt idx="12">
                  <c:v>5.0</c:v>
                </c:pt>
                <c:pt idx="13">
                  <c:v>5.0</c:v>
                </c:pt>
                <c:pt idx="14">
                  <c:v>6.8</c:v>
                </c:pt>
                <c:pt idx="15">
                  <c:v>21.9</c:v>
                </c:pt>
              </c:numCache>
            </c:numRef>
          </c:val>
        </c:ser>
        <c:ser>
          <c:idx val="6"/>
          <c:order val="6"/>
          <c:tx>
            <c:strRef>
              <c:f>Sheet1!$K$2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Sheet1!$K$4:$K$19</c:f>
              <c:numCache>
                <c:formatCode>General</c:formatCode>
                <c:ptCount val="16"/>
                <c:pt idx="0">
                  <c:v>11.0</c:v>
                </c:pt>
                <c:pt idx="1">
                  <c:v>10.0</c:v>
                </c:pt>
                <c:pt idx="2">
                  <c:v>20.3</c:v>
                </c:pt>
                <c:pt idx="3">
                  <c:v>15.0</c:v>
                </c:pt>
                <c:pt idx="4">
                  <c:v>3.0</c:v>
                </c:pt>
                <c:pt idx="5">
                  <c:v>7.5</c:v>
                </c:pt>
                <c:pt idx="6">
                  <c:v>14.0</c:v>
                </c:pt>
                <c:pt idx="7">
                  <c:v>0.0</c:v>
                </c:pt>
                <c:pt idx="8">
                  <c:v>10.0</c:v>
                </c:pt>
                <c:pt idx="9">
                  <c:v>15.1</c:v>
                </c:pt>
                <c:pt idx="10">
                  <c:v>24.0</c:v>
                </c:pt>
                <c:pt idx="11">
                  <c:v>10.0</c:v>
                </c:pt>
                <c:pt idx="12">
                  <c:v>22.0</c:v>
                </c:pt>
                <c:pt idx="13">
                  <c:v>13.0</c:v>
                </c:pt>
                <c:pt idx="14">
                  <c:v>10.1</c:v>
                </c:pt>
                <c:pt idx="15">
                  <c:v>10.3</c:v>
                </c:pt>
              </c:numCache>
            </c:numRef>
          </c:val>
        </c:ser>
        <c:ser>
          <c:idx val="7"/>
          <c:order val="7"/>
          <c:tx>
            <c:strRef>
              <c:f>Sheet1!$L$2</c:f>
              <c:strCache>
                <c:ptCount val="1"/>
                <c:pt idx="0">
                  <c:v>SCS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Sheet1!$L$4:$L$19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9.1</c:v>
                </c:pt>
                <c:pt idx="3">
                  <c:v>8.0</c:v>
                </c:pt>
                <c:pt idx="4">
                  <c:v>3.0</c:v>
                </c:pt>
                <c:pt idx="5">
                  <c:v>6.5</c:v>
                </c:pt>
                <c:pt idx="6">
                  <c:v>14.0</c:v>
                </c:pt>
                <c:pt idx="7">
                  <c:v>4.0</c:v>
                </c:pt>
                <c:pt idx="8">
                  <c:v>10.0</c:v>
                </c:pt>
                <c:pt idx="9">
                  <c:v>12.5</c:v>
                </c:pt>
                <c:pt idx="10">
                  <c:v>2.6</c:v>
                </c:pt>
                <c:pt idx="11">
                  <c:v>7.0</c:v>
                </c:pt>
                <c:pt idx="12">
                  <c:v>18.0</c:v>
                </c:pt>
                <c:pt idx="13">
                  <c:v>14.0</c:v>
                </c:pt>
                <c:pt idx="14">
                  <c:v>3.0</c:v>
                </c:pt>
                <c:pt idx="15">
                  <c:v>3.1</c:v>
                </c:pt>
              </c:numCache>
            </c:numRef>
          </c:val>
        </c:ser>
        <c:ser>
          <c:idx val="8"/>
          <c:order val="8"/>
          <c:tx>
            <c:strRef>
              <c:f>Sheet1!$M$2</c:f>
              <c:strCache>
                <c:ptCount val="1"/>
                <c:pt idx="0">
                  <c:v>Udder (not SCS)</c:v>
                </c:pt>
              </c:strCache>
            </c:strRef>
          </c:tx>
          <c:spPr>
            <a:solidFill>
              <a:srgbClr val="B17ED8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Sheet1!$M$4:$M$19</c:f>
              <c:numCache>
                <c:formatCode>General</c:formatCode>
                <c:ptCount val="16"/>
                <c:pt idx="0">
                  <c:v>12.0</c:v>
                </c:pt>
                <c:pt idx="1">
                  <c:v>8.0</c:v>
                </c:pt>
                <c:pt idx="2">
                  <c:v>7.0</c:v>
                </c:pt>
                <c:pt idx="3">
                  <c:v>5.0</c:v>
                </c:pt>
                <c:pt idx="4">
                  <c:v>18.0</c:v>
                </c:pt>
                <c:pt idx="5">
                  <c:v>0.0</c:v>
                </c:pt>
                <c:pt idx="6">
                  <c:v>14.0</c:v>
                </c:pt>
                <c:pt idx="7">
                  <c:v>20.4</c:v>
                </c:pt>
                <c:pt idx="8">
                  <c:v>13.0</c:v>
                </c:pt>
                <c:pt idx="9">
                  <c:v>0.0</c:v>
                </c:pt>
                <c:pt idx="10">
                  <c:v>0.0</c:v>
                </c:pt>
                <c:pt idx="11">
                  <c:v>6.0</c:v>
                </c:pt>
                <c:pt idx="12">
                  <c:v>0.0</c:v>
                </c:pt>
                <c:pt idx="13">
                  <c:v>7.0</c:v>
                </c:pt>
                <c:pt idx="14">
                  <c:v>15.1</c:v>
                </c:pt>
                <c:pt idx="15">
                  <c:v>0.0</c:v>
                </c:pt>
              </c:numCache>
            </c:numRef>
          </c:val>
        </c:ser>
        <c:ser>
          <c:idx val="9"/>
          <c:order val="9"/>
          <c:tx>
            <c:strRef>
              <c:f>Sheet1!$N$2</c:f>
              <c:strCache>
                <c:ptCount val="1"/>
                <c:pt idx="0">
                  <c:v>Calving traits</c:v>
                </c:pt>
              </c:strCache>
            </c:strRef>
          </c:tx>
          <c:spPr>
            <a:solidFill>
              <a:srgbClr val="005A82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Sheet1!$N$4:$N$19</c:f>
              <c:numCache>
                <c:formatCode>General</c:formatCode>
                <c:ptCount val="16"/>
                <c:pt idx="0">
                  <c:v>3.0</c:v>
                </c:pt>
                <c:pt idx="1">
                  <c:v>5.0</c:v>
                </c:pt>
                <c:pt idx="2">
                  <c:v>1.9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0.0</c:v>
                </c:pt>
                <c:pt idx="9">
                  <c:v>2.8</c:v>
                </c:pt>
                <c:pt idx="10">
                  <c:v>9.200000000000001</c:v>
                </c:pt>
                <c:pt idx="11">
                  <c:v>3.0</c:v>
                </c:pt>
                <c:pt idx="12">
                  <c:v>0.0</c:v>
                </c:pt>
                <c:pt idx="13">
                  <c:v>13.0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Sheet1!$O$2</c:f>
              <c:strCache>
                <c:ptCount val="1"/>
                <c:pt idx="0">
                  <c:v>Milking traits</c:v>
                </c:pt>
              </c:strCache>
            </c:strRef>
          </c:tx>
          <c:spPr>
            <a:solidFill>
              <a:srgbClr val="28CECE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Sheet1!$O$4:$O$19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4.0</c:v>
                </c:pt>
                <c:pt idx="10">
                  <c:v>4.0</c:v>
                </c:pt>
                <c:pt idx="11">
                  <c:v>0.0</c:v>
                </c:pt>
                <c:pt idx="12">
                  <c:v>5.0</c:v>
                </c:pt>
                <c:pt idx="13">
                  <c:v>4.0</c:v>
                </c:pt>
                <c:pt idx="14">
                  <c:v>0.45</c:v>
                </c:pt>
                <c:pt idx="15">
                  <c:v>0.56</c:v>
                </c:pt>
              </c:numCache>
            </c:numRef>
          </c:val>
        </c:ser>
        <c:ser>
          <c:idx val="11"/>
          <c:order val="11"/>
          <c:tx>
            <c:strRef>
              <c:f>Sheet1!$P$2</c:f>
              <c:strCache>
                <c:ptCount val="1"/>
                <c:pt idx="0">
                  <c:v>Feet &amp; legs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Sheet1!$P$4:$P$19</c:f>
              <c:numCache>
                <c:formatCode>General</c:formatCode>
                <c:ptCount val="16"/>
                <c:pt idx="0">
                  <c:v>6.0</c:v>
                </c:pt>
                <c:pt idx="1">
                  <c:v>3.0</c:v>
                </c:pt>
                <c:pt idx="2">
                  <c:v>5.5</c:v>
                </c:pt>
                <c:pt idx="3">
                  <c:v>5.0</c:v>
                </c:pt>
                <c:pt idx="4">
                  <c:v>11.0</c:v>
                </c:pt>
                <c:pt idx="5">
                  <c:v>0.0</c:v>
                </c:pt>
                <c:pt idx="6">
                  <c:v>16.0</c:v>
                </c:pt>
                <c:pt idx="7">
                  <c:v>3.6</c:v>
                </c:pt>
                <c:pt idx="8">
                  <c:v>6.0</c:v>
                </c:pt>
                <c:pt idx="9">
                  <c:v>0.0</c:v>
                </c:pt>
                <c:pt idx="10">
                  <c:v>0.6</c:v>
                </c:pt>
                <c:pt idx="11">
                  <c:v>4.5</c:v>
                </c:pt>
                <c:pt idx="12">
                  <c:v>0.0</c:v>
                </c:pt>
                <c:pt idx="13">
                  <c:v>8.0</c:v>
                </c:pt>
                <c:pt idx="14">
                  <c:v>10.2</c:v>
                </c:pt>
                <c:pt idx="15">
                  <c:v>0.0</c:v>
                </c:pt>
              </c:numCache>
            </c:numRef>
          </c:val>
        </c:ser>
        <c:ser>
          <c:idx val="13"/>
          <c:order val="12"/>
          <c:tx>
            <c:strRef>
              <c:f>Sheet1!$R$2</c:f>
              <c:strCache>
                <c:ptCount val="1"/>
                <c:pt idx="0">
                  <c:v>Type traits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Sheet1!$R$4:$R$19</c:f>
              <c:numCache>
                <c:formatCode>General</c:formatCode>
                <c:ptCount val="16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7.5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4.0</c:v>
                </c:pt>
                <c:pt idx="9">
                  <c:v>0.0</c:v>
                </c:pt>
                <c:pt idx="10">
                  <c:v>0.0</c:v>
                </c:pt>
                <c:pt idx="11">
                  <c:v>4.5</c:v>
                </c:pt>
                <c:pt idx="12">
                  <c:v>15.0</c:v>
                </c:pt>
                <c:pt idx="13">
                  <c:v>0.0</c:v>
                </c:pt>
                <c:pt idx="14">
                  <c:v>3.4</c:v>
                </c:pt>
                <c:pt idx="15">
                  <c:v>0.0</c:v>
                </c:pt>
              </c:numCache>
            </c:numRef>
          </c:val>
        </c:ser>
        <c:ser>
          <c:idx val="12"/>
          <c:order val="13"/>
          <c:tx>
            <c:strRef>
              <c:f>Sheet1!$Q$2</c:f>
              <c:strCache>
                <c:ptCount val="1"/>
                <c:pt idx="0">
                  <c:v>Liveweight/body size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Sheet1!$Q$4:$Q$19</c:f>
              <c:numCache>
                <c:formatCode>General</c:formatCode>
                <c:ptCount val="16"/>
                <c:pt idx="0">
                  <c:v>0.0</c:v>
                </c:pt>
                <c:pt idx="1">
                  <c:v>5.0</c:v>
                </c:pt>
                <c:pt idx="2">
                  <c:v>9.6</c:v>
                </c:pt>
                <c:pt idx="3">
                  <c:v>2.5</c:v>
                </c:pt>
                <c:pt idx="4">
                  <c:v>0.0</c:v>
                </c:pt>
                <c:pt idx="5">
                  <c:v>14.0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15.8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0.0</c:v>
                </c:pt>
                <c:pt idx="15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09846384"/>
        <c:axId val="-309843904"/>
      </c:barChart>
      <c:catAx>
        <c:axId val="-30984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-309843904"/>
        <c:crosses val="autoZero"/>
        <c:auto val="1"/>
        <c:lblAlgn val="ctr"/>
        <c:lblOffset val="100"/>
        <c:noMultiLvlLbl val="0"/>
      </c:catAx>
      <c:valAx>
        <c:axId val="-309843904"/>
        <c:scaling>
          <c:orientation val="minMax"/>
        </c:scaling>
        <c:delete val="0"/>
        <c:axPos val="b"/>
        <c:majorGridlines>
          <c:spPr>
            <a:ln w="12700" cap="sq" cmpd="sng" algn="ctr">
              <a:solidFill>
                <a:schemeClr val="tx1"/>
              </a:solidFill>
              <a:prstDash val="sysDot"/>
              <a:miter lim="800000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-30984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75438596491228"/>
          <c:y val="0.859633204438876"/>
          <c:w val="0.982456140350877"/>
          <c:h val="0.1240862629008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21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National DHIA Board Meeting, Rosemont, IL, 30-31 </a:t>
            </a:r>
            <a:r>
              <a:rPr lang="en-US" sz="1100" b="1" dirty="0" smtClean="0">
                <a:solidFill>
                  <a:schemeClr val="bg1"/>
                </a:solidFill>
              </a:rPr>
              <a:t>October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00446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8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rst.last@ars.usd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dcb.com/publish/dhi/lac.html" TargetMode="External"/><Relationship Id="rId4" Type="http://schemas.openxmlformats.org/officeDocument/2006/relationships/hyperlink" Target="https://www.uscdcb.com/publish/dhi/herd.html" TargetMode="External"/><Relationship Id="rId5" Type="http://schemas.openxmlformats.org/officeDocument/2006/relationships/hyperlink" Target="https://www.uscdcb.com/publish/dhi/drpc.html" TargetMode="External"/><Relationship Id="rId6" Type="http://schemas.openxmlformats.org/officeDocument/2006/relationships/hyperlink" Target="https://www.uscdcb.com/publish/dhi/scc.html" TargetMode="External"/><Relationship Id="rId7" Type="http://schemas.openxmlformats.org/officeDocument/2006/relationships/hyperlink" Target="https://www.uscdcb.com/publish/dhi/cull.html" TargetMode="External"/><Relationship Id="rId8" Type="http://schemas.openxmlformats.org/officeDocument/2006/relationships/hyperlink" Target="https://www.uscdcb.com/publish/dhi/repro.html" TargetMode="External"/><Relationship Id="rId9" Type="http://schemas.openxmlformats.org/officeDocument/2006/relationships/hyperlink" Target="https://www.uscdcb.com/publish/dhi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uscdcb.com/publish/dhi/par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commons.wikimedia.org/wiki/File:Amish_dairy_farm_3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/>
              <a:t>How selection for better health impacts </a:t>
            </a:r>
            <a:r>
              <a:rPr lang="en-US" dirty="0" smtClean="0"/>
              <a:t>dairy profitability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Henry A. 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Animal Genomics and Improvement Laboratory</a:t>
            </a:r>
          </a:p>
          <a:p>
            <a:r>
              <a:rPr lang="en-US" dirty="0" smtClean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 smtClean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371840" cy="639762"/>
          </a:xfrm>
        </p:spPr>
        <p:txBody>
          <a:bodyPr/>
          <a:lstStyle/>
          <a:p>
            <a:r>
              <a:rPr lang="en-US" dirty="0" smtClean="0"/>
              <a:t>Data contributes to gains in “E”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Annual Dairy Herd Information (DHI) reports released by CDCB</a:t>
            </a:r>
          </a:p>
          <a:p>
            <a:r>
              <a:rPr lang="en-US" sz="2000" b="0" dirty="0">
                <a:hlinkClick r:id="rId2"/>
              </a:rPr>
              <a:t>DHI Participation</a:t>
            </a:r>
            <a:r>
              <a:rPr lang="en-US" sz="2000" b="0" dirty="0"/>
              <a:t> (NCDHIP Handbook Fact Sheet K-1)</a:t>
            </a:r>
          </a:p>
          <a:p>
            <a:r>
              <a:rPr lang="en-US" sz="2000" b="0" dirty="0">
                <a:hlinkClick r:id="rId3"/>
              </a:rPr>
              <a:t>State and National Standardized Lactation Averages by Breed for Cows on Official Test</a:t>
            </a:r>
            <a:r>
              <a:rPr lang="en-US" sz="2000" b="0" dirty="0"/>
              <a:t> (NCDHIP Handbook Fact Sheet K-2)</a:t>
            </a:r>
          </a:p>
          <a:p>
            <a:r>
              <a:rPr lang="en-US" sz="2000" b="0" dirty="0">
                <a:hlinkClick r:id="rId4"/>
              </a:rPr>
              <a:t>Summary of DHIA Herd Averages</a:t>
            </a:r>
            <a:r>
              <a:rPr lang="en-US" sz="2000" b="0" dirty="0"/>
              <a:t> (NCDHIP Handbook Fact Sheet K-3)</a:t>
            </a:r>
          </a:p>
          <a:p>
            <a:r>
              <a:rPr lang="en-US" sz="2000" b="0" dirty="0">
                <a:hlinkClick r:id="rId5"/>
              </a:rPr>
              <a:t>Dairy Records Processing Center Activity Summary</a:t>
            </a:r>
            <a:r>
              <a:rPr lang="en-US" sz="2000" b="0" dirty="0"/>
              <a:t> (NCDHIP Handbook Fact Sheet K-6)</a:t>
            </a:r>
          </a:p>
          <a:p>
            <a:r>
              <a:rPr lang="en-US" sz="2000" b="0" dirty="0">
                <a:hlinkClick r:id="rId6"/>
              </a:rPr>
              <a:t>Somatic Cell Counts of Milk from DHI Herds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Reasons that Cows in DHI Programs Exit the Herd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Reproductive Status of Cows in DHI </a:t>
            </a:r>
            <a:r>
              <a:rPr lang="en-US" sz="2000" b="0" dirty="0" smtClean="0">
                <a:hlinkClick r:id="rId8"/>
              </a:rPr>
              <a:t>Programs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/>
              <a:t>Source:</a:t>
            </a:r>
            <a:r>
              <a:rPr lang="en-US" sz="2000" b="0" dirty="0"/>
              <a:t> </a:t>
            </a:r>
            <a:r>
              <a:rPr lang="en-US" sz="2000" b="0" dirty="0">
                <a:hlinkClick r:id="rId9"/>
              </a:rPr>
              <a:t>https://</a:t>
            </a:r>
            <a:r>
              <a:rPr lang="en-US" sz="2000" b="0" dirty="0" smtClean="0">
                <a:hlinkClick r:id="rId9"/>
              </a:rPr>
              <a:t>www.uscdcb.com/publish/dhi.htm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3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more than one trait?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To make use of more information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Correlations among traits are rarely 0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Several traits may have economic value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Farmers may receive a quality premium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Some traits need to be improved and others maintained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Selection for only yield would reduce fertility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Balanced selection improves traits according to their economic values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</a:t>
            </a:r>
            <a:r>
              <a:rPr lang="en-US" dirty="0" smtClean="0"/>
              <a:t>routinely evaluated in the US</a:t>
            </a:r>
            <a:endParaRPr lang="en-US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1242447"/>
              </p:ext>
            </p:extLst>
          </p:nvPr>
        </p:nvGraphicFramePr>
        <p:xfrm>
          <a:off x="207817" y="1233488"/>
          <a:ext cx="871451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44"/>
                <a:gridCol w="3273959"/>
                <a:gridCol w="770344"/>
                <a:gridCol w="3899863"/>
              </a:tblGrid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1926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Milk &amp; fat yields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Stillbirth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Conformation</a:t>
                      </a:r>
                      <a:r>
                        <a:rPr lang="en-US" sz="2000" b="1" baseline="0" dirty="0" smtClean="0"/>
                        <a:t> (type)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Bull conception rate</a:t>
                      </a:r>
                      <a:r>
                        <a:rPr lang="en-US" sz="2000" b="1" baseline="30000" dirty="0" smtClean="0"/>
                        <a:t>2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Protein yield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&amp;</a:t>
                      </a:r>
                      <a:r>
                        <a:rPr lang="en-US" sz="2000" b="1" baseline="0" dirty="0" smtClean="0"/>
                        <a:t> heifer conception rates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Productive life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livability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SCS (udder health)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2017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Gestation length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Calving ease</a:t>
                      </a:r>
                      <a:r>
                        <a:rPr lang="en-US" sz="2000" b="1" baseline="0" dirty="0" smtClean="0"/>
                        <a:t> (dystocia)</a:t>
                      </a:r>
                      <a:r>
                        <a:rPr lang="en-US" sz="2000" b="1" baseline="30000" dirty="0" smtClean="0"/>
                        <a:t>1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  <a:endParaRPr lang="en-US" sz="2000" b="1" dirty="0">
                        <a:solidFill>
                          <a:srgbClr val="BA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health </a:t>
                      </a: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2003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Daughter</a:t>
                      </a:r>
                      <a:r>
                        <a:rPr lang="en-US" sz="2000" b="1" baseline="0" dirty="0" smtClean="0"/>
                        <a:t> pregnancy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Residual feed intake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55613" y="4737155"/>
            <a:ext cx="822642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en-US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  <a:endParaRPr lang="en-US" b="1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DRMS in Raleigh, NC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Research trait … no official evaluations yet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Official evaluations anticipated in April 2018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/>
          </p:nvPr>
        </p:nvGraphicFramePr>
        <p:xfrm>
          <a:off x="543260" y="1178551"/>
          <a:ext cx="8042314" cy="48488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changes over time</a:t>
            </a:r>
            <a:endParaRPr lang="en-US" dirty="0"/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/>
          </p:nvPr>
        </p:nvGraphicFramePr>
        <p:xfrm>
          <a:off x="481264" y="1224820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</a:t>
            </a:r>
            <a:r>
              <a:rPr lang="en-US" dirty="0" smtClean="0">
                <a:solidFill>
                  <a:srgbClr val="FFFF00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others include in their index?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28600" y="1119499"/>
          <a:ext cx="8686800" cy="50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Changes in production </a:t>
            </a:r>
            <a:r>
              <a:rPr lang="en-US" dirty="0" smtClean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Technology</a:t>
            </a:r>
            <a:r>
              <a:rPr lang="en-US" dirty="0" smtClean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New traits can be </a:t>
            </a:r>
            <a:r>
              <a:rPr lang="en-US" dirty="0" smtClean="0">
                <a:solidFill>
                  <a:srgbClr val="BA0000"/>
                </a:solidFill>
              </a:rPr>
              <a:t>predicted</a:t>
            </a:r>
            <a:r>
              <a:rPr lang="en-US" dirty="0" smtClean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Phenotyping costs are </a:t>
            </a:r>
            <a:r>
              <a:rPr lang="en-US" dirty="0" smtClean="0">
                <a:solidFill>
                  <a:srgbClr val="BA0000"/>
                </a:solidFill>
              </a:rPr>
              <a:t>shared</a:t>
            </a:r>
            <a:r>
              <a:rPr lang="en-US" dirty="0" smtClean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Better understanding of </a:t>
            </a:r>
            <a:r>
              <a:rPr lang="en-US" dirty="0" smtClean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Recent </a:t>
            </a:r>
            <a:r>
              <a:rPr lang="en-US" dirty="0" smtClean="0">
                <a:solidFill>
                  <a:srgbClr val="BA0000"/>
                </a:solidFill>
              </a:rPr>
              <a:t>review</a:t>
            </a:r>
            <a:r>
              <a:rPr lang="en-US" dirty="0" smtClean="0"/>
              <a:t> by Egger-Danner et al.</a:t>
            </a:r>
            <a:r>
              <a:rPr lang="en-US" dirty="0" smtClean="0">
                <a:solidFill>
                  <a:srgbClr val="00563F"/>
                </a:solidFill>
              </a:rPr>
              <a:t> (Animal, 2015)</a:t>
            </a:r>
            <a:endParaRPr lang="en-US" i="1" dirty="0" smtClean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do new </a:t>
            </a:r>
            <a:r>
              <a:rPr lang="en-US" dirty="0" smtClean="0"/>
              <a:t>phenotypes come from?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63F"/>
                </a:solidFill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hlinkClick r:id="rId4"/>
              </a:rPr>
              <a:t>http://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Laboratory/milk plant: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detailed milk composition</a:t>
            </a:r>
            <a:r>
              <a:rPr lang="en-US" sz="1800" b="1" smtClean="0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low-heritability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was taught that you select for highly heritable traits and manage lowly heritable traits</a:t>
            </a:r>
          </a:p>
          <a:p>
            <a:r>
              <a:rPr lang="en-US" dirty="0" smtClean="0"/>
              <a:t>What has changed since 1991?</a:t>
            </a:r>
          </a:p>
          <a:p>
            <a:r>
              <a:rPr lang="en-US" dirty="0" smtClean="0"/>
              <a:t>Genomic selection makes it</a:t>
            </a:r>
            <a:br>
              <a:rPr lang="en-US" dirty="0" smtClean="0"/>
            </a:br>
            <a:r>
              <a:rPr lang="en-US" dirty="0" smtClean="0"/>
              <a:t>possible to rank bulls for </a:t>
            </a:r>
            <a:br>
              <a:rPr lang="en-US" dirty="0" smtClean="0"/>
            </a:br>
            <a:r>
              <a:rPr lang="en-US" dirty="0" smtClean="0"/>
              <a:t>lowly heritable traits early in</a:t>
            </a:r>
            <a:br>
              <a:rPr lang="en-US" dirty="0" smtClean="0"/>
            </a:br>
            <a:r>
              <a:rPr lang="en-US" dirty="0" smtClean="0"/>
              <a:t>their life</a:t>
            </a:r>
          </a:p>
          <a:p>
            <a:pPr lvl="1"/>
            <a:r>
              <a:rPr lang="en-US" dirty="0" smtClean="0"/>
              <a:t>Health traits average</a:t>
            </a:r>
            <a:br>
              <a:rPr lang="en-US" dirty="0" smtClean="0"/>
            </a:br>
            <a:r>
              <a:rPr lang="en-US" u="sng" dirty="0" smtClean="0">
                <a:solidFill>
                  <a:srgbClr val="BA0000"/>
                </a:solidFill>
              </a:rPr>
              <a:t>&gt;20%</a:t>
            </a:r>
            <a:r>
              <a:rPr lang="en-US" dirty="0" smtClean="0"/>
              <a:t> reliability gain</a:t>
            </a:r>
            <a:br>
              <a:rPr lang="en-US" dirty="0" smtClean="0"/>
            </a:br>
            <a:r>
              <a:rPr lang="en-US" dirty="0" smtClean="0"/>
              <a:t>from genomics</a:t>
            </a:r>
          </a:p>
          <a:p>
            <a:endParaRPr lang="en-US" dirty="0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939" b="29878"/>
          <a:stretch>
            <a:fillRect/>
          </a:stretch>
        </p:blipFill>
        <p:spPr bwMode="auto">
          <a:xfrm>
            <a:off x="5125723" y="2681520"/>
            <a:ext cx="3561077" cy="34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25723" y="6172200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Zoetis.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How does genetic selection work?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What’s the best way to select for many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Is it a good idea to select for low-heritability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does dairy cow health affect farm profitability?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7"/>
            <a:chOff x="3527004" y="3005945"/>
            <a:chExt cx="3842750" cy="3679459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107225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</a:t>
            </a:r>
            <a:r>
              <a:rPr lang="en-US" sz="1800" b="1" smtClean="0">
                <a:latin typeface="Trebuchet MS" pitchFamily="34" charset="0"/>
              </a:rPr>
              <a:t>protein </a:t>
            </a:r>
            <a:r>
              <a:rPr lang="en-US" sz="1800" b="1" dirty="0">
                <a:latin typeface="Trebuchet MS" pitchFamily="34" charset="0"/>
              </a:rPr>
              <a:t>yield (h</a:t>
            </a:r>
            <a:r>
              <a:rPr lang="en-US" sz="1800" b="1" baseline="30000" dirty="0">
                <a:latin typeface="Trebuchet MS" pitchFamily="34" charset="0"/>
              </a:rPr>
              <a:t>2</a:t>
            </a:r>
            <a:r>
              <a:rPr lang="en-US" sz="1800" b="1" dirty="0">
                <a:latin typeface="Trebuchet MS" pitchFamily="34" charset="0"/>
              </a:rPr>
              <a:t>=0.30), the SNP genotype provides information equivalent to an </a:t>
            </a:r>
            <a:r>
              <a:rPr lang="en-US" sz="1800" b="1" dirty="0" smtClean="0">
                <a:latin typeface="Trebuchet MS" pitchFamily="34" charset="0"/>
              </a:rPr>
              <a:t>additional </a:t>
            </a:r>
            <a:r>
              <a:rPr lang="en-US" sz="1800" b="1" dirty="0" smtClean="0">
                <a:solidFill>
                  <a:srgbClr val="BA0000"/>
                </a:solidFill>
                <a:latin typeface="Trebuchet MS" pitchFamily="34" charset="0"/>
              </a:rPr>
              <a:t>~32</a:t>
            </a:r>
            <a:r>
              <a:rPr lang="en-US" sz="1800" b="1" dirty="0" smtClean="0">
                <a:latin typeface="Trebuchet MS" pitchFamily="34" charset="0"/>
              </a:rPr>
              <a:t> daughters</a:t>
            </a:r>
            <a:endParaRPr lang="en-US" sz="1800" b="1" dirty="0">
              <a:latin typeface="Trebuchet MS" pitchFamily="34" charset="0"/>
            </a:endParaRP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4482"/>
            <a:chOff x="2313990" y="1981201"/>
            <a:chExt cx="6615404" cy="93482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 dirty="0">
                  <a:latin typeface="Trebuchet MS" pitchFamily="34" charset="0"/>
                </a:rPr>
                <a:t>Pedigree is equivalent to information on </a:t>
              </a:r>
              <a:r>
                <a:rPr lang="en-US" sz="1800" b="1" dirty="0" smtClean="0">
                  <a:solidFill>
                    <a:srgbClr val="BA0000"/>
                  </a:solidFill>
                  <a:latin typeface="Trebuchet MS" pitchFamily="34" charset="0"/>
                </a:rPr>
                <a:t>~7</a:t>
              </a:r>
              <a:r>
                <a:rPr lang="en-US" sz="1800" b="1" dirty="0" smtClean="0">
                  <a:latin typeface="Trebuchet MS" pitchFamily="34" charset="0"/>
                </a:rPr>
                <a:t> </a:t>
              </a:r>
              <a:r>
                <a:rPr lang="en-US" sz="1800" b="1" dirty="0">
                  <a:latin typeface="Trebuchet MS" pitchFamily="34" charset="0"/>
                </a:rPr>
                <a:t>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single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11960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84376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/>
              <a:t>And for daughter pregnancy rate (h</a:t>
            </a:r>
            <a:r>
              <a:rPr lang="en-US" sz="1800" b="1" baseline="30000" dirty="0"/>
              <a:t>2</a:t>
            </a:r>
            <a:r>
              <a:rPr lang="en-US" sz="1800" b="1" dirty="0"/>
              <a:t>=0.04), SNP = </a:t>
            </a:r>
            <a:r>
              <a:rPr lang="en-US" b="1" dirty="0">
                <a:solidFill>
                  <a:srgbClr val="BA0000"/>
                </a:solidFill>
              </a:rPr>
              <a:t>~</a:t>
            </a:r>
            <a:r>
              <a:rPr lang="en-US" sz="2000" b="1" dirty="0" smtClean="0">
                <a:solidFill>
                  <a:srgbClr val="BA0000"/>
                </a:solidFill>
              </a:rPr>
              <a:t>181 </a:t>
            </a:r>
            <a:r>
              <a:rPr lang="en-US" sz="2000" b="1" dirty="0"/>
              <a:t>daughters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single SNP genotype worth?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465" y="1432105"/>
            <a:ext cx="2903209" cy="5043812"/>
            <a:chOff x="141889" y="1432105"/>
            <a:chExt cx="2903209" cy="5043812"/>
          </a:xfrm>
        </p:grpSpPr>
        <p:grpSp>
          <p:nvGrpSpPr>
            <p:cNvPr id="17" name="Group 16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1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16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177" name="Picture 17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17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9" name="Group 188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190" name="Picture 18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9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2" name="Group 201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03" name="Picture 20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20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" name="Group 214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16" name="Picture 21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21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3110641" y="1419913"/>
            <a:ext cx="2903209" cy="5043812"/>
            <a:chOff x="141889" y="1432105"/>
            <a:chExt cx="2903209" cy="504381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2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4" name="Picture 28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1" name="Group 230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271" name="Picture 27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27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2" name="Group 231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259" name="Picture 258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0" name="Picture 25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232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47" name="Picture 24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" name="Picture 24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233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35" name="Picture 23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23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5" name="Group 294"/>
          <p:cNvGrpSpPr/>
          <p:nvPr/>
        </p:nvGrpSpPr>
        <p:grpSpPr>
          <a:xfrm>
            <a:off x="6055009" y="1401625"/>
            <a:ext cx="2903209" cy="5043812"/>
            <a:chOff x="141889" y="1432105"/>
            <a:chExt cx="2903209" cy="5043812"/>
          </a:xfrm>
        </p:grpSpPr>
        <p:grpSp>
          <p:nvGrpSpPr>
            <p:cNvPr id="296" name="Group 295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3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" name="Picture 34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" name="Group 296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337" name="Picture 33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" name="Picture 33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8" name="Group 297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325" name="Picture 32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6" name="Picture 32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9" name="Group 298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313" name="Picture 31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" name="Picture 31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0" name="Group 299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301" name="Picture 30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2" name="Picture 30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61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9380">
            <a:off x="641761" y="974905"/>
            <a:ext cx="550153" cy="37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gains are cumulative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0" y="985603"/>
            <a:ext cx="8091055" cy="55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aspects of cow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244270"/>
                </a:solidFill>
              </a:rPr>
              <a:t>Costs of preventive care</a:t>
            </a:r>
          </a:p>
          <a:p>
            <a:r>
              <a:rPr lang="en-US" dirty="0" smtClean="0"/>
              <a:t>Diagnostic tests &amp; supplies</a:t>
            </a:r>
          </a:p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Farm hands</a:t>
            </a:r>
          </a:p>
          <a:p>
            <a:pPr lvl="1"/>
            <a:r>
              <a:rPr lang="en-US" dirty="0" smtClean="0"/>
              <a:t>Veterinarian</a:t>
            </a:r>
          </a:p>
          <a:p>
            <a:r>
              <a:rPr lang="en-US" dirty="0" smtClean="0"/>
              <a:t>Consumables</a:t>
            </a:r>
          </a:p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24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244270"/>
                </a:solidFill>
              </a:rPr>
              <a:t>Cost of disease</a:t>
            </a:r>
          </a:p>
          <a:p>
            <a:r>
              <a:rPr lang="en-US" sz="2400" dirty="0" smtClean="0"/>
              <a:t>Treatment</a:t>
            </a:r>
          </a:p>
          <a:p>
            <a:pPr lvl="1"/>
            <a:r>
              <a:rPr lang="en-US" sz="2400" dirty="0" smtClean="0"/>
              <a:t>Diagnostics, labor, drugs </a:t>
            </a:r>
            <a:r>
              <a:rPr lang="en-US" sz="2400" u="sng" dirty="0" smtClean="0">
                <a:solidFill>
                  <a:srgbClr val="BA0000"/>
                </a:solidFill>
              </a:rPr>
              <a:t>discarded milk/meat</a:t>
            </a:r>
          </a:p>
          <a:p>
            <a:r>
              <a:rPr lang="en-US" sz="2400" dirty="0" smtClean="0"/>
              <a:t>Losses</a:t>
            </a:r>
          </a:p>
          <a:p>
            <a:pPr lvl="1"/>
            <a:r>
              <a:rPr lang="en-US" sz="2400" dirty="0" smtClean="0"/>
              <a:t>Reduced milk, growth, product quality</a:t>
            </a:r>
          </a:p>
          <a:p>
            <a:pPr lvl="1"/>
            <a:r>
              <a:rPr lang="en-US" sz="2400" u="sng" dirty="0" smtClean="0">
                <a:solidFill>
                  <a:srgbClr val="BA0000"/>
                </a:solidFill>
              </a:rPr>
              <a:t>Increased mortality/culling</a:t>
            </a:r>
          </a:p>
          <a:p>
            <a:r>
              <a:rPr lang="en-US" sz="2400" dirty="0" smtClean="0"/>
              <a:t>Additional cases of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67" y="6172200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3020" y="30064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&lt;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Sick cows are unprofitable cows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1A36DA-5F8F-1841-A630-2DEEBBCF6C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6369" y="1246914"/>
          <a:ext cx="8409710" cy="439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4855"/>
                <a:gridCol w="4204855"/>
              </a:tblGrid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Disease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Estimated direct cost*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Hypocalcemia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$38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Displaced abomasum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$178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Ketosis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$28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Mastitis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$72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Metritis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$105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Retained placenta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$64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68" y="5707451"/>
            <a:ext cx="834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*Liang et al., 2017; Donnelly et al</a:t>
            </a:r>
            <a:r>
              <a:rPr lang="en-US" sz="2000" dirty="0" smtClean="0">
                <a:latin typeface="Cambria"/>
                <a:cs typeface="Cambria"/>
              </a:rPr>
              <a:t>. (2016).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04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prevention and treatment costs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06921" y="1013480"/>
            <a:ext cx="6186077" cy="5339773"/>
            <a:chOff x="1306921" y="1094505"/>
            <a:chExt cx="6186077" cy="53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921" y="1094505"/>
              <a:ext cx="6186077" cy="53397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784763" y="4641274"/>
              <a:ext cx="228600" cy="228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24398" y="5320147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72141" y="3501156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3311" y="1413162"/>
              <a:ext cx="2942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Losses higher than necessary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1704" y="2854038"/>
              <a:ext cx="2422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Prevention </a:t>
              </a:r>
              <a:r>
                <a:rPr lang="en-US" b="1" smtClean="0"/>
                <a:t>costs higher</a:t>
              </a:r>
              <a:br>
                <a:rPr lang="en-US" b="1" smtClean="0"/>
              </a:br>
              <a:r>
                <a:rPr lang="en-US" b="1" smtClean="0"/>
                <a:t>than </a:t>
              </a:r>
              <a:r>
                <a:rPr lang="en-US" b="1" dirty="0" smtClean="0"/>
                <a:t>necessary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6232" y="3311237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500741" y="178249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32215" y="4306458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2818" y="4878341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939134" y="350046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46654" y="6287949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66881" cy="639762"/>
          </a:xfrm>
        </p:spPr>
        <p:txBody>
          <a:bodyPr/>
          <a:lstStyle/>
          <a:p>
            <a:r>
              <a:rPr lang="en-US" dirty="0" smtClean="0"/>
              <a:t>Relative values including </a:t>
            </a:r>
            <a:r>
              <a:rPr lang="en-US" dirty="0" smtClean="0">
                <a:solidFill>
                  <a:srgbClr val="FFFF00"/>
                </a:solidFill>
              </a:rPr>
              <a:t>health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3444"/>
              </p:ext>
            </p:extLst>
          </p:nvPr>
        </p:nvGraphicFramePr>
        <p:xfrm>
          <a:off x="543260" y="1178551"/>
          <a:ext cx="8042314" cy="5166360"/>
        </p:xfrm>
        <a:graphic>
          <a:graphicData uri="http://schemas.openxmlformats.org/drawingml/2006/table">
            <a:tbl>
              <a:tblPr/>
              <a:tblGrid>
                <a:gridCol w="3716224"/>
                <a:gridCol w="841905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Economic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-7.9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-4.4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-3.0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-6.1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18.0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4.6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Health 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BA0000"/>
                          </a:solidFill>
                        </a:rPr>
                        <a:t>1.5</a:t>
                      </a:r>
                      <a:endParaRPr lang="en-US" sz="2200" b="1" dirty="0">
                        <a:solidFill>
                          <a:srgbClr val="BA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3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collecting the correct data?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"/>
          <a:stretch/>
        </p:blipFill>
        <p:spPr>
          <a:xfrm>
            <a:off x="347241" y="922483"/>
            <a:ext cx="8391635" cy="5455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303" y="6261903"/>
            <a:ext cx="7847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Source:</a:t>
            </a:r>
            <a:r>
              <a:rPr lang="en-US" sz="1400" dirty="0" smtClean="0"/>
              <a:t> Hardesty, M. 2017. Mastitis cows: Do we treat them or eat them? Hoard’s Dairyman 162(14):512.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19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traits against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traits are </a:t>
            </a:r>
            <a:r>
              <a:rPr lang="en-US" dirty="0" smtClean="0">
                <a:solidFill>
                  <a:srgbClr val="244270"/>
                </a:solidFill>
              </a:rPr>
              <a:t>correlated</a:t>
            </a:r>
            <a:r>
              <a:rPr lang="en-US" dirty="0" smtClean="0"/>
              <a:t> with traits already in our indices</a:t>
            </a:r>
          </a:p>
          <a:p>
            <a:r>
              <a:rPr lang="en-US" dirty="0" smtClean="0"/>
              <a:t>This produces positive </a:t>
            </a:r>
            <a:r>
              <a:rPr lang="en-US" dirty="0" smtClean="0">
                <a:solidFill>
                  <a:srgbClr val="244270"/>
                </a:solidFill>
              </a:rPr>
              <a:t>correlated response to selection</a:t>
            </a:r>
          </a:p>
          <a:p>
            <a:r>
              <a:rPr lang="en-US" dirty="0" smtClean="0"/>
              <a:t>Placing too much emphasis on lowly heritable traits will cause farmers to </a:t>
            </a:r>
            <a:r>
              <a:rPr lang="en-US" dirty="0" smtClean="0">
                <a:solidFill>
                  <a:srgbClr val="244270"/>
                </a:solidFill>
              </a:rPr>
              <a:t>lose money</a:t>
            </a:r>
          </a:p>
          <a:p>
            <a:pPr lvl="1"/>
            <a:r>
              <a:rPr lang="en-US" dirty="0" smtClean="0">
                <a:solidFill>
                  <a:srgbClr val="244270"/>
                </a:solidFill>
              </a:rPr>
              <a:t>Correct </a:t>
            </a:r>
            <a:r>
              <a:rPr lang="en-US" dirty="0" smtClean="0"/>
              <a:t>genetic and phenotypic correlations must be used when constructing indices</a:t>
            </a:r>
          </a:p>
          <a:p>
            <a:r>
              <a:rPr lang="en-US" dirty="0" smtClean="0"/>
              <a:t>Improved cow health is important, but it must be </a:t>
            </a:r>
            <a:r>
              <a:rPr lang="en-US" dirty="0" smtClean="0">
                <a:solidFill>
                  <a:srgbClr val="244270"/>
                </a:solidFill>
              </a:rPr>
              <a:t>balanced</a:t>
            </a:r>
            <a:r>
              <a:rPr lang="en-US" dirty="0" smtClean="0"/>
              <a:t> against other traits of economic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Genetic selection has been very successful for production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Genomics allows us to more accurately select for lowly heritable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Genetic gains are cumulative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Sick cows harm profitability because of lost productivity and increased risk of culling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does genetic selection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1410"/>
            <a:ext cx="8229600" cy="3837709"/>
          </a:xfrm>
        </p:spPr>
        <p:txBody>
          <a:bodyPr/>
          <a:lstStyle/>
          <a:p>
            <a:r>
              <a:rPr lang="en-US" sz="2400" dirty="0" smtClean="0">
                <a:solidFill>
                  <a:srgbClr val="24427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reliability = </a:t>
            </a:r>
            <a:r>
              <a:rPr lang="en-US" sz="2400" dirty="0" smtClean="0"/>
              <a:t>how certain we are about our estimate of an animal’s genetic merit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selection intensity = </a:t>
            </a:r>
            <a:r>
              <a:rPr lang="en-US" sz="2400" dirty="0" smtClean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97534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42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100"/>
              </a:spcAft>
            </a:pPr>
            <a:r>
              <a:rPr lang="en-US" dirty="0" smtClean="0"/>
              <a:t>USDA is an equal opportunity provider and employer </a:t>
            </a:r>
          </a:p>
          <a:p>
            <a:r>
              <a:rPr lang="en-US" dirty="0" smtClean="0"/>
              <a:t>Mention of trade names or commercial products in this presentation is solely for the purpose of providing specific information and does not imply recommendation or endorsement by USDA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  <a:endParaRPr lang="en-US" sz="1200" b="1" dirty="0">
              <a:solidFill>
                <a:srgbClr val="24427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improvement is successful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219199"/>
          <a:ext cx="822960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5880" y="3843867"/>
            <a:ext cx="58504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In 2015:	1957 base was 44% of total fat,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BA0000"/>
                </a:solidFill>
              </a:rPr>
              <a:t>management</a:t>
            </a:r>
            <a:r>
              <a:rPr lang="en-US" sz="2400" b="1" dirty="0" smtClean="0"/>
              <a:t> was 28% of gains, and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244270"/>
                </a:solidFill>
              </a:rPr>
              <a:t>genetics</a:t>
            </a:r>
            <a:r>
              <a:rPr lang="en-US" sz="2400" b="1" dirty="0" smtClean="0"/>
              <a:t> was 28% of gains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0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1" y="972008"/>
            <a:ext cx="7980744" cy="571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populations have advantages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9107"/>
              </p:ext>
            </p:extLst>
          </p:nvPr>
        </p:nvGraphicFramePr>
        <p:xfrm>
          <a:off x="1578185" y="1512571"/>
          <a:ext cx="296487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860"/>
                <a:gridCol w="884244"/>
                <a:gridCol w="99477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BS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HO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1,796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36.8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58.0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47.7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76.9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-84.5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-305.2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135.0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312.9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Many things affect performance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11" y="2454701"/>
            <a:ext cx="34205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Additive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Dominance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Epistasis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2979" y="2412366"/>
            <a:ext cx="21251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00523C"/>
                </a:solidFill>
              </a:rPr>
              <a:t>Housing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Climate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Unknown</a:t>
            </a:r>
          </a:p>
          <a:p>
            <a:pPr>
              <a:lnSpc>
                <a:spcPts val="2900"/>
              </a:lnSpc>
            </a:pP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5300" y="118872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6000" b="1" dirty="0" smtClean="0">
                <a:solidFill>
                  <a:srgbClr val="000000"/>
                </a:solidFill>
              </a:rPr>
              <a:t>              P = </a:t>
            </a:r>
            <a:r>
              <a:rPr lang="en-GB" sz="6000" b="1" dirty="0" smtClean="0">
                <a:solidFill>
                  <a:srgbClr val="244270"/>
                </a:solidFill>
              </a:rPr>
              <a:t>G</a:t>
            </a:r>
            <a:r>
              <a:rPr lang="en-GB" sz="6000" b="1" dirty="0" smtClean="0">
                <a:solidFill>
                  <a:srgbClr val="000000"/>
                </a:solidFill>
              </a:rPr>
              <a:t> + </a:t>
            </a:r>
            <a:r>
              <a:rPr lang="en-GB" sz="6000" b="1" dirty="0" smtClean="0">
                <a:solidFill>
                  <a:srgbClr val="00503E"/>
                </a:solidFill>
              </a:rPr>
              <a:t>E  </a:t>
            </a:r>
            <a:r>
              <a:rPr lang="en-GB" sz="4800" b="1" dirty="0" smtClean="0">
                <a:solidFill>
                  <a:srgbClr val="000000"/>
                </a:solidFill>
              </a:rPr>
              <a:t>       </a:t>
            </a:r>
            <a:endParaRPr lang="en-GB" sz="48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25093" y="2015072"/>
            <a:ext cx="414837" cy="457200"/>
          </a:xfrm>
          <a:prstGeom prst="line">
            <a:avLst/>
          </a:prstGeom>
          <a:ln w="38100" cap="sq">
            <a:solidFill>
              <a:srgbClr val="00523C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2118360" y="4488120"/>
            <a:ext cx="4907280" cy="1192634"/>
          </a:xfrm>
          <a:prstGeom prst="rect">
            <a:avLst/>
          </a:prstGeom>
          <a:ln w="63500" cap="sq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marL="284163" indent="-284163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BA0000"/>
                </a:solidFill>
              </a:rPr>
              <a:t>What about G</a:t>
            </a:r>
            <a:r>
              <a:rPr lang="en-US" sz="3200" dirty="0" smtClean="0">
                <a:solidFill>
                  <a:srgbClr val="BA000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BA0000"/>
                </a:solidFill>
              </a:rPr>
              <a:t>E?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Effects generally small in the US </a:t>
            </a:r>
            <a:r>
              <a:rPr lang="en-US" dirty="0" smtClean="0">
                <a:solidFill>
                  <a:srgbClr val="00523C"/>
                </a:solidFill>
              </a:rPr>
              <a:t>(e.g., Wright and VanRaden,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82936" y="2015072"/>
            <a:ext cx="414837" cy="457200"/>
          </a:xfrm>
          <a:prstGeom prst="line">
            <a:avLst/>
          </a:prstGeom>
          <a:ln w="3810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phenotypic variation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4184" y="1828790"/>
            <a:ext cx="7924798" cy="720442"/>
            <a:chOff x="457200" y="2341413"/>
            <a:chExt cx="7924798" cy="720442"/>
          </a:xfrm>
        </p:grpSpPr>
        <p:sp>
          <p:nvSpPr>
            <p:cNvPr id="6" name="Rectangle 5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20 %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80%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509" y="1025234"/>
            <a:ext cx="352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Fat yield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0.20)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4179" y="3602165"/>
            <a:ext cx="7924798" cy="720442"/>
            <a:chOff x="457200" y="2341413"/>
            <a:chExt cx="7924798" cy="720442"/>
          </a:xfrm>
        </p:grpSpPr>
        <p:sp>
          <p:nvSpPr>
            <p:cNvPr id="13" name="Rectangle 12"/>
            <p:cNvSpPr/>
            <p:nvPr/>
          </p:nvSpPr>
          <p:spPr>
            <a:xfrm>
              <a:off x="457200" y="2341418"/>
              <a:ext cx="1371603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 3 %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3" y="2341413"/>
              <a:ext cx="6553195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97%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504" y="2840172"/>
            <a:ext cx="46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Clinical mastitis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0.03)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4184" y="5444823"/>
            <a:ext cx="7924798" cy="720442"/>
            <a:chOff x="457200" y="2341413"/>
            <a:chExt cx="7924798" cy="720442"/>
          </a:xfrm>
        </p:grpSpPr>
        <p:sp>
          <p:nvSpPr>
            <p:cNvPr id="19" name="Rectangle 18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Variance </a:t>
              </a:r>
              <a:r>
                <a:rPr lang="en-US" sz="2400" b="1" smtClean="0">
                  <a:solidFill>
                    <a:srgbClr val="244270"/>
                  </a:solidFill>
                </a:rPr>
                <a:t>is constant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Farmers can change this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8645" y="4613559"/>
            <a:ext cx="361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Who controls what?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47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of Holstein traits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856721"/>
              </p:ext>
            </p:extLst>
          </p:nvPr>
        </p:nvGraphicFramePr>
        <p:xfrm>
          <a:off x="457200" y="1233050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836"/>
                <a:gridCol w="831273"/>
                <a:gridCol w="249382"/>
                <a:gridCol w="2923309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Milk yield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SCS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0.12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Productive</a:t>
                      </a:r>
                      <a:r>
                        <a:rPr lang="en-US" sz="2400" b="1" baseline="0" dirty="0" smtClean="0"/>
                        <a:t> life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Livability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0.0062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DPR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smtClean="0"/>
                        <a:t>0.20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Strength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Body depth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0.048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Rump width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Gestation length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0.44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036" y="5805050"/>
            <a:ext cx="811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dirty="0"/>
              <a:t>CDCB (https://</a:t>
            </a:r>
            <a:r>
              <a:rPr lang="en-US" sz="1600" dirty="0" err="1"/>
              <a:t>www.uscdcb.com</a:t>
            </a:r>
            <a:r>
              <a:rPr lang="en-US" sz="1600" dirty="0"/>
              <a:t>/</a:t>
            </a:r>
            <a:r>
              <a:rPr lang="en-US" sz="1600" dirty="0" err="1"/>
              <a:t>reference.htm</a:t>
            </a:r>
            <a:r>
              <a:rPr lang="en-US" sz="1600" dirty="0"/>
              <a:t>), </a:t>
            </a:r>
            <a:r>
              <a:rPr lang="en-US" sz="1600" dirty="0" smtClean="0"/>
              <a:t>Holstein Association </a:t>
            </a:r>
            <a:r>
              <a:rPr lang="en-US" sz="1600" dirty="0"/>
              <a:t>USA (http://</a:t>
            </a:r>
            <a:r>
              <a:rPr lang="en-US" sz="1600" dirty="0" err="1"/>
              <a:t>www.holsteinusa.com</a:t>
            </a:r>
            <a:r>
              <a:rPr lang="en-US" sz="1600" dirty="0"/>
              <a:t>/</a:t>
            </a:r>
            <a:r>
              <a:rPr lang="en-US" sz="1600" dirty="0" err="1"/>
              <a:t>genetic_evaluations</a:t>
            </a:r>
            <a:r>
              <a:rPr lang="en-US" sz="1600" dirty="0"/>
              <a:t>/</a:t>
            </a:r>
            <a:r>
              <a:rPr lang="en-US" sz="1600" dirty="0" err="1"/>
              <a:t>ss_linear.html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89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populations improve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become accustomed to </a:t>
            </a:r>
            <a:r>
              <a:rPr lang="en-US" dirty="0" smtClean="0">
                <a:solidFill>
                  <a:srgbClr val="244270"/>
                </a:solidFill>
              </a:rPr>
              <a:t>steady</a:t>
            </a:r>
            <a:r>
              <a:rPr lang="en-US" dirty="0" smtClean="0"/>
              <a:t> improvements over time</a:t>
            </a:r>
          </a:p>
          <a:p>
            <a:pPr lvl="1"/>
            <a:r>
              <a:rPr lang="en-US" dirty="0" smtClean="0"/>
              <a:t>There is no guarantee of continuous gains (e.g., fertility)</a:t>
            </a:r>
          </a:p>
          <a:p>
            <a:r>
              <a:rPr lang="en-US" dirty="0" smtClean="0"/>
              <a:t>All improvements are the result of deliberate </a:t>
            </a:r>
            <a:r>
              <a:rPr lang="en-US" dirty="0" smtClean="0">
                <a:solidFill>
                  <a:srgbClr val="244270"/>
                </a:solidFill>
              </a:rPr>
              <a:t>decisions</a:t>
            </a:r>
          </a:p>
          <a:p>
            <a:pPr lvl="1"/>
            <a:r>
              <a:rPr lang="en-US" dirty="0" smtClean="0"/>
              <a:t>Bulls are selected to breed cows</a:t>
            </a:r>
          </a:p>
          <a:p>
            <a:pPr lvl="1"/>
            <a:r>
              <a:rPr lang="en-US" dirty="0" smtClean="0"/>
              <a:t>Environments are improved to permit expression of </a:t>
            </a:r>
            <a:r>
              <a:rPr lang="en-US" dirty="0" smtClean="0">
                <a:solidFill>
                  <a:srgbClr val="244270"/>
                </a:solidFill>
              </a:rPr>
              <a:t>genetic potential</a:t>
            </a:r>
          </a:p>
          <a:p>
            <a:pPr lvl="1"/>
            <a:r>
              <a:rPr lang="en-US" dirty="0" smtClean="0"/>
              <a:t>Additional information is collected</a:t>
            </a:r>
            <a:endParaRPr lang="en-US" dirty="0"/>
          </a:p>
          <a:p>
            <a:r>
              <a:rPr lang="en-US" dirty="0" smtClean="0"/>
              <a:t>Decisions must be based on </a:t>
            </a:r>
            <a:r>
              <a:rPr lang="en-US" dirty="0" smtClean="0">
                <a:solidFill>
                  <a:srgbClr val="24427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2171260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30501</TotalTime>
  <Words>1681</Words>
  <Application>Microsoft Macintosh PowerPoint</Application>
  <PresentationFormat>On-screen Show (4:3)</PresentationFormat>
  <Paragraphs>605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Cambria</vt:lpstr>
      <vt:lpstr>Monotype Sorts</vt:lpstr>
      <vt:lpstr>Symbol</vt:lpstr>
      <vt:lpstr>Trebuchet MS</vt:lpstr>
      <vt:lpstr>Wingdings</vt:lpstr>
      <vt:lpstr>Arial</vt:lpstr>
      <vt:lpstr>AIP-2017 Slide Master</vt:lpstr>
      <vt:lpstr>How selection for better health impacts dairy profitability</vt:lpstr>
      <vt:lpstr>Introduction</vt:lpstr>
      <vt:lpstr>How does genetic selection work?</vt:lpstr>
      <vt:lpstr>Genetic improvement is successful</vt:lpstr>
      <vt:lpstr>Large populations have advantages</vt:lpstr>
      <vt:lpstr>Many things affect performance</vt:lpstr>
      <vt:lpstr>Sources of phenotypic variation</vt:lpstr>
      <vt:lpstr>Heritability of Holstein traits</vt:lpstr>
      <vt:lpstr>Why do populations improve over time?</vt:lpstr>
      <vt:lpstr>Data contributes to gains in “E”</vt:lpstr>
      <vt:lpstr>Why select for more than one trait?</vt:lpstr>
      <vt:lpstr>Traits routinely evaluated in the US</vt:lpstr>
      <vt:lpstr>Current genetic-economic indices (2017)</vt:lpstr>
      <vt:lpstr>Index changes over time</vt:lpstr>
      <vt:lpstr>Genetic trend (NM$)</vt:lpstr>
      <vt:lpstr>What do others include in their index?</vt:lpstr>
      <vt:lpstr>Why do we need new traits?</vt:lpstr>
      <vt:lpstr>Where do new phenotypes come from?</vt:lpstr>
      <vt:lpstr>Why select for low-heritability traits?</vt:lpstr>
      <vt:lpstr>What’s a single SNP genotype worth?</vt:lpstr>
      <vt:lpstr>What’s a single SNP genotype worth?</vt:lpstr>
      <vt:lpstr>Genetic gains are cumulative</vt:lpstr>
      <vt:lpstr>Economic aspects of cow health</vt:lpstr>
      <vt:lpstr>Sick cows are unprofitable cows</vt:lpstr>
      <vt:lpstr>Balance prevention and treatment costs</vt:lpstr>
      <vt:lpstr>Relative values including health</vt:lpstr>
      <vt:lpstr>Are we collecting the correct data?</vt:lpstr>
      <vt:lpstr>Balancing traits against one another</vt:lpstr>
      <vt:lpstr>Conclusions</vt:lpstr>
      <vt:lpstr>Disclaimers</vt:lpstr>
      <vt:lpstr>Questions?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264</cp:revision>
  <dcterms:created xsi:type="dcterms:W3CDTF">2017-04-14T13:19:57Z</dcterms:created>
  <dcterms:modified xsi:type="dcterms:W3CDTF">2017-10-30T14:17:12Z</dcterms:modified>
</cp:coreProperties>
</file>