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328" r:id="rId4"/>
    <p:sldId id="324" r:id="rId5"/>
    <p:sldId id="325" r:id="rId6"/>
    <p:sldId id="312" r:id="rId7"/>
    <p:sldId id="313" r:id="rId8"/>
    <p:sldId id="320" r:id="rId9"/>
    <p:sldId id="326" r:id="rId10"/>
    <p:sldId id="315" r:id="rId11"/>
    <p:sldId id="319" r:id="rId12"/>
    <p:sldId id="327" r:id="rId13"/>
    <p:sldId id="321" r:id="rId14"/>
    <p:sldId id="314" r:id="rId15"/>
    <p:sldId id="322" r:id="rId16"/>
    <p:sldId id="323" r:id="rId17"/>
    <p:sldId id="258" r:id="rId18"/>
    <p:sldId id="25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B79"/>
    <a:srgbClr val="D9D7AC"/>
    <a:srgbClr val="8F8100"/>
    <a:srgbClr val="4F6389"/>
    <a:srgbClr val="293845"/>
    <a:srgbClr val="14212B"/>
    <a:srgbClr val="0E158B"/>
    <a:srgbClr val="FFD700"/>
    <a:srgbClr val="483D8B"/>
    <a:srgbClr val="4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8"/>
    <p:restoredTop sz="95718" autoAdjust="0"/>
  </p:normalViewPr>
  <p:slideViewPr>
    <p:cSldViewPr snapToGrid="0" snapToObjects="1">
      <p:cViewPr>
        <p:scale>
          <a:sx n="160" d="100"/>
          <a:sy n="160" d="100"/>
        </p:scale>
        <p:origin x="512" y="-8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AAD38-0EA8-0A47-8D54-6388ED46436E}" type="datetimeFigureOut">
              <a:rPr lang="en-US" smtClean="0"/>
              <a:t>3/7/17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757EBF-213D-FC4E-BA89-861FA38DFAF7}" type="slidenum">
              <a:rPr lang="en-US" smtClean="0"/>
              <a:t>‹#›</a:t>
            </a:fld>
            <a:endParaRPr lang="en-US"/>
          </a:p>
        </p:txBody>
      </p:sp>
    </p:spTree>
    <p:extLst>
      <p:ext uri="{BB962C8B-B14F-4D97-AF65-F5344CB8AC3E}">
        <p14:creationId xmlns:p14="http://schemas.microsoft.com/office/powerpoint/2010/main" val="4026456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AA663-4072-A946-9AEC-A52932F32A19}" type="datetimeFigureOut">
              <a:rPr lang="en-US" smtClean="0"/>
              <a:t>3/7/17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8D839-52E9-1348-BB4E-36CF865E0CE5}" type="slidenum">
              <a:rPr lang="en-US" smtClean="0"/>
              <a:t>‹#›</a:t>
            </a:fld>
            <a:endParaRPr lang="en-US"/>
          </a:p>
        </p:txBody>
      </p:sp>
    </p:spTree>
    <p:extLst>
      <p:ext uri="{BB962C8B-B14F-4D97-AF65-F5344CB8AC3E}">
        <p14:creationId xmlns:p14="http://schemas.microsoft.com/office/powerpoint/2010/main" val="7234070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2</a:t>
            </a:fld>
            <a:endParaRPr lang="en-US"/>
          </a:p>
        </p:txBody>
      </p:sp>
    </p:spTree>
    <p:extLst>
      <p:ext uri="{BB962C8B-B14F-4D97-AF65-F5344CB8AC3E}">
        <p14:creationId xmlns:p14="http://schemas.microsoft.com/office/powerpoint/2010/main" val="4705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11</a:t>
            </a:fld>
            <a:endParaRPr lang="en-US"/>
          </a:p>
        </p:txBody>
      </p:sp>
    </p:spTree>
    <p:extLst>
      <p:ext uri="{BB962C8B-B14F-4D97-AF65-F5344CB8AC3E}">
        <p14:creationId xmlns:p14="http://schemas.microsoft.com/office/powerpoint/2010/main" val="94645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8D839-52E9-1348-BB4E-36CF865E0CE5}" type="slidenum">
              <a:rPr lang="en-US" smtClean="0"/>
              <a:t>13</a:t>
            </a:fld>
            <a:endParaRPr lang="en-US"/>
          </a:p>
        </p:txBody>
      </p:sp>
    </p:spTree>
    <p:extLst>
      <p:ext uri="{BB962C8B-B14F-4D97-AF65-F5344CB8AC3E}">
        <p14:creationId xmlns:p14="http://schemas.microsoft.com/office/powerpoint/2010/main" val="132844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8D839-52E9-1348-BB4E-36CF865E0CE5}" type="slidenum">
              <a:rPr lang="en-US" smtClean="0"/>
              <a:t>15</a:t>
            </a:fld>
            <a:endParaRPr lang="en-US"/>
          </a:p>
        </p:txBody>
      </p:sp>
    </p:spTree>
    <p:extLst>
      <p:ext uri="{BB962C8B-B14F-4D97-AF65-F5344CB8AC3E}">
        <p14:creationId xmlns:p14="http://schemas.microsoft.com/office/powerpoint/2010/main" val="162974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8D839-52E9-1348-BB4E-36CF865E0CE5}" type="slidenum">
              <a:rPr lang="en-US" smtClean="0"/>
              <a:t>16</a:t>
            </a:fld>
            <a:endParaRPr lang="en-US"/>
          </a:p>
        </p:txBody>
      </p:sp>
    </p:spTree>
    <p:extLst>
      <p:ext uri="{BB962C8B-B14F-4D97-AF65-F5344CB8AC3E}">
        <p14:creationId xmlns:p14="http://schemas.microsoft.com/office/powerpoint/2010/main" val="30505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FFD7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baseline="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31040" y="6192040"/>
            <a:ext cx="829001" cy="566928"/>
          </a:xfrm>
          <a:prstGeom prst="rect">
            <a:avLst/>
          </a:prstGeom>
        </p:spPr>
      </p:pic>
    </p:spTree>
    <p:extLst>
      <p:ext uri="{BB962C8B-B14F-4D97-AF65-F5344CB8AC3E}">
        <p14:creationId xmlns:p14="http://schemas.microsoft.com/office/powerpoint/2010/main" val="80870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FF00"/>
              </a:buClr>
              <a:defRPr b="1" baseline="0">
                <a:solidFill>
                  <a:schemeClr val="bg1"/>
                </a:solidFill>
              </a:defRPr>
            </a:lvl1pPr>
            <a:lvl2pPr>
              <a:buClr>
                <a:srgbClr val="FFFF00"/>
              </a:buClr>
              <a:defRPr b="1" baseline="0">
                <a:solidFill>
                  <a:schemeClr val="bg1"/>
                </a:solidFill>
              </a:defRPr>
            </a:lvl2pPr>
            <a:lvl3pPr>
              <a:buClr>
                <a:srgbClr val="FFFF00"/>
              </a:buClr>
              <a:defRPr b="1" baseline="0">
                <a:solidFill>
                  <a:schemeClr val="bg1"/>
                </a:solidFill>
              </a:defRPr>
            </a:lvl3pPr>
            <a:lvl4pPr>
              <a:buClr>
                <a:srgbClr val="FFFF00"/>
              </a:buClr>
              <a:defRPr b="1" baseline="0">
                <a:solidFill>
                  <a:schemeClr val="bg1"/>
                </a:solidFill>
              </a:defRPr>
            </a:lvl4pPr>
            <a:lvl5pPr>
              <a:buClr>
                <a:srgbClr val="FFFF00"/>
              </a:buClr>
              <a:defRPr b="1"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86058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973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17500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xfrm>
            <a:off x="669727" y="312539"/>
            <a:ext cx="7804547" cy="1518047"/>
          </a:xfrm>
          <a:prstGeom prst="rect">
            <a:avLst/>
          </a:prstGeom>
          <a:ln>
            <a:noFill/>
          </a:ln>
        </p:spPr>
        <p:txBody>
          <a:bodyPr lIns="0" tIns="0" rIns="0" bIns="0">
            <a:normAutofit/>
          </a:bodyPr>
          <a:lstStyle>
            <a:lvl1pPr defTabSz="410751">
              <a:defRPr sz="5600">
                <a:solidFill>
                  <a:srgbClr val="000000"/>
                </a:solidFill>
                <a:uFillTx/>
                <a:latin typeface="+mn-lt"/>
                <a:ea typeface="+mn-ea"/>
                <a:cs typeface="+mn-cs"/>
                <a:sym typeface="Helvetica Light"/>
              </a:defRPr>
            </a:lvl1pPr>
          </a:lstStyle>
          <a:p>
            <a:pPr lvl="0">
              <a:defRPr sz="1800"/>
            </a:pPr>
            <a:r>
              <a:rPr sz="5600"/>
              <a:t>Title Text</a:t>
            </a:r>
          </a:p>
        </p:txBody>
      </p:sp>
      <p:sp>
        <p:nvSpPr>
          <p:cNvPr id="19" name="Shape 19"/>
          <p:cNvSpPr>
            <a:spLocks noGrp="1"/>
          </p:cNvSpPr>
          <p:nvPr>
            <p:ph type="body" idx="1"/>
          </p:nvPr>
        </p:nvSpPr>
        <p:spPr>
          <a:xfrm>
            <a:off x="669727" y="1830586"/>
            <a:ext cx="7804547" cy="4420195"/>
          </a:xfrm>
          <a:prstGeom prst="rect">
            <a:avLst/>
          </a:prstGeom>
        </p:spPr>
        <p:txBody>
          <a:bodyPr lIns="0" tIns="0" rIns="0" bIns="0">
            <a:normAutofit/>
          </a:bodyPr>
          <a:lstStyle>
            <a:lvl1pPr marL="312528" indent="-312528" defTabSz="410751">
              <a:spcBef>
                <a:spcPts val="2953"/>
              </a:spcBef>
              <a:buClrTx/>
              <a:buSzPct val="75000"/>
              <a:buFontTx/>
              <a:buChar char="•"/>
              <a:defRPr sz="2500">
                <a:uFillTx/>
                <a:latin typeface="+mn-lt"/>
                <a:ea typeface="+mn-ea"/>
                <a:cs typeface="+mn-cs"/>
                <a:sym typeface="Helvetica Light"/>
              </a:defRPr>
            </a:lvl1pPr>
            <a:lvl2pPr marL="625056" indent="-312528" defTabSz="410751">
              <a:spcBef>
                <a:spcPts val="2953"/>
              </a:spcBef>
              <a:buClrTx/>
              <a:buSzPct val="75000"/>
              <a:buFontTx/>
              <a:buChar char="•"/>
              <a:defRPr sz="2500">
                <a:uFillTx/>
                <a:latin typeface="+mn-lt"/>
                <a:ea typeface="+mn-ea"/>
                <a:cs typeface="+mn-cs"/>
                <a:sym typeface="Helvetica Light"/>
              </a:defRPr>
            </a:lvl2pPr>
            <a:lvl3pPr marL="937584" indent="-312528" defTabSz="410751">
              <a:spcBef>
                <a:spcPts val="2953"/>
              </a:spcBef>
              <a:buClrTx/>
              <a:buSzPct val="75000"/>
              <a:buFontTx/>
              <a:buChar char="•"/>
              <a:defRPr sz="2500">
                <a:uFillTx/>
                <a:latin typeface="+mn-lt"/>
                <a:ea typeface="+mn-ea"/>
                <a:cs typeface="+mn-cs"/>
                <a:sym typeface="Helvetica Light"/>
              </a:defRPr>
            </a:lvl3pPr>
            <a:lvl4pPr marL="1250112" indent="-312528" defTabSz="410751">
              <a:spcBef>
                <a:spcPts val="2953"/>
              </a:spcBef>
              <a:buClrTx/>
              <a:buSzPct val="75000"/>
              <a:buFontTx/>
              <a:buChar char="•"/>
              <a:defRPr sz="2500">
                <a:uFillTx/>
                <a:latin typeface="+mn-lt"/>
                <a:ea typeface="+mn-ea"/>
                <a:cs typeface="+mn-cs"/>
                <a:sym typeface="Helvetica Light"/>
              </a:defRPr>
            </a:lvl4pPr>
            <a:lvl5pPr marL="1562640" indent="-312528" defTabSz="410751">
              <a:spcBef>
                <a:spcPts val="2953"/>
              </a:spcBef>
              <a:buClrTx/>
              <a:buSzPct val="75000"/>
              <a:buFontTx/>
              <a:buChar char="•"/>
              <a:defRPr sz="2500">
                <a:uFillTx/>
                <a:latin typeface="+mn-lt"/>
                <a:ea typeface="+mn-ea"/>
                <a:cs typeface="+mn-cs"/>
                <a:sym typeface="Helvetica Light"/>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383426705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212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err="1" smtClean="0"/>
              <a:t>Faculdade</a:t>
            </a:r>
            <a:r>
              <a:rPr lang="en-US" dirty="0" smtClean="0"/>
              <a:t> de </a:t>
            </a:r>
            <a:r>
              <a:rPr lang="en-US" dirty="0" err="1" smtClean="0"/>
              <a:t>Zootecnia</a:t>
            </a:r>
            <a:r>
              <a:rPr lang="en-US" dirty="0" smtClean="0"/>
              <a:t> e </a:t>
            </a:r>
            <a:r>
              <a:rPr lang="en-US" dirty="0" err="1" smtClean="0"/>
              <a:t>Engenharia</a:t>
            </a:r>
            <a:r>
              <a:rPr lang="en-US" dirty="0" smtClean="0"/>
              <a:t> de Alimentos, </a:t>
            </a:r>
            <a:r>
              <a:rPr lang="en-US" dirty="0" err="1" smtClean="0"/>
              <a:t>Universidade</a:t>
            </a:r>
            <a:r>
              <a:rPr lang="en-US" dirty="0" smtClean="0"/>
              <a:t> de São Paulo, </a:t>
            </a:r>
            <a:r>
              <a:rPr lang="en-US" dirty="0" err="1" smtClean="0"/>
              <a:t>Pirassununga</a:t>
            </a:r>
            <a:r>
              <a:rPr lang="en-US" dirty="0" smtClean="0"/>
              <a:t>, </a:t>
            </a:r>
            <a:r>
              <a:rPr lang="en-US" dirty="0" err="1" smtClean="0"/>
              <a:t>Brasil</a:t>
            </a:r>
            <a:r>
              <a:rPr lang="en-US" dirty="0" smtClean="0"/>
              <a:t>, 13 </a:t>
            </a:r>
            <a:r>
              <a:rPr lang="en-US" dirty="0" err="1" smtClean="0"/>
              <a:t>Fevereiro</a:t>
            </a:r>
            <a:r>
              <a:rPr lang="en-US" dirty="0" smtClean="0"/>
              <a:t> 2017</a:t>
            </a:r>
            <a:endParaRPr lang="en-US" dirty="0"/>
          </a:p>
        </p:txBody>
      </p:sp>
    </p:spTree>
    <p:extLst>
      <p:ext uri="{BB962C8B-B14F-4D97-AF65-F5344CB8AC3E}">
        <p14:creationId xmlns:p14="http://schemas.microsoft.com/office/powerpoint/2010/main" val="267874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iming>
    <p:tnLst>
      <p:par>
        <p:cTn id="1" dur="indefinite" restart="never" nodeType="tmRoot"/>
      </p:par>
    </p:tnLst>
  </p:timing>
  <p:hf hdr="0" dt="0"/>
  <p:txStyles>
    <p:titleStyle>
      <a:lvl1pPr algn="ctr" defTabSz="457200" rtl="0" eaLnBrk="1" latinLnBrk="0" hangingPunct="1">
        <a:spcBef>
          <a:spcPct val="0"/>
        </a:spcBef>
        <a:buNone/>
        <a:defRPr sz="4400" kern="1200" baseline="0">
          <a:solidFill>
            <a:srgbClr val="FFFF00"/>
          </a:solidFill>
          <a:latin typeface="Gill Sans SemiBold"/>
          <a:ea typeface="+mj-ea"/>
          <a:cs typeface="+mj-cs"/>
        </a:defRPr>
      </a:lvl1pPr>
    </p:titleStyle>
    <p:bodyStyle>
      <a:lvl1pPr marL="342900" indent="-342900" algn="l" defTabSz="457200" rtl="0" eaLnBrk="1" latinLnBrk="0" hangingPunct="1">
        <a:spcBef>
          <a:spcPts val="750"/>
        </a:spcBef>
        <a:spcAft>
          <a:spcPts val="250"/>
        </a:spcAft>
        <a:buClr>
          <a:srgbClr val="FFFF00"/>
        </a:buClr>
        <a:buFont typeface="Arial"/>
        <a:buChar char="•"/>
        <a:defRPr sz="3200" b="1" kern="1200" baseline="0">
          <a:solidFill>
            <a:schemeClr val="bg1"/>
          </a:solidFill>
          <a:latin typeface="+mj-lt"/>
          <a:ea typeface="+mn-ea"/>
          <a:cs typeface="+mn-cs"/>
        </a:defRPr>
      </a:lvl1pPr>
      <a:lvl2pPr marL="742950" indent="-285750" algn="l" defTabSz="457200" rtl="0" eaLnBrk="1" latinLnBrk="0" hangingPunct="1">
        <a:spcBef>
          <a:spcPts val="750"/>
        </a:spcBef>
        <a:spcAft>
          <a:spcPts val="250"/>
        </a:spcAft>
        <a:buClr>
          <a:srgbClr val="FFFF00"/>
        </a:buClr>
        <a:buFont typeface="Arial"/>
        <a:buChar char="–"/>
        <a:defRPr sz="2800" b="1" kern="1200" baseline="0">
          <a:solidFill>
            <a:schemeClr val="bg1"/>
          </a:solidFill>
          <a:latin typeface="+mj-lt"/>
          <a:ea typeface="+mn-ea"/>
          <a:cs typeface="+mn-cs"/>
        </a:defRPr>
      </a:lvl2pPr>
      <a:lvl3pPr marL="1143000" indent="-228600" algn="l" defTabSz="457200" rtl="0" eaLnBrk="1" latinLnBrk="0" hangingPunct="1">
        <a:spcBef>
          <a:spcPts val="750"/>
        </a:spcBef>
        <a:spcAft>
          <a:spcPts val="250"/>
        </a:spcAft>
        <a:buClr>
          <a:srgbClr val="FFFF00"/>
        </a:buClr>
        <a:buFont typeface="Arial"/>
        <a:buChar char="•"/>
        <a:defRPr sz="2400" b="1" kern="1200" baseline="0">
          <a:solidFill>
            <a:schemeClr val="bg1"/>
          </a:solidFill>
          <a:latin typeface="+mj-lt"/>
          <a:ea typeface="+mn-ea"/>
          <a:cs typeface="+mn-cs"/>
        </a:defRPr>
      </a:lvl3pPr>
      <a:lvl4pPr marL="16002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4pPr>
      <a:lvl5pPr marL="2057400" indent="-228600" algn="l" defTabSz="457200" rtl="0" eaLnBrk="1" latinLnBrk="0" hangingPunct="1">
        <a:spcBef>
          <a:spcPts val="750"/>
        </a:spcBef>
        <a:spcAft>
          <a:spcPts val="250"/>
        </a:spcAft>
        <a:buClr>
          <a:srgbClr val="FFFF00"/>
        </a:buClr>
        <a:buFont typeface="Arial"/>
        <a:buChar char="»"/>
        <a:defRPr sz="2000" b="1" kern="1200" baseline="0">
          <a:solidFill>
            <a:schemeClr val="bg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658" y="319489"/>
            <a:ext cx="8361802" cy="3254774"/>
          </a:xfrm>
        </p:spPr>
        <p:txBody>
          <a:bodyPr>
            <a:normAutofit/>
          </a:bodyPr>
          <a:lstStyle/>
          <a:p>
            <a:r>
              <a:rPr lang="en-US" dirty="0" smtClean="0">
                <a:solidFill>
                  <a:srgbClr val="FFFF00"/>
                </a:solidFill>
              </a:rPr>
              <a:t>2017 AGIL-AIP Update</a:t>
            </a:r>
            <a:endParaRPr lang="en-US" dirty="0">
              <a:solidFill>
                <a:srgbClr val="FFFF00"/>
              </a:solidFill>
            </a:endParaRPr>
          </a:p>
        </p:txBody>
      </p:sp>
      <p:sp>
        <p:nvSpPr>
          <p:cNvPr id="3" name="Subtitle 2"/>
          <p:cNvSpPr>
            <a:spLocks noGrp="1"/>
          </p:cNvSpPr>
          <p:nvPr>
            <p:ph type="subTitle" idx="1"/>
          </p:nvPr>
        </p:nvSpPr>
        <p:spPr/>
        <p:txBody>
          <a:bodyPr>
            <a:noAutofit/>
          </a:bodyPr>
          <a:lstStyle/>
          <a:p>
            <a:pPr>
              <a:spcBef>
                <a:spcPts val="0"/>
              </a:spcBef>
            </a:pPr>
            <a:r>
              <a:rPr lang="en-US" dirty="0" smtClean="0">
                <a:solidFill>
                  <a:schemeClr val="bg1"/>
                </a:solidFill>
              </a:rPr>
              <a:t>John B. Cole</a:t>
            </a:r>
          </a:p>
          <a:p>
            <a:pPr>
              <a:spcBef>
                <a:spcPts val="0"/>
              </a:spcBef>
            </a:pPr>
            <a:r>
              <a:rPr lang="en-US" sz="2400" dirty="0" smtClean="0"/>
              <a:t>Animal Genomics and Improvement Laboratory</a:t>
            </a:r>
          </a:p>
          <a:p>
            <a:pPr>
              <a:spcBef>
                <a:spcPts val="0"/>
              </a:spcBef>
            </a:pPr>
            <a:r>
              <a:rPr lang="en-US" sz="2400" dirty="0" smtClean="0"/>
              <a:t>Agricultural Research Service, USDA</a:t>
            </a:r>
          </a:p>
          <a:p>
            <a:pPr>
              <a:spcBef>
                <a:spcPts val="0"/>
              </a:spcBef>
            </a:pPr>
            <a:r>
              <a:rPr lang="en-US" sz="2400" dirty="0" smtClean="0"/>
              <a:t>Beltsville, MD 20705-2350</a:t>
            </a:r>
          </a:p>
        </p:txBody>
      </p:sp>
    </p:spTree>
    <p:extLst>
      <p:ext uri="{BB962C8B-B14F-4D97-AF65-F5344CB8AC3E}">
        <p14:creationId xmlns:p14="http://schemas.microsoft.com/office/powerpoint/2010/main" val="193346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2</a:t>
            </a:r>
            <a:endParaRPr lang="en-US" dirty="0"/>
          </a:p>
        </p:txBody>
      </p:sp>
      <p:sp>
        <p:nvSpPr>
          <p:cNvPr id="3" name="Content Placeholder 2"/>
          <p:cNvSpPr>
            <a:spLocks noGrp="1"/>
          </p:cNvSpPr>
          <p:nvPr>
            <p:ph idx="1"/>
          </p:nvPr>
        </p:nvSpPr>
        <p:spPr/>
        <p:txBody>
          <a:bodyPr/>
          <a:lstStyle/>
          <a:p>
            <a:r>
              <a:rPr lang="en-US" dirty="0"/>
              <a:t>“Evaluate new traits that can all be predicted at birth from the same inexpensive DNA sample”</a:t>
            </a:r>
            <a:endParaRPr lang="en-US" dirty="0" smtClean="0"/>
          </a:p>
          <a:p>
            <a:r>
              <a:rPr lang="en-US" dirty="0" smtClean="0"/>
              <a:t>Focus on evaluation of new traits using phenotypes already in the system, as well as efforts to obtain new phenotypes</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146939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New traits</a:t>
            </a:r>
            <a:endParaRPr lang="en-US" dirty="0"/>
          </a:p>
        </p:txBody>
      </p:sp>
      <p:sp>
        <p:nvSpPr>
          <p:cNvPr id="9" name="Content Placeholder 8"/>
          <p:cNvSpPr>
            <a:spLocks noGrp="1"/>
          </p:cNvSpPr>
          <p:nvPr>
            <p:ph idx="1"/>
          </p:nvPr>
        </p:nvSpPr>
        <p:spPr/>
        <p:txBody>
          <a:bodyPr>
            <a:normAutofit/>
          </a:bodyPr>
          <a:lstStyle/>
          <a:p>
            <a:r>
              <a:rPr lang="en-US" dirty="0" smtClean="0"/>
              <a:t>Feed saved</a:t>
            </a:r>
            <a:endParaRPr lang="en-US" dirty="0"/>
          </a:p>
          <a:p>
            <a:r>
              <a:rPr lang="en-US" dirty="0" smtClean="0"/>
              <a:t>Gestation length</a:t>
            </a:r>
          </a:p>
          <a:p>
            <a:r>
              <a:rPr lang="en-US" dirty="0" smtClean="0"/>
              <a:t>Health traits (Dr. Kristen Gaddis)</a:t>
            </a:r>
          </a:p>
          <a:p>
            <a:r>
              <a:rPr lang="en-US" dirty="0" smtClean="0"/>
              <a:t>SCR for Angus bulls bred to Holsteins</a:t>
            </a:r>
          </a:p>
          <a:p>
            <a:r>
              <a:rPr lang="en-US" dirty="0" smtClean="0"/>
              <a:t>Age at first calving</a:t>
            </a:r>
          </a:p>
          <a:p>
            <a:r>
              <a:rPr lang="en-US" dirty="0" smtClean="0"/>
              <a:t>Persistency of lactation</a:t>
            </a:r>
          </a:p>
          <a:p>
            <a:r>
              <a:rPr lang="en-US" dirty="0" smtClean="0"/>
              <a:t>Genomic evaluations for crossbred animals</a:t>
            </a:r>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751106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with new traits?</a:t>
            </a:r>
            <a:endParaRPr lang="en-US" dirty="0"/>
          </a:p>
        </p:txBody>
      </p:sp>
      <p:sp>
        <p:nvSpPr>
          <p:cNvPr id="3" name="Content Placeholder 2"/>
          <p:cNvSpPr>
            <a:spLocks noGrp="1"/>
          </p:cNvSpPr>
          <p:nvPr>
            <p:ph idx="1"/>
          </p:nvPr>
        </p:nvSpPr>
        <p:spPr/>
        <p:txBody>
          <a:bodyPr/>
          <a:lstStyle/>
          <a:p>
            <a:r>
              <a:rPr lang="en-US" dirty="0"/>
              <a:t>Put them into a </a:t>
            </a:r>
            <a:r>
              <a:rPr lang="en-US" dirty="0">
                <a:solidFill>
                  <a:srgbClr val="FFFF00"/>
                </a:solidFill>
              </a:rPr>
              <a:t>selection index</a:t>
            </a:r>
          </a:p>
          <a:p>
            <a:pPr lvl="1"/>
            <a:r>
              <a:rPr lang="en-US" dirty="0"/>
              <a:t>Correlated traits are helpful</a:t>
            </a:r>
          </a:p>
          <a:p>
            <a:r>
              <a:rPr lang="en-US" dirty="0"/>
              <a:t>Apply selection for a </a:t>
            </a:r>
            <a:r>
              <a:rPr lang="en-US" dirty="0">
                <a:solidFill>
                  <a:srgbClr val="FFFF00"/>
                </a:solidFill>
              </a:rPr>
              <a:t>long time</a:t>
            </a:r>
          </a:p>
          <a:p>
            <a:pPr lvl="1"/>
            <a:r>
              <a:rPr lang="en-US" dirty="0"/>
              <a:t>There are no </a:t>
            </a:r>
            <a:r>
              <a:rPr lang="en-US" dirty="0" smtClean="0"/>
              <a:t>shortcuts (not even genomics!)</a:t>
            </a:r>
            <a:endParaRPr lang="en-US" dirty="0"/>
          </a:p>
          <a:p>
            <a:r>
              <a:rPr lang="en-US" dirty="0"/>
              <a:t>Collect many </a:t>
            </a:r>
            <a:r>
              <a:rPr lang="en-US" dirty="0">
                <a:solidFill>
                  <a:srgbClr val="FFFF00"/>
                </a:solidFill>
              </a:rPr>
              <a:t>phenotypes</a:t>
            </a:r>
          </a:p>
          <a:p>
            <a:pPr lvl="1"/>
            <a:r>
              <a:rPr lang="en-US" dirty="0" smtClean="0"/>
              <a:t>Repeated </a:t>
            </a:r>
            <a:r>
              <a:rPr lang="en-US" dirty="0"/>
              <a:t>records of limited value</a:t>
            </a:r>
          </a:p>
          <a:p>
            <a:pPr lvl="1"/>
            <a:r>
              <a:rPr lang="en-US" dirty="0"/>
              <a:t>Genomics can increase accuracy</a:t>
            </a:r>
          </a:p>
        </p:txBody>
      </p:sp>
      <p:sp>
        <p:nvSpPr>
          <p:cNvPr id="4" name="Footer Placeholder 3"/>
          <p:cNvSpPr>
            <a:spLocks noGrp="1"/>
          </p:cNvSpPr>
          <p:nvPr>
            <p:ph type="ftr" sz="quarter" idx="3"/>
          </p:nvPr>
        </p:nvSpPr>
        <p:spPr/>
        <p:txBody>
          <a:bodyPr/>
          <a:lstStyle/>
          <a:p>
            <a:r>
              <a:rPr lang="en-US" smtClean="0"/>
              <a:t>Faculdade de Zootecnia e Engenharia de Alimentos, Universidade de São Paulo, Pirassununga, Brasil, 13 Fevereiro 2017</a:t>
            </a:r>
            <a:endParaRPr lang="en-US" dirty="0"/>
          </a:p>
        </p:txBody>
      </p:sp>
    </p:spTree>
    <p:extLst>
      <p:ext uri="{BB962C8B-B14F-4D97-AF65-F5344CB8AC3E}">
        <p14:creationId xmlns:p14="http://schemas.microsoft.com/office/powerpoint/2010/main" val="209469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2017 Net Merit</a:t>
            </a:r>
            <a:endParaRPr lang="en-US" dirty="0"/>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90401649"/>
              </p:ext>
            </p:extLst>
          </p:nvPr>
        </p:nvGraphicFramePr>
        <p:xfrm>
          <a:off x="137649" y="1199167"/>
          <a:ext cx="8849036" cy="5217007"/>
        </p:xfrm>
        <a:graphic>
          <a:graphicData uri="http://schemas.openxmlformats.org/drawingml/2006/table">
            <a:tbl>
              <a:tblPr/>
              <a:tblGrid>
                <a:gridCol w="1769806"/>
                <a:gridCol w="707923"/>
                <a:gridCol w="707923"/>
                <a:gridCol w="707923"/>
                <a:gridCol w="707923"/>
                <a:gridCol w="707923"/>
                <a:gridCol w="707923"/>
                <a:gridCol w="707923"/>
                <a:gridCol w="707923"/>
                <a:gridCol w="707923"/>
                <a:gridCol w="707923"/>
              </a:tblGrid>
              <a:tr h="306649">
                <a:tc rowSpan="2">
                  <a:txBody>
                    <a:bodyPr/>
                    <a:lstStyle/>
                    <a:p>
                      <a:pPr algn="l"/>
                      <a:r>
                        <a:rPr lang="en-US" sz="1400" b="1" dirty="0">
                          <a:solidFill>
                            <a:srgbClr val="FFFF00"/>
                          </a:solidFill>
                        </a:rPr>
                        <a:t>Traits included </a:t>
                      </a:r>
                    </a:p>
                  </a:txBody>
                  <a:tcPr marL="38883" marR="38883" marT="38883" marB="38883" anchor="b">
                    <a:lnL>
                      <a:noFill/>
                    </a:lnL>
                    <a:lnR>
                      <a:noFill/>
                    </a:lnR>
                    <a:lnT>
                      <a:noFill/>
                    </a:lnT>
                    <a:lnB>
                      <a:noFill/>
                    </a:lnB>
                    <a:solidFill>
                      <a:srgbClr val="006666"/>
                    </a:solidFill>
                  </a:tcPr>
                </a:tc>
                <a:tc gridSpan="10">
                  <a:txBody>
                    <a:bodyPr/>
                    <a:lstStyle/>
                    <a:p>
                      <a:pPr algn="ctr"/>
                      <a:r>
                        <a:rPr lang="en-US" sz="1400" b="1" dirty="0">
                          <a:solidFill>
                            <a:srgbClr val="FFFF00"/>
                          </a:solidFill>
                        </a:rPr>
                        <a:t>USDA genetic-economic index (and year introduced) </a:t>
                      </a:r>
                    </a:p>
                  </a:txBody>
                  <a:tcPr marL="38883" marR="38883" marT="38883" marB="38883" anchor="b">
                    <a:lnL>
                      <a:noFill/>
                    </a:lnL>
                    <a:lnR>
                      <a:noFill/>
                    </a:lnR>
                    <a:lnT>
                      <a:noFill/>
                    </a:lnT>
                    <a:lnB>
                      <a:noFill/>
                    </a:lnB>
                    <a:solidFill>
                      <a:srgbClr val="0066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1385">
                <a:tc vMerge="1">
                  <a:txBody>
                    <a:bodyPr/>
                    <a:lstStyle/>
                    <a:p>
                      <a:endParaRPr lang="en-US"/>
                    </a:p>
                  </a:txBody>
                  <a:tcPr/>
                </a:tc>
                <a:tc>
                  <a:txBody>
                    <a:bodyPr/>
                    <a:lstStyle/>
                    <a:p>
                      <a:pPr algn="ctr"/>
                      <a:r>
                        <a:rPr lang="is-IS" sz="1400" b="1" dirty="0">
                          <a:solidFill>
                            <a:srgbClr val="FFFF00"/>
                          </a:solidFill>
                        </a:rPr>
                        <a:t>PD$</a:t>
                      </a:r>
                      <a:br>
                        <a:rPr lang="is-IS" sz="1400" b="1" dirty="0">
                          <a:solidFill>
                            <a:srgbClr val="FFFF00"/>
                          </a:solidFill>
                        </a:rPr>
                      </a:br>
                      <a:r>
                        <a:rPr lang="is-IS" sz="1400" b="1" dirty="0">
                          <a:solidFill>
                            <a:srgbClr val="FFFF00"/>
                          </a:solidFill>
                        </a:rPr>
                        <a:t>(1971)</a:t>
                      </a:r>
                    </a:p>
                  </a:txBody>
                  <a:tcPr marL="38883" marR="38883" marT="38883" marB="38883" anchor="b">
                    <a:lnL>
                      <a:noFill/>
                    </a:lnL>
                    <a:lnR>
                      <a:noFill/>
                    </a:lnR>
                    <a:lnT>
                      <a:noFill/>
                    </a:lnT>
                    <a:lnB>
                      <a:noFill/>
                    </a:lnB>
                    <a:solidFill>
                      <a:srgbClr val="006666"/>
                    </a:solidFill>
                  </a:tcPr>
                </a:tc>
                <a:tc>
                  <a:txBody>
                    <a:bodyPr/>
                    <a:lstStyle/>
                    <a:p>
                      <a:pPr algn="ctr"/>
                      <a:r>
                        <a:rPr lang="is-IS" sz="1400" b="1" dirty="0">
                          <a:solidFill>
                            <a:srgbClr val="FFFF00"/>
                          </a:solidFill>
                        </a:rPr>
                        <a:t>MFP$</a:t>
                      </a:r>
                      <a:br>
                        <a:rPr lang="is-IS" sz="1400" b="1" dirty="0">
                          <a:solidFill>
                            <a:srgbClr val="FFFF00"/>
                          </a:solidFill>
                        </a:rPr>
                      </a:br>
                      <a:r>
                        <a:rPr lang="is-IS" sz="1400" b="1" dirty="0">
                          <a:solidFill>
                            <a:srgbClr val="FFFF00"/>
                          </a:solidFill>
                        </a:rPr>
                        <a:t>(1976)</a:t>
                      </a:r>
                    </a:p>
                  </a:txBody>
                  <a:tcPr marL="38883" marR="38883" marT="38883" marB="38883" anchor="b">
                    <a:lnL>
                      <a:noFill/>
                    </a:lnL>
                    <a:lnR>
                      <a:noFill/>
                    </a:lnR>
                    <a:lnT>
                      <a:noFill/>
                    </a:lnT>
                    <a:lnB>
                      <a:noFill/>
                    </a:lnB>
                    <a:solidFill>
                      <a:srgbClr val="006666"/>
                    </a:solidFill>
                  </a:tcPr>
                </a:tc>
                <a:tc>
                  <a:txBody>
                    <a:bodyPr/>
                    <a:lstStyle/>
                    <a:p>
                      <a:pPr algn="ctr"/>
                      <a:r>
                        <a:rPr lang="is-IS" sz="1400" b="1" dirty="0">
                          <a:solidFill>
                            <a:srgbClr val="FFFF00"/>
                          </a:solidFill>
                        </a:rPr>
                        <a:t>CY$</a:t>
                      </a:r>
                      <a:br>
                        <a:rPr lang="is-IS" sz="1400" b="1" dirty="0">
                          <a:solidFill>
                            <a:srgbClr val="FFFF00"/>
                          </a:solidFill>
                        </a:rPr>
                      </a:br>
                      <a:r>
                        <a:rPr lang="is-IS" sz="1400" b="1" dirty="0">
                          <a:solidFill>
                            <a:srgbClr val="FFFF00"/>
                          </a:solidFill>
                        </a:rPr>
                        <a:t>(1984)</a:t>
                      </a:r>
                    </a:p>
                  </a:txBody>
                  <a:tcPr marL="38883" marR="38883" marT="38883" marB="38883" anchor="b">
                    <a:lnL>
                      <a:noFill/>
                    </a:lnL>
                    <a:lnR>
                      <a:noFill/>
                    </a:lnR>
                    <a:lnT>
                      <a:noFill/>
                    </a:lnT>
                    <a:lnB>
                      <a:noFill/>
                    </a:lnB>
                    <a:solidFill>
                      <a:srgbClr val="006666"/>
                    </a:solidFill>
                  </a:tcPr>
                </a:tc>
                <a:tc>
                  <a:txBody>
                    <a:bodyPr/>
                    <a:lstStyle/>
                    <a:p>
                      <a:pPr algn="ctr"/>
                      <a:r>
                        <a:rPr lang="en-US" sz="1400" b="1" dirty="0">
                          <a:solidFill>
                            <a:srgbClr val="FFFF00"/>
                          </a:solidFill>
                        </a:rPr>
                        <a:t>NM$</a:t>
                      </a:r>
                      <a:br>
                        <a:rPr lang="en-US" sz="1400" b="1" dirty="0">
                          <a:solidFill>
                            <a:srgbClr val="FFFF00"/>
                          </a:solidFill>
                        </a:rPr>
                      </a:br>
                      <a:r>
                        <a:rPr lang="en-US" sz="1400" b="1" dirty="0">
                          <a:solidFill>
                            <a:srgbClr val="FFFF00"/>
                          </a:solidFill>
                        </a:rPr>
                        <a:t>(1994)</a:t>
                      </a:r>
                    </a:p>
                  </a:txBody>
                  <a:tcPr marL="38883" marR="38883" marT="38883" marB="38883" anchor="b">
                    <a:lnL>
                      <a:noFill/>
                    </a:lnL>
                    <a:lnR>
                      <a:noFill/>
                    </a:lnR>
                    <a:lnT>
                      <a:noFill/>
                    </a:lnT>
                    <a:lnB>
                      <a:noFill/>
                    </a:lnB>
                    <a:solidFill>
                      <a:srgbClr val="006666"/>
                    </a:solidFill>
                  </a:tcPr>
                </a:tc>
                <a:tc>
                  <a:txBody>
                    <a:bodyPr/>
                    <a:lstStyle/>
                    <a:p>
                      <a:pPr algn="ctr"/>
                      <a:r>
                        <a:rPr lang="en-US" sz="1400" b="1" dirty="0">
                          <a:solidFill>
                            <a:srgbClr val="FFFF00"/>
                          </a:solidFill>
                        </a:rPr>
                        <a:t>NM$</a:t>
                      </a:r>
                      <a:br>
                        <a:rPr lang="en-US" sz="1400" b="1" dirty="0">
                          <a:solidFill>
                            <a:srgbClr val="FFFF00"/>
                          </a:solidFill>
                        </a:rPr>
                      </a:br>
                      <a:r>
                        <a:rPr lang="en-US" sz="1400" b="1" dirty="0">
                          <a:solidFill>
                            <a:srgbClr val="FFFF00"/>
                          </a:solidFill>
                        </a:rPr>
                        <a:t>(2000)</a:t>
                      </a:r>
                    </a:p>
                  </a:txBody>
                  <a:tcPr marL="38883" marR="38883" marT="38883" marB="38883" anchor="b">
                    <a:lnL>
                      <a:noFill/>
                    </a:lnL>
                    <a:lnR>
                      <a:noFill/>
                    </a:lnR>
                    <a:lnT>
                      <a:noFill/>
                    </a:lnT>
                    <a:lnB>
                      <a:noFill/>
                    </a:lnB>
                    <a:solidFill>
                      <a:srgbClr val="006666"/>
                    </a:solidFill>
                  </a:tcPr>
                </a:tc>
                <a:tc>
                  <a:txBody>
                    <a:bodyPr/>
                    <a:lstStyle/>
                    <a:p>
                      <a:pPr algn="ctr"/>
                      <a:r>
                        <a:rPr lang="is-IS" sz="1400" b="1" dirty="0">
                          <a:solidFill>
                            <a:srgbClr val="FFFF00"/>
                          </a:solidFill>
                        </a:rPr>
                        <a:t>NM$</a:t>
                      </a:r>
                      <a:br>
                        <a:rPr lang="is-IS" sz="1400" b="1" dirty="0">
                          <a:solidFill>
                            <a:srgbClr val="FFFF00"/>
                          </a:solidFill>
                        </a:rPr>
                      </a:br>
                      <a:r>
                        <a:rPr lang="is-IS" sz="1400" b="1" dirty="0">
                          <a:solidFill>
                            <a:srgbClr val="FFFF00"/>
                          </a:solidFill>
                        </a:rPr>
                        <a:t>(2003)</a:t>
                      </a:r>
                    </a:p>
                  </a:txBody>
                  <a:tcPr marL="38883" marR="38883" marT="38883" marB="38883" anchor="b">
                    <a:lnL>
                      <a:noFill/>
                    </a:lnL>
                    <a:lnR>
                      <a:noFill/>
                    </a:lnR>
                    <a:lnT>
                      <a:noFill/>
                    </a:lnT>
                    <a:lnB>
                      <a:noFill/>
                    </a:lnB>
                    <a:solidFill>
                      <a:srgbClr val="006666"/>
                    </a:solidFill>
                  </a:tcPr>
                </a:tc>
                <a:tc>
                  <a:txBody>
                    <a:bodyPr/>
                    <a:lstStyle/>
                    <a:p>
                      <a:pPr algn="ctr"/>
                      <a:r>
                        <a:rPr lang="is-IS" sz="1400" b="1" dirty="0">
                          <a:solidFill>
                            <a:srgbClr val="FFFF00"/>
                          </a:solidFill>
                        </a:rPr>
                        <a:t>NM$</a:t>
                      </a:r>
                      <a:br>
                        <a:rPr lang="is-IS" sz="1400" b="1" dirty="0">
                          <a:solidFill>
                            <a:srgbClr val="FFFF00"/>
                          </a:solidFill>
                        </a:rPr>
                      </a:br>
                      <a:r>
                        <a:rPr lang="is-IS" sz="1400" b="1" dirty="0">
                          <a:solidFill>
                            <a:srgbClr val="FFFF00"/>
                          </a:solidFill>
                        </a:rPr>
                        <a:t>(2006)</a:t>
                      </a:r>
                    </a:p>
                  </a:txBody>
                  <a:tcPr marL="38883" marR="38883" marT="38883" marB="38883" anchor="b">
                    <a:lnL>
                      <a:noFill/>
                    </a:lnL>
                    <a:lnR>
                      <a:noFill/>
                    </a:lnR>
                    <a:lnT>
                      <a:noFill/>
                    </a:lnT>
                    <a:lnB>
                      <a:noFill/>
                    </a:lnB>
                    <a:solidFill>
                      <a:srgbClr val="006666"/>
                    </a:solidFill>
                  </a:tcPr>
                </a:tc>
                <a:tc>
                  <a:txBody>
                    <a:bodyPr/>
                    <a:lstStyle/>
                    <a:p>
                      <a:pPr algn="ctr"/>
                      <a:r>
                        <a:rPr lang="is-IS" sz="1400" b="1" dirty="0">
                          <a:solidFill>
                            <a:srgbClr val="FFFF00"/>
                          </a:solidFill>
                        </a:rPr>
                        <a:t>NM$</a:t>
                      </a:r>
                      <a:br>
                        <a:rPr lang="is-IS" sz="1400" b="1" dirty="0">
                          <a:solidFill>
                            <a:srgbClr val="FFFF00"/>
                          </a:solidFill>
                        </a:rPr>
                      </a:br>
                      <a:r>
                        <a:rPr lang="is-IS" sz="1400" b="1" dirty="0">
                          <a:solidFill>
                            <a:srgbClr val="FFFF00"/>
                          </a:solidFill>
                        </a:rPr>
                        <a:t>(2010)</a:t>
                      </a:r>
                    </a:p>
                  </a:txBody>
                  <a:tcPr marL="38883" marR="38883" marT="38883" marB="38883" anchor="b">
                    <a:lnL>
                      <a:noFill/>
                    </a:lnL>
                    <a:lnR>
                      <a:noFill/>
                    </a:lnR>
                    <a:lnT>
                      <a:noFill/>
                    </a:lnT>
                    <a:lnB>
                      <a:noFill/>
                    </a:lnB>
                    <a:solidFill>
                      <a:srgbClr val="006666"/>
                    </a:solidFill>
                  </a:tcPr>
                </a:tc>
                <a:tc>
                  <a:txBody>
                    <a:bodyPr/>
                    <a:lstStyle/>
                    <a:p>
                      <a:pPr algn="ctr"/>
                      <a:r>
                        <a:rPr lang="en-US" sz="1400" b="1" dirty="0">
                          <a:solidFill>
                            <a:srgbClr val="FFFF00"/>
                          </a:solidFill>
                        </a:rPr>
                        <a:t>NM$</a:t>
                      </a:r>
                      <a:br>
                        <a:rPr lang="en-US" sz="1400" b="1" dirty="0">
                          <a:solidFill>
                            <a:srgbClr val="FFFF00"/>
                          </a:solidFill>
                        </a:rPr>
                      </a:br>
                      <a:r>
                        <a:rPr lang="en-US" sz="1400" b="1" dirty="0">
                          <a:solidFill>
                            <a:srgbClr val="FFFF00"/>
                          </a:solidFill>
                        </a:rPr>
                        <a:t>(2014)</a:t>
                      </a:r>
                    </a:p>
                  </a:txBody>
                  <a:tcPr marL="38883" marR="38883" marT="38883" marB="38883" anchor="b">
                    <a:lnL>
                      <a:noFill/>
                    </a:lnL>
                    <a:lnR>
                      <a:noFill/>
                    </a:lnR>
                    <a:lnT>
                      <a:noFill/>
                    </a:lnT>
                    <a:lnB>
                      <a:noFill/>
                    </a:lnB>
                    <a:solidFill>
                      <a:srgbClr val="006666"/>
                    </a:solidFill>
                  </a:tcPr>
                </a:tc>
                <a:tc>
                  <a:txBody>
                    <a:bodyPr/>
                    <a:lstStyle/>
                    <a:p>
                      <a:pPr algn="ctr"/>
                      <a:r>
                        <a:rPr lang="is-IS" sz="1400" b="1" dirty="0">
                          <a:solidFill>
                            <a:srgbClr val="FFFF00"/>
                          </a:solidFill>
                        </a:rPr>
                        <a:t>NM$</a:t>
                      </a:r>
                      <a:br>
                        <a:rPr lang="is-IS" sz="1400" b="1" dirty="0">
                          <a:solidFill>
                            <a:srgbClr val="FFFF00"/>
                          </a:solidFill>
                        </a:rPr>
                      </a:br>
                      <a:r>
                        <a:rPr lang="is-IS" sz="1400" b="1" dirty="0">
                          <a:solidFill>
                            <a:srgbClr val="FFFF00"/>
                          </a:solidFill>
                        </a:rPr>
                        <a:t>(2017)</a:t>
                      </a:r>
                    </a:p>
                  </a:txBody>
                  <a:tcPr marL="38883" marR="38883" marT="38883" marB="38883" anchor="b">
                    <a:lnL>
                      <a:noFill/>
                    </a:lnL>
                    <a:lnR>
                      <a:noFill/>
                    </a:lnR>
                    <a:lnT>
                      <a:noFill/>
                    </a:lnT>
                    <a:lnB>
                      <a:noFill/>
                    </a:lnB>
                    <a:solidFill>
                      <a:srgbClr val="006666"/>
                    </a:solidFill>
                  </a:tcPr>
                </a:tc>
              </a:tr>
              <a:tr h="306649">
                <a:tc>
                  <a:txBody>
                    <a:bodyPr/>
                    <a:lstStyle/>
                    <a:p>
                      <a:pPr algn="l"/>
                      <a:r>
                        <a:rPr lang="en-US" sz="1400" b="1" dirty="0"/>
                        <a:t>Milk</a:t>
                      </a:r>
                    </a:p>
                  </a:txBody>
                  <a:tcPr marL="38883" marR="38883" marT="38883" marB="38883" anchor="ctr">
                    <a:lnL>
                      <a:noFill/>
                    </a:lnL>
                    <a:lnR>
                      <a:noFill/>
                    </a:lnR>
                    <a:lnT>
                      <a:noFill/>
                    </a:lnT>
                    <a:lnB>
                      <a:noFill/>
                    </a:lnB>
                    <a:solidFill>
                      <a:schemeClr val="bg1"/>
                    </a:solidFill>
                  </a:tcPr>
                </a:tc>
                <a:tc>
                  <a:txBody>
                    <a:bodyPr/>
                    <a:lstStyle/>
                    <a:p>
                      <a:pPr algn="ctr"/>
                      <a:r>
                        <a:rPr lang="is-IS" sz="1400" b="1" dirty="0"/>
                        <a:t>52</a:t>
                      </a:r>
                    </a:p>
                  </a:txBody>
                  <a:tcPr marL="38883" marR="38883" marT="38883" marB="38883" anchor="ctr">
                    <a:lnL>
                      <a:noFill/>
                    </a:lnL>
                    <a:lnR>
                      <a:noFill/>
                    </a:lnR>
                    <a:lnT>
                      <a:noFill/>
                    </a:lnT>
                    <a:lnB>
                      <a:noFill/>
                    </a:lnB>
                    <a:solidFill>
                      <a:schemeClr val="bg1"/>
                    </a:solidFill>
                  </a:tcPr>
                </a:tc>
                <a:tc>
                  <a:txBody>
                    <a:bodyPr/>
                    <a:lstStyle/>
                    <a:p>
                      <a:pPr algn="ctr"/>
                      <a:r>
                        <a:rPr lang="is-IS" sz="1400" b="1" dirty="0"/>
                        <a:t>27</a:t>
                      </a:r>
                    </a:p>
                  </a:txBody>
                  <a:tcPr marL="38883" marR="38883" marT="38883" marB="38883" anchor="ctr">
                    <a:lnL>
                      <a:noFill/>
                    </a:lnL>
                    <a:lnR>
                      <a:noFill/>
                    </a:lnR>
                    <a:lnT>
                      <a:noFill/>
                    </a:lnT>
                    <a:lnB>
                      <a:noFill/>
                    </a:lnB>
                    <a:solidFill>
                      <a:schemeClr val="bg1"/>
                    </a:solidFill>
                  </a:tcPr>
                </a:tc>
                <a:tc>
                  <a:txBody>
                    <a:bodyPr/>
                    <a:lstStyle/>
                    <a:p>
                      <a:pPr algn="ctr"/>
                      <a:r>
                        <a:rPr lang="is-IS" sz="1400" b="1"/>
                        <a:t>−2</a:t>
                      </a:r>
                    </a:p>
                  </a:txBody>
                  <a:tcPr marL="38883" marR="38883" marT="38883" marB="38883" anchor="ctr">
                    <a:lnL>
                      <a:noFill/>
                    </a:lnL>
                    <a:lnR>
                      <a:noFill/>
                    </a:lnR>
                    <a:lnT>
                      <a:noFill/>
                    </a:lnT>
                    <a:lnB>
                      <a:noFill/>
                    </a:lnB>
                    <a:solidFill>
                      <a:schemeClr val="bg1"/>
                    </a:solidFill>
                  </a:tcPr>
                </a:tc>
                <a:tc>
                  <a:txBody>
                    <a:bodyPr/>
                    <a:lstStyle/>
                    <a:p>
                      <a:pPr algn="ctr"/>
                      <a:r>
                        <a:rPr lang="en-US" sz="1400" b="1"/>
                        <a:t>6</a:t>
                      </a:r>
                    </a:p>
                  </a:txBody>
                  <a:tcPr marL="38883" marR="38883" marT="38883" marB="38883" anchor="ctr">
                    <a:lnL>
                      <a:noFill/>
                    </a:lnL>
                    <a:lnR>
                      <a:noFill/>
                    </a:lnR>
                    <a:lnT>
                      <a:noFill/>
                    </a:lnT>
                    <a:lnB>
                      <a:noFill/>
                    </a:lnB>
                    <a:solidFill>
                      <a:schemeClr val="bg1"/>
                    </a:solidFill>
                  </a:tcPr>
                </a:tc>
                <a:tc>
                  <a:txBody>
                    <a:bodyPr/>
                    <a:lstStyle/>
                    <a:p>
                      <a:pPr algn="ctr"/>
                      <a:r>
                        <a:rPr lang="en-US" sz="1400" b="1"/>
                        <a:t>5</a:t>
                      </a:r>
                    </a:p>
                  </a:txBody>
                  <a:tcPr marL="38883" marR="38883" marT="38883" marB="38883" anchor="ctr">
                    <a:lnL>
                      <a:noFill/>
                    </a:lnL>
                    <a:lnR>
                      <a:noFill/>
                    </a:lnR>
                    <a:lnT>
                      <a:noFill/>
                    </a:lnT>
                    <a:lnB>
                      <a:noFill/>
                    </a:lnB>
                    <a:solidFill>
                      <a:schemeClr val="bg1"/>
                    </a:solidFill>
                  </a:tcPr>
                </a:tc>
                <a:tc>
                  <a:txBody>
                    <a:bodyPr/>
                    <a:lstStyle/>
                    <a:p>
                      <a:pPr algn="ctr"/>
                      <a:r>
                        <a:rPr lang="en-US" sz="1400" b="1"/>
                        <a:t>0</a:t>
                      </a:r>
                    </a:p>
                  </a:txBody>
                  <a:tcPr marL="38883" marR="38883" marT="38883" marB="38883" anchor="ctr">
                    <a:lnL>
                      <a:noFill/>
                    </a:lnL>
                    <a:lnR>
                      <a:noFill/>
                    </a:lnR>
                    <a:lnT>
                      <a:noFill/>
                    </a:lnT>
                    <a:lnB>
                      <a:noFill/>
                    </a:lnB>
                    <a:solidFill>
                      <a:schemeClr val="bg1"/>
                    </a:solidFill>
                  </a:tcPr>
                </a:tc>
                <a:tc>
                  <a:txBody>
                    <a:bodyPr/>
                    <a:lstStyle/>
                    <a:p>
                      <a:pPr algn="ctr"/>
                      <a:r>
                        <a:rPr lang="en-US" sz="1400" b="1"/>
                        <a:t>0</a:t>
                      </a:r>
                    </a:p>
                  </a:txBody>
                  <a:tcPr marL="38883" marR="38883" marT="38883" marB="38883" anchor="ctr">
                    <a:lnL>
                      <a:noFill/>
                    </a:lnL>
                    <a:lnR>
                      <a:noFill/>
                    </a:lnR>
                    <a:lnT>
                      <a:noFill/>
                    </a:lnT>
                    <a:lnB>
                      <a:noFill/>
                    </a:lnB>
                    <a:solidFill>
                      <a:schemeClr val="bg1"/>
                    </a:solidFill>
                  </a:tcPr>
                </a:tc>
                <a:tc>
                  <a:txBody>
                    <a:bodyPr/>
                    <a:lstStyle/>
                    <a:p>
                      <a:pPr algn="ctr"/>
                      <a:r>
                        <a:rPr lang="en-US" sz="1400" b="1"/>
                        <a:t>0</a:t>
                      </a:r>
                    </a:p>
                  </a:txBody>
                  <a:tcPr marL="38883" marR="38883" marT="38883" marB="38883" anchor="ctr">
                    <a:lnL>
                      <a:noFill/>
                    </a:lnL>
                    <a:lnR>
                      <a:noFill/>
                    </a:lnR>
                    <a:lnT>
                      <a:noFill/>
                    </a:lnT>
                    <a:lnB>
                      <a:noFill/>
                    </a:lnB>
                    <a:solidFill>
                      <a:schemeClr val="bg1"/>
                    </a:solidFill>
                  </a:tcPr>
                </a:tc>
                <a:tc>
                  <a:txBody>
                    <a:bodyPr/>
                    <a:lstStyle/>
                    <a:p>
                      <a:pPr algn="ctr"/>
                      <a:r>
                        <a:rPr lang="en-US" sz="1400" b="1"/>
                        <a:t>−1</a:t>
                      </a:r>
                    </a:p>
                  </a:txBody>
                  <a:tcPr marL="38883" marR="38883" marT="38883" marB="38883" anchor="ctr">
                    <a:lnL>
                      <a:noFill/>
                    </a:lnL>
                    <a:lnR>
                      <a:noFill/>
                    </a:lnR>
                    <a:lnT>
                      <a:noFill/>
                    </a:lnT>
                    <a:lnB>
                      <a:noFill/>
                    </a:lnB>
                    <a:solidFill>
                      <a:schemeClr val="bg1"/>
                    </a:solidFill>
                  </a:tcPr>
                </a:tc>
                <a:tc>
                  <a:txBody>
                    <a:bodyPr/>
                    <a:lstStyle/>
                    <a:p>
                      <a:pPr algn="ctr"/>
                      <a:r>
                        <a:rPr lang="en-US" sz="1400" b="1"/>
                        <a:t>−1</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Fat</a:t>
                      </a:r>
                    </a:p>
                  </a:txBody>
                  <a:tcPr marL="38883" marR="38883" marT="38883" marB="38883" anchor="ctr">
                    <a:lnL>
                      <a:noFill/>
                    </a:lnL>
                    <a:lnR>
                      <a:noFill/>
                    </a:lnR>
                    <a:lnT>
                      <a:noFill/>
                    </a:lnT>
                    <a:lnB>
                      <a:noFill/>
                    </a:lnB>
                    <a:solidFill>
                      <a:schemeClr val="bg1"/>
                    </a:solidFill>
                  </a:tcPr>
                </a:tc>
                <a:tc>
                  <a:txBody>
                    <a:bodyPr/>
                    <a:lstStyle/>
                    <a:p>
                      <a:pPr algn="ctr"/>
                      <a:r>
                        <a:rPr lang="is-IS" sz="1400" b="1"/>
                        <a:t>48</a:t>
                      </a:r>
                    </a:p>
                  </a:txBody>
                  <a:tcPr marL="38883" marR="38883" marT="38883" marB="38883" anchor="ctr">
                    <a:lnL>
                      <a:noFill/>
                    </a:lnL>
                    <a:lnR>
                      <a:noFill/>
                    </a:lnR>
                    <a:lnT>
                      <a:noFill/>
                    </a:lnT>
                    <a:lnB>
                      <a:noFill/>
                    </a:lnB>
                    <a:solidFill>
                      <a:schemeClr val="bg1"/>
                    </a:solidFill>
                  </a:tcPr>
                </a:tc>
                <a:tc>
                  <a:txBody>
                    <a:bodyPr/>
                    <a:lstStyle/>
                    <a:p>
                      <a:pPr algn="ctr"/>
                      <a:r>
                        <a:rPr lang="en-US" sz="1400" b="1" dirty="0"/>
                        <a:t>46</a:t>
                      </a:r>
                    </a:p>
                  </a:txBody>
                  <a:tcPr marL="38883" marR="38883" marT="38883" marB="38883" anchor="ctr">
                    <a:lnL>
                      <a:noFill/>
                    </a:lnL>
                    <a:lnR>
                      <a:noFill/>
                    </a:lnR>
                    <a:lnT>
                      <a:noFill/>
                    </a:lnT>
                    <a:lnB>
                      <a:noFill/>
                    </a:lnB>
                    <a:solidFill>
                      <a:schemeClr val="bg1"/>
                    </a:solidFill>
                  </a:tcPr>
                </a:tc>
                <a:tc>
                  <a:txBody>
                    <a:bodyPr/>
                    <a:lstStyle/>
                    <a:p>
                      <a:pPr algn="ctr"/>
                      <a:r>
                        <a:rPr lang="en-US" sz="1400" b="1"/>
                        <a:t>45</a:t>
                      </a:r>
                    </a:p>
                  </a:txBody>
                  <a:tcPr marL="38883" marR="38883" marT="38883" marB="38883" anchor="ctr">
                    <a:lnL>
                      <a:noFill/>
                    </a:lnL>
                    <a:lnR>
                      <a:noFill/>
                    </a:lnR>
                    <a:lnT>
                      <a:noFill/>
                    </a:lnT>
                    <a:lnB>
                      <a:noFill/>
                    </a:lnB>
                    <a:solidFill>
                      <a:schemeClr val="bg1"/>
                    </a:solidFill>
                  </a:tcPr>
                </a:tc>
                <a:tc>
                  <a:txBody>
                    <a:bodyPr/>
                    <a:lstStyle/>
                    <a:p>
                      <a:pPr algn="ctr"/>
                      <a:r>
                        <a:rPr lang="is-IS" sz="1400" b="1" dirty="0"/>
                        <a:t>25</a:t>
                      </a:r>
                    </a:p>
                  </a:txBody>
                  <a:tcPr marL="38883" marR="38883" marT="38883" marB="38883" anchor="ctr">
                    <a:lnL>
                      <a:noFill/>
                    </a:lnL>
                    <a:lnR>
                      <a:noFill/>
                    </a:lnR>
                    <a:lnT>
                      <a:noFill/>
                    </a:lnT>
                    <a:lnB>
                      <a:noFill/>
                    </a:lnB>
                    <a:solidFill>
                      <a:schemeClr val="bg1"/>
                    </a:solidFill>
                  </a:tcPr>
                </a:tc>
                <a:tc>
                  <a:txBody>
                    <a:bodyPr/>
                    <a:lstStyle/>
                    <a:p>
                      <a:pPr algn="ctr"/>
                      <a:r>
                        <a:rPr lang="cs-CZ" sz="1400" b="1"/>
                        <a:t>21</a:t>
                      </a:r>
                    </a:p>
                  </a:txBody>
                  <a:tcPr marL="38883" marR="38883" marT="38883" marB="38883" anchor="ctr">
                    <a:lnL>
                      <a:noFill/>
                    </a:lnL>
                    <a:lnR>
                      <a:noFill/>
                    </a:lnR>
                    <a:lnT>
                      <a:noFill/>
                    </a:lnT>
                    <a:lnB>
                      <a:noFill/>
                    </a:lnB>
                    <a:solidFill>
                      <a:schemeClr val="bg1"/>
                    </a:solidFill>
                  </a:tcPr>
                </a:tc>
                <a:tc>
                  <a:txBody>
                    <a:bodyPr/>
                    <a:lstStyle/>
                    <a:p>
                      <a:pPr algn="ctr"/>
                      <a:r>
                        <a:rPr lang="is-IS" sz="1400" b="1"/>
                        <a:t>22</a:t>
                      </a:r>
                    </a:p>
                  </a:txBody>
                  <a:tcPr marL="38883" marR="38883" marT="38883" marB="38883" anchor="ctr">
                    <a:lnL>
                      <a:noFill/>
                    </a:lnL>
                    <a:lnR>
                      <a:noFill/>
                    </a:lnR>
                    <a:lnT>
                      <a:noFill/>
                    </a:lnT>
                    <a:lnB>
                      <a:noFill/>
                    </a:lnB>
                    <a:solidFill>
                      <a:schemeClr val="bg1"/>
                    </a:solidFill>
                  </a:tcPr>
                </a:tc>
                <a:tc>
                  <a:txBody>
                    <a:bodyPr/>
                    <a:lstStyle/>
                    <a:p>
                      <a:pPr algn="ctr"/>
                      <a:r>
                        <a:rPr lang="is-IS" sz="1400" b="1"/>
                        <a:t>23</a:t>
                      </a:r>
                    </a:p>
                  </a:txBody>
                  <a:tcPr marL="38883" marR="38883" marT="38883" marB="38883" anchor="ctr">
                    <a:lnL>
                      <a:noFill/>
                    </a:lnL>
                    <a:lnR>
                      <a:noFill/>
                    </a:lnR>
                    <a:lnT>
                      <a:noFill/>
                    </a:lnT>
                    <a:lnB>
                      <a:noFill/>
                    </a:lnB>
                    <a:solidFill>
                      <a:schemeClr val="bg1"/>
                    </a:solidFill>
                  </a:tcPr>
                </a:tc>
                <a:tc>
                  <a:txBody>
                    <a:bodyPr/>
                    <a:lstStyle/>
                    <a:p>
                      <a:pPr algn="ctr"/>
                      <a:r>
                        <a:rPr lang="en-US" sz="1400" b="1"/>
                        <a:t>19</a:t>
                      </a:r>
                    </a:p>
                  </a:txBody>
                  <a:tcPr marL="38883" marR="38883" marT="38883" marB="38883" anchor="ctr">
                    <a:lnL>
                      <a:noFill/>
                    </a:lnL>
                    <a:lnR>
                      <a:noFill/>
                    </a:lnR>
                    <a:lnT>
                      <a:noFill/>
                    </a:lnT>
                    <a:lnB>
                      <a:noFill/>
                    </a:lnB>
                    <a:solidFill>
                      <a:schemeClr val="bg1"/>
                    </a:solidFill>
                  </a:tcPr>
                </a:tc>
                <a:tc>
                  <a:txBody>
                    <a:bodyPr/>
                    <a:lstStyle/>
                    <a:p>
                      <a:pPr algn="ctr"/>
                      <a:r>
                        <a:rPr lang="is-IS" sz="1400" b="1"/>
                        <a:t>22</a:t>
                      </a:r>
                    </a:p>
                  </a:txBody>
                  <a:tcPr marL="38883" marR="38883" marT="38883" marB="38883" anchor="ctr">
                    <a:lnL>
                      <a:noFill/>
                    </a:lnL>
                    <a:lnR>
                      <a:noFill/>
                    </a:lnR>
                    <a:lnT>
                      <a:noFill/>
                    </a:lnT>
                    <a:lnB>
                      <a:noFill/>
                    </a:lnB>
                    <a:solidFill>
                      <a:schemeClr val="bg1"/>
                    </a:solidFill>
                  </a:tcPr>
                </a:tc>
                <a:tc>
                  <a:txBody>
                    <a:bodyPr/>
                    <a:lstStyle/>
                    <a:p>
                      <a:pPr algn="ctr"/>
                      <a:r>
                        <a:rPr lang="is-IS" sz="1400" b="1"/>
                        <a:t>24</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Protein</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is-IS" sz="1400" b="1" dirty="0"/>
                        <a:t>27</a:t>
                      </a:r>
                    </a:p>
                  </a:txBody>
                  <a:tcPr marL="38883" marR="38883" marT="38883" marB="38883" anchor="ctr">
                    <a:lnL>
                      <a:noFill/>
                    </a:lnL>
                    <a:lnR>
                      <a:noFill/>
                    </a:lnR>
                    <a:lnT>
                      <a:noFill/>
                    </a:lnT>
                    <a:lnB>
                      <a:noFill/>
                    </a:lnB>
                    <a:solidFill>
                      <a:schemeClr val="bg1"/>
                    </a:solidFill>
                  </a:tcPr>
                </a:tc>
                <a:tc>
                  <a:txBody>
                    <a:bodyPr/>
                    <a:lstStyle/>
                    <a:p>
                      <a:pPr algn="ctr"/>
                      <a:r>
                        <a:rPr lang="en-US" sz="1400" b="1"/>
                        <a:t>53</a:t>
                      </a:r>
                    </a:p>
                  </a:txBody>
                  <a:tcPr marL="38883" marR="38883" marT="38883" marB="38883" anchor="ctr">
                    <a:lnL>
                      <a:noFill/>
                    </a:lnL>
                    <a:lnR>
                      <a:noFill/>
                    </a:lnR>
                    <a:lnT>
                      <a:noFill/>
                    </a:lnT>
                    <a:lnB>
                      <a:noFill/>
                    </a:lnB>
                    <a:solidFill>
                      <a:schemeClr val="bg1"/>
                    </a:solidFill>
                  </a:tcPr>
                </a:tc>
                <a:tc>
                  <a:txBody>
                    <a:bodyPr/>
                    <a:lstStyle/>
                    <a:p>
                      <a:pPr algn="ctr"/>
                      <a:r>
                        <a:rPr lang="en-US" sz="1400" b="1"/>
                        <a:t>43</a:t>
                      </a:r>
                    </a:p>
                  </a:txBody>
                  <a:tcPr marL="38883" marR="38883" marT="38883" marB="38883" anchor="ctr">
                    <a:lnL>
                      <a:noFill/>
                    </a:lnL>
                    <a:lnR>
                      <a:noFill/>
                    </a:lnR>
                    <a:lnT>
                      <a:noFill/>
                    </a:lnT>
                    <a:lnB>
                      <a:noFill/>
                    </a:lnB>
                    <a:solidFill>
                      <a:schemeClr val="bg1"/>
                    </a:solidFill>
                  </a:tcPr>
                </a:tc>
                <a:tc>
                  <a:txBody>
                    <a:bodyPr/>
                    <a:lstStyle/>
                    <a:p>
                      <a:pPr algn="ctr"/>
                      <a:r>
                        <a:rPr lang="cs-CZ" sz="1400" b="1"/>
                        <a:t>36</a:t>
                      </a:r>
                    </a:p>
                  </a:txBody>
                  <a:tcPr marL="38883" marR="38883" marT="38883" marB="38883" anchor="ctr">
                    <a:lnL>
                      <a:noFill/>
                    </a:lnL>
                    <a:lnR>
                      <a:noFill/>
                    </a:lnR>
                    <a:lnT>
                      <a:noFill/>
                    </a:lnT>
                    <a:lnB>
                      <a:noFill/>
                    </a:lnB>
                    <a:solidFill>
                      <a:schemeClr val="bg1"/>
                    </a:solidFill>
                  </a:tcPr>
                </a:tc>
                <a:tc>
                  <a:txBody>
                    <a:bodyPr/>
                    <a:lstStyle/>
                    <a:p>
                      <a:pPr algn="ctr"/>
                      <a:r>
                        <a:rPr lang="en-US" sz="1400" b="1"/>
                        <a:t>33</a:t>
                      </a:r>
                    </a:p>
                  </a:txBody>
                  <a:tcPr marL="38883" marR="38883" marT="38883" marB="38883" anchor="ctr">
                    <a:lnL>
                      <a:noFill/>
                    </a:lnL>
                    <a:lnR>
                      <a:noFill/>
                    </a:lnR>
                    <a:lnT>
                      <a:noFill/>
                    </a:lnT>
                    <a:lnB>
                      <a:noFill/>
                    </a:lnB>
                    <a:solidFill>
                      <a:schemeClr val="bg1"/>
                    </a:solidFill>
                  </a:tcPr>
                </a:tc>
                <a:tc>
                  <a:txBody>
                    <a:bodyPr/>
                    <a:lstStyle/>
                    <a:p>
                      <a:pPr algn="ctr"/>
                      <a:r>
                        <a:rPr lang="is-IS" sz="1400" b="1"/>
                        <a:t>23</a:t>
                      </a:r>
                    </a:p>
                  </a:txBody>
                  <a:tcPr marL="38883" marR="38883" marT="38883" marB="38883" anchor="ctr">
                    <a:lnL>
                      <a:noFill/>
                    </a:lnL>
                    <a:lnR>
                      <a:noFill/>
                    </a:lnR>
                    <a:lnT>
                      <a:noFill/>
                    </a:lnT>
                    <a:lnB>
                      <a:noFill/>
                    </a:lnB>
                    <a:solidFill>
                      <a:schemeClr val="bg1"/>
                    </a:solidFill>
                  </a:tcPr>
                </a:tc>
                <a:tc>
                  <a:txBody>
                    <a:bodyPr/>
                    <a:lstStyle/>
                    <a:p>
                      <a:pPr algn="ctr"/>
                      <a:r>
                        <a:rPr lang="en-US" sz="1400" b="1"/>
                        <a:t>16</a:t>
                      </a:r>
                    </a:p>
                  </a:txBody>
                  <a:tcPr marL="38883" marR="38883" marT="38883" marB="38883" anchor="ctr">
                    <a:lnL>
                      <a:noFill/>
                    </a:lnL>
                    <a:lnR>
                      <a:noFill/>
                    </a:lnR>
                    <a:lnT>
                      <a:noFill/>
                    </a:lnT>
                    <a:lnB>
                      <a:noFill/>
                    </a:lnB>
                    <a:solidFill>
                      <a:schemeClr val="bg1"/>
                    </a:solidFill>
                  </a:tcPr>
                </a:tc>
                <a:tc>
                  <a:txBody>
                    <a:bodyPr/>
                    <a:lstStyle/>
                    <a:p>
                      <a:pPr algn="ctr"/>
                      <a:r>
                        <a:rPr lang="is-IS" sz="1400" b="1"/>
                        <a:t>20</a:t>
                      </a:r>
                    </a:p>
                  </a:txBody>
                  <a:tcPr marL="38883" marR="38883" marT="38883" marB="38883" anchor="ctr">
                    <a:lnL>
                      <a:noFill/>
                    </a:lnL>
                    <a:lnR>
                      <a:noFill/>
                    </a:lnR>
                    <a:lnT>
                      <a:noFill/>
                    </a:lnT>
                    <a:lnB>
                      <a:noFill/>
                    </a:lnB>
                    <a:solidFill>
                      <a:schemeClr val="bg1"/>
                    </a:solidFill>
                  </a:tcPr>
                </a:tc>
                <a:tc>
                  <a:txBody>
                    <a:bodyPr/>
                    <a:lstStyle/>
                    <a:p>
                      <a:pPr algn="ctr"/>
                      <a:r>
                        <a:rPr lang="fi-FI" sz="1400" b="1"/>
                        <a:t>18</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PL</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is-IS" sz="1400" b="1"/>
                        <a:t>20</a:t>
                      </a:r>
                    </a:p>
                  </a:txBody>
                  <a:tcPr marL="38883" marR="38883" marT="38883" marB="38883" anchor="ctr">
                    <a:lnL>
                      <a:noFill/>
                    </a:lnL>
                    <a:lnR>
                      <a:noFill/>
                    </a:lnR>
                    <a:lnT>
                      <a:noFill/>
                    </a:lnT>
                    <a:lnB>
                      <a:noFill/>
                    </a:lnB>
                    <a:solidFill>
                      <a:schemeClr val="bg1"/>
                    </a:solidFill>
                  </a:tcPr>
                </a:tc>
                <a:tc>
                  <a:txBody>
                    <a:bodyPr/>
                    <a:lstStyle/>
                    <a:p>
                      <a:pPr algn="ctr"/>
                      <a:r>
                        <a:rPr lang="en-US" sz="1400" b="1"/>
                        <a:t>14</a:t>
                      </a:r>
                    </a:p>
                  </a:txBody>
                  <a:tcPr marL="38883" marR="38883" marT="38883" marB="38883" anchor="ctr">
                    <a:lnL>
                      <a:noFill/>
                    </a:lnL>
                    <a:lnR>
                      <a:noFill/>
                    </a:lnR>
                    <a:lnT>
                      <a:noFill/>
                    </a:lnT>
                    <a:lnB>
                      <a:noFill/>
                    </a:lnB>
                    <a:solidFill>
                      <a:schemeClr val="bg1"/>
                    </a:solidFill>
                  </a:tcPr>
                </a:tc>
                <a:tc>
                  <a:txBody>
                    <a:bodyPr/>
                    <a:lstStyle/>
                    <a:p>
                      <a:pPr algn="ctr"/>
                      <a:r>
                        <a:rPr lang="cs-CZ" sz="1400" b="1"/>
                        <a:t>11</a:t>
                      </a:r>
                    </a:p>
                  </a:txBody>
                  <a:tcPr marL="38883" marR="38883" marT="38883" marB="38883" anchor="ctr">
                    <a:lnL>
                      <a:noFill/>
                    </a:lnL>
                    <a:lnR>
                      <a:noFill/>
                    </a:lnR>
                    <a:lnT>
                      <a:noFill/>
                    </a:lnT>
                    <a:lnB>
                      <a:noFill/>
                    </a:lnB>
                    <a:solidFill>
                      <a:schemeClr val="bg1"/>
                    </a:solidFill>
                  </a:tcPr>
                </a:tc>
                <a:tc>
                  <a:txBody>
                    <a:bodyPr/>
                    <a:lstStyle/>
                    <a:p>
                      <a:pPr algn="ctr"/>
                      <a:r>
                        <a:rPr lang="en-US" sz="1400" b="1"/>
                        <a:t>17</a:t>
                      </a:r>
                    </a:p>
                  </a:txBody>
                  <a:tcPr marL="38883" marR="38883" marT="38883" marB="38883" anchor="ctr">
                    <a:lnL>
                      <a:noFill/>
                    </a:lnL>
                    <a:lnR>
                      <a:noFill/>
                    </a:lnR>
                    <a:lnT>
                      <a:noFill/>
                    </a:lnT>
                    <a:lnB>
                      <a:noFill/>
                    </a:lnB>
                    <a:solidFill>
                      <a:schemeClr val="bg1"/>
                    </a:solidFill>
                  </a:tcPr>
                </a:tc>
                <a:tc>
                  <a:txBody>
                    <a:bodyPr/>
                    <a:lstStyle/>
                    <a:p>
                      <a:pPr algn="ctr"/>
                      <a:r>
                        <a:rPr lang="is-IS" sz="1400" b="1"/>
                        <a:t>22</a:t>
                      </a:r>
                    </a:p>
                  </a:txBody>
                  <a:tcPr marL="38883" marR="38883" marT="38883" marB="38883" anchor="ctr">
                    <a:lnL>
                      <a:noFill/>
                    </a:lnL>
                    <a:lnR>
                      <a:noFill/>
                    </a:lnR>
                    <a:lnT>
                      <a:noFill/>
                    </a:lnT>
                    <a:lnB>
                      <a:noFill/>
                    </a:lnB>
                    <a:solidFill>
                      <a:schemeClr val="bg1"/>
                    </a:solidFill>
                  </a:tcPr>
                </a:tc>
                <a:tc>
                  <a:txBody>
                    <a:bodyPr/>
                    <a:lstStyle/>
                    <a:p>
                      <a:pPr algn="ctr"/>
                      <a:r>
                        <a:rPr lang="en-US" sz="1400" b="1"/>
                        <a:t>19</a:t>
                      </a:r>
                    </a:p>
                  </a:txBody>
                  <a:tcPr marL="38883" marR="38883" marT="38883" marB="38883" anchor="ctr">
                    <a:lnL>
                      <a:noFill/>
                    </a:lnL>
                    <a:lnR>
                      <a:noFill/>
                    </a:lnR>
                    <a:lnT>
                      <a:noFill/>
                    </a:lnT>
                    <a:lnB>
                      <a:noFill/>
                    </a:lnB>
                    <a:solidFill>
                      <a:schemeClr val="bg1"/>
                    </a:solidFill>
                  </a:tcPr>
                </a:tc>
                <a:tc>
                  <a:txBody>
                    <a:bodyPr/>
                    <a:lstStyle/>
                    <a:p>
                      <a:pPr algn="ctr"/>
                      <a:r>
                        <a:rPr lang="is-IS" sz="1400" b="1"/>
                        <a:t>13</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SCS</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−6</a:t>
                      </a:r>
                    </a:p>
                  </a:txBody>
                  <a:tcPr marL="38883" marR="38883" marT="38883" marB="38883" anchor="ctr">
                    <a:lnL>
                      <a:noFill/>
                    </a:lnL>
                    <a:lnR>
                      <a:noFill/>
                    </a:lnR>
                    <a:lnT>
                      <a:noFill/>
                    </a:lnT>
                    <a:lnB>
                      <a:noFill/>
                    </a:lnB>
                    <a:solidFill>
                      <a:schemeClr val="bg1"/>
                    </a:solidFill>
                  </a:tcPr>
                </a:tc>
                <a:tc>
                  <a:txBody>
                    <a:bodyPr/>
                    <a:lstStyle/>
                    <a:p>
                      <a:pPr algn="ctr"/>
                      <a:r>
                        <a:rPr lang="en-US" sz="1400" b="1"/>
                        <a:t>−9</a:t>
                      </a:r>
                    </a:p>
                  </a:txBody>
                  <a:tcPr marL="38883" marR="38883" marT="38883" marB="38883" anchor="ctr">
                    <a:lnL>
                      <a:noFill/>
                    </a:lnL>
                    <a:lnR>
                      <a:noFill/>
                    </a:lnR>
                    <a:lnT>
                      <a:noFill/>
                    </a:lnT>
                    <a:lnB>
                      <a:noFill/>
                    </a:lnB>
                    <a:solidFill>
                      <a:schemeClr val="bg1"/>
                    </a:solidFill>
                  </a:tcPr>
                </a:tc>
                <a:tc>
                  <a:txBody>
                    <a:bodyPr/>
                    <a:lstStyle/>
                    <a:p>
                      <a:pPr algn="ctr"/>
                      <a:r>
                        <a:rPr lang="en-US" sz="1400" b="1"/>
                        <a:t>−9</a:t>
                      </a:r>
                    </a:p>
                  </a:txBody>
                  <a:tcPr marL="38883" marR="38883" marT="38883" marB="38883" anchor="ctr">
                    <a:lnL>
                      <a:noFill/>
                    </a:lnL>
                    <a:lnR>
                      <a:noFill/>
                    </a:lnR>
                    <a:lnT>
                      <a:noFill/>
                    </a:lnT>
                    <a:lnB>
                      <a:noFill/>
                    </a:lnB>
                    <a:solidFill>
                      <a:schemeClr val="bg1"/>
                    </a:solidFill>
                  </a:tcPr>
                </a:tc>
                <a:tc>
                  <a:txBody>
                    <a:bodyPr/>
                    <a:lstStyle/>
                    <a:p>
                      <a:pPr algn="ctr"/>
                      <a:r>
                        <a:rPr lang="en-US" sz="1400" b="1"/>
                        <a:t>−9</a:t>
                      </a:r>
                    </a:p>
                  </a:txBody>
                  <a:tcPr marL="38883" marR="38883" marT="38883" marB="38883" anchor="ctr">
                    <a:lnL>
                      <a:noFill/>
                    </a:lnL>
                    <a:lnR>
                      <a:noFill/>
                    </a:lnR>
                    <a:lnT>
                      <a:noFill/>
                    </a:lnT>
                    <a:lnB>
                      <a:noFill/>
                    </a:lnB>
                    <a:solidFill>
                      <a:schemeClr val="bg1"/>
                    </a:solidFill>
                  </a:tcPr>
                </a:tc>
                <a:tc>
                  <a:txBody>
                    <a:bodyPr/>
                    <a:lstStyle/>
                    <a:p>
                      <a:pPr algn="ctr"/>
                      <a:r>
                        <a:rPr lang="en-US" sz="1400" b="1"/>
                        <a:t>−10</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r>
              <a:tr h="502917">
                <a:tc>
                  <a:txBody>
                    <a:bodyPr/>
                    <a:lstStyle/>
                    <a:p>
                      <a:pPr algn="l"/>
                      <a:r>
                        <a:rPr lang="en-US" sz="1400" b="1" dirty="0"/>
                        <a:t>Udder composite</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c>
                  <a:txBody>
                    <a:bodyPr/>
                    <a:lstStyle/>
                    <a:p>
                      <a:pPr algn="ctr"/>
                      <a:r>
                        <a:rPr lang="en-US" sz="1400" b="1"/>
                        <a:t>6</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c>
                  <a:txBody>
                    <a:bodyPr/>
                    <a:lstStyle/>
                    <a:p>
                      <a:pPr algn="ctr"/>
                      <a:r>
                        <a:rPr lang="en-US" sz="1400" b="1"/>
                        <a:t>8</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r>
              <a:tr h="502917">
                <a:tc>
                  <a:txBody>
                    <a:bodyPr/>
                    <a:lstStyle/>
                    <a:p>
                      <a:pPr algn="l"/>
                      <a:r>
                        <a:rPr lang="en-US" sz="1400" b="1" dirty="0"/>
                        <a:t>Feet/legs composite</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4</a:t>
                      </a:r>
                    </a:p>
                  </a:txBody>
                  <a:tcPr marL="38883" marR="38883" marT="38883" marB="38883" anchor="ctr">
                    <a:lnL>
                      <a:noFill/>
                    </a:lnL>
                    <a:lnR>
                      <a:noFill/>
                    </a:lnR>
                    <a:lnT>
                      <a:noFill/>
                    </a:lnT>
                    <a:lnB>
                      <a:noFill/>
                    </a:lnB>
                    <a:solidFill>
                      <a:schemeClr val="bg1"/>
                    </a:solidFill>
                  </a:tcPr>
                </a:tc>
                <a:tc>
                  <a:txBody>
                    <a:bodyPr/>
                    <a:lstStyle/>
                    <a:p>
                      <a:pPr algn="ctr"/>
                      <a:r>
                        <a:rPr lang="en-US" sz="1400" b="1"/>
                        <a:t>4</a:t>
                      </a:r>
                    </a:p>
                  </a:txBody>
                  <a:tcPr marL="38883" marR="38883" marT="38883" marB="38883" anchor="ctr">
                    <a:lnL>
                      <a:noFill/>
                    </a:lnL>
                    <a:lnR>
                      <a:noFill/>
                    </a:lnR>
                    <a:lnT>
                      <a:noFill/>
                    </a:lnT>
                    <a:lnB>
                      <a:noFill/>
                    </a:lnB>
                    <a:solidFill>
                      <a:schemeClr val="bg1"/>
                    </a:solidFill>
                  </a:tcPr>
                </a:tc>
                <a:tc>
                  <a:txBody>
                    <a:bodyPr/>
                    <a:lstStyle/>
                    <a:p>
                      <a:pPr algn="ctr"/>
                      <a:r>
                        <a:rPr lang="en-US" sz="1400" b="1"/>
                        <a:t>3</a:t>
                      </a:r>
                    </a:p>
                  </a:txBody>
                  <a:tcPr marL="38883" marR="38883" marT="38883" marB="38883" anchor="ctr">
                    <a:lnL>
                      <a:noFill/>
                    </a:lnL>
                    <a:lnR>
                      <a:noFill/>
                    </a:lnR>
                    <a:lnT>
                      <a:noFill/>
                    </a:lnT>
                    <a:lnB>
                      <a:noFill/>
                    </a:lnB>
                    <a:solidFill>
                      <a:schemeClr val="bg1"/>
                    </a:solidFill>
                  </a:tcPr>
                </a:tc>
                <a:tc>
                  <a:txBody>
                    <a:bodyPr/>
                    <a:lstStyle/>
                    <a:p>
                      <a:pPr algn="ctr"/>
                      <a:r>
                        <a:rPr lang="en-US" sz="1400" b="1"/>
                        <a:t>4</a:t>
                      </a:r>
                    </a:p>
                  </a:txBody>
                  <a:tcPr marL="38883" marR="38883" marT="38883" marB="38883" anchor="ctr">
                    <a:lnL>
                      <a:noFill/>
                    </a:lnL>
                    <a:lnR>
                      <a:noFill/>
                    </a:lnR>
                    <a:lnT>
                      <a:noFill/>
                    </a:lnT>
                    <a:lnB>
                      <a:noFill/>
                    </a:lnB>
                    <a:solidFill>
                      <a:schemeClr val="bg1"/>
                    </a:solidFill>
                  </a:tcPr>
                </a:tc>
                <a:tc>
                  <a:txBody>
                    <a:bodyPr/>
                    <a:lstStyle/>
                    <a:p>
                      <a:pPr algn="ctr"/>
                      <a:r>
                        <a:rPr lang="en-US" sz="1400" b="1"/>
                        <a:t>3</a:t>
                      </a:r>
                    </a:p>
                  </a:txBody>
                  <a:tcPr marL="38883" marR="38883" marT="38883" marB="38883" anchor="ctr">
                    <a:lnL>
                      <a:noFill/>
                    </a:lnL>
                    <a:lnR>
                      <a:noFill/>
                    </a:lnR>
                    <a:lnT>
                      <a:noFill/>
                    </a:lnT>
                    <a:lnB>
                      <a:noFill/>
                    </a:lnB>
                    <a:solidFill>
                      <a:schemeClr val="bg1"/>
                    </a:solidFill>
                  </a:tcPr>
                </a:tc>
                <a:tc>
                  <a:txBody>
                    <a:bodyPr/>
                    <a:lstStyle/>
                    <a:p>
                      <a:pPr algn="ctr"/>
                      <a:r>
                        <a:rPr lang="en-US" sz="1400" b="1"/>
                        <a:t>3</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BSC/BWC</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−4</a:t>
                      </a:r>
                    </a:p>
                  </a:txBody>
                  <a:tcPr marL="38883" marR="38883" marT="38883" marB="38883" anchor="ctr">
                    <a:lnL>
                      <a:noFill/>
                    </a:lnL>
                    <a:lnR>
                      <a:noFill/>
                    </a:lnR>
                    <a:lnT>
                      <a:noFill/>
                    </a:lnT>
                    <a:lnB>
                      <a:noFill/>
                    </a:lnB>
                    <a:solidFill>
                      <a:schemeClr val="bg1"/>
                    </a:solidFill>
                  </a:tcPr>
                </a:tc>
                <a:tc>
                  <a:txBody>
                    <a:bodyPr/>
                    <a:lstStyle/>
                    <a:p>
                      <a:pPr algn="ctr"/>
                      <a:r>
                        <a:rPr lang="en-US" sz="1400" b="1"/>
                        <a:t>−3</a:t>
                      </a:r>
                    </a:p>
                  </a:txBody>
                  <a:tcPr marL="38883" marR="38883" marT="38883" marB="38883" anchor="ctr">
                    <a:lnL>
                      <a:noFill/>
                    </a:lnL>
                    <a:lnR>
                      <a:noFill/>
                    </a:lnR>
                    <a:lnT>
                      <a:noFill/>
                    </a:lnT>
                    <a:lnB>
                      <a:noFill/>
                    </a:lnB>
                    <a:solidFill>
                      <a:schemeClr val="bg1"/>
                    </a:solidFill>
                  </a:tcPr>
                </a:tc>
                <a:tc>
                  <a:txBody>
                    <a:bodyPr/>
                    <a:lstStyle/>
                    <a:p>
                      <a:pPr algn="ctr"/>
                      <a:r>
                        <a:rPr lang="en-US" sz="1400" b="1"/>
                        <a:t>−4</a:t>
                      </a:r>
                    </a:p>
                  </a:txBody>
                  <a:tcPr marL="38883" marR="38883" marT="38883" marB="38883" anchor="ctr">
                    <a:lnL>
                      <a:noFill/>
                    </a:lnL>
                    <a:lnR>
                      <a:noFill/>
                    </a:lnR>
                    <a:lnT>
                      <a:noFill/>
                    </a:lnT>
                    <a:lnB>
                      <a:noFill/>
                    </a:lnB>
                    <a:solidFill>
                      <a:schemeClr val="bg1"/>
                    </a:solidFill>
                  </a:tcPr>
                </a:tc>
                <a:tc>
                  <a:txBody>
                    <a:bodyPr/>
                    <a:lstStyle/>
                    <a:p>
                      <a:pPr algn="ctr"/>
                      <a:r>
                        <a:rPr lang="en-US" sz="1400" b="1"/>
                        <a:t>−6</a:t>
                      </a:r>
                    </a:p>
                  </a:txBody>
                  <a:tcPr marL="38883" marR="38883" marT="38883" marB="38883" anchor="ctr">
                    <a:lnL>
                      <a:noFill/>
                    </a:lnL>
                    <a:lnR>
                      <a:noFill/>
                    </a:lnR>
                    <a:lnT>
                      <a:noFill/>
                    </a:lnT>
                    <a:lnB>
                      <a:noFill/>
                    </a:lnB>
                    <a:solidFill>
                      <a:schemeClr val="bg1"/>
                    </a:solidFill>
                  </a:tcPr>
                </a:tc>
                <a:tc>
                  <a:txBody>
                    <a:bodyPr/>
                    <a:lstStyle/>
                    <a:p>
                      <a:pPr algn="ctr"/>
                      <a:r>
                        <a:rPr lang="en-US" sz="1400" b="1"/>
                        <a:t>−5</a:t>
                      </a:r>
                    </a:p>
                  </a:txBody>
                  <a:tcPr marL="38883" marR="38883" marT="38883" marB="38883" anchor="ctr">
                    <a:lnL>
                      <a:noFill/>
                    </a:lnL>
                    <a:lnR>
                      <a:noFill/>
                    </a:lnR>
                    <a:lnT>
                      <a:noFill/>
                    </a:lnT>
                    <a:lnB>
                      <a:noFill/>
                    </a:lnB>
                    <a:solidFill>
                      <a:schemeClr val="bg1"/>
                    </a:solidFill>
                  </a:tcPr>
                </a:tc>
                <a:tc>
                  <a:txBody>
                    <a:bodyPr/>
                    <a:lstStyle/>
                    <a:p>
                      <a:pPr algn="ctr"/>
                      <a:r>
                        <a:rPr lang="en-US" sz="1400" b="1"/>
                        <a:t>−6</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DPR</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c>
                  <a:txBody>
                    <a:bodyPr/>
                    <a:lstStyle/>
                    <a:p>
                      <a:pPr algn="ctr"/>
                      <a:r>
                        <a:rPr lang="en-US" sz="1400" b="1"/>
                        <a:t>9</a:t>
                      </a:r>
                    </a:p>
                  </a:txBody>
                  <a:tcPr marL="38883" marR="38883" marT="38883" marB="38883" anchor="ctr">
                    <a:lnL>
                      <a:noFill/>
                    </a:lnL>
                    <a:lnR>
                      <a:noFill/>
                    </a:lnR>
                    <a:lnT>
                      <a:noFill/>
                    </a:lnT>
                    <a:lnB>
                      <a:noFill/>
                    </a:lnB>
                    <a:solidFill>
                      <a:schemeClr val="bg1"/>
                    </a:solidFill>
                  </a:tcPr>
                </a:tc>
                <a:tc>
                  <a:txBody>
                    <a:bodyPr/>
                    <a:lstStyle/>
                    <a:p>
                      <a:pPr algn="ctr"/>
                      <a:r>
                        <a:rPr lang="cs-CZ" sz="1400" b="1"/>
                        <a:t>11</a:t>
                      </a:r>
                    </a:p>
                  </a:txBody>
                  <a:tcPr marL="38883" marR="38883" marT="38883" marB="38883" anchor="ctr">
                    <a:lnL>
                      <a:noFill/>
                    </a:lnL>
                    <a:lnR>
                      <a:noFill/>
                    </a:lnR>
                    <a:lnT>
                      <a:noFill/>
                    </a:lnT>
                    <a:lnB>
                      <a:noFill/>
                    </a:lnB>
                    <a:solidFill>
                      <a:schemeClr val="bg1"/>
                    </a:solidFill>
                  </a:tcPr>
                </a:tc>
                <a:tc>
                  <a:txBody>
                    <a:bodyPr/>
                    <a:lstStyle/>
                    <a:p>
                      <a:pPr algn="ctr"/>
                      <a:r>
                        <a:rPr lang="en-US" sz="1400" b="1"/>
                        <a:t>7</a:t>
                      </a:r>
                    </a:p>
                  </a:txBody>
                  <a:tcPr marL="38883" marR="38883" marT="38883" marB="38883" anchor="ctr">
                    <a:lnL>
                      <a:noFill/>
                    </a:lnL>
                    <a:lnR>
                      <a:noFill/>
                    </a:lnR>
                    <a:lnT>
                      <a:noFill/>
                    </a:lnT>
                    <a:lnB>
                      <a:noFill/>
                    </a:lnB>
                    <a:solidFill>
                      <a:schemeClr val="bg1"/>
                    </a:solidFill>
                  </a:tcPr>
                </a:tc>
                <a:tc>
                  <a:txBody>
                    <a:bodyPr/>
                    <a:lstStyle/>
                    <a:p>
                      <a:pPr algn="ctr"/>
                      <a:r>
                        <a:rPr lang="en-US" sz="1400" b="1" dirty="0"/>
                        <a:t>7</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CA$</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6</a:t>
                      </a:r>
                    </a:p>
                  </a:txBody>
                  <a:tcPr marL="38883" marR="38883" marT="38883" marB="38883" anchor="ctr">
                    <a:lnL>
                      <a:noFill/>
                    </a:lnL>
                    <a:lnR>
                      <a:noFill/>
                    </a:lnR>
                    <a:lnT>
                      <a:noFill/>
                    </a:lnT>
                    <a:lnB>
                      <a:noFill/>
                    </a:lnB>
                    <a:solidFill>
                      <a:schemeClr val="bg1"/>
                    </a:solidFill>
                  </a:tcPr>
                </a:tc>
                <a:tc>
                  <a:txBody>
                    <a:bodyPr/>
                    <a:lstStyle/>
                    <a:p>
                      <a:pPr algn="ctr"/>
                      <a:r>
                        <a:rPr lang="en-US" sz="1400" b="1"/>
                        <a:t>5</a:t>
                      </a:r>
                    </a:p>
                  </a:txBody>
                  <a:tcPr marL="38883" marR="38883" marT="38883" marB="38883" anchor="ctr">
                    <a:lnL>
                      <a:noFill/>
                    </a:lnL>
                    <a:lnR>
                      <a:noFill/>
                    </a:lnR>
                    <a:lnT>
                      <a:noFill/>
                    </a:lnT>
                    <a:lnB>
                      <a:noFill/>
                    </a:lnB>
                    <a:solidFill>
                      <a:schemeClr val="bg1"/>
                    </a:solidFill>
                  </a:tcPr>
                </a:tc>
                <a:tc>
                  <a:txBody>
                    <a:bodyPr/>
                    <a:lstStyle/>
                    <a:p>
                      <a:pPr algn="ctr"/>
                      <a:r>
                        <a:rPr lang="en-US" sz="1400" b="1"/>
                        <a:t>5</a:t>
                      </a:r>
                    </a:p>
                  </a:txBody>
                  <a:tcPr marL="38883" marR="38883" marT="38883" marB="38883" anchor="ctr">
                    <a:lnL>
                      <a:noFill/>
                    </a:lnL>
                    <a:lnR>
                      <a:noFill/>
                    </a:lnR>
                    <a:lnT>
                      <a:noFill/>
                    </a:lnT>
                    <a:lnB>
                      <a:noFill/>
                    </a:lnB>
                    <a:solidFill>
                      <a:schemeClr val="bg1"/>
                    </a:solidFill>
                  </a:tcPr>
                </a:tc>
                <a:tc>
                  <a:txBody>
                    <a:bodyPr/>
                    <a:lstStyle/>
                    <a:p>
                      <a:pPr algn="ctr"/>
                      <a:r>
                        <a:rPr lang="en-US" sz="1400" b="1"/>
                        <a:t>5</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HCR</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en-US" sz="1400" b="1"/>
                        <a:t>1</a:t>
                      </a:r>
                    </a:p>
                  </a:txBody>
                  <a:tcPr marL="38883" marR="38883" marT="38883" marB="38883" anchor="ctr">
                    <a:lnL>
                      <a:noFill/>
                    </a:lnL>
                    <a:lnR>
                      <a:noFill/>
                    </a:lnR>
                    <a:lnT>
                      <a:noFill/>
                    </a:lnT>
                    <a:lnB>
                      <a:noFill/>
                    </a:lnB>
                    <a:solidFill>
                      <a:schemeClr val="bg1"/>
                    </a:solidFill>
                  </a:tcPr>
                </a:tc>
                <a:tc>
                  <a:txBody>
                    <a:bodyPr/>
                    <a:lstStyle/>
                    <a:p>
                      <a:pPr algn="ctr"/>
                      <a:r>
                        <a:rPr lang="en-US" sz="1400" b="1"/>
                        <a:t>1</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CCR</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mr-IN" sz="1400" b="1"/>
                        <a:t>…</a:t>
                      </a:r>
                    </a:p>
                  </a:txBody>
                  <a:tcPr marL="38883" marR="38883" marT="38883" marB="38883" anchor="ctr">
                    <a:lnL>
                      <a:noFill/>
                    </a:lnL>
                    <a:lnR>
                      <a:noFill/>
                    </a:lnR>
                    <a:lnT>
                      <a:noFill/>
                    </a:lnT>
                    <a:lnB>
                      <a:noFill/>
                    </a:lnB>
                    <a:solidFill>
                      <a:schemeClr val="bg1"/>
                    </a:solidFill>
                  </a:tcPr>
                </a:tc>
                <a:tc>
                  <a:txBody>
                    <a:bodyPr/>
                    <a:lstStyle/>
                    <a:p>
                      <a:pPr algn="ctr"/>
                      <a:r>
                        <a:rPr lang="is-IS" sz="1400" b="1"/>
                        <a:t>2</a:t>
                      </a:r>
                    </a:p>
                  </a:txBody>
                  <a:tcPr marL="38883" marR="38883" marT="38883" marB="38883" anchor="ctr">
                    <a:lnL>
                      <a:noFill/>
                    </a:lnL>
                    <a:lnR>
                      <a:noFill/>
                    </a:lnR>
                    <a:lnT>
                      <a:noFill/>
                    </a:lnT>
                    <a:lnB>
                      <a:noFill/>
                    </a:lnB>
                    <a:solidFill>
                      <a:schemeClr val="bg1"/>
                    </a:solidFill>
                  </a:tcPr>
                </a:tc>
                <a:tc>
                  <a:txBody>
                    <a:bodyPr/>
                    <a:lstStyle/>
                    <a:p>
                      <a:pPr algn="ctr"/>
                      <a:r>
                        <a:rPr lang="is-IS" sz="1400" b="1"/>
                        <a:t>2</a:t>
                      </a:r>
                    </a:p>
                  </a:txBody>
                  <a:tcPr marL="38883" marR="38883" marT="38883" marB="38883" anchor="ctr">
                    <a:lnL>
                      <a:noFill/>
                    </a:lnL>
                    <a:lnR>
                      <a:noFill/>
                    </a:lnR>
                    <a:lnT>
                      <a:noFill/>
                    </a:lnT>
                    <a:lnB>
                      <a:noFill/>
                    </a:lnB>
                    <a:solidFill>
                      <a:schemeClr val="bg1"/>
                    </a:solidFill>
                  </a:tcPr>
                </a:tc>
              </a:tr>
              <a:tr h="306649">
                <a:tc>
                  <a:txBody>
                    <a:bodyPr/>
                    <a:lstStyle/>
                    <a:p>
                      <a:pPr algn="l"/>
                      <a:r>
                        <a:rPr lang="en-US" sz="1400" b="1" dirty="0"/>
                        <a:t>LIV</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mr-IN" sz="1400" b="1" dirty="0"/>
                        <a:t>…</a:t>
                      </a:r>
                    </a:p>
                  </a:txBody>
                  <a:tcPr marL="38883" marR="38883" marT="38883" marB="38883" anchor="ctr">
                    <a:lnL>
                      <a:noFill/>
                    </a:lnL>
                    <a:lnR>
                      <a:noFill/>
                    </a:lnR>
                    <a:lnT>
                      <a:noFill/>
                    </a:lnT>
                    <a:lnB>
                      <a:noFill/>
                    </a:lnB>
                    <a:solidFill>
                      <a:schemeClr val="bg1"/>
                    </a:solidFill>
                  </a:tcPr>
                </a:tc>
                <a:tc>
                  <a:txBody>
                    <a:bodyPr/>
                    <a:lstStyle/>
                    <a:p>
                      <a:pPr algn="ctr"/>
                      <a:r>
                        <a:rPr lang="en-US" sz="1400" b="1" dirty="0"/>
                        <a:t>7</a:t>
                      </a:r>
                    </a:p>
                  </a:txBody>
                  <a:tcPr marL="38883" marR="38883" marT="38883" marB="38883" anchor="ctr">
                    <a:lnL>
                      <a:noFill/>
                    </a:lnL>
                    <a:lnR>
                      <a:noFill/>
                    </a:lnR>
                    <a:lnT>
                      <a:noFill/>
                    </a:lnT>
                    <a:lnB>
                      <a:noFill/>
                    </a:lnB>
                    <a:solidFill>
                      <a:schemeClr val="bg1"/>
                    </a:solidFill>
                  </a:tcPr>
                </a:tc>
              </a:tr>
            </a:tbl>
          </a:graphicData>
        </a:graphic>
      </p:graphicFrame>
      <p:sp>
        <p:nvSpPr>
          <p:cNvPr id="4" name="Rectangle 1"/>
          <p:cNvSpPr>
            <a:spLocks noChangeArrowheads="1"/>
          </p:cNvSpPr>
          <p:nvPr/>
        </p:nvSpPr>
        <p:spPr bwMode="auto">
          <a:xfrm>
            <a:off x="2052638" y="1600200"/>
            <a:ext cx="9144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4508092" y="6370155"/>
            <a:ext cx="4572000" cy="246221"/>
          </a:xfrm>
          <a:prstGeom prst="rect">
            <a:avLst/>
          </a:prstGeom>
        </p:spPr>
        <p:txBody>
          <a:bodyPr>
            <a:spAutoFit/>
          </a:bodyPr>
          <a:lstStyle/>
          <a:p>
            <a:pPr algn="r"/>
            <a:r>
              <a:rPr lang="en-US" sz="1000" b="1" dirty="0" smtClean="0">
                <a:solidFill>
                  <a:srgbClr val="D9D7AC"/>
                </a:solidFill>
              </a:rPr>
              <a:t>Source:</a:t>
            </a:r>
            <a:r>
              <a:rPr lang="en-US" sz="1000" dirty="0" smtClean="0">
                <a:solidFill>
                  <a:srgbClr val="D9D7AC"/>
                </a:solidFill>
              </a:rPr>
              <a:t> https</a:t>
            </a:r>
            <a:r>
              <a:rPr lang="en-US" sz="1000" dirty="0">
                <a:solidFill>
                  <a:srgbClr val="D9D7AC"/>
                </a:solidFill>
              </a:rPr>
              <a:t>://</a:t>
            </a:r>
            <a:r>
              <a:rPr lang="en-US" sz="1000" dirty="0" err="1" smtClean="0">
                <a:solidFill>
                  <a:srgbClr val="D9D7AC"/>
                </a:solidFill>
              </a:rPr>
              <a:t>aipl.arsusda.gov</a:t>
            </a:r>
            <a:r>
              <a:rPr lang="en-US" sz="1000" dirty="0" smtClean="0">
                <a:solidFill>
                  <a:srgbClr val="D9D7AC"/>
                </a:solidFill>
              </a:rPr>
              <a:t>/reference/nmcalc-2017.htm.</a:t>
            </a:r>
            <a:endParaRPr lang="en-US" sz="1000" dirty="0">
              <a:solidFill>
                <a:srgbClr val="D9D7AC"/>
              </a:solidFill>
            </a:endParaRPr>
          </a:p>
        </p:txBody>
      </p:sp>
    </p:spTree>
    <p:extLst>
      <p:ext uri="{BB962C8B-B14F-4D97-AF65-F5344CB8AC3E}">
        <p14:creationId xmlns:p14="http://schemas.microsoft.com/office/powerpoint/2010/main" val="3163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3</a:t>
            </a:r>
            <a:endParaRPr lang="en-US" dirty="0"/>
          </a:p>
        </p:txBody>
      </p:sp>
      <p:sp>
        <p:nvSpPr>
          <p:cNvPr id="3" name="Content Placeholder 2"/>
          <p:cNvSpPr>
            <a:spLocks noGrp="1"/>
          </p:cNvSpPr>
          <p:nvPr>
            <p:ph idx="1"/>
          </p:nvPr>
        </p:nvSpPr>
        <p:spPr/>
        <p:txBody>
          <a:bodyPr>
            <a:normAutofit/>
          </a:bodyPr>
          <a:lstStyle/>
          <a:p>
            <a:r>
              <a:rPr lang="en-US" dirty="0"/>
              <a:t>“Developing, testing, and implementing new computational methods can improve accuracy with little extra cost or provide the same or similar accuracy with reduced </a:t>
            </a:r>
            <a:r>
              <a:rPr lang="en-US" dirty="0" smtClean="0"/>
              <a:t>cost”</a:t>
            </a:r>
          </a:p>
          <a:p>
            <a:r>
              <a:rPr lang="en-US" dirty="0" smtClean="0"/>
              <a:t>Improved genomic evaluation methodology, evaluations for crossbred animals, models for new traits</a:t>
            </a:r>
          </a:p>
          <a:p>
            <a:r>
              <a:rPr lang="en-US" dirty="0" smtClean="0"/>
              <a:t>How do we deal with pre-selection bias?</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88904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CDDR Moved</a:t>
            </a:r>
            <a:endParaRPr lang="en-US" dirty="0"/>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
        <p:nvSpPr>
          <p:cNvPr id="4" name="Rectangle 1"/>
          <p:cNvSpPr>
            <a:spLocks noChangeArrowheads="1"/>
          </p:cNvSpPr>
          <p:nvPr/>
        </p:nvSpPr>
        <p:spPr bwMode="auto">
          <a:xfrm>
            <a:off x="4402552" y="1412992"/>
            <a:ext cx="4768870" cy="1200329"/>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r>
              <a:rPr lang="en-US" sz="2400" b="1" dirty="0" smtClean="0">
                <a:solidFill>
                  <a:srgbClr val="FFFF00"/>
                </a:solidFill>
              </a:rPr>
              <a:t>Left: </a:t>
            </a:r>
            <a:r>
              <a:rPr lang="en-US" sz="2400" b="1" dirty="0" smtClean="0">
                <a:solidFill>
                  <a:schemeClr val="bg1"/>
                </a:solidFill>
              </a:rPr>
              <a:t>Old freezer room in basement</a:t>
            </a:r>
            <a:br>
              <a:rPr lang="en-US" sz="2400" b="1" dirty="0" smtClean="0">
                <a:solidFill>
                  <a:schemeClr val="bg1"/>
                </a:solidFill>
              </a:rPr>
            </a:br>
            <a:r>
              <a:rPr lang="en-US" sz="2400" b="1" dirty="0" smtClean="0">
                <a:solidFill>
                  <a:schemeClr val="bg1"/>
                </a:solidFill>
              </a:rPr>
              <a:t>of </a:t>
            </a:r>
            <a:r>
              <a:rPr lang="en-US" sz="2400" b="1" dirty="0" err="1" smtClean="0">
                <a:solidFill>
                  <a:schemeClr val="bg1"/>
                </a:solidFill>
              </a:rPr>
              <a:t>Bldg</a:t>
            </a:r>
            <a:r>
              <a:rPr lang="en-US" sz="2400" b="1" dirty="0" smtClean="0">
                <a:solidFill>
                  <a:schemeClr val="bg1"/>
                </a:solidFill>
              </a:rPr>
              <a:t> 200, which AGIL staff moved</a:t>
            </a:r>
            <a:br>
              <a:rPr lang="en-US" sz="2400" b="1" dirty="0" smtClean="0">
                <a:solidFill>
                  <a:schemeClr val="bg1"/>
                </a:solidFill>
              </a:rPr>
            </a:br>
            <a:r>
              <a:rPr lang="en-US" sz="2400" b="1" dirty="0" smtClean="0">
                <a:solidFill>
                  <a:schemeClr val="bg1"/>
                </a:solidFill>
              </a:rPr>
              <a:t>out of 2 years ago.</a:t>
            </a:r>
            <a:endParaRPr lang="en-US" sz="24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266" y="1423222"/>
            <a:ext cx="3836416" cy="2157984"/>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542" y="3933410"/>
            <a:ext cx="4567936" cy="2569464"/>
          </a:xfrm>
          <a:prstGeom prst="rect">
            <a:avLst/>
          </a:prstGeom>
        </p:spPr>
      </p:pic>
      <p:sp>
        <p:nvSpPr>
          <p:cNvPr id="10" name="Rectangle 9"/>
          <p:cNvSpPr>
            <a:spLocks noChangeArrowheads="1"/>
          </p:cNvSpPr>
          <p:nvPr/>
        </p:nvSpPr>
        <p:spPr bwMode="auto">
          <a:xfrm>
            <a:off x="0" y="3949385"/>
            <a:ext cx="4241739" cy="1200329"/>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r>
              <a:rPr lang="en-US" sz="2400" b="1" dirty="0" smtClean="0">
                <a:solidFill>
                  <a:srgbClr val="FFFF00"/>
                </a:solidFill>
              </a:rPr>
              <a:t>Right: </a:t>
            </a:r>
            <a:r>
              <a:rPr lang="en-US" sz="2400" b="1" dirty="0" smtClean="0">
                <a:solidFill>
                  <a:schemeClr val="bg1"/>
                </a:solidFill>
              </a:rPr>
              <a:t>New freezer room in </a:t>
            </a:r>
            <a:r>
              <a:rPr lang="en-US" sz="2400" b="1" dirty="0" err="1" smtClean="0">
                <a:solidFill>
                  <a:schemeClr val="bg1"/>
                </a:solidFill>
              </a:rPr>
              <a:t>Bldg</a:t>
            </a:r>
            <a:r>
              <a:rPr lang="en-US" sz="2400" b="1" dirty="0">
                <a:solidFill>
                  <a:schemeClr val="bg1"/>
                </a:solidFill>
              </a:rPr>
              <a:t/>
            </a:r>
            <a:br>
              <a:rPr lang="en-US" sz="2400" b="1" dirty="0">
                <a:solidFill>
                  <a:schemeClr val="bg1"/>
                </a:solidFill>
              </a:rPr>
            </a:br>
            <a:r>
              <a:rPr lang="en-US" sz="2400" b="1" dirty="0" smtClean="0">
                <a:solidFill>
                  <a:schemeClr val="bg1"/>
                </a:solidFill>
              </a:rPr>
              <a:t>306, which AGIL staff currently</a:t>
            </a:r>
            <a:br>
              <a:rPr lang="en-US" sz="2400" b="1" dirty="0" smtClean="0">
                <a:solidFill>
                  <a:schemeClr val="bg1"/>
                </a:solidFill>
              </a:rPr>
            </a:br>
            <a:r>
              <a:rPr lang="en-US" sz="2400" b="1" dirty="0" smtClean="0">
                <a:solidFill>
                  <a:schemeClr val="bg1"/>
                </a:solidFill>
              </a:rPr>
              <a:t>occupy.</a:t>
            </a:r>
            <a:endParaRPr lang="en-US" sz="2400" b="1" dirty="0">
              <a:solidFill>
                <a:schemeClr val="bg1"/>
              </a:solidFill>
            </a:endParaRPr>
          </a:p>
        </p:txBody>
      </p:sp>
    </p:spTree>
    <p:extLst>
      <p:ext uri="{BB962C8B-B14F-4D97-AF65-F5344CB8AC3E}">
        <p14:creationId xmlns:p14="http://schemas.microsoft.com/office/powerpoint/2010/main" val="178828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New Dairy Calf DNA </a:t>
            </a:r>
            <a:r>
              <a:rPr lang="en-US" dirty="0" err="1" smtClean="0"/>
              <a:t>BioBank</a:t>
            </a:r>
            <a:endParaRPr lang="en-US" dirty="0"/>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94" y="1417638"/>
            <a:ext cx="365760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606" y="1417638"/>
            <a:ext cx="3657600" cy="27432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143" y="3206607"/>
            <a:ext cx="2516886" cy="335584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513002" y="3810000"/>
            <a:ext cx="3657600" cy="2743200"/>
          </a:xfrm>
          <a:prstGeom prst="rect">
            <a:avLst/>
          </a:prstGeom>
        </p:spPr>
      </p:pic>
    </p:spTree>
    <p:extLst>
      <p:ext uri="{BB962C8B-B14F-4D97-AF65-F5344CB8AC3E}">
        <p14:creationId xmlns:p14="http://schemas.microsoft.com/office/powerpoint/2010/main" val="4576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Acknowledgments</a:t>
            </a:r>
            <a:endParaRPr lang="en-US" dirty="0"/>
          </a:p>
        </p:txBody>
      </p:sp>
      <p:sp>
        <p:nvSpPr>
          <p:cNvPr id="9" name="Content Placeholder 8"/>
          <p:cNvSpPr>
            <a:spLocks noGrp="1"/>
          </p:cNvSpPr>
          <p:nvPr>
            <p:ph idx="1"/>
          </p:nvPr>
        </p:nvSpPr>
        <p:spPr>
          <a:xfrm>
            <a:off x="457200" y="1600200"/>
            <a:ext cx="8229600" cy="4855303"/>
          </a:xfrm>
        </p:spPr>
        <p:txBody>
          <a:bodyPr>
            <a:normAutofit fontScale="92500"/>
          </a:bodyPr>
          <a:lstStyle/>
          <a:p>
            <a:r>
              <a:rPr lang="en-US" dirty="0" smtClean="0">
                <a:solidFill>
                  <a:srgbClr val="FFFF00"/>
                </a:solidFill>
              </a:rPr>
              <a:t>USDA-ARS</a:t>
            </a:r>
            <a:r>
              <a:rPr lang="en-US" dirty="0" smtClean="0"/>
              <a:t> project 8042-31000-101-00, “Improving Genetic Predictions in Dairy Animals Using Phenotypic and Genomic Information”</a:t>
            </a:r>
          </a:p>
          <a:p>
            <a:r>
              <a:rPr lang="en-US" dirty="0" smtClean="0"/>
              <a:t>Mention </a:t>
            </a:r>
            <a:r>
              <a:rPr lang="en-US" dirty="0"/>
              <a:t>of trade names or commercial products in this article is solely for the purpose of providing specific information and does not imply recommendation or endorsement by the US Department of Agriculture. The USDA is an equal opportunity provider and employer.</a:t>
            </a:r>
          </a:p>
        </p:txBody>
      </p:sp>
      <p:sp>
        <p:nvSpPr>
          <p:cNvPr id="7"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1686005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Picture 2" descr="http://i.telegraph.co.uk/multimedia/archive/02961/monty_python_spani_2961214k.jpg"/>
          <p:cNvPicPr>
            <a:picLocks noChangeAspect="1" noChangeArrowheads="1"/>
          </p:cNvPicPr>
          <p:nvPr/>
        </p:nvPicPr>
        <p:blipFill>
          <a:blip r:embed="rId2" cstate="print"/>
          <a:srcRect t="6716" r="839" b="3358"/>
          <a:stretch>
            <a:fillRect/>
          </a:stretch>
        </p:blipFill>
        <p:spPr bwMode="auto">
          <a:xfrm>
            <a:off x="330508" y="1408743"/>
            <a:ext cx="8488496" cy="4808862"/>
          </a:xfrm>
          <a:prstGeom prst="rect">
            <a:avLst/>
          </a:prstGeom>
          <a:noFill/>
        </p:spPr>
      </p:pic>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248521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First things first</a:t>
            </a:r>
            <a:r>
              <a:rPr lang="mr-IN" dirty="0" smtClean="0"/>
              <a:t>…</a:t>
            </a:r>
            <a:endParaRPr lang="en-US" dirty="0"/>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763" y="1179870"/>
            <a:ext cx="4023360" cy="536448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9462" t="17473" r="20538" b="26903"/>
          <a:stretch/>
        </p:blipFill>
        <p:spPr>
          <a:xfrm>
            <a:off x="285135" y="2140342"/>
            <a:ext cx="5486400" cy="3178912"/>
          </a:xfrm>
          <a:prstGeom prst="rect">
            <a:avLst/>
          </a:prstGeom>
        </p:spPr>
      </p:pic>
    </p:spTree>
    <p:extLst>
      <p:ext uri="{BB962C8B-B14F-4D97-AF65-F5344CB8AC3E}">
        <p14:creationId xmlns:p14="http://schemas.microsoft.com/office/powerpoint/2010/main" val="2620654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 structure</a:t>
            </a:r>
            <a:endParaRPr lang="en-US" dirty="0"/>
          </a:p>
        </p:txBody>
      </p:sp>
      <p:sp>
        <p:nvSpPr>
          <p:cNvPr id="4" name="Footer Placeholder 3"/>
          <p:cNvSpPr>
            <a:spLocks noGrp="1"/>
          </p:cNvSpPr>
          <p:nvPr>
            <p:ph type="ftr" sz="quarter" idx="3"/>
          </p:nvPr>
        </p:nvSpPr>
        <p:spPr/>
        <p:txBody>
          <a:bodyPr/>
          <a:lstStyle/>
          <a:p>
            <a:r>
              <a:rPr lang="en-US" smtClean="0"/>
              <a:t>Faculdade de Zootecnia e Engenharia de Alimentos, Universidade de São Paulo, Pirassununga, Brasil, 13 Fevereiro 2017</a:t>
            </a:r>
            <a:endParaRPr lang="en-US" dirty="0"/>
          </a:p>
        </p:txBody>
      </p:sp>
      <p:sp>
        <p:nvSpPr>
          <p:cNvPr id="5" name="TextBox 4"/>
          <p:cNvSpPr txBox="1"/>
          <p:nvPr/>
        </p:nvSpPr>
        <p:spPr>
          <a:xfrm>
            <a:off x="457200" y="1417638"/>
            <a:ext cx="8146026" cy="769441"/>
          </a:xfrm>
          <a:prstGeom prst="rect">
            <a:avLst/>
          </a:prstGeom>
          <a:noFill/>
          <a:ln>
            <a:solidFill>
              <a:schemeClr val="bg1"/>
            </a:solidFill>
          </a:ln>
        </p:spPr>
        <p:txBody>
          <a:bodyPr wrap="square" rtlCol="0">
            <a:spAutoFit/>
          </a:bodyPr>
          <a:lstStyle/>
          <a:p>
            <a:pPr algn="ctr"/>
            <a:r>
              <a:rPr lang="en-US" sz="2400" b="1" dirty="0" smtClean="0">
                <a:solidFill>
                  <a:schemeClr val="bg1"/>
                </a:solidFill>
              </a:rPr>
              <a:t>Animal Genomics and Improvement Laboratory</a:t>
            </a:r>
            <a:r>
              <a:rPr lang="en-US" sz="2000" b="1" dirty="0" smtClean="0">
                <a:solidFill>
                  <a:schemeClr val="bg1"/>
                </a:solidFill>
              </a:rPr>
              <a:t/>
            </a:r>
            <a:br>
              <a:rPr lang="en-US" sz="2000" b="1" dirty="0" smtClean="0">
                <a:solidFill>
                  <a:schemeClr val="bg1"/>
                </a:solidFill>
              </a:rPr>
            </a:br>
            <a:r>
              <a:rPr lang="en-US" sz="2000" b="1" dirty="0" smtClean="0">
                <a:solidFill>
                  <a:schemeClr val="bg1"/>
                </a:solidFill>
              </a:rPr>
              <a:t>(35.7 FTE, ~$8.2 million appropriated budget)</a:t>
            </a:r>
            <a:endParaRPr lang="en-US" sz="2000" b="1" dirty="0">
              <a:solidFill>
                <a:schemeClr val="bg1"/>
              </a:solidFill>
            </a:endParaRPr>
          </a:p>
        </p:txBody>
      </p:sp>
      <p:sp>
        <p:nvSpPr>
          <p:cNvPr id="11" name="TextBox 10"/>
          <p:cNvSpPr txBox="1"/>
          <p:nvPr/>
        </p:nvSpPr>
        <p:spPr>
          <a:xfrm>
            <a:off x="4556093" y="2560638"/>
            <a:ext cx="4224916" cy="1015663"/>
          </a:xfrm>
          <a:prstGeom prst="rect">
            <a:avLst/>
          </a:prstGeom>
          <a:noFill/>
          <a:ln>
            <a:solidFill>
              <a:schemeClr val="bg1"/>
            </a:solidFill>
          </a:ln>
        </p:spPr>
        <p:txBody>
          <a:bodyPr wrap="square" rtlCol="0">
            <a:spAutoFit/>
          </a:bodyPr>
          <a:lstStyle/>
          <a:p>
            <a:r>
              <a:rPr lang="en-US" sz="2000" b="1" dirty="0">
                <a:solidFill>
                  <a:srgbClr val="73FB79"/>
                </a:solidFill>
              </a:rPr>
              <a:t>Improving Genetic Predictions in Dairy Animals Using Phenotypic and Genomic Information</a:t>
            </a:r>
            <a:r>
              <a:rPr lang="en-US" sz="2000" b="1" dirty="0">
                <a:solidFill>
                  <a:schemeClr val="bg1"/>
                </a:solidFill>
              </a:rPr>
              <a:t> </a:t>
            </a:r>
            <a:r>
              <a:rPr lang="en-US" sz="2000" b="1" dirty="0" smtClean="0">
                <a:solidFill>
                  <a:srgbClr val="FFFF00"/>
                </a:solidFill>
              </a:rPr>
              <a:t>(P. </a:t>
            </a:r>
            <a:r>
              <a:rPr lang="en-US" sz="2000" b="1" dirty="0" err="1" smtClean="0">
                <a:solidFill>
                  <a:srgbClr val="FFFF00"/>
                </a:solidFill>
              </a:rPr>
              <a:t>VanRaden</a:t>
            </a:r>
            <a:r>
              <a:rPr lang="en-US" sz="2000" b="1" dirty="0" smtClean="0">
                <a:solidFill>
                  <a:srgbClr val="FFFF00"/>
                </a:solidFill>
              </a:rPr>
              <a:t>)</a:t>
            </a:r>
            <a:endParaRPr lang="en-US" sz="2000" b="1" dirty="0">
              <a:solidFill>
                <a:srgbClr val="FFFF00"/>
              </a:solidFill>
            </a:endParaRPr>
          </a:p>
        </p:txBody>
      </p:sp>
      <p:sp>
        <p:nvSpPr>
          <p:cNvPr id="12" name="TextBox 11"/>
          <p:cNvSpPr txBox="1"/>
          <p:nvPr/>
        </p:nvSpPr>
        <p:spPr>
          <a:xfrm>
            <a:off x="322028" y="4269849"/>
            <a:ext cx="3399183" cy="1323439"/>
          </a:xfrm>
          <a:prstGeom prst="rect">
            <a:avLst/>
          </a:prstGeom>
          <a:noFill/>
          <a:ln>
            <a:solidFill>
              <a:schemeClr val="bg1"/>
            </a:solidFill>
          </a:ln>
        </p:spPr>
        <p:txBody>
          <a:bodyPr wrap="square" rtlCol="0">
            <a:spAutoFit/>
          </a:bodyPr>
          <a:lstStyle/>
          <a:p>
            <a:r>
              <a:rPr lang="en-US" sz="2000" b="1" dirty="0">
                <a:solidFill>
                  <a:schemeClr val="bg1"/>
                </a:solidFill>
              </a:rPr>
              <a:t>Understanding Genetic and Physiological Factors Affecting Nutrient Use Efficiency of Dairy Cattle </a:t>
            </a:r>
            <a:r>
              <a:rPr lang="en-US" sz="2000" b="1" dirty="0" smtClean="0">
                <a:solidFill>
                  <a:schemeClr val="bg1"/>
                </a:solidFill>
              </a:rPr>
              <a:t> </a:t>
            </a:r>
            <a:r>
              <a:rPr lang="en-US" sz="2000" b="1" dirty="0" smtClean="0">
                <a:solidFill>
                  <a:srgbClr val="FFFF00"/>
                </a:solidFill>
              </a:rPr>
              <a:t>(E. Connor)</a:t>
            </a:r>
            <a:endParaRPr lang="en-US" sz="2000" b="1" dirty="0">
              <a:solidFill>
                <a:srgbClr val="FFFF00"/>
              </a:solidFill>
            </a:endParaRPr>
          </a:p>
        </p:txBody>
      </p:sp>
      <p:sp>
        <p:nvSpPr>
          <p:cNvPr id="13" name="TextBox 12"/>
          <p:cNvSpPr txBox="1"/>
          <p:nvPr/>
        </p:nvSpPr>
        <p:spPr>
          <a:xfrm>
            <a:off x="4579949" y="4245995"/>
            <a:ext cx="4436828" cy="1015663"/>
          </a:xfrm>
          <a:prstGeom prst="rect">
            <a:avLst/>
          </a:prstGeom>
          <a:noFill/>
          <a:ln>
            <a:solidFill>
              <a:schemeClr val="bg1"/>
            </a:solidFill>
          </a:ln>
        </p:spPr>
        <p:txBody>
          <a:bodyPr wrap="square" rtlCol="0">
            <a:spAutoFit/>
          </a:bodyPr>
          <a:lstStyle/>
          <a:p>
            <a:r>
              <a:rPr lang="en-US" sz="2000" b="1" dirty="0" smtClean="0">
                <a:solidFill>
                  <a:schemeClr val="bg1"/>
                </a:solidFill>
              </a:rPr>
              <a:t>Development </a:t>
            </a:r>
            <a:r>
              <a:rPr lang="en-US" sz="2000" b="1" dirty="0">
                <a:solidFill>
                  <a:schemeClr val="bg1"/>
                </a:solidFill>
              </a:rPr>
              <a:t>of Genomic Tools to Study Ruminant Resistance to Gastrointestinal </a:t>
            </a:r>
            <a:r>
              <a:rPr lang="en-US" sz="2000" b="1" dirty="0" smtClean="0">
                <a:solidFill>
                  <a:schemeClr val="bg1"/>
                </a:solidFill>
              </a:rPr>
              <a:t>Nematodes </a:t>
            </a:r>
            <a:r>
              <a:rPr lang="en-US" sz="2000" b="1" dirty="0" smtClean="0">
                <a:solidFill>
                  <a:srgbClr val="FFFF00"/>
                </a:solidFill>
              </a:rPr>
              <a:t>(R. Li)</a:t>
            </a:r>
            <a:endParaRPr lang="en-US" sz="2000" b="1" dirty="0">
              <a:solidFill>
                <a:srgbClr val="FFFF00"/>
              </a:solidFill>
            </a:endParaRPr>
          </a:p>
        </p:txBody>
      </p:sp>
      <p:sp>
        <p:nvSpPr>
          <p:cNvPr id="10" name="TextBox 9"/>
          <p:cNvSpPr txBox="1"/>
          <p:nvPr/>
        </p:nvSpPr>
        <p:spPr>
          <a:xfrm>
            <a:off x="333953" y="2594344"/>
            <a:ext cx="3427012" cy="1015663"/>
          </a:xfrm>
          <a:prstGeom prst="rect">
            <a:avLst/>
          </a:prstGeom>
          <a:noFill/>
          <a:ln>
            <a:solidFill>
              <a:schemeClr val="bg1"/>
            </a:solidFill>
          </a:ln>
        </p:spPr>
        <p:txBody>
          <a:bodyPr wrap="square" rtlCol="0">
            <a:spAutoFit/>
          </a:bodyPr>
          <a:lstStyle/>
          <a:p>
            <a:r>
              <a:rPr lang="en-US" sz="2000" b="1" dirty="0" smtClean="0">
                <a:solidFill>
                  <a:schemeClr val="bg1"/>
                </a:solidFill>
              </a:rPr>
              <a:t>Enhancing Genetic Merit of Ruminants Through Genome Selection and Analysis </a:t>
            </a:r>
            <a:r>
              <a:rPr lang="en-US" sz="2000" b="1" dirty="0" smtClean="0">
                <a:solidFill>
                  <a:srgbClr val="FFFF00"/>
                </a:solidFill>
              </a:rPr>
              <a:t>(G. Liu)</a:t>
            </a:r>
            <a:endParaRPr lang="en-US" sz="2000" b="1" dirty="0">
              <a:solidFill>
                <a:srgbClr val="FFFF00"/>
              </a:solidFill>
            </a:endParaRPr>
          </a:p>
        </p:txBody>
      </p:sp>
    </p:spTree>
    <p:extLst>
      <p:ext uri="{BB962C8B-B14F-4D97-AF65-F5344CB8AC3E}">
        <p14:creationId xmlns:p14="http://schemas.microsoft.com/office/powerpoint/2010/main" val="128615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p:txBody>
          <a:bodyPr>
            <a:normAutofit lnSpcReduction="10000"/>
          </a:bodyPr>
          <a:lstStyle/>
          <a:p>
            <a:r>
              <a:rPr lang="en-US" dirty="0" smtClean="0"/>
              <a:t>Dr. John Cole is Acting Research Leader</a:t>
            </a:r>
          </a:p>
          <a:p>
            <a:r>
              <a:rPr lang="en-US" dirty="0" smtClean="0"/>
              <a:t>Dr. George </a:t>
            </a:r>
            <a:r>
              <a:rPr lang="en-US" dirty="0" err="1" smtClean="0"/>
              <a:t>Wiggans</a:t>
            </a:r>
            <a:r>
              <a:rPr lang="en-US" dirty="0" smtClean="0"/>
              <a:t> retired in 07/16</a:t>
            </a:r>
          </a:p>
          <a:p>
            <a:r>
              <a:rPr lang="en-US" dirty="0" smtClean="0"/>
              <a:t>Dr. Derek </a:t>
            </a:r>
            <a:r>
              <a:rPr lang="en-US" dirty="0" err="1" smtClean="0"/>
              <a:t>Bickhart</a:t>
            </a:r>
            <a:r>
              <a:rPr lang="en-US" dirty="0" smtClean="0"/>
              <a:t> transferred to the US Dairy Forage Research Center in Madison 10/16</a:t>
            </a:r>
          </a:p>
          <a:p>
            <a:r>
              <a:rPr lang="en-US" dirty="0" smtClean="0"/>
              <a:t>Dr. Curt Van </a:t>
            </a:r>
            <a:r>
              <a:rPr lang="en-US" dirty="0" err="1" smtClean="0"/>
              <a:t>Tassell</a:t>
            </a:r>
            <a:r>
              <a:rPr lang="en-US" dirty="0" smtClean="0"/>
              <a:t> will contribute 25% FTE when new project plan begins</a:t>
            </a:r>
          </a:p>
          <a:p>
            <a:r>
              <a:rPr lang="en-US" dirty="0" smtClean="0"/>
              <a:t>Dr. Jeff O’Connell (University or Maryland School of Medicine) paid for 20% FTE</a:t>
            </a:r>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1049348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Staffing (cont’d)</a:t>
            </a:r>
            <a:endParaRPr lang="en-US" dirty="0"/>
          </a:p>
        </p:txBody>
      </p:sp>
      <p:sp>
        <p:nvSpPr>
          <p:cNvPr id="3" name="Content Placeholder 2"/>
          <p:cNvSpPr>
            <a:spLocks noGrp="1"/>
          </p:cNvSpPr>
          <p:nvPr>
            <p:ph idx="1"/>
          </p:nvPr>
        </p:nvSpPr>
        <p:spPr>
          <a:xfrm>
            <a:off x="457200" y="1588625"/>
            <a:ext cx="8229600" cy="4525963"/>
          </a:xfrm>
        </p:spPr>
        <p:txBody>
          <a:bodyPr>
            <a:normAutofit/>
          </a:bodyPr>
          <a:lstStyle/>
          <a:p>
            <a:r>
              <a:rPr lang="en-US" dirty="0" smtClean="0"/>
              <a:t>Exploring options for hiring postdocs, dependent on qualified candidates</a:t>
            </a:r>
          </a:p>
          <a:p>
            <a:r>
              <a:rPr lang="en-US" dirty="0" smtClean="0"/>
              <a:t>Collaboration with university and industry colleagues remains important</a:t>
            </a:r>
            <a:endParaRPr lang="en-US" dirty="0" smtClean="0"/>
          </a:p>
          <a:p>
            <a:r>
              <a:rPr lang="en-US" dirty="0" smtClean="0"/>
              <a:t>When the hiring freeze is lifted</a:t>
            </a:r>
            <a:r>
              <a:rPr lang="mr-IN" dirty="0" smtClean="0"/>
              <a:t>…</a:t>
            </a:r>
            <a:endParaRPr lang="en-US" dirty="0" smtClean="0"/>
          </a:p>
          <a:p>
            <a:pPr lvl="1"/>
            <a:r>
              <a:rPr lang="en-US" dirty="0"/>
              <a:t>N</a:t>
            </a:r>
            <a:r>
              <a:rPr lang="en-US" dirty="0" smtClean="0"/>
              <a:t>ational search for permanent RL</a:t>
            </a:r>
          </a:p>
          <a:p>
            <a:pPr lvl="1"/>
            <a:r>
              <a:rPr lang="en-US" dirty="0" smtClean="0"/>
              <a:t>Advertise Dr. </a:t>
            </a:r>
            <a:r>
              <a:rPr lang="en-US" dirty="0" err="1" smtClean="0"/>
              <a:t>Bickhart’s</a:t>
            </a:r>
            <a:r>
              <a:rPr lang="en-US" dirty="0" smtClean="0"/>
              <a:t> position</a:t>
            </a:r>
          </a:p>
        </p:txBody>
      </p:sp>
      <p:sp>
        <p:nvSpPr>
          <p:cNvPr id="6"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1268463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5-Year Plan</a:t>
            </a:r>
            <a:endParaRPr lang="en-US" dirty="0"/>
          </a:p>
        </p:txBody>
      </p:sp>
      <p:sp>
        <p:nvSpPr>
          <p:cNvPr id="3" name="Content Placeholder 2"/>
          <p:cNvSpPr>
            <a:spLocks noGrp="1"/>
          </p:cNvSpPr>
          <p:nvPr>
            <p:ph idx="1"/>
          </p:nvPr>
        </p:nvSpPr>
        <p:spPr/>
        <p:txBody>
          <a:bodyPr/>
          <a:lstStyle/>
          <a:p>
            <a:r>
              <a:rPr lang="en-US" dirty="0" smtClean="0"/>
              <a:t>Our current five-year project plan is ending</a:t>
            </a:r>
          </a:p>
          <a:p>
            <a:pPr lvl="1"/>
            <a:r>
              <a:rPr lang="en-US" dirty="0" smtClean="0"/>
              <a:t>All milestones accomplished in whole or part</a:t>
            </a:r>
          </a:p>
          <a:p>
            <a:r>
              <a:rPr lang="en-US" dirty="0" smtClean="0"/>
              <a:t>A new plan has been drafted and is under peer-review</a:t>
            </a:r>
          </a:p>
          <a:p>
            <a:r>
              <a:rPr lang="en-US" dirty="0" smtClean="0"/>
              <a:t>Objectives are similar between the old and new plans</a:t>
            </a:r>
          </a:p>
          <a:p>
            <a:r>
              <a:rPr lang="en-US" dirty="0" smtClean="0">
                <a:solidFill>
                  <a:srgbClr val="FFFF00"/>
                </a:solidFill>
              </a:rPr>
              <a:t>Our mission hasn’t changed</a:t>
            </a:r>
            <a:endParaRPr lang="en-US" dirty="0">
              <a:solidFill>
                <a:srgbClr val="FFFF00"/>
              </a:solidFill>
            </a:endParaRP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1076195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1</a:t>
            </a:r>
            <a:endParaRPr lang="en-US" dirty="0"/>
          </a:p>
        </p:txBody>
      </p:sp>
      <p:sp>
        <p:nvSpPr>
          <p:cNvPr id="3" name="Content Placeholder 2"/>
          <p:cNvSpPr>
            <a:spLocks noGrp="1"/>
          </p:cNvSpPr>
          <p:nvPr>
            <p:ph idx="1"/>
          </p:nvPr>
        </p:nvSpPr>
        <p:spPr/>
        <p:txBody>
          <a:bodyPr>
            <a:normAutofit/>
          </a:bodyPr>
          <a:lstStyle/>
          <a:p>
            <a:r>
              <a:rPr lang="en-US" dirty="0" smtClean="0"/>
              <a:t>“Expand </a:t>
            </a:r>
            <a:r>
              <a:rPr lang="en-US" dirty="0"/>
              <a:t>genomic data used in prediction by selecting new variants that more precisely track the true gene mutations that cause phenotypic </a:t>
            </a:r>
            <a:r>
              <a:rPr lang="en-US" dirty="0" smtClean="0"/>
              <a:t>differences”</a:t>
            </a:r>
          </a:p>
          <a:p>
            <a:r>
              <a:rPr lang="en-US" dirty="0" smtClean="0"/>
              <a:t>Focus on new SNP chips, use of DNA sequence, and strategies for gene editing</a:t>
            </a:r>
          </a:p>
          <a:p>
            <a:r>
              <a:rPr lang="en-US" dirty="0" smtClean="0"/>
              <a:t>New reference genome assembly (where everything goes)</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spTree>
    <p:extLst>
      <p:ext uri="{BB962C8B-B14F-4D97-AF65-F5344CB8AC3E}">
        <p14:creationId xmlns:p14="http://schemas.microsoft.com/office/powerpoint/2010/main" val="1883573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Chips and DNA sequence data</a:t>
            </a:r>
            <a:endParaRPr lang="en-US" dirty="0"/>
          </a:p>
        </p:txBody>
      </p:sp>
      <p:sp>
        <p:nvSpPr>
          <p:cNvPr id="3" name="Content Placeholder 2"/>
          <p:cNvSpPr>
            <a:spLocks noGrp="1"/>
          </p:cNvSpPr>
          <p:nvPr>
            <p:ph idx="1"/>
          </p:nvPr>
        </p:nvSpPr>
        <p:spPr>
          <a:xfrm>
            <a:off x="457200" y="1501880"/>
            <a:ext cx="8229600" cy="4525963"/>
          </a:xfrm>
        </p:spPr>
        <p:txBody>
          <a:bodyPr/>
          <a:lstStyle/>
          <a:p>
            <a:r>
              <a:rPr lang="en-US" dirty="0" smtClean="0"/>
              <a:t>Currently, </a:t>
            </a:r>
            <a:r>
              <a:rPr lang="en-US" dirty="0" smtClean="0">
                <a:solidFill>
                  <a:srgbClr val="73FB79"/>
                </a:solidFill>
              </a:rPr>
              <a:t>27</a:t>
            </a:r>
            <a:r>
              <a:rPr lang="en-US" dirty="0" smtClean="0"/>
              <a:t> different SNP chips in database</a:t>
            </a:r>
          </a:p>
          <a:p>
            <a:r>
              <a:rPr lang="en-US" dirty="0" smtClean="0"/>
              <a:t>DNA sequence data for many animals</a:t>
            </a:r>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47" t="22515" r="10000" b="9184"/>
          <a:stretch/>
        </p:blipFill>
        <p:spPr>
          <a:xfrm>
            <a:off x="845574" y="2664538"/>
            <a:ext cx="7384026" cy="3903407"/>
          </a:xfrm>
          <a:prstGeom prst="rect">
            <a:avLst/>
          </a:prstGeom>
        </p:spPr>
      </p:pic>
    </p:spTree>
    <p:extLst>
      <p:ext uri="{BB962C8B-B14F-4D97-AF65-F5344CB8AC3E}">
        <p14:creationId xmlns:p14="http://schemas.microsoft.com/office/powerpoint/2010/main" val="169458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editing</a:t>
            </a:r>
            <a:endParaRPr lang="en-US" dirty="0"/>
          </a:p>
        </p:txBody>
      </p:sp>
      <p:sp>
        <p:nvSpPr>
          <p:cNvPr id="5" name="Footer Placeholder 7"/>
          <p:cNvSpPr>
            <a:spLocks noGrp="1"/>
          </p:cNvSpPr>
          <p:nvPr>
            <p:ph type="ftr" sz="quarter" idx="3"/>
          </p:nvPr>
        </p:nvSpPr>
        <p:spPr>
          <a:xfrm>
            <a:off x="457200" y="6455503"/>
            <a:ext cx="8229600" cy="365125"/>
          </a:xfrm>
          <a:prstGeom prst="rect">
            <a:avLst/>
          </a:prstGeom>
        </p:spPr>
        <p:txBody>
          <a:bodyPr vert="horz" lIns="91440" tIns="45720" rIns="91440" bIns="45720" rtlCol="0" anchor="b"/>
          <a:lstStyle>
            <a:lvl1pPr algn="ctr">
              <a:defRPr sz="1200" b="1" baseline="0">
                <a:solidFill>
                  <a:schemeClr val="bg1">
                    <a:lumMod val="85000"/>
                  </a:schemeClr>
                </a:solidFill>
              </a:defRPr>
            </a:lvl1pPr>
          </a:lstStyle>
          <a:p>
            <a:r>
              <a:rPr lang="en-US" dirty="0" smtClean="0"/>
              <a:t>National DHIA Annual Meeting, Savannah, GA, 8 March </a:t>
            </a:r>
            <a:r>
              <a:rPr lang="en-US" dirty="0" smtClean="0"/>
              <a:t>2017</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016" y="1272715"/>
            <a:ext cx="7082537" cy="5257800"/>
          </a:xfrm>
          <a:prstGeom prst="rect">
            <a:avLst/>
          </a:prstGeom>
        </p:spPr>
      </p:pic>
    </p:spTree>
    <p:extLst>
      <p:ext uri="{BB962C8B-B14F-4D97-AF65-F5344CB8AC3E}">
        <p14:creationId xmlns:p14="http://schemas.microsoft.com/office/powerpoint/2010/main" val="1850845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15702</TotalTime>
  <Words>991</Words>
  <Application>Microsoft Macintosh PowerPoint</Application>
  <PresentationFormat>On-screen Show (4:3)</PresentationFormat>
  <Paragraphs>248</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Gill Sans SemiBold</vt:lpstr>
      <vt:lpstr>Helvetica Light</vt:lpstr>
      <vt:lpstr>Mangal</vt:lpstr>
      <vt:lpstr>Arial</vt:lpstr>
      <vt:lpstr>Office Theme</vt:lpstr>
      <vt:lpstr>2017 AGIL-AIP Update</vt:lpstr>
      <vt:lpstr>First things first…</vt:lpstr>
      <vt:lpstr>AGIL structure</vt:lpstr>
      <vt:lpstr>Staffing</vt:lpstr>
      <vt:lpstr>Staffing (cont’d)</vt:lpstr>
      <vt:lpstr>New 5-Year Plan</vt:lpstr>
      <vt:lpstr>Objective 1</vt:lpstr>
      <vt:lpstr>Chips and DNA sequence data</vt:lpstr>
      <vt:lpstr>Gene editing</vt:lpstr>
      <vt:lpstr>Objective 2</vt:lpstr>
      <vt:lpstr>New traits</vt:lpstr>
      <vt:lpstr>What do we do with new traits?</vt:lpstr>
      <vt:lpstr>2017 Net Merit</vt:lpstr>
      <vt:lpstr>Objective 3</vt:lpstr>
      <vt:lpstr>CDDR Moved</vt:lpstr>
      <vt:lpstr>New Dairy Calf DNA BioBank</vt:lpstr>
      <vt:lpstr>Acknowledgments</vt:lpstr>
      <vt:lpstr>Questions?</vt:lpstr>
    </vt:vector>
  </TitlesOfParts>
  <Company>Animal Improvement Programs Laboratory, ARS, USDA</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Cole</dc:creator>
  <cp:lastModifiedBy>John Cole</cp:lastModifiedBy>
  <cp:revision>284</cp:revision>
  <dcterms:created xsi:type="dcterms:W3CDTF">2015-07-17T21:43:40Z</dcterms:created>
  <dcterms:modified xsi:type="dcterms:W3CDTF">2017-03-08T17:52:04Z</dcterms:modified>
</cp:coreProperties>
</file>