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29"/>
  </p:notesMasterIdLst>
  <p:handoutMasterIdLst>
    <p:handoutMasterId r:id="rId30"/>
  </p:handoutMasterIdLst>
  <p:sldIdLst>
    <p:sldId id="256" r:id="rId3"/>
    <p:sldId id="480" r:id="rId4"/>
    <p:sldId id="492" r:id="rId5"/>
    <p:sldId id="477" r:id="rId6"/>
    <p:sldId id="481" r:id="rId7"/>
    <p:sldId id="488" r:id="rId8"/>
    <p:sldId id="478" r:id="rId9"/>
    <p:sldId id="455" r:id="rId10"/>
    <p:sldId id="456" r:id="rId11"/>
    <p:sldId id="457" r:id="rId12"/>
    <p:sldId id="458" r:id="rId13"/>
    <p:sldId id="490" r:id="rId14"/>
    <p:sldId id="491" r:id="rId15"/>
    <p:sldId id="479" r:id="rId16"/>
    <p:sldId id="460" r:id="rId17"/>
    <p:sldId id="461" r:id="rId18"/>
    <p:sldId id="473" r:id="rId19"/>
    <p:sldId id="474" r:id="rId20"/>
    <p:sldId id="487" r:id="rId21"/>
    <p:sldId id="475" r:id="rId22"/>
    <p:sldId id="486" r:id="rId23"/>
    <p:sldId id="462" r:id="rId24"/>
    <p:sldId id="484" r:id="rId25"/>
    <p:sldId id="485" r:id="rId26"/>
    <p:sldId id="489" r:id="rId27"/>
    <p:sldId id="476" r:id="rId28"/>
  </p:sldIdLst>
  <p:sldSz cx="9144000" cy="6858000" type="screen4x3"/>
  <p:notesSz cx="7019925" cy="9305925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charset="0"/>
        <a:ea typeface="+mn-ea"/>
        <a:cs typeface="DejaVu Sans" pitchFamily="34" charset="0"/>
      </a:defRPr>
    </a:lvl1pPr>
    <a:lvl2pPr marL="742950" indent="-28575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charset="0"/>
        <a:ea typeface="+mn-ea"/>
        <a:cs typeface="DejaVu Sans" pitchFamily="34" charset="0"/>
      </a:defRPr>
    </a:lvl2pPr>
    <a:lvl3pPr marL="11430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charset="0"/>
        <a:ea typeface="+mn-ea"/>
        <a:cs typeface="DejaVu Sans" pitchFamily="34" charset="0"/>
      </a:defRPr>
    </a:lvl3pPr>
    <a:lvl4pPr marL="16002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charset="0"/>
        <a:ea typeface="+mn-ea"/>
        <a:cs typeface="DejaVu Sans" pitchFamily="34" charset="0"/>
      </a:defRPr>
    </a:lvl4pPr>
    <a:lvl5pPr marL="20574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charset="0"/>
        <a:ea typeface="+mn-ea"/>
        <a:cs typeface="DejaVu Sans" pitchFamily="34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DejaVu Sans" pitchFamily="34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DejaVu Sans" pitchFamily="34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DejaVu Sans" pitchFamily="34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DejaVu Sans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hn B. Cole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FF00"/>
    <a:srgbClr val="FF0000"/>
    <a:srgbClr val="66CCFF"/>
    <a:srgbClr val="FFFF00"/>
    <a:srgbClr val="6699FF"/>
    <a:srgbClr val="33CC33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11" autoAdjust="0"/>
    <p:restoredTop sz="94652" autoAdjust="0"/>
  </p:normalViewPr>
  <p:slideViewPr>
    <p:cSldViewPr>
      <p:cViewPr>
        <p:scale>
          <a:sx n="75" d="100"/>
          <a:sy n="75" d="100"/>
        </p:scale>
        <p:origin x="-1568" y="-20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3"/>
        <p:guide pos="221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commentAuthors" Target="commentAuthors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A5F72-0212-4148-A069-CE40A7065147}" type="datetimeFigureOut">
              <a:rPr lang="en-US" smtClean="0"/>
              <a:t>3/6/14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B68B69-FDCB-B14A-B1D2-CFE5E2FE2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398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7019925" cy="93059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7019925" cy="93059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03847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874" tIns="46937" rIns="93874" bIns="46937" numCol="1" anchor="t" anchorCtr="0" compatLnSpc="1">
            <a:prstTxWarp prst="textNoShape">
              <a:avLst/>
            </a:prstTxWarp>
          </a:bodyPr>
          <a:lstStyle>
            <a:lvl1pPr defTabSz="461963">
              <a:buClrTx/>
              <a:buFontTx/>
              <a:buNone/>
              <a:tabLst>
                <a:tab pos="731838" algn="l"/>
                <a:tab pos="1463675" algn="l"/>
                <a:tab pos="2195513" algn="l"/>
                <a:tab pos="2927350" algn="l"/>
              </a:tabLst>
              <a:defRPr sz="1200">
                <a:solidFill>
                  <a:srgbClr val="FFFF00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978275" y="0"/>
            <a:ext cx="303847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874" tIns="46937" rIns="93874" bIns="46937" numCol="1" anchor="t" anchorCtr="0" compatLnSpc="1">
            <a:prstTxWarp prst="textNoShape">
              <a:avLst/>
            </a:prstTxWarp>
          </a:bodyPr>
          <a:lstStyle>
            <a:lvl1pPr algn="r" defTabSz="461963">
              <a:buClrTx/>
              <a:buFontTx/>
              <a:buNone/>
              <a:tabLst>
                <a:tab pos="731838" algn="l"/>
                <a:tab pos="1463675" algn="l"/>
                <a:tab pos="2195513" algn="l"/>
                <a:tab pos="2927350" algn="l"/>
              </a:tabLst>
              <a:defRPr sz="1200">
                <a:solidFill>
                  <a:srgbClr val="FFFF00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5863" y="700088"/>
            <a:ext cx="4646612" cy="34845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8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936625" y="4421188"/>
            <a:ext cx="5143500" cy="4183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874" tIns="46937" rIns="93874" bIns="46937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8843963"/>
            <a:ext cx="303847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874" tIns="46937" rIns="93874" bIns="46937" numCol="1" anchor="b" anchorCtr="0" compatLnSpc="1">
            <a:prstTxWarp prst="textNoShape">
              <a:avLst/>
            </a:prstTxWarp>
          </a:bodyPr>
          <a:lstStyle>
            <a:lvl1pPr defTabSz="461963">
              <a:buClrTx/>
              <a:buFontTx/>
              <a:buNone/>
              <a:tabLst>
                <a:tab pos="731838" algn="l"/>
                <a:tab pos="1463675" algn="l"/>
                <a:tab pos="2195513" algn="l"/>
                <a:tab pos="2927350" algn="l"/>
              </a:tabLst>
              <a:defRPr sz="1200">
                <a:solidFill>
                  <a:srgbClr val="FFFF00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978275" y="8843963"/>
            <a:ext cx="303847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874" tIns="46937" rIns="93874" bIns="46937" numCol="1" anchor="b" anchorCtr="0" compatLnSpc="1">
            <a:prstTxWarp prst="textNoShape">
              <a:avLst/>
            </a:prstTxWarp>
          </a:bodyPr>
          <a:lstStyle>
            <a:lvl1pPr algn="r" defTabSz="461963">
              <a:buClrTx/>
              <a:buFontTx/>
              <a:buNone/>
              <a:tabLst>
                <a:tab pos="731838" algn="l"/>
                <a:tab pos="1463675" algn="l"/>
                <a:tab pos="2195513" algn="l"/>
                <a:tab pos="2927350" algn="l"/>
              </a:tabLst>
              <a:defRPr sz="1200">
                <a:solidFill>
                  <a:srgbClr val="FFFF00"/>
                </a:solidFill>
                <a:latin typeface="Times New Roman" pitchFamily="18" charset="0"/>
              </a:defRPr>
            </a:lvl1pPr>
          </a:lstStyle>
          <a:p>
            <a:fld id="{8436D4C5-DB42-4D41-BAC1-6E344C8F1D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7317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44BA770-8033-409D-96D5-1682BDC62352}" type="slidenum">
              <a:rPr lang="en-US"/>
              <a:pPr/>
              <a:t>1</a:t>
            </a:fld>
            <a:endParaRPr lang="en-US"/>
          </a:p>
        </p:txBody>
      </p:sp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5863" y="700088"/>
            <a:ext cx="4649787" cy="3487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36625" y="4421188"/>
            <a:ext cx="5145088" cy="41846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2418" tIns="46209" rIns="92418" bIns="46209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B82D78-72CA-4280-BF88-9B494D290322}" type="slidenum">
              <a:rPr lang="en-US"/>
              <a:pPr/>
              <a:t>12</a:t>
            </a:fld>
            <a:endParaRPr lang="en-US"/>
          </a:p>
        </p:txBody>
      </p:sp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0262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6018535E-751A-41F6-88D1-9C22E6D1F4CD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12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398963" y="9555164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9E55A56F-54AE-4FBD-A708-A85679E2043A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12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5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706438"/>
            <a:ext cx="4652963" cy="3489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F70132E-783D-41C4-A213-FCF19DEE7D84}" type="slidenum">
              <a:rPr lang="en-US"/>
              <a:pPr/>
              <a:t>14</a:t>
            </a:fld>
            <a:endParaRPr lang="en-US"/>
          </a:p>
        </p:txBody>
      </p:sp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0262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82C2A1DC-7AF6-4309-B95E-D314A496F774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14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4398963" y="9555164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A18F7D5F-0AE8-4F21-9F0D-64616EA816E6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14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5603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706438"/>
            <a:ext cx="4652963" cy="3489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1675" y="4419601"/>
            <a:ext cx="5614988" cy="41878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B82D78-72CA-4280-BF88-9B494D290322}" type="slidenum">
              <a:rPr lang="en-US"/>
              <a:pPr/>
              <a:t>15</a:t>
            </a:fld>
            <a:endParaRPr lang="en-US"/>
          </a:p>
        </p:txBody>
      </p:sp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0262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6018535E-751A-41F6-88D1-9C22E6D1F4CD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15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398963" y="9555164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9E55A56F-54AE-4FBD-A708-A85679E2043A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15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5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706438"/>
            <a:ext cx="4652963" cy="3489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B82D78-72CA-4280-BF88-9B494D290322}" type="slidenum">
              <a:rPr lang="en-US"/>
              <a:pPr/>
              <a:t>16</a:t>
            </a:fld>
            <a:endParaRPr lang="en-US"/>
          </a:p>
        </p:txBody>
      </p:sp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0262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6018535E-751A-41F6-88D1-9C22E6D1F4CD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16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398963" y="9555164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9E55A56F-54AE-4FBD-A708-A85679E2043A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16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5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706438"/>
            <a:ext cx="4652963" cy="3489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F70132E-783D-41C4-A213-FCF19DEE7D84}" type="slidenum">
              <a:rPr lang="en-US"/>
              <a:pPr/>
              <a:t>17</a:t>
            </a:fld>
            <a:endParaRPr lang="en-US"/>
          </a:p>
        </p:txBody>
      </p:sp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0262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82C2A1DC-7AF6-4309-B95E-D314A496F774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17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4398963" y="9555164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A18F7D5F-0AE8-4F21-9F0D-64616EA816E6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17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5603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95" y="707162"/>
            <a:ext cx="4652925" cy="34881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1675" y="4419601"/>
            <a:ext cx="5614988" cy="41878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93D8506-A000-4230-9FA8-C401120D0F45}" type="slidenum">
              <a:rPr lang="en-US"/>
              <a:pPr/>
              <a:t>18</a:t>
            </a:fld>
            <a:endParaRPr lang="en-US"/>
          </a:p>
        </p:txBody>
      </p:sp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0262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CD3813A9-1AB4-4502-9E0D-78D26E5E832F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18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4398963" y="9555164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0C919BE0-64F7-42AC-96BD-0BE475191F3E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18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7891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706438"/>
            <a:ext cx="4652963" cy="3489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2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1675" y="4419601"/>
            <a:ext cx="5614988" cy="41878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93D8506-A000-4230-9FA8-C401120D0F45}" type="slidenum">
              <a:rPr lang="en-US"/>
              <a:pPr/>
              <a:t>19</a:t>
            </a:fld>
            <a:endParaRPr lang="en-US"/>
          </a:p>
        </p:txBody>
      </p:sp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0262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CD3813A9-1AB4-4502-9E0D-78D26E5E832F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19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4398963" y="9555164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0C919BE0-64F7-42AC-96BD-0BE475191F3E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19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7891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706438"/>
            <a:ext cx="4652963" cy="3489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2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1675" y="4419601"/>
            <a:ext cx="5614988" cy="41878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05033AC-0A4A-413C-8CBA-B0AFF861685B}" type="slidenum">
              <a:rPr lang="en-US"/>
              <a:pPr/>
              <a:t>20</a:t>
            </a:fld>
            <a:endParaRPr lang="en-US"/>
          </a:p>
        </p:txBody>
      </p:sp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0262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AE4F4DA3-DE23-4DC7-81F3-C56D3CFDEE0E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20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4398963" y="9555164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531E5A32-0060-4758-B691-FF523D372BA9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20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6867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706438"/>
            <a:ext cx="4652963" cy="3489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8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1675" y="4419601"/>
            <a:ext cx="5614988" cy="41878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05033AC-0A4A-413C-8CBA-B0AFF861685B}" type="slidenum">
              <a:rPr lang="en-US"/>
              <a:pPr/>
              <a:t>21</a:t>
            </a:fld>
            <a:endParaRPr lang="en-US"/>
          </a:p>
        </p:txBody>
      </p:sp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0262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AE4F4DA3-DE23-4DC7-81F3-C56D3CFDEE0E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21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4398963" y="9555164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531E5A32-0060-4758-B691-FF523D372BA9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21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6867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706438"/>
            <a:ext cx="4652963" cy="3489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8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1675" y="4419601"/>
            <a:ext cx="5614988" cy="41878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F70132E-783D-41C4-A213-FCF19DEE7D84}" type="slidenum">
              <a:rPr lang="en-US"/>
              <a:pPr/>
              <a:t>22</a:t>
            </a:fld>
            <a:endParaRPr lang="en-US"/>
          </a:p>
        </p:txBody>
      </p:sp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0262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82C2A1DC-7AF6-4309-B95E-D314A496F774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22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4398963" y="9555164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A18F7D5F-0AE8-4F21-9F0D-64616EA816E6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22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5603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706438"/>
            <a:ext cx="4652963" cy="3489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1675" y="4419601"/>
            <a:ext cx="5614988" cy="41878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B82D78-72CA-4280-BF88-9B494D290322}" type="slidenum">
              <a:rPr lang="en-US"/>
              <a:pPr/>
              <a:t>2</a:t>
            </a:fld>
            <a:endParaRPr lang="en-US"/>
          </a:p>
        </p:txBody>
      </p:sp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0262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6018535E-751A-41F6-88D1-9C22E6D1F4CD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2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398963" y="9555164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9E55A56F-54AE-4FBD-A708-A85679E2043A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2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5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706438"/>
            <a:ext cx="4652963" cy="3489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B82D78-72CA-4280-BF88-9B494D290322}" type="slidenum">
              <a:rPr lang="en-US"/>
              <a:pPr/>
              <a:t>3</a:t>
            </a:fld>
            <a:endParaRPr lang="en-US"/>
          </a:p>
        </p:txBody>
      </p:sp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0262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6018535E-751A-41F6-88D1-9C22E6D1F4CD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3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398963" y="9555164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9E55A56F-54AE-4FBD-A708-A85679E2043A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3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5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706438"/>
            <a:ext cx="4652963" cy="3489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B3AFE92-F3AD-43D7-9CDC-79C3FBC5CD8E}" type="slidenum">
              <a:rPr lang="en-US"/>
              <a:pPr/>
              <a:t>4</a:t>
            </a:fld>
            <a:endParaRPr lang="en-US"/>
          </a:p>
        </p:txBody>
      </p:sp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0262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E7D30B2E-4F6E-482C-8D69-40A9D77DC140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4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4398963" y="9555164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F9F8C57C-3639-4C42-A70F-6C223FEFE3F9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4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4579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706438"/>
            <a:ext cx="4652963" cy="3489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6" y="4776788"/>
            <a:ext cx="6216650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B3AFE92-F3AD-43D7-9CDC-79C3FBC5CD8E}" type="slidenum">
              <a:rPr lang="en-US"/>
              <a:pPr/>
              <a:t>5</a:t>
            </a:fld>
            <a:endParaRPr lang="en-US"/>
          </a:p>
        </p:txBody>
      </p:sp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0262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E7D30B2E-4F6E-482C-8D69-40A9D77DC140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5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4398963" y="9555164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F9F8C57C-3639-4C42-A70F-6C223FEFE3F9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5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4579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706438"/>
            <a:ext cx="4652963" cy="3489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6" y="4776788"/>
            <a:ext cx="6216650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B82D78-72CA-4280-BF88-9B494D290322}" type="slidenum">
              <a:rPr lang="en-US"/>
              <a:pPr/>
              <a:t>7</a:t>
            </a:fld>
            <a:endParaRPr lang="en-US"/>
          </a:p>
        </p:txBody>
      </p:sp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0262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6018535E-751A-41F6-88D1-9C22E6D1F4CD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7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398963" y="9555164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9E55A56F-54AE-4FBD-A708-A85679E2043A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7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5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706438"/>
            <a:ext cx="4652963" cy="3489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F70132E-783D-41C4-A213-FCF19DEE7D84}" type="slidenum">
              <a:rPr lang="en-US"/>
              <a:pPr/>
              <a:t>8</a:t>
            </a:fld>
            <a:endParaRPr lang="en-US"/>
          </a:p>
        </p:txBody>
      </p:sp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0262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82C2A1DC-7AF6-4309-B95E-D314A496F774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8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4398963" y="9555164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A18F7D5F-0AE8-4F21-9F0D-64616EA816E6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8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5603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706438"/>
            <a:ext cx="4652963" cy="3489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1675" y="4419601"/>
            <a:ext cx="5614988" cy="41878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B82D78-72CA-4280-BF88-9B494D290322}" type="slidenum">
              <a:rPr lang="en-US"/>
              <a:pPr/>
              <a:t>10</a:t>
            </a:fld>
            <a:endParaRPr lang="en-US"/>
          </a:p>
        </p:txBody>
      </p:sp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0262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6018535E-751A-41F6-88D1-9C22E6D1F4CD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10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398963" y="9555164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9E55A56F-54AE-4FBD-A708-A85679E2043A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10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5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706438"/>
            <a:ext cx="4652963" cy="3489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B82D78-72CA-4280-BF88-9B494D290322}" type="slidenum">
              <a:rPr lang="en-US"/>
              <a:pPr/>
              <a:t>11</a:t>
            </a:fld>
            <a:endParaRPr lang="en-US"/>
          </a:p>
        </p:txBody>
      </p:sp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0262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6018535E-751A-41F6-88D1-9C22E6D1F4CD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11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398963" y="9555164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9E55A56F-54AE-4FBD-A708-A85679E2043A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11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5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706438"/>
            <a:ext cx="4652963" cy="3489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0213" y="98425"/>
            <a:ext cx="2208212" cy="5613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98425"/>
            <a:ext cx="6475413" cy="5613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8425"/>
            <a:ext cx="8836025" cy="641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579813" cy="4111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600200"/>
            <a:ext cx="3579812" cy="1979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3732213"/>
            <a:ext cx="3579812" cy="19796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12800"/>
            <a:ext cx="7769225" cy="1189038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579813" cy="4111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3579812" cy="4111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2.xml"/><Relationship Id="rId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27279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ext Box 1"/>
          <p:cNvSpPr txBox="1">
            <a:spLocks noChangeArrowheads="1"/>
          </p:cNvSpPr>
          <p:nvPr/>
        </p:nvSpPr>
        <p:spPr bwMode="auto">
          <a:xfrm>
            <a:off x="66675" y="6619875"/>
            <a:ext cx="7400925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eaLnBrk="0" hangingPunct="0">
              <a:spcBef>
                <a:spcPts val="62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000" b="1" dirty="0" smtClean="0">
                <a:solidFill>
                  <a:srgbClr val="66CCFF"/>
                </a:solidFill>
              </a:rPr>
              <a:t>National DHIA Annual Meeting, St. Louis, MO, March 11, 2014 </a:t>
            </a:r>
            <a:r>
              <a:rPr lang="en-US" sz="1000" b="1" dirty="0">
                <a:solidFill>
                  <a:srgbClr val="66CCFF"/>
                </a:solidFill>
              </a:rPr>
              <a:t>(</a:t>
            </a:r>
            <a:fld id="{757AF3B7-D04A-4482-B31A-50AC66A93D48}" type="slidenum">
              <a:rPr lang="en-US" sz="1000" b="1">
                <a:solidFill>
                  <a:srgbClr val="66CCFF"/>
                </a:solidFill>
              </a:rPr>
              <a:pPr eaLnBrk="0" hangingPunct="0">
                <a:spcBef>
                  <a:spcPts val="625"/>
                </a:spcBef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‹#›</a:t>
            </a:fld>
            <a:r>
              <a:rPr lang="en-US" sz="1000" b="1" dirty="0">
                <a:solidFill>
                  <a:srgbClr val="66CCFF"/>
                </a:solidFill>
              </a:rPr>
              <a:t>)</a:t>
            </a: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8759825" y="6615113"/>
            <a:ext cx="274638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spcBef>
                <a:spcPts val="62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000" b="1">
                <a:solidFill>
                  <a:srgbClr val="66CCFF"/>
                </a:solidFill>
              </a:rPr>
              <a:t>Cole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98425"/>
            <a:ext cx="8836025" cy="641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312025" cy="411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grpSp>
        <p:nvGrpSpPr>
          <p:cNvPr id="1029" name="Group 5"/>
          <p:cNvGrpSpPr>
            <a:grpSpLocks/>
          </p:cNvGrpSpPr>
          <p:nvPr/>
        </p:nvGrpSpPr>
        <p:grpSpPr bwMode="auto">
          <a:xfrm>
            <a:off x="0" y="833438"/>
            <a:ext cx="9142413" cy="79375"/>
            <a:chOff x="0" y="525"/>
            <a:chExt cx="5759" cy="50"/>
          </a:xfrm>
        </p:grpSpPr>
        <p:sp>
          <p:nvSpPr>
            <p:cNvPr id="1030" name="Rectangle 6"/>
            <p:cNvSpPr>
              <a:spLocks noChangeArrowheads="1"/>
            </p:cNvSpPr>
            <p:nvPr/>
          </p:nvSpPr>
          <p:spPr bwMode="auto">
            <a:xfrm>
              <a:off x="0" y="525"/>
              <a:ext cx="5760" cy="17"/>
            </a:xfrm>
            <a:prstGeom prst="rect">
              <a:avLst/>
            </a:prstGeom>
            <a:solidFill>
              <a:srgbClr val="2A7E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" name="Rectangle 7"/>
            <p:cNvSpPr>
              <a:spLocks noChangeArrowheads="1"/>
            </p:cNvSpPr>
            <p:nvPr/>
          </p:nvSpPr>
          <p:spPr bwMode="auto">
            <a:xfrm>
              <a:off x="0" y="559"/>
              <a:ext cx="5760" cy="17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0" y="542"/>
              <a:ext cx="5760" cy="23"/>
            </a:xfrm>
            <a:prstGeom prst="rect">
              <a:avLst/>
            </a:prstGeom>
            <a:solidFill>
              <a:srgbClr val="0017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73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+mj-lt"/>
          <a:ea typeface="+mj-ea"/>
          <a:cs typeface="+mj-cs"/>
        </a:defRPr>
      </a:lvl1pPr>
      <a:lvl2pPr marL="742950" indent="-28575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2pPr>
      <a:lvl3pPr marL="1143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3pPr>
      <a:lvl4pPr marL="1600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4pPr>
      <a:lvl5pPr marL="20574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5pPr>
      <a:lvl6pPr marL="25146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6pPr>
      <a:lvl7pPr marL="29718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7pPr>
      <a:lvl8pPr marL="3429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8pPr>
      <a:lvl9pPr marL="3886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9pPr>
    </p:titleStyle>
    <p:bodyStyle>
      <a:lvl1pPr marL="342900" indent="-342900" algn="l" defTabSz="457200" rtl="0" fontAlgn="base">
        <a:spcBef>
          <a:spcPts val="1600"/>
        </a:spcBef>
        <a:spcAft>
          <a:spcPct val="0"/>
        </a:spcAft>
        <a:buClr>
          <a:srgbClr val="33CC33"/>
        </a:buClr>
        <a:buSzPct val="100000"/>
        <a:buChar char="•"/>
        <a:defRPr sz="3200" b="1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700"/>
        </a:spcBef>
        <a:spcAft>
          <a:spcPct val="0"/>
        </a:spcAft>
        <a:buClr>
          <a:srgbClr val="33CC33"/>
        </a:buClr>
        <a:buSzPct val="100000"/>
        <a:buChar char="•"/>
        <a:defRPr sz="2800" b="1">
          <a:solidFill>
            <a:srgbClr val="FFFFFF"/>
          </a:solidFill>
          <a:latin typeface="+mn-lt"/>
          <a:cs typeface="+mn-cs"/>
        </a:defRPr>
      </a:lvl2pPr>
      <a:lvl3pPr marL="1143000" indent="-228600" algn="l" defTabSz="457200" rtl="0" fontAlgn="base">
        <a:spcBef>
          <a:spcPts val="150"/>
        </a:spcBef>
        <a:spcAft>
          <a:spcPct val="0"/>
        </a:spcAft>
        <a:buClr>
          <a:srgbClr val="33CC33"/>
        </a:buClr>
        <a:buSzPct val="100000"/>
        <a:buChar char="•"/>
        <a:defRPr sz="2400" b="1">
          <a:solidFill>
            <a:srgbClr val="66CC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defTabSz="457200" rtl="0" fontAlgn="base">
        <a:spcBef>
          <a:spcPts val="125"/>
        </a:spcBef>
        <a:spcAft>
          <a:spcPct val="0"/>
        </a:spcAft>
        <a:buClr>
          <a:srgbClr val="33CC33"/>
        </a:buClr>
        <a:buSzPct val="100000"/>
        <a:buChar char="•"/>
        <a:defRPr sz="2000" b="1">
          <a:solidFill>
            <a:srgbClr val="66CCFF"/>
          </a:solidFill>
          <a:latin typeface="+mn-lt"/>
          <a:cs typeface="+mn-cs"/>
        </a:defRPr>
      </a:lvl4pPr>
      <a:lvl5pPr marL="2057400" indent="-228600" algn="l" defTabSz="457200" rtl="0" fontAlgn="base">
        <a:spcBef>
          <a:spcPts val="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66CCFF"/>
          </a:solidFill>
          <a:latin typeface="+mn-lt"/>
          <a:cs typeface="+mn-cs"/>
        </a:defRPr>
      </a:lvl5pPr>
      <a:lvl6pPr marL="2514600" indent="-228600" algn="l" defTabSz="457200" rtl="0" fontAlgn="base">
        <a:spcBef>
          <a:spcPts val="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66CCFF"/>
          </a:solidFill>
          <a:latin typeface="+mn-lt"/>
          <a:cs typeface="+mn-cs"/>
        </a:defRPr>
      </a:lvl6pPr>
      <a:lvl7pPr marL="2971800" indent="-228600" algn="l" defTabSz="457200" rtl="0" fontAlgn="base">
        <a:spcBef>
          <a:spcPts val="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66CCFF"/>
          </a:solidFill>
          <a:latin typeface="+mn-lt"/>
          <a:cs typeface="+mn-cs"/>
        </a:defRPr>
      </a:lvl7pPr>
      <a:lvl8pPr marL="3429000" indent="-228600" algn="l" defTabSz="457200" rtl="0" fontAlgn="base">
        <a:spcBef>
          <a:spcPts val="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66CCFF"/>
          </a:solidFill>
          <a:latin typeface="+mn-lt"/>
          <a:cs typeface="+mn-cs"/>
        </a:defRPr>
      </a:lvl8pPr>
      <a:lvl9pPr marL="3886200" indent="-228600" algn="l" defTabSz="457200" rtl="0" fontAlgn="base">
        <a:spcBef>
          <a:spcPts val="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66CC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27279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12800"/>
            <a:ext cx="7769225" cy="1189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title text format</a:t>
            </a:r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609600" y="3886200"/>
            <a:ext cx="7924800" cy="206428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John B. 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Cole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 smtClean="0">
                <a:solidFill>
                  <a:srgbClr val="66CCFF"/>
                </a:solidFill>
                <a:latin typeface="Trebuchet MS" pitchFamily="34" charset="0"/>
              </a:rPr>
              <a:t>Animal </a:t>
            </a:r>
            <a:r>
              <a:rPr lang="en-US" sz="2000" b="1" dirty="0">
                <a:solidFill>
                  <a:srgbClr val="66CCFF"/>
                </a:solidFill>
                <a:latin typeface="Trebuchet MS" pitchFamily="34" charset="0"/>
              </a:rPr>
              <a:t>Improvement Programs Laboratory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>
                <a:solidFill>
                  <a:srgbClr val="66CCFF"/>
                </a:solidFill>
                <a:latin typeface="Trebuchet MS" pitchFamily="34" charset="0"/>
              </a:rPr>
              <a:t>Agricultural Research Service, USDA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>
                <a:solidFill>
                  <a:srgbClr val="66CCFF"/>
                </a:solidFill>
                <a:latin typeface="Trebuchet MS" pitchFamily="34" charset="0"/>
              </a:rPr>
              <a:t>Beltsville, MD 20705-</a:t>
            </a:r>
            <a:r>
              <a:rPr lang="en-US" sz="2000" b="1" dirty="0" smtClean="0">
                <a:solidFill>
                  <a:srgbClr val="66CCFF"/>
                </a:solidFill>
                <a:latin typeface="Trebuchet MS" pitchFamily="34" charset="0"/>
              </a:rPr>
              <a:t>2350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 b="1" dirty="0">
              <a:solidFill>
                <a:srgbClr val="66CCFF"/>
              </a:solidFill>
              <a:latin typeface="Trebuchet MS" pitchFamily="34" charset="0"/>
            </a:endParaRP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 err="1">
                <a:solidFill>
                  <a:srgbClr val="00FF00"/>
                </a:solidFill>
                <a:latin typeface="Trebuchet MS" pitchFamily="34" charset="0"/>
              </a:rPr>
              <a:t>john.cole@ars.usda.gov</a:t>
            </a:r>
            <a:endParaRPr lang="en-US" sz="2000" b="1" dirty="0">
              <a:solidFill>
                <a:srgbClr val="00FF00"/>
              </a:solidFill>
              <a:latin typeface="Trebuchet MS" pitchFamily="34" charset="0"/>
            </a:endParaRPr>
          </a:p>
        </p:txBody>
      </p:sp>
      <p:grpSp>
        <p:nvGrpSpPr>
          <p:cNvPr id="2056" name="Group 8"/>
          <p:cNvGrpSpPr>
            <a:grpSpLocks/>
          </p:cNvGrpSpPr>
          <p:nvPr/>
        </p:nvGrpSpPr>
        <p:grpSpPr bwMode="auto">
          <a:xfrm>
            <a:off x="0" y="2970213"/>
            <a:ext cx="9142413" cy="79375"/>
            <a:chOff x="0" y="1871"/>
            <a:chExt cx="5759" cy="50"/>
          </a:xfrm>
        </p:grpSpPr>
        <p:sp>
          <p:nvSpPr>
            <p:cNvPr id="2057" name="Rectangle 9"/>
            <p:cNvSpPr>
              <a:spLocks noChangeArrowheads="1"/>
            </p:cNvSpPr>
            <p:nvPr/>
          </p:nvSpPr>
          <p:spPr bwMode="auto">
            <a:xfrm>
              <a:off x="0" y="1871"/>
              <a:ext cx="5760" cy="17"/>
            </a:xfrm>
            <a:prstGeom prst="rect">
              <a:avLst/>
            </a:prstGeom>
            <a:solidFill>
              <a:srgbClr val="2A7E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" name="Rectangle 10"/>
            <p:cNvSpPr>
              <a:spLocks noChangeArrowheads="1"/>
            </p:cNvSpPr>
            <p:nvPr/>
          </p:nvSpPr>
          <p:spPr bwMode="auto">
            <a:xfrm>
              <a:off x="0" y="1905"/>
              <a:ext cx="5760" cy="17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9" name="Rectangle 11"/>
            <p:cNvSpPr>
              <a:spLocks noChangeArrowheads="1"/>
            </p:cNvSpPr>
            <p:nvPr/>
          </p:nvSpPr>
          <p:spPr bwMode="auto">
            <a:xfrm>
              <a:off x="0" y="1888"/>
              <a:ext cx="5760" cy="23"/>
            </a:xfrm>
            <a:prstGeom prst="rect">
              <a:avLst/>
            </a:prstGeom>
            <a:solidFill>
              <a:srgbClr val="0017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1" name="Picture 24" descr="usda-ars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6425" y="6169025"/>
            <a:ext cx="8128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31"/>
          <p:cNvSpPr txBox="1">
            <a:spLocks noChangeArrowheads="1"/>
          </p:cNvSpPr>
          <p:nvPr userDrawn="1"/>
        </p:nvSpPr>
        <p:spPr bwMode="ltGray">
          <a:xfrm>
            <a:off x="8289925" y="6555846"/>
            <a:ext cx="558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kumimoji="1" lang="en-US" sz="1000" b="1" dirty="0" smtClean="0">
                <a:latin typeface="Humnst777 BT"/>
              </a:rPr>
              <a:t>2014</a:t>
            </a:r>
            <a:endParaRPr kumimoji="1" lang="en-US" sz="1000" b="1" dirty="0">
              <a:latin typeface="Humnst777 B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+mj-lt"/>
          <a:ea typeface="+mj-ea"/>
          <a:cs typeface="+mj-cs"/>
        </a:defRPr>
      </a:lvl1pPr>
      <a:lvl2pPr marL="742950" indent="-28575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2pPr>
      <a:lvl3pPr marL="1143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3pPr>
      <a:lvl4pPr marL="1600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4pPr>
      <a:lvl5pPr marL="20574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5pPr>
      <a:lvl6pPr marL="25146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6pPr>
      <a:lvl7pPr marL="29718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7pPr>
      <a:lvl8pPr marL="3429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8pPr>
      <a:lvl9pPr marL="3886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9pPr>
    </p:titleStyle>
    <p:bodyStyle>
      <a:lvl1pPr marL="342900" indent="-342900" algn="l" defTabSz="457200" rtl="0" fontAlgn="base">
        <a:spcBef>
          <a:spcPts val="1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FFFFFF"/>
          </a:solidFill>
          <a:latin typeface="+mn-lt"/>
          <a:cs typeface="+mn-cs"/>
        </a:defRPr>
      </a:lvl2pPr>
      <a:lvl3pPr marL="1143000" indent="-228600" algn="l" defTabSz="457200" rtl="0" fontAlgn="base">
        <a:spcBef>
          <a:spcPts val="1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>
          <a:solidFill>
            <a:srgbClr val="66CC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defTabSz="457200" rtl="0" fontAlgn="base">
        <a:spcBef>
          <a:spcPts val="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66CCFF"/>
          </a:solidFill>
          <a:latin typeface="+mn-lt"/>
          <a:cs typeface="+mn-cs"/>
        </a:defRPr>
      </a:lvl4pPr>
      <a:lvl5pPr marL="2057400" indent="-228600" algn="l" defTabSz="457200" rtl="0" fontAlgn="base">
        <a:spcBef>
          <a:spcPts val="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66CCFF"/>
          </a:solidFill>
          <a:latin typeface="+mn-lt"/>
          <a:cs typeface="+mn-cs"/>
        </a:defRPr>
      </a:lvl5pPr>
      <a:lvl6pPr marL="2514600" indent="-228600" algn="l" defTabSz="457200" rtl="0" fontAlgn="base">
        <a:spcBef>
          <a:spcPts val="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66CCFF"/>
          </a:solidFill>
          <a:latin typeface="+mn-lt"/>
          <a:cs typeface="+mn-cs"/>
        </a:defRPr>
      </a:lvl6pPr>
      <a:lvl7pPr marL="2971800" indent="-228600" algn="l" defTabSz="457200" rtl="0" fontAlgn="base">
        <a:spcBef>
          <a:spcPts val="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66CCFF"/>
          </a:solidFill>
          <a:latin typeface="+mn-lt"/>
          <a:cs typeface="+mn-cs"/>
        </a:defRPr>
      </a:lvl7pPr>
      <a:lvl8pPr marL="3429000" indent="-228600" algn="l" defTabSz="457200" rtl="0" fontAlgn="base">
        <a:spcBef>
          <a:spcPts val="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66CCFF"/>
          </a:solidFill>
          <a:latin typeface="+mn-lt"/>
          <a:cs typeface="+mn-cs"/>
        </a:defRPr>
      </a:lvl8pPr>
      <a:lvl9pPr marL="3886200" indent="-228600" algn="l" defTabSz="457200" rtl="0" fontAlgn="base">
        <a:spcBef>
          <a:spcPts val="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66CC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ar.org/Documents/technical_series/tec_series_17_Aarhus.pdf" TargetMode="External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28625"/>
            <a:ext cx="8305800" cy="21336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800" dirty="0" smtClean="0"/>
              <a:t>Health and fitness data – what might be possible for dairy cattle?</a:t>
            </a:r>
            <a:endParaRPr lang="en-US" sz="48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52400" y="98425"/>
            <a:ext cx="8836025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b="1" dirty="0" smtClean="0">
                <a:solidFill>
                  <a:srgbClr val="FFFF00"/>
                </a:solidFill>
                <a:latin typeface="Trebuchet MS" charset="0"/>
              </a:rPr>
              <a:t>Domestic challenges</a:t>
            </a:r>
            <a:endParaRPr lang="en-GB" sz="3600" b="1" dirty="0">
              <a:solidFill>
                <a:srgbClr val="FFFF00"/>
              </a:solidFill>
              <a:latin typeface="Trebuchet MS" charset="0"/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57200" y="1250950"/>
            <a:ext cx="8153400" cy="516857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273050" indent="-273050">
              <a:lnSpc>
                <a:spcPct val="100000"/>
              </a:lnSpc>
              <a:spcBef>
                <a:spcPts val="1588"/>
              </a:spcBef>
              <a:spcAft>
                <a:spcPts val="14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What incentives are there for producers to provide data?</a:t>
            </a:r>
          </a:p>
          <a:p>
            <a:pPr marL="730250" lvl="1" indent="-273050">
              <a:spcBef>
                <a:spcPts val="1588"/>
              </a:spcBef>
              <a:spcAft>
                <a:spcPts val="14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800" b="1" dirty="0" smtClean="0">
                <a:solidFill>
                  <a:srgbClr val="FFFFFF"/>
                </a:solidFill>
                <a:latin typeface="Trebuchet MS" charset="0"/>
              </a:rPr>
              <a:t>Recording, storage, transmission = </a:t>
            </a:r>
            <a:r>
              <a:rPr lang="en-GB" sz="2800" b="1" dirty="0" smtClean="0">
                <a:solidFill>
                  <a:srgbClr val="00FF00"/>
                </a:solidFill>
                <a:latin typeface="Trebuchet MS" charset="0"/>
              </a:rPr>
              <a:t>$</a:t>
            </a:r>
          </a:p>
          <a:p>
            <a:pPr marL="273050" indent="-273050">
              <a:lnSpc>
                <a:spcPct val="100000"/>
              </a:lnSpc>
              <a:spcBef>
                <a:spcPts val="1588"/>
              </a:spcBef>
              <a:spcAft>
                <a:spcPts val="14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Will reporting expose producers to liability?</a:t>
            </a:r>
          </a:p>
          <a:p>
            <a:pPr marL="730250" lvl="1" indent="-273050">
              <a:spcBef>
                <a:spcPts val="1588"/>
              </a:spcBef>
              <a:spcAft>
                <a:spcPts val="14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800" b="1" strike="sngStrike" dirty="0" smtClean="0">
                <a:solidFill>
                  <a:srgbClr val="FFFFFF"/>
                </a:solidFill>
                <a:latin typeface="Trebuchet MS" charset="0"/>
              </a:rPr>
              <a:t>FOIA/</a:t>
            </a:r>
            <a:r>
              <a:rPr lang="en-GB" sz="2800" b="1" strike="sngStrike" dirty="0" smtClean="0">
                <a:solidFill>
                  <a:srgbClr val="FFFFFF"/>
                </a:solidFill>
                <a:latin typeface="Trebuchet MS" charset="0"/>
              </a:rPr>
              <a:t>activism</a:t>
            </a:r>
            <a:r>
              <a:rPr lang="en-GB" sz="2800" b="1" dirty="0" smtClean="0">
                <a:solidFill>
                  <a:srgbClr val="FFFFFF"/>
                </a:solidFill>
                <a:latin typeface="Trebuchet MS" charset="0"/>
              </a:rPr>
              <a:t>     CDCB </a:t>
            </a:r>
            <a:r>
              <a:rPr lang="en-GB" sz="2800" b="1" u="sng" dirty="0" smtClean="0">
                <a:solidFill>
                  <a:srgbClr val="66FF66"/>
                </a:solidFill>
                <a:latin typeface="Trebuchet MS" charset="0"/>
              </a:rPr>
              <a:t>not</a:t>
            </a:r>
            <a:r>
              <a:rPr lang="en-GB" sz="2800" b="1" dirty="0" smtClean="0">
                <a:latin typeface="Trebuchet MS" charset="0"/>
              </a:rPr>
              <a:t> subject to FOIA!</a:t>
            </a:r>
            <a:endParaRPr lang="en-GB" sz="2800" b="1" strike="sngStrike" dirty="0" smtClean="0">
              <a:latin typeface="Trebuchet MS" charset="0"/>
            </a:endParaRPr>
          </a:p>
          <a:p>
            <a:pPr marL="273050" indent="-273050">
              <a:spcBef>
                <a:spcPts val="1588"/>
              </a:spcBef>
              <a:spcAft>
                <a:spcPts val="14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Reasonable expectations</a:t>
            </a:r>
            <a:endParaRPr lang="en-GB" sz="3200" b="1" dirty="0" smtClean="0">
              <a:solidFill>
                <a:srgbClr val="FFFFFF"/>
              </a:solidFill>
              <a:latin typeface="Trebuchet MS" charset="0"/>
            </a:endParaRPr>
          </a:p>
        </p:txBody>
      </p:sp>
      <p:sp>
        <p:nvSpPr>
          <p:cNvPr id="2" name="Rectangle 1"/>
          <p:cNvSpPr/>
          <p:nvPr/>
        </p:nvSpPr>
        <p:spPr>
          <a:xfrm rot="19444141">
            <a:off x="1106525" y="4444519"/>
            <a:ext cx="2634054" cy="83099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Council on Dairy</a:t>
            </a:r>
            <a:br>
              <a:rPr lang="en-US" b="1" dirty="0" smtClean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b="1" dirty="0" smtClean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Cattle Breeding</a:t>
            </a:r>
            <a:endParaRPr lang="en-US" b="1" dirty="0">
              <a:ln w="11430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543744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52400" y="98425"/>
            <a:ext cx="8836025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b="1" dirty="0" smtClean="0">
                <a:solidFill>
                  <a:srgbClr val="FFFF00"/>
                </a:solidFill>
                <a:latin typeface="Trebuchet MS" charset="0"/>
              </a:rPr>
              <a:t>Domestic opportunities</a:t>
            </a:r>
            <a:endParaRPr lang="en-GB" sz="3600" b="1" dirty="0">
              <a:solidFill>
                <a:srgbClr val="FFFF00"/>
              </a:solidFill>
              <a:latin typeface="Trebuchet MS" charset="0"/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57200" y="1250950"/>
            <a:ext cx="8153400" cy="516857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273050" indent="-273050">
              <a:lnSpc>
                <a:spcPct val="100000"/>
              </a:lnSpc>
              <a:spcBef>
                <a:spcPts val="1588"/>
              </a:spcBef>
              <a:spcAft>
                <a:spcPts val="14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Improving health increases profit</a:t>
            </a:r>
          </a:p>
          <a:p>
            <a:pPr marL="273050" indent="-273050">
              <a:spcBef>
                <a:spcPts val="1588"/>
              </a:spcBef>
              <a:spcAft>
                <a:spcPts val="14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Consumers 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link health and welfare</a:t>
            </a:r>
            <a:endParaRPr lang="en-GB" sz="3200" b="1" dirty="0">
              <a:solidFill>
                <a:srgbClr val="FFFFFF"/>
              </a:solidFill>
              <a:latin typeface="Trebuchet MS" charset="0"/>
            </a:endParaRPr>
          </a:p>
          <a:p>
            <a:pPr marL="273050" indent="-273050">
              <a:spcBef>
                <a:spcPts val="1588"/>
              </a:spcBef>
              <a:spcAft>
                <a:spcPts val="14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No 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movement 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on 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a national solution</a:t>
            </a:r>
          </a:p>
          <a:p>
            <a:pPr marL="730250" lvl="1" indent="-273050">
              <a:spcBef>
                <a:spcPts val="1588"/>
              </a:spcBef>
              <a:spcAft>
                <a:spcPts val="14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800" b="1" dirty="0" smtClean="0">
                <a:solidFill>
                  <a:srgbClr val="FFFF00"/>
                </a:solidFill>
                <a:latin typeface="Trebuchet MS" charset="0"/>
              </a:rPr>
              <a:t>Nov. 2012</a:t>
            </a:r>
            <a:r>
              <a:rPr lang="en-GB" sz="2800" b="1" dirty="0" smtClean="0">
                <a:solidFill>
                  <a:srgbClr val="FFFFFF"/>
                </a:solidFill>
                <a:latin typeface="Trebuchet MS" charset="0"/>
              </a:rPr>
              <a:t> Hoard’s editorial, “Let’s Standardize Our Herd Health Data</a:t>
            </a:r>
            <a:r>
              <a:rPr lang="en-GB" sz="2800" b="1" dirty="0" smtClean="0">
                <a:solidFill>
                  <a:srgbClr val="FFFFFF"/>
                </a:solidFill>
                <a:latin typeface="Trebuchet MS" charset="0"/>
              </a:rPr>
              <a:t>”</a:t>
            </a:r>
          </a:p>
          <a:p>
            <a:pPr marL="730250" lvl="1" indent="-273050">
              <a:spcBef>
                <a:spcPts val="1588"/>
              </a:spcBef>
              <a:spcAft>
                <a:spcPts val="14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800" b="1" dirty="0" smtClean="0">
                <a:solidFill>
                  <a:srgbClr val="FFFF00"/>
                </a:solidFill>
                <a:latin typeface="Trebuchet MS" charset="0"/>
              </a:rPr>
              <a:t>Jul. 2013</a:t>
            </a:r>
            <a:r>
              <a:rPr lang="en-GB" sz="2800" b="1" dirty="0" smtClean="0">
                <a:solidFill>
                  <a:srgbClr val="FFFFFF"/>
                </a:solidFill>
                <a:latin typeface="Trebuchet MS" charset="0"/>
              </a:rPr>
              <a:t> </a:t>
            </a:r>
            <a:r>
              <a:rPr lang="en-GB" sz="2800" b="1" dirty="0">
                <a:solidFill>
                  <a:srgbClr val="FFFFFF"/>
                </a:solidFill>
                <a:latin typeface="Trebuchet MS" charset="0"/>
              </a:rPr>
              <a:t>Hoard’s article, “We are making </a:t>
            </a:r>
            <a:r>
              <a:rPr lang="en-GB" sz="2800" b="1" dirty="0" smtClean="0">
                <a:solidFill>
                  <a:srgbClr val="FFFFFF"/>
                </a:solidFill>
                <a:latin typeface="Trebuchet MS" charset="0"/>
              </a:rPr>
              <a:t>inroads on </a:t>
            </a:r>
            <a:r>
              <a:rPr lang="en-GB" sz="2800" b="1" dirty="0">
                <a:solidFill>
                  <a:srgbClr val="FFFFFF"/>
                </a:solidFill>
                <a:latin typeface="Trebuchet MS" charset="0"/>
              </a:rPr>
              <a:t>health and fitness traits”</a:t>
            </a:r>
            <a:endParaRPr lang="en-GB" sz="2800" b="1" dirty="0" smtClean="0">
              <a:solidFill>
                <a:srgbClr val="FFFFFF"/>
              </a:solidFill>
              <a:latin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0041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52400" y="98425"/>
            <a:ext cx="8836025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b="1" dirty="0" smtClean="0">
                <a:solidFill>
                  <a:srgbClr val="FFFF00"/>
                </a:solidFill>
                <a:latin typeface="Trebuchet MS" charset="0"/>
              </a:rPr>
              <a:t>Possible products</a:t>
            </a:r>
            <a:endParaRPr lang="en-GB" sz="3600" b="1" dirty="0">
              <a:solidFill>
                <a:srgbClr val="FFFF00"/>
              </a:solidFill>
              <a:latin typeface="Trebuchet MS" charset="0"/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57200" y="1250950"/>
            <a:ext cx="8153400" cy="516857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273050" indent="-273050">
              <a:lnSpc>
                <a:spcPct val="100000"/>
              </a:lnSpc>
              <a:spcBef>
                <a:spcPts val="1588"/>
              </a:spcBef>
              <a:spcAft>
                <a:spcPts val="14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00"/>
                </a:solidFill>
                <a:latin typeface="Trebuchet MS" charset="0"/>
              </a:rPr>
              <a:t>Short-term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 – Benchmarking tools for herd </a:t>
            </a:r>
            <a:r>
              <a:rPr lang="en-GB" sz="3200" b="1" dirty="0" err="1" smtClean="0">
                <a:solidFill>
                  <a:srgbClr val="FFFFFF"/>
                </a:solidFill>
                <a:latin typeface="Trebuchet MS" charset="0"/>
              </a:rPr>
              <a:t>managment</a:t>
            </a:r>
            <a:endParaRPr lang="en-GB" sz="3200" b="1" dirty="0" smtClean="0">
              <a:solidFill>
                <a:srgbClr val="FFFFFF"/>
              </a:solidFill>
              <a:latin typeface="Trebuchet MS" charset="0"/>
            </a:endParaRPr>
          </a:p>
          <a:p>
            <a:pPr marL="273050" indent="-273050">
              <a:lnSpc>
                <a:spcPct val="100000"/>
              </a:lnSpc>
              <a:spcBef>
                <a:spcPts val="1588"/>
              </a:spcBef>
              <a:spcAft>
                <a:spcPts val="14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00"/>
                </a:solidFill>
                <a:latin typeface="Trebuchet MS" charset="0"/>
              </a:rPr>
              <a:t>Medium-term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 – Custom indices for herd management</a:t>
            </a:r>
          </a:p>
          <a:p>
            <a:pPr marL="1016000" lvl="1" indent="-273050">
              <a:spcBef>
                <a:spcPts val="1588"/>
              </a:spcBef>
              <a:spcAft>
                <a:spcPts val="14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800" b="1" dirty="0" smtClean="0">
                <a:solidFill>
                  <a:srgbClr val="FFFFFF"/>
                </a:solidFill>
                <a:latin typeface="Trebuchet MS" charset="0"/>
              </a:rPr>
              <a:t>Additional types of data will be helpful</a:t>
            </a:r>
          </a:p>
          <a:p>
            <a:pPr marL="273050" indent="-273050">
              <a:lnSpc>
                <a:spcPct val="100000"/>
              </a:lnSpc>
              <a:spcBef>
                <a:spcPts val="1588"/>
              </a:spcBef>
              <a:spcAft>
                <a:spcPts val="14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00"/>
                </a:solidFill>
                <a:latin typeface="Trebuchet MS" charset="0"/>
              </a:rPr>
              <a:t>Long-term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 – Genetic evaluations</a:t>
            </a:r>
          </a:p>
          <a:p>
            <a:pPr marL="1016000" lvl="1" indent="-273050">
              <a:spcBef>
                <a:spcPts val="1588"/>
              </a:spcBef>
              <a:spcAft>
                <a:spcPts val="14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800" b="1" dirty="0" smtClean="0">
                <a:solidFill>
                  <a:srgbClr val="FFFFFF"/>
                </a:solidFill>
                <a:latin typeface="Trebuchet MS" charset="0"/>
              </a:rPr>
              <a:t>Lots of data needed, which will take time</a:t>
            </a:r>
            <a:endParaRPr lang="en-GB" sz="2800" b="1" dirty="0" smtClean="0">
              <a:solidFill>
                <a:srgbClr val="FFFFFF"/>
              </a:solidFill>
              <a:latin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12010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mish_dairy_farm_3.jpg"/>
          <p:cNvPicPr>
            <a:picLocks noChangeAspect="1"/>
          </p:cNvPicPr>
          <p:nvPr/>
        </p:nvPicPr>
        <p:blipFill>
          <a:blip r:embed="rId2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9144000" cy="5483726"/>
          </a:xfrm>
          <a:prstGeom prst="rect">
            <a:avLst/>
          </a:prstGeom>
        </p:spPr>
      </p:pic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on-farm data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195447" y="6395079"/>
            <a:ext cx="702475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/>
              <a:t>http://</a:t>
            </a:r>
            <a:r>
              <a:rPr lang="en-US" sz="1000" dirty="0" err="1"/>
              <a:t>commons.wikimedia.org</a:t>
            </a:r>
            <a:r>
              <a:rPr lang="en-US" sz="1000" dirty="0"/>
              <a:t>/wiki/File:Amish_dairy_farm_3.jpg</a:t>
            </a:r>
            <a:endParaRPr lang="en-US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419100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FF00"/>
                </a:solidFill>
              </a:rPr>
              <a:t>Parlor:</a:t>
            </a:r>
            <a:r>
              <a:rPr lang="en-US" sz="1800" b="1" dirty="0" smtClean="0"/>
              <a:t> yield, composition, milking speed, conductivity, progesterone, temperature</a:t>
            </a:r>
            <a:endParaRPr lang="en-US" sz="1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048000" y="5602069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FF00"/>
                </a:solidFill>
              </a:rPr>
              <a:t>Pasture:</a:t>
            </a:r>
            <a:r>
              <a:rPr lang="en-US" sz="1800" b="1" dirty="0" smtClean="0"/>
              <a:t> soil type/composition, nutrient composition</a:t>
            </a:r>
            <a:endParaRPr lang="en-US" sz="1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257800" y="41910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FF00"/>
                </a:solidFill>
              </a:rPr>
              <a:t>Silo/bunker:</a:t>
            </a:r>
            <a:r>
              <a:rPr lang="en-US" sz="1800" b="1" dirty="0" smtClean="0"/>
              <a:t> ration composition, nutrient profiles</a:t>
            </a:r>
            <a:endParaRPr lang="en-US" sz="1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204847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FF00"/>
                </a:solidFill>
              </a:rPr>
              <a:t>Cow:</a:t>
            </a:r>
            <a:r>
              <a:rPr lang="en-US" sz="1800" b="1" dirty="0" smtClean="0"/>
              <a:t> body temperature, activity, rumination time, intake</a:t>
            </a:r>
            <a:endParaRPr lang="en-US" sz="1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257800" y="204847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FF00"/>
                </a:solidFill>
              </a:rPr>
              <a:t>Herdsmen/consultants:</a:t>
            </a:r>
            <a:r>
              <a:rPr lang="en-US" sz="1800" b="1" dirty="0" smtClean="0"/>
              <a:t> health events, foot/claw health, veterinary treatments</a:t>
            </a:r>
            <a:endParaRPr lang="en-US" sz="1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0" y="11430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FF00"/>
                </a:solidFill>
              </a:rPr>
              <a:t>Barn:</a:t>
            </a:r>
            <a:r>
              <a:rPr lang="en-US" sz="1800" b="1" dirty="0" smtClean="0"/>
              <a:t> flooring type, bedding materials, density, weather data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190169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152400" y="98425"/>
            <a:ext cx="8836025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b="1" dirty="0" smtClean="0">
                <a:solidFill>
                  <a:srgbClr val="FFFF00"/>
                </a:solidFill>
                <a:latin typeface="Trebuchet MS" charset="0"/>
              </a:rPr>
              <a:t>What are other countries doing?</a:t>
            </a:r>
            <a:endParaRPr lang="en-GB" sz="3600" b="1" dirty="0">
              <a:solidFill>
                <a:srgbClr val="FFFF00"/>
              </a:solidFill>
              <a:latin typeface="Trebuchet MS" charset="0"/>
            </a:endParaRP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457200" y="1235075"/>
            <a:ext cx="8153400" cy="457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273050" indent="-273050">
              <a:lnSpc>
                <a:spcPct val="100000"/>
              </a:lnSpc>
              <a:spcBef>
                <a:spcPts val="1588"/>
              </a:spcBef>
              <a:spcAft>
                <a:spcPts val="14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00"/>
                </a:solidFill>
                <a:latin typeface="Trebuchet MS" charset="0"/>
              </a:rPr>
              <a:t>Scandinavia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 – </a:t>
            </a: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Evaluations for health 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traits (1970s)</a:t>
            </a:r>
          </a:p>
          <a:p>
            <a:pPr marL="273050" indent="-273050">
              <a:spcBef>
                <a:spcPts val="1588"/>
              </a:spcBef>
              <a:spcAft>
                <a:spcPts val="14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>
                <a:solidFill>
                  <a:srgbClr val="FFFF00"/>
                </a:solidFill>
                <a:latin typeface="Trebuchet MS" charset="0"/>
              </a:rPr>
              <a:t>Austria &amp; Germany</a:t>
            </a: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 - Evaluations for health traits (2010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)</a:t>
            </a:r>
          </a:p>
          <a:p>
            <a:pPr marL="273050" indent="-273050">
              <a:spcBef>
                <a:spcPts val="1588"/>
              </a:spcBef>
              <a:spcAft>
                <a:spcPts val="14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>
                <a:solidFill>
                  <a:srgbClr val="FFFF00"/>
                </a:solidFill>
                <a:latin typeface="Trebuchet MS" charset="0"/>
              </a:rPr>
              <a:t>France</a:t>
            </a: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 – Evaluations for health traits (2012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)</a:t>
            </a:r>
            <a:endParaRPr lang="en-GB" sz="3200" b="1" dirty="0" smtClean="0">
              <a:solidFill>
                <a:srgbClr val="FFFFFF"/>
              </a:solidFill>
              <a:latin typeface="Trebuchet MS" charset="0"/>
            </a:endParaRPr>
          </a:p>
          <a:p>
            <a:pPr marL="273050" indent="-273050">
              <a:lnSpc>
                <a:spcPct val="100000"/>
              </a:lnSpc>
              <a:spcBef>
                <a:spcPts val="1588"/>
              </a:spcBef>
              <a:spcAft>
                <a:spcPts val="14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00"/>
                </a:solidFill>
                <a:latin typeface="Trebuchet MS" charset="0"/>
              </a:rPr>
              <a:t>Canada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 – </a:t>
            </a: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Evaluations for health 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traits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, immune response (2013)</a:t>
            </a:r>
          </a:p>
        </p:txBody>
      </p:sp>
    </p:spTree>
    <p:extLst>
      <p:ext uri="{BB962C8B-B14F-4D97-AF65-F5344CB8AC3E}">
        <p14:creationId xmlns:p14="http://schemas.microsoft.com/office/powerpoint/2010/main" val="190234947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52400" y="98425"/>
            <a:ext cx="8836025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b="1" dirty="0" smtClean="0">
                <a:solidFill>
                  <a:srgbClr val="FFFF00"/>
                </a:solidFill>
                <a:latin typeface="Trebuchet MS" charset="0"/>
              </a:rPr>
              <a:t>International challenges</a:t>
            </a:r>
            <a:endParaRPr lang="en-GB" sz="3600" b="1" dirty="0">
              <a:solidFill>
                <a:srgbClr val="FFFF00"/>
              </a:solidFill>
              <a:latin typeface="Trebuchet MS" charset="0"/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57200" y="1250950"/>
            <a:ext cx="8153400" cy="516857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273050" indent="-273050">
              <a:lnSpc>
                <a:spcPct val="100000"/>
              </a:lnSpc>
              <a:spcBef>
                <a:spcPts val="1588"/>
              </a:spcBef>
              <a:spcAft>
                <a:spcPts val="14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National datasets are </a:t>
            </a:r>
            <a:r>
              <a:rPr lang="en-GB" sz="3200" b="1" dirty="0" err="1" smtClean="0">
                <a:solidFill>
                  <a:srgbClr val="FFFFFF"/>
                </a:solidFill>
                <a:latin typeface="Trebuchet MS" charset="0"/>
              </a:rPr>
              <a:t>siloed</a:t>
            </a:r>
            <a:endParaRPr lang="en-GB" sz="3200" b="1" dirty="0" smtClean="0">
              <a:solidFill>
                <a:srgbClr val="FFFFFF"/>
              </a:solidFill>
              <a:latin typeface="Trebuchet MS" charset="0"/>
            </a:endParaRPr>
          </a:p>
          <a:p>
            <a:pPr marL="273050" indent="-273050">
              <a:lnSpc>
                <a:spcPct val="100000"/>
              </a:lnSpc>
              <a:spcBef>
                <a:spcPts val="1588"/>
              </a:spcBef>
              <a:spcAft>
                <a:spcPts val="14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Recording standards differ between countries</a:t>
            </a:r>
          </a:p>
          <a:p>
            <a:pPr marL="273050" indent="-273050">
              <a:lnSpc>
                <a:spcPct val="100000"/>
              </a:lnSpc>
              <a:spcBef>
                <a:spcPts val="1588"/>
              </a:spcBef>
              <a:spcAft>
                <a:spcPts val="14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Many populations are small</a:t>
            </a:r>
          </a:p>
          <a:p>
            <a:pPr marL="730250" lvl="1" indent="-273050">
              <a:spcBef>
                <a:spcPts val="1588"/>
              </a:spcBef>
              <a:spcAft>
                <a:spcPts val="14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800" b="1" dirty="0" smtClean="0">
                <a:solidFill>
                  <a:srgbClr val="FFFFFF"/>
                </a:solidFill>
                <a:latin typeface="Trebuchet MS" charset="0"/>
              </a:rPr>
              <a:t>Low accuracies</a:t>
            </a:r>
          </a:p>
          <a:p>
            <a:pPr marL="730250" lvl="1" indent="-273050">
              <a:spcBef>
                <a:spcPts val="1588"/>
              </a:spcBef>
              <a:spcAft>
                <a:spcPts val="14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800" b="1" dirty="0" smtClean="0">
                <a:solidFill>
                  <a:srgbClr val="FFFFFF"/>
                </a:solidFill>
                <a:latin typeface="Trebuchet MS" charset="0"/>
              </a:rPr>
              <a:t>Small markets</a:t>
            </a:r>
          </a:p>
        </p:txBody>
      </p:sp>
    </p:spTree>
    <p:extLst>
      <p:ext uri="{BB962C8B-B14F-4D97-AF65-F5344CB8AC3E}">
        <p14:creationId xmlns:p14="http://schemas.microsoft.com/office/powerpoint/2010/main" val="299270405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52400" y="98425"/>
            <a:ext cx="8836025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b="1" dirty="0" smtClean="0">
                <a:solidFill>
                  <a:srgbClr val="FFFF00"/>
                </a:solidFill>
                <a:latin typeface="Trebuchet MS" charset="0"/>
              </a:rPr>
              <a:t>International opportunities</a:t>
            </a:r>
            <a:endParaRPr lang="en-GB" sz="3600" b="1" dirty="0">
              <a:solidFill>
                <a:srgbClr val="FFFF00"/>
              </a:solidFill>
              <a:latin typeface="Trebuchet MS" charset="0"/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57200" y="1250950"/>
            <a:ext cx="8153400" cy="516857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273050" indent="-273050">
              <a:lnSpc>
                <a:spcPct val="100000"/>
              </a:lnSpc>
              <a:spcBef>
                <a:spcPts val="1588"/>
              </a:spcBef>
              <a:spcAft>
                <a:spcPts val="14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International </a:t>
            </a: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r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ecording standards published in </a:t>
            </a:r>
            <a:r>
              <a:rPr lang="en-GB" sz="3200" b="1" dirty="0" smtClean="0">
                <a:solidFill>
                  <a:srgbClr val="FFFF00"/>
                </a:solidFill>
                <a:latin typeface="Trebuchet MS" charset="0"/>
              </a:rPr>
              <a:t>2012</a:t>
            </a:r>
          </a:p>
          <a:p>
            <a:pPr marL="730250" lvl="1" indent="-273050">
              <a:spcBef>
                <a:spcPts val="1588"/>
              </a:spcBef>
              <a:spcAft>
                <a:spcPts val="14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First-mover advantage</a:t>
            </a:r>
          </a:p>
          <a:p>
            <a:pPr marL="273050" indent="-273050">
              <a:spcBef>
                <a:spcPts val="1588"/>
              </a:spcBef>
              <a:spcAft>
                <a:spcPts val="14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err="1" smtClean="0">
                <a:solidFill>
                  <a:srgbClr val="FFFFFF"/>
                </a:solidFill>
                <a:latin typeface="Trebuchet MS" charset="0"/>
              </a:rPr>
              <a:t>Interbull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 only evaluates a few health traits (e.g., clinical mastitis)</a:t>
            </a:r>
          </a:p>
          <a:p>
            <a:pPr marL="273050" indent="-273050">
              <a:spcBef>
                <a:spcPts val="1588"/>
              </a:spcBef>
              <a:spcAft>
                <a:spcPts val="14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European consumers may be more conscious of animal welfare issues</a:t>
            </a:r>
          </a:p>
        </p:txBody>
      </p:sp>
    </p:spTree>
    <p:extLst>
      <p:ext uri="{BB962C8B-B14F-4D97-AF65-F5344CB8AC3E}">
        <p14:creationId xmlns:p14="http://schemas.microsoft.com/office/powerpoint/2010/main" val="81581508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152400" y="98425"/>
            <a:ext cx="8836025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b="1" dirty="0">
                <a:solidFill>
                  <a:srgbClr val="FFFF00"/>
                </a:solidFill>
                <a:latin typeface="Trebuchet MS" charset="0"/>
              </a:rPr>
              <a:t>Functional traits working </a:t>
            </a:r>
            <a:r>
              <a:rPr lang="en-GB" sz="3600" b="1" dirty="0" smtClean="0">
                <a:solidFill>
                  <a:srgbClr val="FFFF00"/>
                </a:solidFill>
                <a:latin typeface="Trebuchet MS" charset="0"/>
              </a:rPr>
              <a:t>group</a:t>
            </a:r>
            <a:endParaRPr lang="en-GB" sz="3600" b="1" dirty="0">
              <a:solidFill>
                <a:srgbClr val="FFFF00"/>
              </a:solidFill>
              <a:latin typeface="Trebuchet MS" charset="0"/>
            </a:endParaRP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457200" y="1250950"/>
            <a:ext cx="8153400" cy="457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273050" indent="-273050">
              <a:lnSpc>
                <a:spcPct val="100000"/>
              </a:lnSpc>
              <a:spcBef>
                <a:spcPts val="1588"/>
              </a:spcBef>
              <a:spcAft>
                <a:spcPts val="14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ICAR working 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group</a:t>
            </a:r>
            <a:endParaRPr lang="en-GB" sz="3200" b="1" dirty="0">
              <a:solidFill>
                <a:srgbClr val="FFFFFF"/>
              </a:solidFill>
              <a:latin typeface="Trebuchet MS" charset="0"/>
            </a:endParaRPr>
          </a:p>
          <a:p>
            <a:pPr marL="730250" lvl="1" indent="-273050">
              <a:lnSpc>
                <a:spcPct val="100000"/>
              </a:lnSpc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800" b="1" dirty="0">
                <a:solidFill>
                  <a:srgbClr val="66FFFF"/>
                </a:solidFill>
                <a:latin typeface="Trebuchet MS" charset="0"/>
              </a:rPr>
              <a:t>7</a:t>
            </a:r>
            <a:r>
              <a:rPr lang="en-GB" sz="2800" b="1" dirty="0">
                <a:solidFill>
                  <a:srgbClr val="FFFFFF"/>
                </a:solidFill>
                <a:latin typeface="Trebuchet MS" charset="0"/>
              </a:rPr>
              <a:t> members from </a:t>
            </a:r>
            <a:r>
              <a:rPr lang="en-GB" sz="2800" b="1" dirty="0">
                <a:solidFill>
                  <a:srgbClr val="66FFFF"/>
                </a:solidFill>
                <a:latin typeface="Trebuchet MS" charset="0"/>
              </a:rPr>
              <a:t>6</a:t>
            </a:r>
            <a:r>
              <a:rPr lang="en-GB" sz="2800" b="1" dirty="0">
                <a:solidFill>
                  <a:srgbClr val="FFFFFF"/>
                </a:solidFill>
                <a:latin typeface="Trebuchet MS" charset="0"/>
              </a:rPr>
              <a:t> countries</a:t>
            </a:r>
          </a:p>
          <a:p>
            <a:pPr marL="273050" indent="-273050">
              <a:lnSpc>
                <a:spcPct val="100000"/>
              </a:lnSpc>
              <a:spcAft>
                <a:spcPts val="1425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Standards and guidelines for functional traits</a:t>
            </a:r>
          </a:p>
          <a:p>
            <a:pPr marL="730250" lvl="1" indent="-273050">
              <a:lnSpc>
                <a:spcPct val="100000"/>
              </a:lnSpc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800" b="1" dirty="0">
                <a:solidFill>
                  <a:srgbClr val="FFFFFF"/>
                </a:solidFill>
                <a:latin typeface="Trebuchet MS" charset="0"/>
              </a:rPr>
              <a:t>Recording schemes</a:t>
            </a:r>
          </a:p>
          <a:p>
            <a:pPr marL="730250" lvl="1" indent="-273050">
              <a:lnSpc>
                <a:spcPct val="100000"/>
              </a:lnSpc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800" b="1" dirty="0">
                <a:solidFill>
                  <a:srgbClr val="FFFFFF"/>
                </a:solidFill>
                <a:latin typeface="Trebuchet MS" charset="0"/>
              </a:rPr>
              <a:t>Evaluation procedures</a:t>
            </a:r>
          </a:p>
          <a:p>
            <a:pPr marL="730250" lvl="1" indent="-273050">
              <a:lnSpc>
                <a:spcPct val="100000"/>
              </a:lnSpc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800" b="1" dirty="0">
                <a:solidFill>
                  <a:srgbClr val="FFFFFF"/>
                </a:solidFill>
                <a:latin typeface="Trebuchet MS" charset="0"/>
              </a:rPr>
              <a:t>Breeding programs</a:t>
            </a:r>
          </a:p>
        </p:txBody>
      </p:sp>
      <p:pic>
        <p:nvPicPr>
          <p:cNvPr id="2" name="Picture 1" descr="ica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282" y="3282460"/>
            <a:ext cx="2275960" cy="3200400"/>
          </a:xfrm>
          <a:prstGeom prst="rect">
            <a:avLst/>
          </a:prstGeom>
          <a:ln w="12700"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423091566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152400" y="98425"/>
            <a:ext cx="8836025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b="1" dirty="0" smtClean="0">
                <a:solidFill>
                  <a:srgbClr val="FFFF00"/>
                </a:solidFill>
                <a:latin typeface="Trebuchet MS" charset="0"/>
              </a:rPr>
              <a:t>New and revised ICAR guidelines</a:t>
            </a:r>
            <a:endParaRPr lang="en-GB" sz="3600" b="1" dirty="0">
              <a:solidFill>
                <a:srgbClr val="FFFF00"/>
              </a:solidFill>
              <a:latin typeface="Trebuchet MS" charset="0"/>
            </a:endParaRP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75846" y="1114184"/>
            <a:ext cx="8792307" cy="53237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273050" indent="-273050">
              <a:lnSpc>
                <a:spcPct val="100000"/>
              </a:lnSpc>
              <a:spcBef>
                <a:spcPts val="1588"/>
              </a:spcBef>
              <a:spcAft>
                <a:spcPts val="14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Section 16: Recording</a:t>
            </a: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, Evaluation and Genetic Improvement of </a:t>
            </a:r>
            <a:r>
              <a:rPr lang="en-GB" sz="3200" b="1" dirty="0">
                <a:solidFill>
                  <a:srgbClr val="66FFFF"/>
                </a:solidFill>
                <a:latin typeface="Trebuchet MS" charset="0"/>
              </a:rPr>
              <a:t>Health </a:t>
            </a:r>
            <a:r>
              <a:rPr lang="en-GB" sz="3200" b="1" dirty="0" smtClean="0">
                <a:solidFill>
                  <a:srgbClr val="66FFFF"/>
                </a:solidFill>
                <a:latin typeface="Trebuchet MS" charset="0"/>
              </a:rPr>
              <a:t>Traits</a:t>
            </a:r>
            <a:endParaRPr lang="en-GB" sz="3200" b="1" dirty="0">
              <a:solidFill>
                <a:srgbClr val="FFFFFF"/>
              </a:solidFill>
              <a:latin typeface="Trebuchet MS" charset="0"/>
            </a:endParaRPr>
          </a:p>
          <a:p>
            <a:pPr marL="730250" lvl="1" indent="-273050">
              <a:lnSpc>
                <a:spcPct val="100000"/>
              </a:lnSpc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800" b="1" dirty="0" smtClean="0">
                <a:solidFill>
                  <a:srgbClr val="FFFFFF"/>
                </a:solidFill>
                <a:latin typeface="Trebuchet MS" charset="0"/>
              </a:rPr>
              <a:t>Included </a:t>
            </a:r>
            <a:r>
              <a:rPr lang="en-GB" sz="2800" b="1" dirty="0">
                <a:solidFill>
                  <a:srgbClr val="FFFFFF"/>
                </a:solidFill>
                <a:latin typeface="Trebuchet MS" charset="0"/>
              </a:rPr>
              <a:t>in the </a:t>
            </a:r>
            <a:r>
              <a:rPr lang="en-GB" sz="2800" b="1" dirty="0">
                <a:solidFill>
                  <a:srgbClr val="FFFF00"/>
                </a:solidFill>
                <a:latin typeface="Trebuchet MS" charset="0"/>
              </a:rPr>
              <a:t>2012 ICAR Guidelines</a:t>
            </a:r>
          </a:p>
          <a:p>
            <a:pPr marL="273050" indent="-273050">
              <a:lnSpc>
                <a:spcPct val="100000"/>
              </a:lnSpc>
              <a:spcBef>
                <a:spcPts val="1588"/>
              </a:spcBef>
              <a:spcAft>
                <a:spcPts val="14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New: Recording</a:t>
            </a: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, Evaluation and Genetic Improvement of </a:t>
            </a:r>
            <a:r>
              <a:rPr lang="en-GB" sz="3200" b="1" dirty="0">
                <a:solidFill>
                  <a:srgbClr val="66FFFF"/>
                </a:solidFill>
                <a:latin typeface="Trebuchet MS" charset="0"/>
              </a:rPr>
              <a:t>Female </a:t>
            </a:r>
            <a:r>
              <a:rPr lang="en-GB" sz="3200" b="1" dirty="0" smtClean="0">
                <a:solidFill>
                  <a:srgbClr val="66FFFF"/>
                </a:solidFill>
                <a:latin typeface="Trebuchet MS" charset="0"/>
              </a:rPr>
              <a:t>Fertility</a:t>
            </a:r>
            <a:endParaRPr lang="en-GB" sz="3200" b="1" dirty="0">
              <a:solidFill>
                <a:srgbClr val="FFFFFF"/>
              </a:solidFill>
              <a:latin typeface="Trebuchet MS" charset="0"/>
            </a:endParaRPr>
          </a:p>
          <a:p>
            <a:pPr marL="730250" lvl="1" indent="-273050">
              <a:lnSpc>
                <a:spcPct val="100000"/>
              </a:lnSpc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800" b="1" dirty="0" smtClean="0">
                <a:solidFill>
                  <a:srgbClr val="FFFFFF"/>
                </a:solidFill>
                <a:latin typeface="Trebuchet MS" charset="0"/>
              </a:rPr>
              <a:t>Accepted by steering committee in </a:t>
            </a:r>
            <a:r>
              <a:rPr lang="en-GB" sz="2800" b="1" dirty="0" smtClean="0">
                <a:solidFill>
                  <a:srgbClr val="FFFF00"/>
                </a:solidFill>
                <a:latin typeface="Trebuchet MS" charset="0"/>
              </a:rPr>
              <a:t>2013</a:t>
            </a:r>
            <a:endParaRPr lang="en-GB" sz="2800" b="1" dirty="0" smtClean="0">
              <a:solidFill>
                <a:srgbClr val="FFFF00"/>
              </a:solidFill>
              <a:latin typeface="Trebuchet MS" charset="0"/>
            </a:endParaRPr>
          </a:p>
          <a:p>
            <a:pPr marL="273050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Section 7: Recording</a:t>
            </a: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, Evaluation and Genetic 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Improvement </a:t>
            </a: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of </a:t>
            </a:r>
            <a:r>
              <a:rPr lang="en-GB" sz="3200" b="1" dirty="0" smtClean="0">
                <a:solidFill>
                  <a:srgbClr val="66FFFF"/>
                </a:solidFill>
                <a:latin typeface="Trebuchet MS" charset="0"/>
              </a:rPr>
              <a:t>Udder Health</a:t>
            </a:r>
            <a:endParaRPr lang="en-GB" sz="3200" b="1" dirty="0">
              <a:solidFill>
                <a:srgbClr val="FFFFFF"/>
              </a:solidFill>
              <a:latin typeface="Trebuchet MS" charset="0"/>
            </a:endParaRPr>
          </a:p>
          <a:p>
            <a:pPr marL="730250" lvl="1" indent="-273050">
              <a:lnSpc>
                <a:spcPct val="100000"/>
              </a:lnSpc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800" b="1" dirty="0" smtClean="0">
                <a:solidFill>
                  <a:srgbClr val="FFFFFF"/>
                </a:solidFill>
                <a:latin typeface="Trebuchet MS" charset="0"/>
              </a:rPr>
              <a:t>Currently under revision</a:t>
            </a:r>
            <a:endParaRPr lang="en-GB" sz="2800" b="1" dirty="0">
              <a:solidFill>
                <a:srgbClr val="FFFFFF"/>
              </a:solidFill>
              <a:latin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09296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152400" y="98425"/>
            <a:ext cx="9144000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b="1" dirty="0" smtClean="0">
                <a:solidFill>
                  <a:srgbClr val="FFFF00"/>
                </a:solidFill>
                <a:latin typeface="Trebuchet MS" charset="0"/>
              </a:rPr>
              <a:t>New and revised ICAR </a:t>
            </a:r>
            <a:r>
              <a:rPr lang="en-GB" sz="3600" b="1" dirty="0" smtClean="0">
                <a:solidFill>
                  <a:srgbClr val="FFFF00"/>
                </a:solidFill>
                <a:latin typeface="Trebuchet MS" charset="0"/>
              </a:rPr>
              <a:t>guidelines </a:t>
            </a:r>
            <a:r>
              <a:rPr lang="en-GB" sz="3200" b="1" dirty="0" smtClean="0">
                <a:solidFill>
                  <a:srgbClr val="FFFF00"/>
                </a:solidFill>
                <a:latin typeface="Trebuchet MS" charset="0"/>
              </a:rPr>
              <a:t>(cont’d)</a:t>
            </a:r>
            <a:endParaRPr lang="en-GB" sz="3200" b="1" dirty="0">
              <a:solidFill>
                <a:srgbClr val="FFFF00"/>
              </a:solidFill>
              <a:latin typeface="Trebuchet MS" charset="0"/>
            </a:endParaRP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75846" y="1114184"/>
            <a:ext cx="8792307" cy="53237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273050" indent="-273050">
              <a:lnSpc>
                <a:spcPct val="100000"/>
              </a:lnSpc>
              <a:spcBef>
                <a:spcPts val="1588"/>
              </a:spcBef>
              <a:spcAft>
                <a:spcPts val="14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New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: Recording</a:t>
            </a: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, Evaluation and Genetic Improvement 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of </a:t>
            </a:r>
            <a:r>
              <a:rPr lang="en-GB" sz="32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rebuchet MS" charset="0"/>
              </a:rPr>
              <a:t>Foot &amp; Leg Health</a:t>
            </a:r>
            <a:endParaRPr lang="en-GB" sz="3200" b="1" dirty="0">
              <a:solidFill>
                <a:srgbClr val="FFFFFF"/>
              </a:solidFill>
              <a:latin typeface="Trebuchet MS" charset="0"/>
            </a:endParaRPr>
          </a:p>
          <a:p>
            <a:pPr marL="730250" lvl="1" indent="-273050">
              <a:lnSpc>
                <a:spcPct val="100000"/>
              </a:lnSpc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800" b="1" dirty="0" smtClean="0">
                <a:solidFill>
                  <a:srgbClr val="FFFFFF"/>
                </a:solidFill>
                <a:latin typeface="Trebuchet MS" charset="0"/>
              </a:rPr>
              <a:t>Currently being researched and drafted</a:t>
            </a:r>
          </a:p>
          <a:p>
            <a:pPr marL="730250" lvl="1" indent="-273050">
              <a:lnSpc>
                <a:spcPct val="100000"/>
              </a:lnSpc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800" b="1" dirty="0" smtClean="0">
                <a:solidFill>
                  <a:srgbClr val="FFFFFF"/>
                </a:solidFill>
                <a:latin typeface="Trebuchet MS" charset="0"/>
              </a:rPr>
              <a:t>Making contacts with other groups in Europe for collaboration/exchange of information</a:t>
            </a:r>
            <a:endParaRPr lang="en-GB" sz="2800" b="1" dirty="0" smtClean="0">
              <a:solidFill>
                <a:srgbClr val="FFFFFF"/>
              </a:solidFill>
              <a:latin typeface="Trebuchet MS" charset="0"/>
            </a:endParaRPr>
          </a:p>
          <a:p>
            <a:pPr marL="730250" lvl="1" indent="-273050">
              <a:lnSpc>
                <a:spcPct val="100000"/>
              </a:lnSpc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endParaRPr lang="en-GB" sz="2800" b="1" dirty="0" smtClean="0">
              <a:solidFill>
                <a:srgbClr val="FFFF00"/>
              </a:solidFill>
              <a:latin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45291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52400" y="98425"/>
            <a:ext cx="8836025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b="1" dirty="0" smtClean="0">
                <a:solidFill>
                  <a:srgbClr val="FFFF00"/>
                </a:solidFill>
                <a:latin typeface="Trebuchet MS" charset="0"/>
              </a:rPr>
              <a:t>Health and fitness traits</a:t>
            </a:r>
            <a:endParaRPr lang="en-GB" sz="3600" b="1" dirty="0">
              <a:solidFill>
                <a:srgbClr val="FFFF00"/>
              </a:solidFill>
              <a:latin typeface="Trebuchet MS" charset="0"/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57200" y="1250950"/>
            <a:ext cx="8153400" cy="4784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273050" indent="-273050">
              <a:lnSpc>
                <a:spcPct val="100000"/>
              </a:lnSpc>
              <a:spcBef>
                <a:spcPts val="1588"/>
              </a:spcBef>
              <a:spcAft>
                <a:spcPts val="14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Growing emphasis on functional traits</a:t>
            </a:r>
          </a:p>
          <a:p>
            <a:pPr marL="730250" lvl="1" indent="-273050">
              <a:lnSpc>
                <a:spcPct val="100000"/>
              </a:lnSpc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800" b="1" dirty="0" smtClean="0">
                <a:solidFill>
                  <a:srgbClr val="FFFFFF"/>
                </a:solidFill>
                <a:latin typeface="Trebuchet MS" charset="0"/>
              </a:rPr>
              <a:t>Economically </a:t>
            </a:r>
            <a:r>
              <a:rPr lang="en-GB" sz="2800" b="1" dirty="0">
                <a:solidFill>
                  <a:srgbClr val="FFFFFF"/>
                </a:solidFill>
                <a:latin typeface="Trebuchet MS" charset="0"/>
              </a:rPr>
              <a:t>important because they impact other traits</a:t>
            </a:r>
          </a:p>
          <a:p>
            <a:pPr marL="273050" indent="-273050">
              <a:lnSpc>
                <a:spcPct val="100000"/>
              </a:lnSpc>
              <a:spcBef>
                <a:spcPts val="1588"/>
              </a:spcBef>
              <a:spcAft>
                <a:spcPts val="14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Challenges with functional traits </a:t>
            </a:r>
          </a:p>
          <a:p>
            <a:pPr marL="730250" lvl="1" indent="-273050">
              <a:lnSpc>
                <a:spcPct val="100000"/>
              </a:lnSpc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800" b="1" dirty="0">
                <a:solidFill>
                  <a:srgbClr val="FFFFFF"/>
                </a:solidFill>
                <a:latin typeface="Trebuchet MS" charset="0"/>
              </a:rPr>
              <a:t>Inconsistent trait </a:t>
            </a:r>
            <a:r>
              <a:rPr lang="en-GB" sz="2800" b="1" dirty="0" smtClean="0">
                <a:solidFill>
                  <a:srgbClr val="FFFFFF"/>
                </a:solidFill>
                <a:latin typeface="Trebuchet MS" charset="0"/>
              </a:rPr>
              <a:t>definitions</a:t>
            </a:r>
          </a:p>
          <a:p>
            <a:pPr marL="730250" lvl="1" indent="-273050">
              <a:lnSpc>
                <a:spcPct val="100000"/>
              </a:lnSpc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800" b="1" dirty="0" smtClean="0">
                <a:solidFill>
                  <a:srgbClr val="FFFF00"/>
                </a:solidFill>
                <a:latin typeface="Trebuchet MS" charset="0"/>
              </a:rPr>
              <a:t>Not collected in national database</a:t>
            </a:r>
            <a:endParaRPr lang="en-GB" sz="2800" b="1" dirty="0">
              <a:solidFill>
                <a:srgbClr val="FFFF00"/>
              </a:solidFill>
              <a:latin typeface="Trebuchet MS" charset="0"/>
            </a:endParaRPr>
          </a:p>
          <a:p>
            <a:pPr marL="730250" lvl="1" indent="-273050">
              <a:lnSpc>
                <a:spcPct val="100000"/>
              </a:lnSpc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800" b="1" dirty="0" smtClean="0">
                <a:solidFill>
                  <a:srgbClr val="FFFFFF"/>
                </a:solidFill>
                <a:latin typeface="Trebuchet MS" charset="0"/>
              </a:rPr>
              <a:t>Most have low </a:t>
            </a:r>
            <a:r>
              <a:rPr lang="en-GB" sz="2800" b="1" dirty="0" err="1" smtClean="0">
                <a:solidFill>
                  <a:srgbClr val="FFFFFF"/>
                </a:solidFill>
                <a:latin typeface="Trebuchet MS" charset="0"/>
              </a:rPr>
              <a:t>heritabilities</a:t>
            </a:r>
            <a:endParaRPr lang="en-GB" sz="2800" b="1" dirty="0">
              <a:solidFill>
                <a:srgbClr val="FFFFFF"/>
              </a:solidFill>
              <a:latin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41153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152400" y="98425"/>
            <a:ext cx="8836025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b="1" dirty="0" smtClean="0">
                <a:solidFill>
                  <a:srgbClr val="FFFF00"/>
                </a:solidFill>
                <a:latin typeface="Trebuchet MS" charset="0"/>
              </a:rPr>
              <a:t>2013 ICAR Health Conference</a:t>
            </a:r>
            <a:endParaRPr lang="en-GB" sz="3600" b="1" dirty="0">
              <a:solidFill>
                <a:srgbClr val="FFFF00"/>
              </a:solidFill>
              <a:latin typeface="Trebuchet MS" charset="0"/>
            </a:endParaRPr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153400" cy="5057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273050" indent="-273050">
              <a:lnSpc>
                <a:spcPct val="100000"/>
              </a:lnSpc>
              <a:spcBef>
                <a:spcPts val="1588"/>
              </a:spcBef>
              <a:spcAft>
                <a:spcPts val="14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Challenges and benefits of health data recording in the context of food chain quality, management and 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breeding.</a:t>
            </a:r>
            <a:endParaRPr lang="en-GB" sz="3200" b="1" dirty="0">
              <a:solidFill>
                <a:srgbClr val="FFFFFF"/>
              </a:solidFill>
              <a:latin typeface="Trebuchet MS" charset="0"/>
            </a:endParaRPr>
          </a:p>
          <a:p>
            <a:pPr marL="273050" indent="-273050">
              <a:lnSpc>
                <a:spcPct val="100000"/>
              </a:lnSpc>
              <a:spcBef>
                <a:spcPts val="1588"/>
              </a:spcBef>
              <a:spcAft>
                <a:spcPts val="14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May 2013 in 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Aarhus, Denmark</a:t>
            </a:r>
          </a:p>
          <a:p>
            <a:pPr marL="273050" indent="-273050">
              <a:lnSpc>
                <a:spcPct val="100000"/>
              </a:lnSpc>
              <a:spcBef>
                <a:spcPts val="1588"/>
              </a:spcBef>
              <a:spcAft>
                <a:spcPts val="14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00FF00"/>
                </a:solidFill>
                <a:latin typeface="Trebuchet MS" charset="0"/>
              </a:rPr>
              <a:t>20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 speakers from around</a:t>
            </a:r>
            <a:b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</a:b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the world.</a:t>
            </a:r>
          </a:p>
          <a:p>
            <a:pPr marL="273050" indent="-273050">
              <a:lnSpc>
                <a:spcPct val="100000"/>
              </a:lnSpc>
              <a:spcBef>
                <a:spcPts val="1588"/>
              </a:spcBef>
              <a:spcAft>
                <a:spcPts val="14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Roundtable discussion with</a:t>
            </a:r>
            <a:b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</a:b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industry leaders.</a:t>
            </a:r>
          </a:p>
        </p:txBody>
      </p:sp>
      <p:pic>
        <p:nvPicPr>
          <p:cNvPr id="2" name="Picture 1" descr="ICAR_Health_Worksho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184" y="3751385"/>
            <a:ext cx="2692211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2483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152400" y="98425"/>
            <a:ext cx="8836025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b="1" dirty="0" smtClean="0">
                <a:solidFill>
                  <a:srgbClr val="FFFF00"/>
                </a:solidFill>
                <a:latin typeface="Trebuchet MS" charset="0"/>
              </a:rPr>
              <a:t>Results of 2013 </a:t>
            </a:r>
            <a:r>
              <a:rPr lang="en-GB" sz="3600" b="1" dirty="0" smtClean="0">
                <a:solidFill>
                  <a:srgbClr val="FFFF00"/>
                </a:solidFill>
                <a:latin typeface="Trebuchet MS" charset="0"/>
              </a:rPr>
              <a:t>ICAR </a:t>
            </a:r>
            <a:r>
              <a:rPr lang="en-GB" sz="3600" b="1" dirty="0">
                <a:solidFill>
                  <a:srgbClr val="FFFF00"/>
                </a:solidFill>
                <a:latin typeface="Trebuchet MS" charset="0"/>
              </a:rPr>
              <a:t>h</a:t>
            </a:r>
            <a:r>
              <a:rPr lang="en-GB" sz="3600" b="1" dirty="0" smtClean="0">
                <a:solidFill>
                  <a:srgbClr val="FFFF00"/>
                </a:solidFill>
                <a:latin typeface="Trebuchet MS" charset="0"/>
              </a:rPr>
              <a:t>ealth conference</a:t>
            </a:r>
            <a:endParaRPr lang="en-GB" sz="3600" b="1" dirty="0">
              <a:solidFill>
                <a:srgbClr val="FFFF00"/>
              </a:solidFill>
              <a:latin typeface="Trebuchet MS" charset="0"/>
            </a:endParaRPr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304800" y="1250950"/>
            <a:ext cx="4419600" cy="5057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273050" indent="-273050">
              <a:lnSpc>
                <a:spcPct val="100000"/>
              </a:lnSpc>
              <a:spcBef>
                <a:spcPts val="1588"/>
              </a:spcBef>
              <a:spcAft>
                <a:spcPts val="14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Proceedings</a:t>
            </a:r>
            <a:b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</a:b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available </a:t>
            </a: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for 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free</a:t>
            </a:r>
            <a:b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</a:b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download </a:t>
            </a: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at: </a:t>
            </a:r>
            <a:r>
              <a:rPr lang="en-GB" sz="3200" b="1" dirty="0">
                <a:solidFill>
                  <a:srgbClr val="85FFE0"/>
                </a:solidFill>
                <a:latin typeface="Trebuchet MS" charset="0"/>
                <a:hlinkClick r:id="rId3"/>
              </a:rPr>
              <a:t>http://www.icar.org/Documents/technical_series/tec_series_17_Aarhus.pdf</a:t>
            </a:r>
            <a:r>
              <a:rPr lang="en-GB" sz="3200" b="1" dirty="0">
                <a:solidFill>
                  <a:srgbClr val="85FFE0"/>
                </a:solidFill>
                <a:latin typeface="Trebuchet MS" charset="0"/>
              </a:rPr>
              <a:t> </a:t>
            </a:r>
          </a:p>
        </p:txBody>
      </p:sp>
      <p:pic>
        <p:nvPicPr>
          <p:cNvPr id="3" name="Picture 2" descr="icar_health_conference_cover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336" y="1301376"/>
            <a:ext cx="3940464" cy="509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79072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152400" y="98425"/>
            <a:ext cx="8836025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b="1" dirty="0" smtClean="0">
                <a:solidFill>
                  <a:srgbClr val="FFFF00"/>
                </a:solidFill>
                <a:latin typeface="Trebuchet MS" charset="0"/>
              </a:rPr>
              <a:t>What is AIPL doing?</a:t>
            </a:r>
            <a:endParaRPr lang="en-GB" sz="3600" b="1" dirty="0">
              <a:solidFill>
                <a:srgbClr val="FFFF00"/>
              </a:solidFill>
              <a:latin typeface="Trebuchet MS" charset="0"/>
            </a:endParaRP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457200" y="1250950"/>
            <a:ext cx="8153400" cy="457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273050" indent="-273050">
              <a:spcBef>
                <a:spcPts val="1588"/>
              </a:spcBef>
              <a:spcAft>
                <a:spcPts val="14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Use of producer-recorded health 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data</a:t>
            </a:r>
          </a:p>
          <a:p>
            <a:pPr marL="1016000" lvl="1" indent="-273050">
              <a:spcBef>
                <a:spcPts val="1588"/>
              </a:spcBef>
              <a:spcAft>
                <a:spcPts val="14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JDS </a:t>
            </a:r>
            <a:r>
              <a:rPr lang="en-GB" sz="3200" b="1" dirty="0" smtClean="0">
                <a:solidFill>
                  <a:srgbClr val="FFFF00"/>
                </a:solidFill>
                <a:latin typeface="Trebuchet MS" charset="0"/>
              </a:rPr>
              <a:t>doi</a:t>
            </a:r>
            <a:r>
              <a:rPr lang="en-GB" sz="3200" b="1" dirty="0">
                <a:solidFill>
                  <a:srgbClr val="FFFF00"/>
                </a:solidFill>
                <a:latin typeface="Trebuchet MS" charset="0"/>
              </a:rPr>
              <a:t>:10.3168/jds.2013-</a:t>
            </a:r>
            <a:r>
              <a:rPr lang="en-GB" sz="3200" b="1" dirty="0" smtClean="0">
                <a:solidFill>
                  <a:srgbClr val="FFFF00"/>
                </a:solidFill>
                <a:latin typeface="Trebuchet MS" charset="0"/>
              </a:rPr>
              <a:t>7543</a:t>
            </a:r>
            <a:endParaRPr lang="en-GB" sz="3200" b="1" dirty="0">
              <a:solidFill>
                <a:srgbClr val="FFFFFF"/>
              </a:solidFill>
              <a:latin typeface="Trebuchet MS" charset="0"/>
            </a:endParaRPr>
          </a:p>
          <a:p>
            <a:pPr marL="273050" indent="-273050">
              <a:spcBef>
                <a:spcPts val="1588"/>
              </a:spcBef>
              <a:spcAft>
                <a:spcPts val="14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Stillbirth in Brown Swiss and 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Jersey</a:t>
            </a:r>
          </a:p>
          <a:p>
            <a:pPr marL="1016000" lvl="1" indent="-273050">
              <a:spcBef>
                <a:spcPts val="1588"/>
              </a:spcBef>
              <a:spcAft>
                <a:spcPts val="14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cs-CZ" sz="3200" b="1" dirty="0" smtClean="0">
                <a:solidFill>
                  <a:srgbClr val="FFFFFF"/>
                </a:solidFill>
                <a:latin typeface="Trebuchet MS" charset="0"/>
              </a:rPr>
              <a:t>JDS </a:t>
            </a:r>
            <a:r>
              <a:rPr lang="cs-CZ" sz="3200" b="1" dirty="0" smtClean="0">
                <a:solidFill>
                  <a:srgbClr val="FFFF00"/>
                </a:solidFill>
                <a:latin typeface="Trebuchet MS" charset="0"/>
              </a:rPr>
              <a:t>doi</a:t>
            </a:r>
            <a:r>
              <a:rPr lang="cs-CZ" sz="3200" b="1" dirty="0">
                <a:solidFill>
                  <a:srgbClr val="FFFF00"/>
                </a:solidFill>
                <a:latin typeface="Trebuchet MS" charset="0"/>
              </a:rPr>
              <a:t>:10.3168/jds.2013-</a:t>
            </a:r>
            <a:r>
              <a:rPr lang="cs-CZ" sz="3200" b="1" dirty="0" smtClean="0">
                <a:solidFill>
                  <a:srgbClr val="FFFF00"/>
                </a:solidFill>
                <a:latin typeface="Trebuchet MS" charset="0"/>
              </a:rPr>
              <a:t>7320</a:t>
            </a:r>
            <a:endParaRPr lang="en-GB" sz="3200" b="1" dirty="0" smtClean="0">
              <a:solidFill>
                <a:srgbClr val="FFFFFF"/>
              </a:solidFill>
              <a:latin typeface="Trebuchet MS" charset="0"/>
            </a:endParaRPr>
          </a:p>
          <a:p>
            <a:pPr marL="273050" indent="-273050">
              <a:spcBef>
                <a:spcPts val="1588"/>
              </a:spcBef>
              <a:spcAft>
                <a:spcPts val="14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Gene networks associated with 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dystocia</a:t>
            </a:r>
          </a:p>
          <a:p>
            <a:pPr marL="1016000" lvl="1" indent="-273050">
              <a:spcBef>
                <a:spcPts val="1588"/>
              </a:spcBef>
              <a:spcAft>
                <a:spcPts val="14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Currently underway with NCSU</a:t>
            </a:r>
            <a:endParaRPr lang="en-GB" sz="3200" b="1" dirty="0" smtClean="0">
              <a:solidFill>
                <a:srgbClr val="FFFFFF"/>
              </a:solidFill>
              <a:latin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29974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75" y="147767"/>
            <a:ext cx="8226425" cy="584775"/>
          </a:xfrm>
        </p:spPr>
        <p:txBody>
          <a:bodyPr/>
          <a:lstStyle/>
          <a:p>
            <a:r>
              <a:rPr lang="en-US" dirty="0" smtClean="0"/>
              <a:t>Conclusions (2013)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92443"/>
          </a:xfrm>
        </p:spPr>
        <p:txBody>
          <a:bodyPr/>
          <a:lstStyle/>
          <a:p>
            <a:r>
              <a:rPr lang="en-US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262927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75" y="147767"/>
            <a:ext cx="8226425" cy="584775"/>
          </a:xfrm>
        </p:spPr>
        <p:txBody>
          <a:bodyPr/>
          <a:lstStyle/>
          <a:p>
            <a:r>
              <a:rPr lang="en-US" dirty="0" smtClean="0"/>
              <a:t>Conclusions (2014)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495800"/>
          </a:xfrm>
        </p:spPr>
        <p:txBody>
          <a:bodyPr/>
          <a:lstStyle/>
          <a:p>
            <a:r>
              <a:rPr lang="en-US" dirty="0" smtClean="0"/>
              <a:t>For </a:t>
            </a:r>
            <a:r>
              <a:rPr lang="en-US" dirty="0" smtClean="0">
                <a:solidFill>
                  <a:srgbClr val="FFFF00"/>
                </a:solidFill>
              </a:rPr>
              <a:t>low-heritability </a:t>
            </a:r>
            <a:r>
              <a:rPr lang="en-US" dirty="0" smtClean="0"/>
              <a:t>traits, big gains can be realized from managing the environment.</a:t>
            </a:r>
          </a:p>
          <a:p>
            <a:r>
              <a:rPr lang="en-US" dirty="0" smtClean="0"/>
              <a:t>The best short-term use of health and fitness data is </a:t>
            </a:r>
            <a:r>
              <a:rPr lang="en-US" dirty="0" smtClean="0">
                <a:solidFill>
                  <a:srgbClr val="FFFF00"/>
                </a:solidFill>
              </a:rPr>
              <a:t>benchmarking</a:t>
            </a:r>
            <a:r>
              <a:rPr lang="en-US" dirty="0" smtClean="0"/>
              <a:t> for herd management.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Immediate feedback </a:t>
            </a:r>
            <a:r>
              <a:rPr lang="en-US" dirty="0" smtClean="0"/>
              <a:t>is important for motivating and sustaining data collection.</a:t>
            </a:r>
          </a:p>
        </p:txBody>
      </p:sp>
    </p:spTree>
    <p:extLst>
      <p:ext uri="{BB962C8B-B14F-4D97-AF65-F5344CB8AC3E}">
        <p14:creationId xmlns:p14="http://schemas.microsoft.com/office/powerpoint/2010/main" val="2262927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Dairy Records Processing Centers</a:t>
            </a:r>
          </a:p>
          <a:p>
            <a:r>
              <a:rPr lang="en-US" dirty="0" smtClean="0"/>
              <a:t>ICAR Functional Traits Working Group</a:t>
            </a:r>
          </a:p>
          <a:p>
            <a:r>
              <a:rPr lang="en-US" dirty="0" smtClean="0"/>
              <a:t>Christian </a:t>
            </a:r>
            <a:r>
              <a:rPr lang="en-US" dirty="0" err="1" smtClean="0"/>
              <a:t>Maltecca</a:t>
            </a:r>
            <a:r>
              <a:rPr lang="en-US" dirty="0" smtClean="0"/>
              <a:t> and Kristen Parker Gaddis, NCSU</a:t>
            </a:r>
          </a:p>
          <a:p>
            <a:r>
              <a:rPr lang="en-US" dirty="0" smtClean="0"/>
              <a:t>Dan Null and Lillian </a:t>
            </a:r>
            <a:r>
              <a:rPr lang="en-US" dirty="0" err="1" smtClean="0"/>
              <a:t>Bacheller</a:t>
            </a:r>
            <a:r>
              <a:rPr lang="en-US" dirty="0" smtClean="0"/>
              <a:t>, AIPL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1429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32162" y="1126430"/>
            <a:ext cx="7048435" cy="5223333"/>
            <a:chOff x="785970" y="1126430"/>
            <a:chExt cx="7048435" cy="522333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77843" y="1126430"/>
              <a:ext cx="6956562" cy="5001768"/>
            </a:xfrm>
            <a:prstGeom prst="rect">
              <a:avLst/>
            </a:prstGeom>
            <a:ln w="25400">
              <a:solidFill>
                <a:schemeClr val="tx1">
                  <a:lumMod val="95000"/>
                  <a:alpha val="96000"/>
                </a:schemeClr>
              </a:solidFill>
            </a:ln>
          </p:spPr>
        </p:pic>
        <p:sp>
          <p:nvSpPr>
            <p:cNvPr id="3" name="Rectangle 2"/>
            <p:cNvSpPr/>
            <p:nvPr/>
          </p:nvSpPr>
          <p:spPr>
            <a:xfrm>
              <a:off x="785970" y="6103542"/>
              <a:ext cx="7024753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/>
                <a:t>http://</a:t>
              </a:r>
              <a:r>
                <a:rPr lang="en-US" sz="1000" dirty="0" err="1"/>
                <a:t>gigaom.com</a:t>
              </a:r>
              <a:r>
                <a:rPr lang="en-US" sz="1000" dirty="0"/>
                <a:t>/2012/05/31/</a:t>
              </a:r>
              <a:r>
                <a:rPr lang="en-US" sz="1000" dirty="0" err="1"/>
                <a:t>t-mobile</a:t>
              </a:r>
              <a:r>
                <a:rPr lang="en-US" sz="1000" dirty="0"/>
                <a:t>-pits-its-math-against-</a:t>
              </a:r>
              <a:r>
                <a:rPr lang="en-US" sz="1000" dirty="0" err="1"/>
                <a:t>verizons</a:t>
              </a:r>
              <a:r>
                <a:rPr lang="en-US" sz="1000" dirty="0"/>
                <a:t>-the-loser-common-sense/shutterstock_76826245/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26805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52400" y="98425"/>
            <a:ext cx="8836025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b="1" dirty="0" smtClean="0">
                <a:solidFill>
                  <a:srgbClr val="FFFF00"/>
                </a:solidFill>
                <a:latin typeface="Trebuchet MS" charset="0"/>
              </a:rPr>
              <a:t>What does “low heritability” mean?</a:t>
            </a:r>
            <a:endParaRPr lang="en-GB" sz="3600" b="1" dirty="0">
              <a:solidFill>
                <a:srgbClr val="FFFF00"/>
              </a:solidFill>
              <a:latin typeface="Trebuchet MS" charset="0"/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57200" y="1250950"/>
            <a:ext cx="8153400" cy="8592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588"/>
              </a:spcBef>
              <a:spcAft>
                <a:spcPts val="1438"/>
              </a:spcAft>
              <a:buClr>
                <a:srgbClr val="00FF00"/>
              </a:buClr>
              <a:buSzPct val="45000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4800" b="1" dirty="0" smtClean="0">
                <a:solidFill>
                  <a:srgbClr val="FFFFFF"/>
                </a:solidFill>
                <a:latin typeface="Trebuchet MS" charset="0"/>
              </a:rPr>
              <a:t>            P = </a:t>
            </a:r>
            <a:r>
              <a:rPr lang="en-GB" sz="4800" b="1" dirty="0" smtClean="0">
                <a:solidFill>
                  <a:srgbClr val="FF8000"/>
                </a:solidFill>
                <a:latin typeface="Trebuchet MS" charset="0"/>
              </a:rPr>
              <a:t>G</a:t>
            </a:r>
            <a:r>
              <a:rPr lang="en-GB" sz="4800" b="1" dirty="0" smtClean="0">
                <a:solidFill>
                  <a:srgbClr val="FFFFFF"/>
                </a:solidFill>
                <a:latin typeface="Trebuchet MS" charset="0"/>
              </a:rPr>
              <a:t> + </a:t>
            </a:r>
            <a:r>
              <a:rPr lang="en-GB" sz="4800" b="1" dirty="0" smtClean="0">
                <a:solidFill>
                  <a:srgbClr val="00FF00"/>
                </a:solidFill>
                <a:latin typeface="Trebuchet MS" charset="0"/>
              </a:rPr>
              <a:t>E       </a:t>
            </a:r>
            <a:endParaRPr lang="en-GB" sz="4800" b="1" dirty="0">
              <a:solidFill>
                <a:srgbClr val="00FF00"/>
              </a:solidFill>
              <a:latin typeface="Trebuchet MS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4231" y="2510692"/>
            <a:ext cx="4230084" cy="3539431"/>
          </a:xfrm>
          <a:prstGeom prst="rect">
            <a:avLst/>
          </a:prstGeom>
          <a:noFill/>
          <a:ln w="50800">
            <a:solidFill>
              <a:srgbClr val="FF8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 percentage of total variation attributable to </a:t>
            </a:r>
            <a:r>
              <a:rPr lang="en-US" sz="2800" b="1" u="sng" dirty="0" smtClean="0">
                <a:solidFill>
                  <a:srgbClr val="FF8000"/>
                </a:solidFill>
              </a:rPr>
              <a:t>genetics</a:t>
            </a:r>
            <a:r>
              <a:rPr lang="en-US" sz="2800" b="1" dirty="0" smtClean="0"/>
              <a:t> is </a:t>
            </a:r>
            <a:r>
              <a:rPr lang="en-US" sz="2800" b="1" u="sng" dirty="0" smtClean="0">
                <a:solidFill>
                  <a:srgbClr val="FF8000"/>
                </a:solidFill>
              </a:rPr>
              <a:t>small</a:t>
            </a:r>
            <a:r>
              <a:rPr lang="en-US" sz="2800" b="1" dirty="0" smtClean="0"/>
              <a:t>.</a:t>
            </a:r>
            <a:endParaRPr lang="en-US" sz="2800" b="1" dirty="0"/>
          </a:p>
          <a:p>
            <a:pPr marL="457200" indent="-457200">
              <a:buClr>
                <a:schemeClr val="accent5"/>
              </a:buClr>
              <a:buFont typeface="Arial"/>
              <a:buChar char="•"/>
            </a:pPr>
            <a:r>
              <a:rPr lang="en-US" sz="2800" b="1" dirty="0"/>
              <a:t>CA$: </a:t>
            </a:r>
            <a:r>
              <a:rPr lang="en-US" sz="2800" b="1" dirty="0" smtClean="0"/>
              <a:t>	</a:t>
            </a:r>
            <a:r>
              <a:rPr lang="en-US" sz="2800" b="1" dirty="0" smtClean="0">
                <a:solidFill>
                  <a:srgbClr val="FFFF00"/>
                </a:solidFill>
              </a:rPr>
              <a:t>0.07</a:t>
            </a:r>
            <a:endParaRPr lang="en-US" sz="2800" b="1" dirty="0">
              <a:solidFill>
                <a:srgbClr val="FFFF00"/>
              </a:solidFill>
            </a:endParaRPr>
          </a:p>
          <a:p>
            <a:pPr marL="457200" indent="-457200">
              <a:buClr>
                <a:schemeClr val="accent5"/>
              </a:buClr>
              <a:buFont typeface="Arial"/>
              <a:buChar char="•"/>
            </a:pPr>
            <a:r>
              <a:rPr lang="en-US" sz="2800" b="1" dirty="0" smtClean="0"/>
              <a:t>DPR: 	</a:t>
            </a:r>
            <a:r>
              <a:rPr lang="en-US" sz="2800" b="1" dirty="0" smtClean="0">
                <a:solidFill>
                  <a:srgbClr val="FFFF00"/>
                </a:solidFill>
              </a:rPr>
              <a:t>0.04</a:t>
            </a:r>
          </a:p>
          <a:p>
            <a:pPr marL="457200" indent="-457200">
              <a:buClr>
                <a:schemeClr val="accent5"/>
              </a:buClr>
              <a:buFont typeface="Arial"/>
              <a:buChar char="•"/>
            </a:pPr>
            <a:r>
              <a:rPr lang="en-US" sz="2800" b="1" dirty="0" smtClean="0"/>
              <a:t>PL:	</a:t>
            </a:r>
            <a:r>
              <a:rPr lang="en-US" sz="2800" b="1" dirty="0" smtClean="0"/>
              <a:t>    </a:t>
            </a:r>
            <a:r>
              <a:rPr lang="en-US" sz="2800" b="1" dirty="0" smtClean="0">
                <a:solidFill>
                  <a:srgbClr val="FFFF00"/>
                </a:solidFill>
              </a:rPr>
              <a:t>0.08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marL="457200" indent="-457200">
              <a:buClr>
                <a:schemeClr val="accent5"/>
              </a:buClr>
              <a:buFont typeface="Arial"/>
              <a:buChar char="•"/>
            </a:pPr>
            <a:r>
              <a:rPr lang="en-US" sz="2800" b="1" dirty="0" smtClean="0"/>
              <a:t>SCS: 	</a:t>
            </a:r>
            <a:r>
              <a:rPr lang="en-US" sz="2800" b="1" dirty="0" smtClean="0">
                <a:solidFill>
                  <a:srgbClr val="FFFF00"/>
                </a:solidFill>
              </a:rPr>
              <a:t>0.12</a:t>
            </a:r>
          </a:p>
          <a:p>
            <a:endParaRPr lang="en-US" sz="2800" dirty="0" smtClean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58" y="2506788"/>
            <a:ext cx="4136387" cy="3539431"/>
          </a:xfrm>
          <a:prstGeom prst="rect">
            <a:avLst/>
          </a:prstGeom>
          <a:noFill/>
          <a:ln w="50800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 percentage of total variation attributable to </a:t>
            </a:r>
            <a:r>
              <a:rPr lang="en-US" sz="2800" b="1" u="sng" dirty="0" smtClean="0">
                <a:solidFill>
                  <a:srgbClr val="00FF00"/>
                </a:solidFill>
              </a:rPr>
              <a:t>environmental factors </a:t>
            </a:r>
            <a:r>
              <a:rPr lang="en-US" sz="2800" b="1" dirty="0" smtClean="0"/>
              <a:t>is </a:t>
            </a:r>
            <a:r>
              <a:rPr lang="en-US" sz="2800" b="1" u="sng" dirty="0" smtClean="0">
                <a:solidFill>
                  <a:srgbClr val="00FF00"/>
                </a:solidFill>
              </a:rPr>
              <a:t>large</a:t>
            </a:r>
            <a:r>
              <a:rPr lang="en-US" sz="2800" b="1" dirty="0" smtClean="0"/>
              <a:t>:</a:t>
            </a:r>
            <a:endParaRPr lang="en-US" sz="2800" b="1" dirty="0"/>
          </a:p>
          <a:p>
            <a:pPr marL="457200" indent="-457200">
              <a:buClr>
                <a:schemeClr val="accent5"/>
              </a:buClr>
              <a:buFont typeface="Arial"/>
              <a:buChar char="•"/>
            </a:pPr>
            <a:r>
              <a:rPr lang="en-US" sz="2800" b="1" dirty="0" smtClean="0"/>
              <a:t>Feeding/nutrition</a:t>
            </a:r>
          </a:p>
          <a:p>
            <a:pPr marL="457200" indent="-457200">
              <a:buClr>
                <a:schemeClr val="accent5"/>
              </a:buClr>
              <a:buFont typeface="Arial"/>
              <a:buChar char="•"/>
            </a:pPr>
            <a:r>
              <a:rPr lang="en-US" sz="2800" b="1" dirty="0" smtClean="0"/>
              <a:t>Housing</a:t>
            </a:r>
          </a:p>
          <a:p>
            <a:pPr marL="457200" indent="-457200">
              <a:buClr>
                <a:schemeClr val="accent5"/>
              </a:buClr>
              <a:buFont typeface="Arial"/>
              <a:buChar char="•"/>
            </a:pPr>
            <a:r>
              <a:rPr lang="en-US" sz="2800" b="1" dirty="0" smtClean="0"/>
              <a:t>Reproductive management</a:t>
            </a:r>
          </a:p>
        </p:txBody>
      </p:sp>
      <p:cxnSp>
        <p:nvCxnSpPr>
          <p:cNvPr id="4" name="Straight Connector 3"/>
          <p:cNvCxnSpPr>
            <a:stCxn id="2" idx="0"/>
            <a:endCxn id="5122" idx="2"/>
          </p:cNvCxnSpPr>
          <p:nvPr/>
        </p:nvCxnSpPr>
        <p:spPr bwMode="auto">
          <a:xfrm flipV="1">
            <a:off x="2359273" y="2110154"/>
            <a:ext cx="2174627" cy="400538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Arrow Connector 6"/>
          <p:cNvCxnSpPr>
            <a:stCxn id="5122" idx="2"/>
            <a:endCxn id="2" idx="0"/>
          </p:cNvCxnSpPr>
          <p:nvPr/>
        </p:nvCxnSpPr>
        <p:spPr bwMode="auto">
          <a:xfrm flipH="1">
            <a:off x="2359273" y="2110154"/>
            <a:ext cx="2174627" cy="400538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1289538" y="1905000"/>
            <a:ext cx="3165231" cy="722923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Connector 14"/>
          <p:cNvCxnSpPr>
            <a:endCxn id="2" idx="0"/>
          </p:cNvCxnSpPr>
          <p:nvPr/>
        </p:nvCxnSpPr>
        <p:spPr bwMode="auto">
          <a:xfrm flipH="1">
            <a:off x="2359273" y="1983154"/>
            <a:ext cx="1675419" cy="527538"/>
          </a:xfrm>
          <a:prstGeom prst="line">
            <a:avLst/>
          </a:prstGeom>
          <a:noFill/>
          <a:ln w="5080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>
            <a:endCxn id="5" idx="0"/>
          </p:cNvCxnSpPr>
          <p:nvPr/>
        </p:nvCxnSpPr>
        <p:spPr bwMode="auto">
          <a:xfrm>
            <a:off x="5128846" y="1963615"/>
            <a:ext cx="1614806" cy="543173"/>
          </a:xfrm>
          <a:prstGeom prst="line">
            <a:avLst/>
          </a:prstGeom>
          <a:noFill/>
          <a:ln w="508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59523765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5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5624780"/>
              </p:ext>
            </p:extLst>
          </p:nvPr>
        </p:nvGraphicFramePr>
        <p:xfrm>
          <a:off x="365125" y="1035050"/>
          <a:ext cx="8321675" cy="5459419"/>
        </p:xfrm>
        <a:graphic>
          <a:graphicData uri="http://schemas.openxmlformats.org/drawingml/2006/table">
            <a:tbl>
              <a:tblPr/>
              <a:tblGrid>
                <a:gridCol w="1066800"/>
                <a:gridCol w="658813"/>
                <a:gridCol w="1223962"/>
                <a:gridCol w="658813"/>
                <a:gridCol w="1228725"/>
                <a:gridCol w="658812"/>
                <a:gridCol w="1223963"/>
                <a:gridCol w="939800"/>
                <a:gridCol w="661987"/>
              </a:tblGrid>
              <a:tr h="406400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Trait</a:t>
                      </a:r>
                    </a:p>
                  </a:txBody>
                  <a:tcPr marL="0" marR="0" marT="4536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Relative emphasis on traits in index (%)</a:t>
                      </a:r>
                    </a:p>
                  </a:txBody>
                  <a:tcPr marL="0" marR="0" marT="4536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350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PD$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1971</a:t>
                      </a:r>
                    </a:p>
                  </a:txBody>
                  <a:tcPr marL="0" marR="0" marT="910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MFP$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1976</a:t>
                      </a:r>
                    </a:p>
                  </a:txBody>
                  <a:tcPr marL="0" marR="0" marT="910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CY$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1984</a:t>
                      </a:r>
                    </a:p>
                  </a:txBody>
                  <a:tcPr marL="0" marR="0" marT="910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NM$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1994</a:t>
                      </a:r>
                    </a:p>
                  </a:txBody>
                  <a:tcPr marL="0" marR="0" marT="910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NM$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2000</a:t>
                      </a:r>
                    </a:p>
                  </a:txBody>
                  <a:tcPr marL="0" marR="0" marT="910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NM$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2003</a:t>
                      </a:r>
                    </a:p>
                  </a:txBody>
                  <a:tcPr marL="0" marR="0" marT="910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NM$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2006</a:t>
                      </a:r>
                    </a:p>
                  </a:txBody>
                  <a:tcPr marL="0" marR="274320" marT="910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NM$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2010</a:t>
                      </a:r>
                    </a:p>
                  </a:txBody>
                  <a:tcPr marL="0" marR="0" marT="910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Milk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52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27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–2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6</a:t>
                      </a:r>
                    </a:p>
                  </a:txBody>
                  <a:tcPr marL="0" marR="411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5</a:t>
                      </a:r>
                    </a:p>
                  </a:txBody>
                  <a:tcPr marL="0" marR="15516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0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0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0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Fat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48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46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45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25</a:t>
                      </a:r>
                    </a:p>
                  </a:txBody>
                  <a:tcPr marL="0" marR="411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21</a:t>
                      </a:r>
                    </a:p>
                  </a:txBody>
                  <a:tcPr marL="0" marR="15516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22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23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19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Protein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27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53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43</a:t>
                      </a:r>
                    </a:p>
                  </a:txBody>
                  <a:tcPr marL="0" marR="411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36</a:t>
                      </a:r>
                    </a:p>
                  </a:txBody>
                  <a:tcPr marL="0" marR="15516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33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23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16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PL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20</a:t>
                      </a:r>
                    </a:p>
                  </a:txBody>
                  <a:tcPr marL="0" marR="411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14</a:t>
                      </a:r>
                    </a:p>
                  </a:txBody>
                  <a:tcPr marL="0" marR="15516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11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17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22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SCS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–6</a:t>
                      </a:r>
                    </a:p>
                  </a:txBody>
                  <a:tcPr marL="0" marR="411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–9</a:t>
                      </a:r>
                    </a:p>
                  </a:txBody>
                  <a:tcPr marL="0" marR="15516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–9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–9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–10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UDC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7</a:t>
                      </a:r>
                    </a:p>
                  </a:txBody>
                  <a:tcPr marL="0" marR="15516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7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6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7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FLC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4</a:t>
                      </a:r>
                    </a:p>
                  </a:txBody>
                  <a:tcPr marL="0" marR="15516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4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3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4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BDC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–4</a:t>
                      </a:r>
                    </a:p>
                  </a:txBody>
                  <a:tcPr marL="0" marR="15516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–3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–4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–6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DPR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7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9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11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SCE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–2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27432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DCE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–2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27432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CA$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6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5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264" name="Text Box 120"/>
          <p:cNvSpPr txBox="1">
            <a:spLocks noChangeArrowheads="1"/>
          </p:cNvSpPr>
          <p:nvPr/>
        </p:nvSpPr>
        <p:spPr bwMode="auto">
          <a:xfrm>
            <a:off x="152400" y="98425"/>
            <a:ext cx="8626475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b="1" dirty="0" smtClean="0">
                <a:solidFill>
                  <a:srgbClr val="FFFF00"/>
                </a:solidFill>
                <a:latin typeface="Trebuchet MS" charset="0"/>
              </a:rPr>
              <a:t>Where are we now?</a:t>
            </a:r>
            <a:endParaRPr lang="en-GB" sz="3600" b="1" dirty="0">
              <a:solidFill>
                <a:srgbClr val="FFFF00"/>
              </a:solidFill>
              <a:latin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36682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5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7076626"/>
              </p:ext>
            </p:extLst>
          </p:nvPr>
        </p:nvGraphicFramePr>
        <p:xfrm>
          <a:off x="228600" y="1066800"/>
          <a:ext cx="6553200" cy="5459419"/>
        </p:xfrm>
        <a:graphic>
          <a:graphicData uri="http://schemas.openxmlformats.org/drawingml/2006/table">
            <a:tbl>
              <a:tblPr/>
              <a:tblGrid>
                <a:gridCol w="1066800"/>
                <a:gridCol w="25400"/>
                <a:gridCol w="1041400"/>
                <a:gridCol w="685800"/>
                <a:gridCol w="1219200"/>
                <a:gridCol w="914400"/>
                <a:gridCol w="609600"/>
                <a:gridCol w="990600"/>
              </a:tblGrid>
              <a:tr h="406400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Trait</a:t>
                      </a:r>
                    </a:p>
                  </a:txBody>
                  <a:tcPr marL="0" marR="0" marT="45360" marB="46800" anchor="b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latin typeface="Trebuchet MS" charset="0"/>
                        <a:cs typeface="Arial Unicode MS" charset="0"/>
                      </a:endParaRPr>
                    </a:p>
                  </a:txBody>
                  <a:tcPr marL="0" marR="0" marT="45360" marB="46800" anchor="b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Relative emphasis on traits in index (%)</a:t>
                      </a:r>
                    </a:p>
                  </a:txBody>
                  <a:tcPr marL="0" marR="0" marT="45360" marB="4680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350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NM$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1994</a:t>
                      </a:r>
                    </a:p>
                  </a:txBody>
                  <a:tcPr marL="0" marR="0" marT="91080" marB="4680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NM$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2000</a:t>
                      </a:r>
                    </a:p>
                  </a:txBody>
                  <a:tcPr marL="0" marR="0" marT="910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NM$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2003</a:t>
                      </a:r>
                    </a:p>
                  </a:txBody>
                  <a:tcPr marL="0" marR="0" marT="910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NM$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2006</a:t>
                      </a:r>
                    </a:p>
                  </a:txBody>
                  <a:tcPr marL="0" marR="274320" marT="910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NM$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2010</a:t>
                      </a:r>
                    </a:p>
                  </a:txBody>
                  <a:tcPr marL="0" marR="0" marT="910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NM$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2014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rebuchet MS" charset="0"/>
                        <a:cs typeface="Arial Unicode MS" charset="0"/>
                      </a:endParaRPr>
                    </a:p>
                  </a:txBody>
                  <a:tcPr marL="0" marR="0" marT="91080" marB="46800" horzOverflow="overflow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Milk</a:t>
                      </a:r>
                    </a:p>
                  </a:txBody>
                  <a:tcPr marL="0" marR="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charset="0"/>
                        <a:cs typeface="Arial Unicode MS" charset="0"/>
                      </a:endParaRPr>
                    </a:p>
                  </a:txBody>
                  <a:tcPr marL="0" marR="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6</a:t>
                      </a:r>
                    </a:p>
                  </a:txBody>
                  <a:tcPr marL="0" marR="41148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5</a:t>
                      </a:r>
                    </a:p>
                  </a:txBody>
                  <a:tcPr marL="0" marR="15516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0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0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0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5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/>
                        <a:latin typeface="Trebuchet MS" charset="0"/>
                        <a:cs typeface="Arial Unicode MS" charset="0"/>
                      </a:endParaRPr>
                    </a:p>
                  </a:txBody>
                  <a:tcPr marL="0" marR="182880" marT="45360" marB="0" horzOverflow="overflow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Fat</a:t>
                      </a:r>
                    </a:p>
                  </a:txBody>
                  <a:tcPr marL="0" marR="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charset="0"/>
                        <a:cs typeface="Arial Unicode MS" charset="0"/>
                      </a:endParaRPr>
                    </a:p>
                  </a:txBody>
                  <a:tcPr marL="0" marR="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25</a:t>
                      </a:r>
                    </a:p>
                  </a:txBody>
                  <a:tcPr marL="0" marR="41148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21</a:t>
                      </a:r>
                    </a:p>
                  </a:txBody>
                  <a:tcPr marL="0" marR="15516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22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23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19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24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/>
                        <a:latin typeface="Trebuchet MS" charset="0"/>
                        <a:cs typeface="Arial Unicode MS" charset="0"/>
                      </a:endParaRPr>
                    </a:p>
                  </a:txBody>
                  <a:tcPr marL="0" marR="182880" marT="45360" marB="0" horzOverflow="overflow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Protein</a:t>
                      </a:r>
                    </a:p>
                  </a:txBody>
                  <a:tcPr marL="0" marR="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charset="0"/>
                        <a:cs typeface="Arial Unicode MS" charset="0"/>
                      </a:endParaRPr>
                    </a:p>
                  </a:txBody>
                  <a:tcPr marL="0" marR="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43</a:t>
                      </a:r>
                    </a:p>
                  </a:txBody>
                  <a:tcPr marL="0" marR="41148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36</a:t>
                      </a:r>
                    </a:p>
                  </a:txBody>
                  <a:tcPr marL="0" marR="15516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33</a:t>
                      </a:r>
                    </a:p>
                  </a:txBody>
                  <a:tcPr marL="0" marR="429480" marT="4536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23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16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15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/>
                        <a:latin typeface="Trebuchet MS" charset="0"/>
                        <a:cs typeface="Arial Unicode MS" charset="0"/>
                      </a:endParaRPr>
                    </a:p>
                  </a:txBody>
                  <a:tcPr marL="0" marR="182880" marT="45360" marB="0" horzOverflow="overflow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PL</a:t>
                      </a:r>
                    </a:p>
                  </a:txBody>
                  <a:tcPr marL="0" marR="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charset="0"/>
                        <a:cs typeface="Arial Unicode MS" charset="0"/>
                      </a:endParaRPr>
                    </a:p>
                  </a:txBody>
                  <a:tcPr marL="0" marR="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20</a:t>
                      </a:r>
                    </a:p>
                  </a:txBody>
                  <a:tcPr marL="0" marR="41148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14</a:t>
                      </a:r>
                    </a:p>
                  </a:txBody>
                  <a:tcPr marL="0" marR="15516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11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17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22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17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/>
                        <a:latin typeface="Trebuchet MS" charset="0"/>
                        <a:cs typeface="Arial Unicode MS" charset="0"/>
                      </a:endParaRPr>
                    </a:p>
                  </a:txBody>
                  <a:tcPr marL="0" marR="182880" marT="45360" marB="0" horzOverflow="overflow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SCS</a:t>
                      </a:r>
                    </a:p>
                  </a:txBody>
                  <a:tcPr marL="0" marR="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charset="0"/>
                        <a:cs typeface="Arial Unicode MS" charset="0"/>
                      </a:endParaRPr>
                    </a:p>
                  </a:txBody>
                  <a:tcPr marL="0" marR="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–6</a:t>
                      </a:r>
                    </a:p>
                  </a:txBody>
                  <a:tcPr marL="0" marR="41148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–9</a:t>
                      </a:r>
                    </a:p>
                  </a:txBody>
                  <a:tcPr marL="0" marR="15516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–9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–9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–10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–8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/>
                        <a:latin typeface="Trebuchet MS" charset="0"/>
                        <a:cs typeface="Arial Unicode MS" charset="0"/>
                      </a:endParaRPr>
                    </a:p>
                  </a:txBody>
                  <a:tcPr marL="0" marR="182880" marT="45360" marB="0" horzOverflow="overflow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UDC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charset="0"/>
                        <a:cs typeface="Arial Unicode MS" charset="0"/>
                      </a:endParaRPr>
                    </a:p>
                  </a:txBody>
                  <a:tcPr marL="0" marR="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7</a:t>
                      </a:r>
                    </a:p>
                  </a:txBody>
                  <a:tcPr marL="0" marR="15516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7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6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7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8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/>
                        <a:latin typeface="Trebuchet MS" charset="0"/>
                        <a:cs typeface="Arial Unicode MS" charset="0"/>
                      </a:endParaRPr>
                    </a:p>
                  </a:txBody>
                  <a:tcPr marL="0" marR="182880" marT="45360" marB="0" horzOverflow="overflow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FLC</a:t>
                      </a:r>
                    </a:p>
                  </a:txBody>
                  <a:tcPr marL="0" marR="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4</a:t>
                      </a:r>
                    </a:p>
                  </a:txBody>
                  <a:tcPr marL="0" marR="15516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4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3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4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4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BDC</a:t>
                      </a:r>
                    </a:p>
                  </a:txBody>
                  <a:tcPr marL="0" marR="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–4</a:t>
                      </a:r>
                    </a:p>
                  </a:txBody>
                  <a:tcPr marL="0" marR="15516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–3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–4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–6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–4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/>
                        <a:latin typeface="Trebuchet MS" charset="0"/>
                        <a:cs typeface="Arial Unicode MS" charset="0"/>
                      </a:endParaRPr>
                    </a:p>
                  </a:txBody>
                  <a:tcPr marL="0" marR="182880" marT="45360" marB="0" horzOverflow="overflow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DPR</a:t>
                      </a:r>
                    </a:p>
                  </a:txBody>
                  <a:tcPr marL="0" marR="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7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9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11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5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/>
                        <a:latin typeface="Trebuchet MS" charset="0"/>
                        <a:cs typeface="Arial Unicode MS" charset="0"/>
                      </a:endParaRPr>
                    </a:p>
                  </a:txBody>
                  <a:tcPr marL="0" marR="182880" marT="45360" marB="0" horzOverflow="overflow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HCR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charset="0"/>
                        <a:cs typeface="Arial Unicode MS" charset="0"/>
                      </a:endParaRPr>
                    </a:p>
                  </a:txBody>
                  <a:tcPr marL="0" marR="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charset="0"/>
                        <a:cs typeface="Arial Unicode MS" charset="0"/>
                      </a:endParaRP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27432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/>
                        <a:latin typeface="Trebuchet MS" charset="0"/>
                        <a:cs typeface="Arial Unicode MS" charset="0"/>
                      </a:endParaRPr>
                    </a:p>
                  </a:txBody>
                  <a:tcPr marL="0" marR="182880" marT="45360" marB="0" horzOverflow="overflow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CCR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charset="0"/>
                        <a:cs typeface="Arial Unicode MS" charset="0"/>
                      </a:endParaRPr>
                    </a:p>
                  </a:txBody>
                  <a:tcPr marL="0" marR="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charset="0"/>
                        <a:cs typeface="Arial Unicode MS" charset="0"/>
                      </a:endParaRP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27432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      2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CA$</a:t>
                      </a:r>
                    </a:p>
                  </a:txBody>
                  <a:tcPr marL="0" marR="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  4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charset="0"/>
                        <a:cs typeface="Arial Unicode MS" charset="0"/>
                      </a:endParaRP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6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5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      6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/>
                        <a:latin typeface="Trebuchet MS" charset="0"/>
                        <a:cs typeface="Arial Unicode MS" charset="0"/>
                      </a:endParaRPr>
                    </a:p>
                  </a:txBody>
                  <a:tcPr marL="0" marR="0" marT="45360" marB="0" horzOverflow="overflow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264" name="Text Box 120"/>
          <p:cNvSpPr txBox="1">
            <a:spLocks noChangeArrowheads="1"/>
          </p:cNvSpPr>
          <p:nvPr/>
        </p:nvSpPr>
        <p:spPr bwMode="auto">
          <a:xfrm>
            <a:off x="152400" y="98425"/>
            <a:ext cx="8626475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b="1" dirty="0" smtClean="0">
                <a:solidFill>
                  <a:srgbClr val="FFFF00"/>
                </a:solidFill>
                <a:latin typeface="Trebuchet MS" charset="0"/>
              </a:rPr>
              <a:t>Where are we going?</a:t>
            </a:r>
            <a:endParaRPr lang="en-GB" sz="3600" b="1" dirty="0">
              <a:solidFill>
                <a:srgbClr val="FFFF00"/>
              </a:solidFill>
              <a:latin typeface="Trebuchet MS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6019800" y="2209800"/>
            <a:ext cx="838200" cy="1143000"/>
          </a:xfrm>
          <a:prstGeom prst="rect">
            <a:avLst/>
          </a:prstGeom>
          <a:noFill/>
          <a:ln w="476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DejaVu Sans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011335" y="5071534"/>
            <a:ext cx="838200" cy="1143000"/>
          </a:xfrm>
          <a:prstGeom prst="rect">
            <a:avLst/>
          </a:prstGeom>
          <a:noFill/>
          <a:ln w="476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DejaVu Sans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6874933" y="2743200"/>
            <a:ext cx="381000" cy="0"/>
          </a:xfrm>
          <a:prstGeom prst="straightConnector1">
            <a:avLst/>
          </a:prstGeom>
          <a:solidFill>
            <a:srgbClr val="00B8FF"/>
          </a:solidFill>
          <a:ln w="47625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7272866" y="2319866"/>
            <a:ext cx="17068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More yield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(44%)</a:t>
            </a:r>
            <a:endParaRPr lang="en-US" b="1" dirty="0">
              <a:solidFill>
                <a:srgbClr val="FFFF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6866468" y="5613402"/>
            <a:ext cx="381000" cy="0"/>
          </a:xfrm>
          <a:prstGeom prst="straightConnector1">
            <a:avLst/>
          </a:prstGeom>
          <a:solidFill>
            <a:srgbClr val="00B8FF"/>
          </a:solidFill>
          <a:ln w="47625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7087597" y="5029200"/>
            <a:ext cx="2060480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Less fertility,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more traits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(9%)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138334" y="3200400"/>
            <a:ext cx="609600" cy="533400"/>
          </a:xfrm>
          <a:prstGeom prst="ellipse">
            <a:avLst/>
          </a:prstGeom>
          <a:noFill/>
          <a:ln w="476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DejaVu Sans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 flipV="1">
            <a:off x="6827993" y="3723417"/>
            <a:ext cx="580340" cy="356253"/>
          </a:xfrm>
          <a:prstGeom prst="straightConnector1">
            <a:avLst/>
          </a:prstGeom>
          <a:solidFill>
            <a:srgbClr val="00B8FF"/>
          </a:solidFill>
          <a:ln w="47625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7429659" y="3664803"/>
            <a:ext cx="13594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Less PL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(17%)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22807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5"/>
          <p:cNvSpPr>
            <a:spLocks noGrp="1"/>
          </p:cNvSpPr>
          <p:nvPr>
            <p:ph type="title"/>
          </p:nvPr>
        </p:nvSpPr>
        <p:spPr>
          <a:xfrm>
            <a:off x="152400" y="-171450"/>
            <a:ext cx="8229600" cy="1143000"/>
          </a:xfrm>
        </p:spPr>
        <p:txBody>
          <a:bodyPr/>
          <a:lstStyle/>
          <a:p>
            <a:r>
              <a:rPr lang="de-AT" altLang="de-DE" sz="3600" b="1" dirty="0" err="1" smtClean="0"/>
              <a:t>Selection</a:t>
            </a:r>
            <a:r>
              <a:rPr lang="de-AT" altLang="de-DE" sz="3600" b="1" dirty="0" smtClean="0"/>
              <a:t> </a:t>
            </a:r>
            <a:r>
              <a:rPr lang="de-AT" altLang="de-DE" sz="3600" b="1" dirty="0" err="1" smtClean="0"/>
              <a:t>indices</a:t>
            </a:r>
            <a:r>
              <a:rPr lang="de-AT" altLang="de-DE" sz="3600" b="1" dirty="0" smtClean="0"/>
              <a:t> </a:t>
            </a:r>
            <a:r>
              <a:rPr lang="de-AT" altLang="de-DE" sz="3600" b="1" dirty="0" err="1" smtClean="0"/>
              <a:t>worldwide</a:t>
            </a:r>
            <a:endParaRPr lang="de-AT" altLang="de-DE" sz="3600" b="1" dirty="0" smtClean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90600"/>
            <a:ext cx="8528050" cy="542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feld 4"/>
          <p:cNvSpPr txBox="1">
            <a:spLocks noChangeArrowheads="1"/>
          </p:cNvSpPr>
          <p:nvPr/>
        </p:nvSpPr>
        <p:spPr bwMode="auto">
          <a:xfrm>
            <a:off x="5156199" y="6076889"/>
            <a:ext cx="37422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de-AT" altLang="de-DE" sz="2000" dirty="0" smtClean="0">
                <a:solidFill>
                  <a:schemeClr val="tx1"/>
                </a:solidFill>
              </a:rPr>
              <a:t>Source: </a:t>
            </a:r>
            <a:r>
              <a:rPr lang="de-AT" altLang="de-DE" sz="2000" dirty="0" err="1" smtClean="0">
                <a:solidFill>
                  <a:schemeClr val="tx1"/>
                </a:solidFill>
              </a:rPr>
              <a:t>Miglior</a:t>
            </a:r>
            <a:r>
              <a:rPr lang="de-AT" altLang="de-DE" sz="2000" dirty="0" smtClean="0">
                <a:solidFill>
                  <a:schemeClr val="tx1"/>
                </a:solidFill>
              </a:rPr>
              <a:t> </a:t>
            </a:r>
            <a:r>
              <a:rPr lang="de-AT" altLang="de-DE" sz="2000" dirty="0">
                <a:solidFill>
                  <a:schemeClr val="tx1"/>
                </a:solidFill>
              </a:rPr>
              <a:t>et al</a:t>
            </a:r>
            <a:r>
              <a:rPr lang="de-AT" altLang="de-DE" sz="2000" dirty="0" smtClean="0">
                <a:solidFill>
                  <a:schemeClr val="tx1"/>
                </a:solidFill>
              </a:rPr>
              <a:t>., </a:t>
            </a:r>
            <a:r>
              <a:rPr lang="de-AT" altLang="de-DE" sz="2000" dirty="0">
                <a:solidFill>
                  <a:schemeClr val="tx1"/>
                </a:solidFill>
              </a:rPr>
              <a:t>2012</a:t>
            </a:r>
          </a:p>
        </p:txBody>
      </p:sp>
    </p:spTree>
    <p:extLst>
      <p:ext uri="{BB962C8B-B14F-4D97-AF65-F5344CB8AC3E}">
        <p14:creationId xmlns:p14="http://schemas.microsoft.com/office/powerpoint/2010/main" val="3844374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CG_screenshot.png"/>
          <p:cNvPicPr>
            <a:picLocks noChangeAspect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9144000" cy="4268932"/>
          </a:xfrm>
          <a:prstGeom prst="rect">
            <a:avLst/>
          </a:prstGeom>
        </p:spPr>
      </p:pic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35467" y="98425"/>
            <a:ext cx="8836025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b="1" dirty="0" smtClean="0">
                <a:solidFill>
                  <a:srgbClr val="FFFF00"/>
                </a:solidFill>
                <a:latin typeface="Trebuchet MS" charset="0"/>
              </a:rPr>
              <a:t>What do dairy farmers want?</a:t>
            </a:r>
            <a:endParaRPr lang="en-GB" sz="3600" b="1" dirty="0">
              <a:solidFill>
                <a:srgbClr val="FFFF00"/>
              </a:solidFill>
              <a:latin typeface="Trebuchet MS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57200" y="1250950"/>
            <a:ext cx="8153400" cy="457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273050" indent="-273050">
              <a:lnSpc>
                <a:spcPct val="100000"/>
              </a:lnSpc>
              <a:spcBef>
                <a:spcPts val="1588"/>
              </a:spcBef>
              <a:spcAft>
                <a:spcPts val="14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National workshop in Tempe, AZ</a:t>
            </a:r>
          </a:p>
          <a:p>
            <a:pPr marL="1016000" lvl="1" indent="-273050">
              <a:spcBef>
                <a:spcPts val="1588"/>
              </a:spcBef>
              <a:spcAft>
                <a:spcPts val="14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800" b="1" dirty="0" smtClean="0">
                <a:solidFill>
                  <a:srgbClr val="FFFFFF"/>
                </a:solidFill>
                <a:latin typeface="Trebuchet MS" charset="0"/>
              </a:rPr>
              <a:t>Producers, industry, academia, and government</a:t>
            </a:r>
          </a:p>
          <a:p>
            <a:pPr marL="273050" indent="-273050">
              <a:spcBef>
                <a:spcPts val="1588"/>
              </a:spcBef>
              <a:spcAft>
                <a:spcPts val="14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Farmers want new tools</a:t>
            </a:r>
          </a:p>
          <a:p>
            <a:pPr marL="1016000" lvl="1" indent="-273050">
              <a:spcBef>
                <a:spcPts val="600"/>
              </a:spcBef>
              <a:spcAft>
                <a:spcPts val="600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800" b="1" dirty="0" smtClean="0">
                <a:solidFill>
                  <a:srgbClr val="FFFFFF"/>
                </a:solidFill>
                <a:latin typeface="Trebuchet MS" charset="0"/>
              </a:rPr>
              <a:t>New traits</a:t>
            </a:r>
          </a:p>
          <a:p>
            <a:pPr marL="1016000" lvl="1" indent="-273050">
              <a:spcBef>
                <a:spcPts val="600"/>
              </a:spcBef>
              <a:spcAft>
                <a:spcPts val="600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800" b="1" dirty="0" smtClean="0">
                <a:solidFill>
                  <a:srgbClr val="FFFFFF"/>
                </a:solidFill>
                <a:latin typeface="Trebuchet MS" charset="0"/>
              </a:rPr>
              <a:t>Better management tools</a:t>
            </a:r>
            <a:endParaRPr lang="en-GB" sz="2800" b="1" dirty="0">
              <a:solidFill>
                <a:srgbClr val="FFFFFF"/>
              </a:solidFill>
              <a:latin typeface="Trebuchet MS" charset="0"/>
            </a:endParaRPr>
          </a:p>
          <a:p>
            <a:pPr marL="273050" indent="-273050">
              <a:spcBef>
                <a:spcPts val="600"/>
              </a:spcBef>
              <a:spcAft>
                <a:spcPts val="600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00"/>
                </a:solidFill>
                <a:latin typeface="Trebuchet MS" charset="0"/>
              </a:rPr>
              <a:t>Foot health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 and </a:t>
            </a:r>
            <a:r>
              <a:rPr lang="en-GB" sz="3200" b="1" dirty="0" smtClean="0">
                <a:solidFill>
                  <a:srgbClr val="FFFF00"/>
                </a:solidFill>
                <a:latin typeface="Trebuchet MS" charset="0"/>
              </a:rPr>
              <a:t>feed efficiency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 were of greatest interest</a:t>
            </a:r>
            <a:endParaRPr lang="en-GB" sz="3200" b="1" dirty="0">
              <a:solidFill>
                <a:srgbClr val="FFFFFF"/>
              </a:solidFill>
              <a:latin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44832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152400" y="98425"/>
            <a:ext cx="8836025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b="1" dirty="0" smtClean="0">
                <a:solidFill>
                  <a:srgbClr val="FFFF00"/>
                </a:solidFill>
                <a:latin typeface="Trebuchet MS" charset="0"/>
              </a:rPr>
              <a:t>Path for data flow</a:t>
            </a:r>
            <a:endParaRPr lang="en-GB" sz="3600" b="1" dirty="0">
              <a:solidFill>
                <a:srgbClr val="FFFF00"/>
              </a:solidFill>
              <a:latin typeface="Trebuchet MS" charset="0"/>
            </a:endParaRP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457200" y="1250950"/>
            <a:ext cx="8153400" cy="457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273050" indent="-273050">
              <a:lnSpc>
                <a:spcPct val="100000"/>
              </a:lnSpc>
              <a:spcBef>
                <a:spcPts val="1588"/>
              </a:spcBef>
              <a:spcAft>
                <a:spcPts val="14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AIPL introduced </a:t>
            </a:r>
            <a:r>
              <a:rPr lang="en-GB" sz="3200" b="1" dirty="0" smtClean="0">
                <a:solidFill>
                  <a:srgbClr val="FFFF00"/>
                </a:solidFill>
                <a:latin typeface="Trebuchet MS" charset="0"/>
              </a:rPr>
              <a:t>Format 6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 in 2008</a:t>
            </a:r>
          </a:p>
          <a:p>
            <a:pPr marL="730250" lvl="1" indent="-273050">
              <a:spcBef>
                <a:spcPts val="1588"/>
              </a:spcBef>
              <a:spcAft>
                <a:spcPts val="14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800" b="1" dirty="0" smtClean="0">
                <a:solidFill>
                  <a:srgbClr val="FFFFFF"/>
                </a:solidFill>
                <a:latin typeface="Trebuchet MS" charset="0"/>
              </a:rPr>
              <a:t>Permits reporting of </a:t>
            </a:r>
            <a:r>
              <a:rPr lang="en-GB" sz="2800" b="1" dirty="0" smtClean="0">
                <a:solidFill>
                  <a:srgbClr val="FFFF00"/>
                </a:solidFill>
                <a:latin typeface="Trebuchet MS" charset="0"/>
              </a:rPr>
              <a:t>24 </a:t>
            </a:r>
            <a:r>
              <a:rPr lang="en-GB" sz="2800" b="1" dirty="0" smtClean="0">
                <a:solidFill>
                  <a:srgbClr val="FFFFFF"/>
                </a:solidFill>
                <a:latin typeface="Trebuchet MS" charset="0"/>
              </a:rPr>
              <a:t>health and management </a:t>
            </a:r>
            <a:r>
              <a:rPr lang="en-GB" sz="2800" b="1" dirty="0" smtClean="0">
                <a:solidFill>
                  <a:srgbClr val="FFFFFF"/>
                </a:solidFill>
                <a:latin typeface="Trebuchet MS" charset="0"/>
              </a:rPr>
              <a:t>traits</a:t>
            </a:r>
          </a:p>
          <a:p>
            <a:pPr marL="730250" lvl="1" indent="-273050">
              <a:spcBef>
                <a:spcPts val="1588"/>
              </a:spcBef>
              <a:spcAft>
                <a:spcPts val="14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800" b="1" dirty="0" smtClean="0">
                <a:solidFill>
                  <a:srgbClr val="FFFFFF"/>
                </a:solidFill>
                <a:latin typeface="Trebuchet MS" charset="0"/>
              </a:rPr>
              <a:t>Easily extended to new traits</a:t>
            </a:r>
            <a:endParaRPr lang="en-GB" sz="2800" b="1" dirty="0" smtClean="0">
              <a:solidFill>
                <a:srgbClr val="FFFFFF"/>
              </a:solidFill>
              <a:latin typeface="Trebuchet MS" charset="0"/>
            </a:endParaRPr>
          </a:p>
          <a:p>
            <a:pPr marL="730250" lvl="1" indent="-273050">
              <a:spcBef>
                <a:spcPts val="1588"/>
              </a:spcBef>
              <a:spcAft>
                <a:spcPts val="14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800" b="1" dirty="0" smtClean="0">
                <a:solidFill>
                  <a:srgbClr val="FFFFFF"/>
                </a:solidFill>
                <a:latin typeface="Trebuchet MS" charset="0"/>
              </a:rPr>
              <a:t>Simple text file</a:t>
            </a:r>
          </a:p>
          <a:p>
            <a:pPr marL="273050" indent="-273050">
              <a:spcBef>
                <a:spcPts val="1588"/>
              </a:spcBef>
              <a:spcAft>
                <a:spcPts val="14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800" b="1" dirty="0" smtClean="0">
                <a:solidFill>
                  <a:srgbClr val="FFFFFF"/>
                </a:solidFill>
                <a:latin typeface="Trebuchet MS" charset="0"/>
              </a:rPr>
              <a:t>Tested by </a:t>
            </a:r>
            <a:r>
              <a:rPr lang="en-GB" sz="2800" b="1" dirty="0" smtClean="0">
                <a:solidFill>
                  <a:srgbClr val="FFFF00"/>
                </a:solidFill>
                <a:latin typeface="Trebuchet MS" charset="0"/>
              </a:rPr>
              <a:t>3</a:t>
            </a:r>
            <a:r>
              <a:rPr lang="en-GB" sz="2800" b="1" dirty="0" smtClean="0">
                <a:solidFill>
                  <a:srgbClr val="FFFFFF"/>
                </a:solidFill>
                <a:latin typeface="Trebuchet MS" charset="0"/>
              </a:rPr>
              <a:t> DRPCs</a:t>
            </a:r>
            <a:endParaRPr lang="en-GB" sz="2800" b="1" dirty="0" smtClean="0">
              <a:solidFill>
                <a:srgbClr val="FFFFFF"/>
              </a:solidFill>
              <a:latin typeface="Trebuchet MS" charset="0"/>
            </a:endParaRPr>
          </a:p>
          <a:p>
            <a:pPr marL="730250" lvl="1" indent="-273050">
              <a:spcBef>
                <a:spcPts val="1588"/>
              </a:spcBef>
              <a:spcAft>
                <a:spcPts val="14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800" b="1" dirty="0" smtClean="0">
                <a:solidFill>
                  <a:srgbClr val="FFFFFF"/>
                </a:solidFill>
                <a:latin typeface="Trebuchet MS" charset="0"/>
              </a:rPr>
              <a:t>No data are routinely flowing</a:t>
            </a:r>
            <a:endParaRPr lang="en-GB" sz="2800" b="1" dirty="0">
              <a:solidFill>
                <a:srgbClr val="FFFFFF"/>
              </a:solidFill>
              <a:latin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57636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378139" y="3047707"/>
            <a:ext cx="8260998" cy="1147368"/>
            <a:chOff x="378139" y="3388869"/>
            <a:chExt cx="8260998" cy="1147368"/>
          </a:xfrm>
        </p:grpSpPr>
        <p:grpSp>
          <p:nvGrpSpPr>
            <p:cNvPr id="23" name="Group 22"/>
            <p:cNvGrpSpPr/>
            <p:nvPr/>
          </p:nvGrpSpPr>
          <p:grpSpPr>
            <a:xfrm>
              <a:off x="385908" y="3389319"/>
              <a:ext cx="8253229" cy="1146918"/>
              <a:chOff x="385908" y="3389319"/>
              <a:chExt cx="8253229" cy="1146918"/>
            </a:xfrm>
          </p:grpSpPr>
          <p:sp>
            <p:nvSpPr>
              <p:cNvPr id="18" name="Rectangle 17"/>
              <p:cNvSpPr/>
              <p:nvPr/>
            </p:nvSpPr>
            <p:spPr bwMode="auto">
              <a:xfrm>
                <a:off x="385908" y="3393877"/>
                <a:ext cx="2064879" cy="1140480"/>
              </a:xfrm>
              <a:prstGeom prst="rect">
                <a:avLst/>
              </a:prstGeom>
              <a:noFill/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 bwMode="auto">
              <a:xfrm>
                <a:off x="2452748" y="3395757"/>
                <a:ext cx="2064879" cy="1140480"/>
              </a:xfrm>
              <a:prstGeom prst="rect">
                <a:avLst/>
              </a:prstGeom>
              <a:noFill/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 bwMode="auto">
              <a:xfrm>
                <a:off x="4505200" y="3393160"/>
                <a:ext cx="2064879" cy="1140480"/>
              </a:xfrm>
              <a:prstGeom prst="rect">
                <a:avLst/>
              </a:prstGeom>
              <a:noFill/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>
                <a:off x="6574258" y="3389319"/>
                <a:ext cx="2064879" cy="1140480"/>
              </a:xfrm>
              <a:prstGeom prst="rect">
                <a:avLst/>
              </a:prstGeom>
              <a:noFill/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cxnSp>
          <p:nvCxnSpPr>
            <p:cNvPr id="26" name="Straight Connector 25"/>
            <p:cNvCxnSpPr/>
            <p:nvPr/>
          </p:nvCxnSpPr>
          <p:spPr bwMode="auto">
            <a:xfrm>
              <a:off x="378139" y="3388869"/>
              <a:ext cx="914400" cy="914400"/>
            </a:xfrm>
            <a:prstGeom prst="line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2" name="TextBox 31"/>
            <p:cNvSpPr txBox="1"/>
            <p:nvPr/>
          </p:nvSpPr>
          <p:spPr>
            <a:xfrm>
              <a:off x="4683822" y="3683956"/>
              <a:ext cx="1701207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FF00"/>
                  </a:solidFill>
                </a:rPr>
                <a:t>Event date type</a:t>
              </a:r>
            </a:p>
            <a:p>
              <a:pPr algn="ctr"/>
              <a:r>
                <a:rPr lang="en-US" sz="1600" b="1" dirty="0" smtClean="0">
                  <a:solidFill>
                    <a:srgbClr val="FFFFFF"/>
                  </a:solidFill>
                </a:rPr>
                <a:t>(1 byte)</a:t>
              </a:r>
              <a:endParaRPr lang="en-US" sz="1600" b="1" dirty="0">
                <a:solidFill>
                  <a:srgbClr val="FFFFFF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906719" y="3679398"/>
              <a:ext cx="1222310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FF00"/>
                  </a:solidFill>
                </a:rPr>
                <a:t>Event date</a:t>
              </a:r>
            </a:p>
            <a:p>
              <a:pPr algn="ctr"/>
              <a:r>
                <a:rPr lang="en-US" sz="1600" b="1" dirty="0" smtClean="0">
                  <a:solidFill>
                    <a:srgbClr val="FFFFFF"/>
                  </a:solidFill>
                </a:rPr>
                <a:t>(8 bytes)</a:t>
              </a:r>
              <a:endParaRPr lang="en-US" sz="1600" b="1" dirty="0">
                <a:solidFill>
                  <a:srgbClr val="FFFFFF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51960" y="3679408"/>
              <a:ext cx="1279317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FF00"/>
                  </a:solidFill>
                </a:rPr>
                <a:t>Event code</a:t>
              </a:r>
            </a:p>
            <a:p>
              <a:pPr algn="ctr"/>
              <a:r>
                <a:rPr lang="en-US" sz="1600" b="1" dirty="0" smtClean="0"/>
                <a:t>(4 bytes)</a:t>
              </a:r>
              <a:endParaRPr lang="en-US" sz="1600" b="1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013804" y="3683957"/>
              <a:ext cx="1336323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FF00"/>
                  </a:solidFill>
                </a:rPr>
                <a:t>Event detail</a:t>
              </a:r>
            </a:p>
            <a:p>
              <a:pPr algn="ctr"/>
              <a:r>
                <a:rPr lang="en-US" sz="1600" b="1" dirty="0" smtClean="0">
                  <a:solidFill>
                    <a:srgbClr val="FFFFFF"/>
                  </a:solidFill>
                </a:rPr>
                <a:t>(6 bytes)</a:t>
              </a:r>
              <a:endParaRPr lang="en-US" sz="16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152400" y="98425"/>
            <a:ext cx="8836025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b="1" dirty="0" smtClean="0">
                <a:solidFill>
                  <a:srgbClr val="FFFF00"/>
                </a:solidFill>
                <a:latin typeface="Trebuchet MS" charset="0"/>
              </a:rPr>
              <a:t>Format 6 records</a:t>
            </a:r>
            <a:endParaRPr lang="en-GB" sz="3600" b="1" dirty="0">
              <a:solidFill>
                <a:srgbClr val="FFFF00"/>
              </a:solidFill>
              <a:latin typeface="Trebuchet MS" charset="0"/>
            </a:endParaRPr>
          </a:p>
        </p:txBody>
      </p:sp>
      <p:pic>
        <p:nvPicPr>
          <p:cNvPr id="3" name="Picture 976" descr="pag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200" y="10058400"/>
            <a:ext cx="10972800" cy="738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976" descr="pag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3600" y="10210800"/>
            <a:ext cx="10972800" cy="738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76" descr="pag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0" y="10363200"/>
            <a:ext cx="10972800" cy="738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76" descr="pag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8400" y="10515600"/>
            <a:ext cx="10972800" cy="738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1052733" y="1049103"/>
            <a:ext cx="6322917" cy="1277429"/>
            <a:chOff x="1052733" y="1390265"/>
            <a:chExt cx="6322917" cy="1277429"/>
          </a:xfrm>
        </p:grpSpPr>
        <p:grpSp>
          <p:nvGrpSpPr>
            <p:cNvPr id="13" name="Group 12"/>
            <p:cNvGrpSpPr/>
            <p:nvPr/>
          </p:nvGrpSpPr>
          <p:grpSpPr>
            <a:xfrm>
              <a:off x="1052733" y="1390265"/>
              <a:ext cx="6322917" cy="1277429"/>
              <a:chOff x="817278" y="1297523"/>
              <a:chExt cx="6322917" cy="1277429"/>
            </a:xfrm>
          </p:grpSpPr>
          <p:sp>
            <p:nvSpPr>
              <p:cNvPr id="9" name="Rectangle 8"/>
              <p:cNvSpPr/>
              <p:nvPr/>
            </p:nvSpPr>
            <p:spPr bwMode="auto">
              <a:xfrm>
                <a:off x="889885" y="1365120"/>
                <a:ext cx="2064879" cy="1140480"/>
              </a:xfrm>
              <a:prstGeom prst="rect">
                <a:avLst/>
              </a:prstGeom>
              <a:noFill/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 bwMode="auto">
              <a:xfrm>
                <a:off x="2956725" y="1367000"/>
                <a:ext cx="2064879" cy="1140480"/>
              </a:xfrm>
              <a:prstGeom prst="rect">
                <a:avLst/>
              </a:prstGeom>
              <a:noFill/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>
                <a:off x="5009177" y="1364403"/>
                <a:ext cx="2064879" cy="1140480"/>
              </a:xfrm>
              <a:prstGeom prst="rect">
                <a:avLst/>
              </a:prstGeom>
              <a:noFill/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>
                <a:off x="817278" y="1297523"/>
                <a:ext cx="6322917" cy="1277429"/>
              </a:xfrm>
              <a:prstGeom prst="rect">
                <a:avLst/>
              </a:prstGeom>
              <a:noFill/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1063057" y="1712270"/>
              <a:ext cx="2202446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FFFF"/>
                  </a:solidFill>
                </a:rPr>
                <a:t>Animal Identification</a:t>
              </a:r>
            </a:p>
            <a:p>
              <a:pPr algn="ctr"/>
              <a:r>
                <a:rPr lang="en-US" sz="1600" b="1" dirty="0" smtClean="0">
                  <a:solidFill>
                    <a:srgbClr val="FFFFFF"/>
                  </a:solidFill>
                </a:rPr>
                <a:t>(106 bytes)</a:t>
              </a:r>
              <a:endParaRPr lang="en-US" sz="1600" b="1" dirty="0">
                <a:solidFill>
                  <a:srgbClr val="FFFFFF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28806" y="1707722"/>
              <a:ext cx="1985840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FFFF"/>
                  </a:solidFill>
                </a:rPr>
                <a:t>Herd Identification</a:t>
              </a:r>
            </a:p>
            <a:p>
              <a:pPr algn="ctr"/>
              <a:r>
                <a:rPr lang="en-US" sz="1600" b="1" dirty="0" smtClean="0">
                  <a:solidFill>
                    <a:srgbClr val="FFFFFF"/>
                  </a:solidFill>
                </a:rPr>
                <a:t>(31 bytes)</a:t>
              </a:r>
              <a:endParaRPr lang="en-US" sz="1600" b="1" dirty="0">
                <a:solidFill>
                  <a:srgbClr val="FFFFFF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188889" y="1617560"/>
              <a:ext cx="218040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FFFF"/>
                  </a:solidFill>
                </a:rPr>
                <a:t>Health Event</a:t>
              </a:r>
            </a:p>
            <a:p>
              <a:pPr algn="ctr"/>
              <a:r>
                <a:rPr lang="en-US" sz="1600" b="1" dirty="0" smtClean="0">
                  <a:solidFill>
                    <a:srgbClr val="00FFFF"/>
                  </a:solidFill>
                </a:rPr>
                <a:t>Segment</a:t>
              </a:r>
            </a:p>
            <a:p>
              <a:pPr algn="ctr"/>
              <a:r>
                <a:rPr lang="en-US" sz="1600" b="1" dirty="0" smtClean="0">
                  <a:solidFill>
                    <a:srgbClr val="FFFFFF"/>
                  </a:solidFill>
                </a:rPr>
                <a:t>(19 bytes, 20/record)</a:t>
              </a:r>
              <a:endParaRPr lang="en-US" sz="1600" b="1" dirty="0">
                <a:solidFill>
                  <a:srgbClr val="FFFFFF"/>
                </a:solidFill>
              </a:endParaRPr>
            </a:p>
          </p:txBody>
        </p:sp>
      </p:grpSp>
      <p:cxnSp>
        <p:nvCxnSpPr>
          <p:cNvPr id="28" name="Straight Connector 27"/>
          <p:cNvCxnSpPr/>
          <p:nvPr/>
        </p:nvCxnSpPr>
        <p:spPr bwMode="auto">
          <a:xfrm flipH="1" flipV="1">
            <a:off x="7377272" y="2327126"/>
            <a:ext cx="1255706" cy="713446"/>
          </a:xfrm>
          <a:prstGeom prst="line">
            <a:avLst/>
          </a:prstGeom>
          <a:noFill/>
          <a:ln w="25400" cap="flat" cmpd="sng" algn="ctr">
            <a:solidFill>
              <a:schemeClr val="bg1">
                <a:alpha val="96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 flipV="1">
            <a:off x="385273" y="2319992"/>
            <a:ext cx="4872995" cy="720580"/>
          </a:xfrm>
          <a:prstGeom prst="line">
            <a:avLst/>
          </a:prstGeom>
          <a:noFill/>
          <a:ln w="25400" cap="flat" cmpd="sng" algn="ctr">
            <a:solidFill>
              <a:schemeClr val="bg1">
                <a:alpha val="96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135552" y="4898654"/>
            <a:ext cx="8876348" cy="1569660"/>
          </a:xfrm>
          <a:prstGeom prst="rect">
            <a:avLst/>
          </a:prstGeom>
          <a:noFill/>
          <a:ln w="25400">
            <a:solidFill>
              <a:schemeClr val="bg1">
                <a:alpha val="96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/>
              <a:t>A </a:t>
            </a:r>
            <a:r>
              <a:rPr lang="en-US" sz="1600" b="1" dirty="0" smtClean="0"/>
              <a:t>three-segment </a:t>
            </a:r>
            <a:r>
              <a:rPr lang="en-US" sz="1600" b="1" dirty="0"/>
              <a:t>case of clinical mastitis in the right front </a:t>
            </a:r>
            <a:r>
              <a:rPr lang="en-US" sz="1600" b="1" dirty="0" smtClean="0"/>
              <a:t>quarter; </a:t>
            </a:r>
            <a:r>
              <a:rPr lang="en-US" sz="1600" b="1" dirty="0"/>
              <a:t>the quarter is </a:t>
            </a:r>
            <a:r>
              <a:rPr lang="en-US" sz="1600" b="1" dirty="0" smtClean="0"/>
              <a:t>inflamed</a:t>
            </a:r>
          </a:p>
          <a:p>
            <a:pPr algn="r"/>
            <a:r>
              <a:rPr lang="en-US" sz="1600" b="1" dirty="0" smtClean="0"/>
              <a:t>but </a:t>
            </a:r>
            <a:r>
              <a:rPr lang="en-US" sz="1600" b="1" dirty="0"/>
              <a:t>the cow is not sick, and the organism was cultured as </a:t>
            </a:r>
            <a:r>
              <a:rPr lang="en-US" sz="1600" b="1" i="1" dirty="0"/>
              <a:t>Staphylococcus </a:t>
            </a:r>
            <a:r>
              <a:rPr lang="en-US" sz="1600" b="1" i="1" dirty="0" err="1" smtClean="0"/>
              <a:t>aureus</a:t>
            </a:r>
            <a:r>
              <a:rPr lang="en-US" sz="1600" b="1" dirty="0" smtClean="0"/>
              <a:t>:</a:t>
            </a:r>
            <a:r>
              <a:rPr lang="en-US" sz="1600" b="1" dirty="0"/>
              <a:t/>
            </a:r>
            <a:br>
              <a:rPr lang="en-US" sz="1600" b="1" dirty="0"/>
            </a:br>
            <a:r>
              <a:rPr lang="en-US" sz="1600" b="1" dirty="0" smtClean="0"/>
              <a:t>	</a:t>
            </a:r>
          </a:p>
          <a:p>
            <a:pPr algn="r"/>
            <a:r>
              <a:rPr lang="en-US" sz="1600" b="1" dirty="0">
                <a:solidFill>
                  <a:srgbClr val="00FF00"/>
                </a:solidFill>
              </a:rPr>
              <a:t>	</a:t>
            </a:r>
            <a:r>
              <a:rPr lang="en-US" sz="1600" b="1" dirty="0" smtClean="0">
                <a:solidFill>
                  <a:srgbClr val="FFFF00"/>
                </a:solidFill>
              </a:rPr>
              <a:t>MAST20041001A</a:t>
            </a:r>
            <a:r>
              <a:rPr lang="en-US" sz="1600" b="1" dirty="0" smtClean="0">
                <a:solidFill>
                  <a:srgbClr val="00FF00"/>
                </a:solidFill>
              </a:rPr>
              <a:t>FR2R</a:t>
            </a:r>
            <a:r>
              <a:rPr lang="en-US" sz="1600" b="1" dirty="0">
                <a:solidFill>
                  <a:srgbClr val="00FF00"/>
                </a:solidFill>
              </a:rPr>
              <a:t>--</a:t>
            </a:r>
            <a:endParaRPr lang="en-US" sz="1600" b="1" dirty="0" smtClean="0">
              <a:solidFill>
                <a:srgbClr val="00FF00"/>
              </a:solidFill>
            </a:endParaRPr>
          </a:p>
          <a:p>
            <a:pPr algn="r"/>
            <a:r>
              <a:rPr lang="en-US" sz="1600" b="1" dirty="0" smtClean="0"/>
              <a:t>	</a:t>
            </a:r>
            <a:r>
              <a:rPr lang="en-US" sz="1600" b="1" dirty="0" smtClean="0">
                <a:solidFill>
                  <a:srgbClr val="FFFF00"/>
                </a:solidFill>
              </a:rPr>
              <a:t>MAST20041002A</a:t>
            </a:r>
            <a:r>
              <a:rPr lang="en-US" sz="1600" b="1" dirty="0" smtClean="0">
                <a:solidFill>
                  <a:srgbClr val="00FF00"/>
                </a:solidFill>
              </a:rPr>
              <a:t>FR2R</a:t>
            </a:r>
            <a:r>
              <a:rPr lang="en-US" sz="1600" b="1" dirty="0">
                <a:solidFill>
                  <a:srgbClr val="00FF00"/>
                </a:solidFill>
              </a:rPr>
              <a:t>--</a:t>
            </a:r>
            <a:endParaRPr lang="en-US" sz="1600" b="1" dirty="0" smtClean="0">
              <a:solidFill>
                <a:srgbClr val="00FF00"/>
              </a:solidFill>
            </a:endParaRPr>
          </a:p>
          <a:p>
            <a:pPr algn="r"/>
            <a:r>
              <a:rPr lang="en-US" sz="1600" b="1" dirty="0" smtClean="0"/>
              <a:t>	</a:t>
            </a:r>
            <a:r>
              <a:rPr lang="en-US" sz="1600" b="1" dirty="0" smtClean="0">
                <a:solidFill>
                  <a:srgbClr val="FFFF00"/>
                </a:solidFill>
              </a:rPr>
              <a:t>MAST20041004A</a:t>
            </a:r>
            <a:r>
              <a:rPr lang="en-US" sz="1600" b="1" dirty="0" smtClean="0">
                <a:solidFill>
                  <a:srgbClr val="00FF00"/>
                </a:solidFill>
              </a:rPr>
              <a:t>FR1R</a:t>
            </a:r>
            <a:r>
              <a:rPr lang="en-US" sz="1600" b="1" dirty="0">
                <a:solidFill>
                  <a:srgbClr val="00FF00"/>
                </a:solidFill>
              </a:rPr>
              <a:t>--</a:t>
            </a:r>
          </a:p>
        </p:txBody>
      </p:sp>
      <p:cxnSp>
        <p:nvCxnSpPr>
          <p:cNvPr id="40" name="Straight Connector 39"/>
          <p:cNvCxnSpPr/>
          <p:nvPr/>
        </p:nvCxnSpPr>
        <p:spPr bwMode="auto">
          <a:xfrm flipV="1">
            <a:off x="121290" y="4189220"/>
            <a:ext cx="6456896" cy="699177"/>
          </a:xfrm>
          <a:prstGeom prst="line">
            <a:avLst/>
          </a:prstGeom>
          <a:noFill/>
          <a:ln w="25400" cap="flat" cmpd="sng" algn="ctr">
            <a:solidFill>
              <a:schemeClr val="bg1">
                <a:alpha val="96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 flipH="1" flipV="1">
            <a:off x="8640112" y="4182086"/>
            <a:ext cx="363870" cy="699177"/>
          </a:xfrm>
          <a:prstGeom prst="line">
            <a:avLst/>
          </a:prstGeom>
          <a:noFill/>
          <a:ln w="25400" cap="flat" cmpd="sng" algn="ctr">
            <a:solidFill>
              <a:schemeClr val="bg1">
                <a:alpha val="96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4691850" y="4371201"/>
            <a:ext cx="19375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(</a:t>
            </a:r>
            <a:r>
              <a:rPr lang="en-US" b="1" dirty="0" smtClean="0"/>
              <a:t>optional</a:t>
            </a:r>
            <a:r>
              <a:rPr lang="en-US" b="1" dirty="0" smtClean="0"/>
              <a:t>, format varies)</a:t>
            </a:r>
            <a:endParaRPr lang="en-US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146194" y="2137914"/>
            <a:ext cx="1846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301526" y="1809004"/>
            <a:ext cx="1846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29000" y="5715000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Treatment data </a:t>
            </a:r>
            <a:r>
              <a:rPr lang="en-US" b="1" u="sng" dirty="0" smtClean="0">
                <a:solidFill>
                  <a:srgbClr val="FFFF00"/>
                </a:solidFill>
              </a:rPr>
              <a:t>cannot</a:t>
            </a:r>
            <a:r>
              <a:rPr lang="en-US" b="1" dirty="0" smtClean="0"/>
              <a:t> be collected!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27078091"/>
      </p:ext>
    </p:extLst>
  </p:cSld>
  <p:clrMapOvr>
    <a:masterClrMapping/>
  </p:clrMapOvr>
</p:sld>
</file>

<file path=ppt/theme/theme1.xml><?xml version="1.0" encoding="utf-8"?>
<a:theme xmlns:a="http://schemas.openxmlformats.org/drawingml/2006/main" name="AIPL Slide Master">
  <a:themeElements>
    <a:clrScheme name="AIPL Slid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IPL Slide Master">
      <a:majorFont>
        <a:latin typeface="Trebuchet MS"/>
        <a:ea typeface=""/>
        <a:cs typeface="DejaVu Sans"/>
      </a:majorFont>
      <a:minorFont>
        <a:latin typeface="Trebuchet MS"/>
        <a:ea typeface="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" pitchFamily="34" charset="0"/>
          </a:defRPr>
        </a:defPPr>
      </a:lstStyle>
    </a:lnDef>
  </a:objectDefaults>
  <a:extraClrSchemeLst>
    <a:extraClrScheme>
      <a:clrScheme name="AIPL Slid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PL Slide Mast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IPL Slide Maste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PL Slide Maste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PL Slide 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PL Slide 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PL Slide 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rebuchet MS"/>
        <a:ea typeface=""/>
        <a:cs typeface="DejaVu Sans"/>
      </a:majorFont>
      <a:minorFont>
        <a:latin typeface="Trebuchet MS"/>
        <a:ea typeface="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46097</TotalTime>
  <Words>1279</Words>
  <Application>Microsoft Macintosh PowerPoint</Application>
  <PresentationFormat>On-screen Show (4:3)</PresentationFormat>
  <Paragraphs>434</Paragraphs>
  <Slides>26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AIPL Slide Master</vt:lpstr>
      <vt:lpstr>Default Design</vt:lpstr>
      <vt:lpstr>Health and fitness data – what might be possible for dairy cattle?</vt:lpstr>
      <vt:lpstr>PowerPoint Presentation</vt:lpstr>
      <vt:lpstr>PowerPoint Presentation</vt:lpstr>
      <vt:lpstr>PowerPoint Presentation</vt:lpstr>
      <vt:lpstr>PowerPoint Presentation</vt:lpstr>
      <vt:lpstr>Selection indices worldwide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Sources of on-farm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 (2013)</vt:lpstr>
      <vt:lpstr>Conclusions (2014)</vt:lpstr>
      <vt:lpstr>Acknowledgments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Genomic Prediction Results</dc:title>
  <dc:subject>International Dairy Sire Proofs</dc:subject>
  <dc:creator>Admin</dc:creator>
  <cp:keywords>Dairy, International, Sire evaluations</cp:keywords>
  <cp:lastModifiedBy>John Cole</cp:lastModifiedBy>
  <cp:revision>906</cp:revision>
  <cp:lastPrinted>2001-08-24T14:44:42Z</cp:lastPrinted>
  <dcterms:created xsi:type="dcterms:W3CDTF">2002-07-16T13:01:30Z</dcterms:created>
  <dcterms:modified xsi:type="dcterms:W3CDTF">2014-03-10T16:09:23Z</dcterms:modified>
</cp:coreProperties>
</file>