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256" r:id="rId3"/>
    <p:sldId id="454" r:id="rId4"/>
    <p:sldId id="455" r:id="rId5"/>
    <p:sldId id="453" r:id="rId6"/>
    <p:sldId id="456" r:id="rId7"/>
    <p:sldId id="457" r:id="rId8"/>
    <p:sldId id="458" r:id="rId9"/>
    <p:sldId id="462" r:id="rId10"/>
    <p:sldId id="439" r:id="rId11"/>
    <p:sldId id="466" r:id="rId12"/>
    <p:sldId id="447" r:id="rId13"/>
    <p:sldId id="464" r:id="rId14"/>
    <p:sldId id="467" r:id="rId15"/>
    <p:sldId id="468" r:id="rId16"/>
    <p:sldId id="465" r:id="rId17"/>
    <p:sldId id="469" r:id="rId18"/>
    <p:sldId id="470" r:id="rId19"/>
    <p:sldId id="463" r:id="rId20"/>
    <p:sldId id="471" r:id="rId21"/>
    <p:sldId id="446" r:id="rId22"/>
    <p:sldId id="452" r:id="rId23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2" autoAdjust="0"/>
  </p:normalViewPr>
  <p:slideViewPr>
    <p:cSldViewPr>
      <p:cViewPr varScale="1">
        <p:scale>
          <a:sx n="77" d="100"/>
          <a:sy n="77" d="100"/>
        </p:scale>
        <p:origin x="-1600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19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6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21AF0-737A-442D-89A7-56E8DDC192C3}" type="slidenum">
              <a:rPr lang="en-US"/>
              <a:pPr/>
              <a:t>7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698500"/>
            <a:ext cx="4649787" cy="3487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6" y="4420634"/>
            <a:ext cx="5147095" cy="418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50</a:t>
            </a:r>
            <a:r>
              <a:rPr lang="en-US" sz="1000" b="1" baseline="30000" dirty="0" smtClean="0">
                <a:solidFill>
                  <a:srgbClr val="66CCFF"/>
                </a:solidFill>
              </a:rPr>
              <a:t>th</a:t>
            </a:r>
            <a:r>
              <a:rPr lang="en-US" sz="1000" b="1" dirty="0" smtClean="0">
                <a:solidFill>
                  <a:srgbClr val="66CCFF"/>
                </a:solidFill>
              </a:rPr>
              <a:t> National DHIA Annual Meeting, Columbus, OH, March 11, 2015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 and 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2015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aipl.arsusda.gov/reference/base2014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aipl.arsusda.gov/reference/nmcalc-2014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/>
              <a:t>2015 AGIL Report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400" b="1" dirty="0" smtClean="0">
                <a:solidFill>
                  <a:srgbClr val="FFFF00"/>
                </a:solidFill>
                <a:latin typeface="Trebuchet MS" charset="0"/>
              </a:rPr>
              <a:t>Genomic </a:t>
            </a:r>
            <a:r>
              <a:rPr lang="en-GB" sz="3400" b="1" dirty="0">
                <a:solidFill>
                  <a:srgbClr val="FFFF00"/>
                </a:solidFill>
                <a:latin typeface="Trebuchet MS" charset="0"/>
              </a:rPr>
              <a:t>inbreeding for mating </a:t>
            </a:r>
            <a:r>
              <a:rPr lang="en-GB" sz="3400" b="1" dirty="0" smtClean="0">
                <a:solidFill>
                  <a:srgbClr val="FFFF00"/>
                </a:solidFill>
                <a:latin typeface="Trebuchet MS" charset="0"/>
              </a:rPr>
              <a:t>programs</a:t>
            </a:r>
            <a:endParaRPr lang="en-GB" sz="34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4851" y="990600"/>
            <a:ext cx="8763000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Genomic relationships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of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genotyped females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with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marketed males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are now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provided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genomic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mating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programs.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The use of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genomic instead of pedigree inbreeding can improve economic merit by </a:t>
            </a:r>
            <a:r>
              <a:rPr lang="en-GB" sz="3000" b="1" dirty="0">
                <a:solidFill>
                  <a:srgbClr val="00FF00"/>
                </a:solidFill>
                <a:latin typeface="Trebuchet MS" charset="0"/>
              </a:rPr>
              <a:t>$30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 per heifer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calf.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Switching from random mating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to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a genomic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mating program will reduce genomic inbreeding by </a:t>
            </a:r>
            <a:r>
              <a:rPr lang="en-GB" sz="3000" b="1" dirty="0">
                <a:solidFill>
                  <a:srgbClr val="00FF00"/>
                </a:solidFill>
                <a:latin typeface="Trebuchet MS" charset="0"/>
              </a:rPr>
              <a:t>&gt;3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 percentage points and increase calf merit by </a:t>
            </a:r>
            <a:r>
              <a:rPr lang="en-GB" sz="3000" b="1" dirty="0">
                <a:solidFill>
                  <a:srgbClr val="00FF00"/>
                </a:solidFill>
                <a:latin typeface="Trebuchet MS" charset="0"/>
              </a:rPr>
              <a:t>$72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for Holsteins, </a:t>
            </a:r>
            <a:r>
              <a:rPr lang="en-GB" sz="3000" b="1" dirty="0">
                <a:solidFill>
                  <a:srgbClr val="00FF00"/>
                </a:solidFill>
                <a:latin typeface="Trebuchet MS" charset="0"/>
              </a:rPr>
              <a:t>$103 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for Jerseys, and </a:t>
            </a:r>
            <a:r>
              <a:rPr lang="en-GB" sz="3000" b="1" dirty="0">
                <a:solidFill>
                  <a:srgbClr val="00FF00"/>
                </a:solidFill>
                <a:latin typeface="Trebuchet MS" charset="0"/>
              </a:rPr>
              <a:t>$67</a:t>
            </a:r>
            <a:r>
              <a:rPr lang="en-GB" sz="3000" b="1" dirty="0">
                <a:solidFill>
                  <a:srgbClr val="FFFFFF"/>
                </a:solidFill>
                <a:latin typeface="Trebuchet MS" charset="0"/>
              </a:rPr>
              <a:t> for Brown </a:t>
            </a:r>
            <a:r>
              <a:rPr lang="en-GB" sz="3000" b="1" dirty="0" smtClean="0">
                <a:solidFill>
                  <a:srgbClr val="FFFFFF"/>
                </a:solidFill>
                <a:latin typeface="Trebuchet MS" charset="0"/>
              </a:rPr>
              <a:t>Swiss.</a:t>
            </a:r>
          </a:p>
        </p:txBody>
      </p:sp>
    </p:spTree>
    <p:extLst>
      <p:ext uri="{BB962C8B-B14F-4D97-AF65-F5344CB8AC3E}">
        <p14:creationId xmlns:p14="http://schemas.microsoft.com/office/powerpoint/2010/main" val="691771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Brown Swiss haplotype for polled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Brown Swiss haplotype for polled (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BHP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) was developed using nearly the same methods as 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HHP and JHP.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Most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polled BS have the same haplotype and pedigrees tracing to BSUSA000000183024 MEADOW VIEW RENDITION NP, born 1985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February,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18,558 BS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were genotyped, 152 were heterozygous BHP, and 4 were homozygous polled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19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Determination of polled status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Laboratory tests for polled are used as data, and US and Canadian bulls with ≥500 daughters and not designated as polled are assumed homozygous normal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Brown Swiss, Holstein, and Jersey polled haplotypes have frequencies of </a:t>
            </a:r>
            <a:r>
              <a:rPr lang="en-GB" sz="3200" b="1" dirty="0">
                <a:solidFill>
                  <a:srgbClr val="00FF00"/>
                </a:solidFill>
                <a:latin typeface="Trebuchet MS" charset="0"/>
              </a:rPr>
              <a:t>0.41%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</a:t>
            </a:r>
            <a:r>
              <a:rPr lang="en-GB" sz="3200" b="1" dirty="0">
                <a:solidFill>
                  <a:srgbClr val="00FF00"/>
                </a:solidFill>
                <a:latin typeface="Trebuchet MS" charset="0"/>
              </a:rPr>
              <a:t>0.93%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and </a:t>
            </a:r>
            <a:r>
              <a:rPr lang="en-GB" sz="3200" b="1" dirty="0">
                <a:solidFill>
                  <a:srgbClr val="00FF00"/>
                </a:solidFill>
                <a:latin typeface="Trebuchet MS" charset="0"/>
              </a:rPr>
              <a:t>2.22%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respectively.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 animal is heterozygous if it has either mutation, and is homozygous if both haplotypes contain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polled.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61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Gene content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for polled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Gene content (GC)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the number of polled haplotypes in an animal's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genotype, and ranges between 0 and 2.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omputed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using records from genotyped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relatives.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Predictions checked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by comparing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known polled status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to GC for 1,615 non-genotyped Jerseys with known status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07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Gene content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for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polled (cont’d)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97%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horned animals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were correctly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assigned GC near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0. 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Heterozygous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polled animals had GC near 0 (52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%)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and near 1 (47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%). 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Expected GC near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1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for heterozygotes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but can be lower if many polled ancestors have unknown status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pedigree is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unknown.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Polled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status for non-genotyped animals can be accurately determined, and this method can be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used for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other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haplotypes.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009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Genotype-by-environment interaction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GxE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was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estimated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with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random regressions for heat stress (HS) and herd production level (HL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).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goal was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to improve predictions of future records and rankings in other climate and production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situations.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Coefficients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HS were the state’s July average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THI; coefficients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HL were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mgmt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level weighted means 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ECM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divided by breed-year mean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ECM.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72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err="1" smtClean="0">
                <a:solidFill>
                  <a:srgbClr val="FFFF00"/>
                </a:solidFill>
                <a:latin typeface="Trebuchet MS" charset="0"/>
              </a:rPr>
              <a:t>GxE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 interaction (cont’d)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Coefficients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were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standardized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to mean 0 and variance 1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Estimated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regression coefficients for sire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and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dam EBV were always near their expected values of 0.5 and did not change when HS or HL interactions were added to the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model.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Squared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correlations increased by &lt;.0003 for both HS and HL; increases for non-yield traits were even smaller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05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err="1" smtClean="0">
                <a:solidFill>
                  <a:srgbClr val="FFFF00"/>
                </a:solidFill>
                <a:latin typeface="Trebuchet MS" charset="0"/>
              </a:rPr>
              <a:t>GxE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 interaction (cont’d)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Another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test used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MACE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to predict rankings of the same bulls in the US and 14 other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countries.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was significant (P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&lt;0.05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) in 9 of the 14 countries for milk and protein, and 10 for fat;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HL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was significant in 8 countries for milk,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5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protein,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and just 1 for fat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Current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genetic predictions perform very well in a variety of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5706447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155575" y="152400"/>
            <a:ext cx="8226425" cy="584200"/>
          </a:xfrm>
        </p:spPr>
        <p:txBody>
          <a:bodyPr/>
          <a:lstStyle/>
          <a:p>
            <a:r>
              <a:rPr lang="en-US" dirty="0" smtClean="0"/>
              <a:t>Genotypes as far as the eye can see</a:t>
            </a:r>
            <a:endParaRPr lang="en-US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43645"/>
              </p:ext>
            </p:extLst>
          </p:nvPr>
        </p:nvGraphicFramePr>
        <p:xfrm>
          <a:off x="228600" y="1066800"/>
          <a:ext cx="8686800" cy="509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057400"/>
                <a:gridCol w="228600"/>
                <a:gridCol w="2007117"/>
                <a:gridCol w="2260083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              Chip</a:t>
                      </a:r>
                      <a:r>
                        <a:rPr lang="en-US" sz="2800" b="1" u="sng" baseline="0" dirty="0" smtClean="0">
                          <a:solidFill>
                            <a:schemeClr val="bg1"/>
                          </a:solidFill>
                        </a:rPr>
                        <a:t>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Count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Chip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Count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 V1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66,832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118,692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 V2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79,896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ZMD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3,506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3K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63,271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ELD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801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3,596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9,480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167,978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GP3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74,208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GGP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68,600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ZL2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100,687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32,172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ZM2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5134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GGP2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FF00"/>
                          </a:solidFill>
                        </a:rPr>
                        <a:t>105,193</a:t>
                      </a:r>
                      <a:endParaRPr lang="en-US" sz="2800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Total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894,912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534400" y="76200"/>
            <a:ext cx="275541" cy="914400"/>
            <a:chOff x="7577470" y="3449799"/>
            <a:chExt cx="1377903" cy="4017906"/>
          </a:xfrm>
        </p:grpSpPr>
        <p:pic>
          <p:nvPicPr>
            <p:cNvPr id="5" name="Picture 4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1186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 new low-cost chip was announced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00FF00"/>
                </a:solidFill>
                <a:latin typeface="Trebuchet MS" charset="0"/>
              </a:rPr>
              <a:t>~4,100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SNP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Built-in validation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Single-gene tests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Lower imputation accuracy if neither parent genotyped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Imputation accuracy within 1% of LD chip if at least 1 parent genotyped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Meet the new lab, same as the old lab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 smtClean="0">
                <a:latin typeface="Trebuchet MS" charset="0"/>
              </a:rPr>
              <a:t>Animal Improvement Programs Laboratory and the Bovine Functional Genomics Laboratory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were merged into the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Animal Genomics and Improvement Laboratory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 April, 2014.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Animal Improvement Program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ontinues with the same personnel and slightly increased funding.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28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 dirty="0" smtClean="0">
                <a:latin typeface="Trebuchet MS" charset="0"/>
              </a:rPr>
              <a:t>New </a:t>
            </a:r>
            <a:r>
              <a:rPr lang="en-US" dirty="0" err="1" smtClean="0">
                <a:latin typeface="Trebuchet MS" charset="0"/>
              </a:rPr>
              <a:t>NextSeq</a:t>
            </a:r>
            <a:r>
              <a:rPr lang="en-US" dirty="0" smtClean="0">
                <a:latin typeface="Trebuchet MS" charset="0"/>
              </a:rPr>
              <a:t> 500 DNA sequencer</a:t>
            </a:r>
            <a:endParaRPr lang="en-US" dirty="0">
              <a:latin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066800"/>
            <a:ext cx="2670048" cy="1828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226425" cy="46783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Much faster </a:t>
            </a:r>
            <a:r>
              <a:rPr lang="en-US" dirty="0" smtClean="0">
                <a:latin typeface="Trebuchet MS" charset="0"/>
              </a:rPr>
              <a:t>– Results in 29</a:t>
            </a:r>
            <a:br>
              <a:rPr lang="en-US" dirty="0" smtClean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hours instead of 2 weeks.</a:t>
            </a:r>
          </a:p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Fewer samples</a:t>
            </a:r>
            <a:r>
              <a:rPr lang="en-US" dirty="0" smtClean="0">
                <a:latin typeface="Trebuchet MS" charset="0"/>
              </a:rPr>
              <a:t> – Four</a:t>
            </a:r>
            <a:br>
              <a:rPr lang="en-US" dirty="0" smtClean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lanes per flow cell.</a:t>
            </a:r>
          </a:p>
          <a:p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More data</a:t>
            </a:r>
            <a:r>
              <a:rPr lang="en-US" dirty="0" smtClean="0">
                <a:latin typeface="Trebuchet MS" charset="0"/>
              </a:rPr>
              <a:t> – Additional</a:t>
            </a:r>
            <a:br>
              <a:rPr lang="en-US" dirty="0" smtClean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computing resources were</a:t>
            </a:r>
            <a:br>
              <a:rPr lang="en-US" dirty="0" smtClean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added.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29200"/>
            <a:ext cx="7315200" cy="146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00600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14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14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Comings and goings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Dr.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Kristen Parker Gaddis					 arrived from NCSU in August.</a:t>
            </a: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						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Dr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.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Chuanyu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Sun accepted a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						position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with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Sexing 						Technologies in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November.</a:t>
            </a:r>
          </a:p>
          <a:p>
            <a:pPr>
              <a:spcAft>
                <a:spcPts val="11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219200"/>
            <a:ext cx="200025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69965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88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Base change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Genetic bases for all traits were updated by 5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years.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For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most traits of most breeds, average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PTA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decreased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Changes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each breed are reported in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  <a:hlinkClick r:id="rId3"/>
              </a:rPr>
              <a:t>“Genetic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  <a:hlinkClick r:id="rId3"/>
              </a:rPr>
              <a:t>Base Changes for December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  <a:hlinkClick r:id="rId3"/>
              </a:rPr>
              <a:t>2014.”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next base change is scheduled for 2020.</a:t>
            </a:r>
          </a:p>
        </p:txBody>
      </p:sp>
    </p:spTree>
    <p:extLst>
      <p:ext uri="{BB962C8B-B14F-4D97-AF65-F5344CB8AC3E}">
        <p14:creationId xmlns:p14="http://schemas.microsoft.com/office/powerpoint/2010/main" val="2732805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Net merit revised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Economic values in net merit (NM$) were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updated and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2 more fertility traits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(HCR, CCR) were included.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Grazing merit (Gay et al., 2014) is recommended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for herd owners desiring to improve fertility to maintain seasonal calving cycles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  <a:hlinkClick r:id="rId3"/>
              </a:rPr>
              <a:t>“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  <a:hlinkClick r:id="rId3"/>
              </a:rPr>
              <a:t>Net Merit as a Measure of Lifetime Profit: 2014 Revision”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for more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details.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832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3389"/>
              </p:ext>
            </p:extLst>
          </p:nvPr>
        </p:nvGraphicFramePr>
        <p:xfrm>
          <a:off x="228600" y="914400"/>
          <a:ext cx="8686800" cy="5694389"/>
        </p:xfrm>
        <a:graphic>
          <a:graphicData uri="http://schemas.openxmlformats.org/drawingml/2006/table">
            <a:tbl>
              <a:tblPr/>
              <a:tblGrid>
                <a:gridCol w="926715"/>
                <a:gridCol w="25400"/>
                <a:gridCol w="1562485"/>
                <a:gridCol w="914400"/>
                <a:gridCol w="990600"/>
                <a:gridCol w="1219200"/>
                <a:gridCol w="838200"/>
                <a:gridCol w="12192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GM$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1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4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5  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index weights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87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Redefine Pregnancy </a:t>
            </a:r>
            <a:r>
              <a:rPr lang="en-US" dirty="0"/>
              <a:t>Rate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416425"/>
          </a:xfrm>
        </p:spPr>
        <p:txBody>
          <a:bodyPr/>
          <a:lstStyle/>
          <a:p>
            <a:r>
              <a:rPr lang="en-US" dirty="0" smtClean="0"/>
              <a:t>Derived </a:t>
            </a:r>
            <a:r>
              <a:rPr lang="en-US" dirty="0"/>
              <a:t>from days </a:t>
            </a:r>
            <a:r>
              <a:rPr lang="en-US" dirty="0" smtClean="0"/>
              <a:t>open using</a:t>
            </a:r>
            <a:endParaRPr lang="en-US" dirty="0"/>
          </a:p>
          <a:p>
            <a:pPr lvl="1"/>
            <a:r>
              <a:rPr lang="en-US" dirty="0"/>
              <a:t>Non-linear: </a:t>
            </a:r>
            <a:r>
              <a:rPr lang="en-US" dirty="0">
                <a:solidFill>
                  <a:srgbClr val="FF00FF"/>
                </a:solidFill>
              </a:rPr>
              <a:t>21 / (DO – VWP + 11)</a:t>
            </a:r>
          </a:p>
          <a:p>
            <a:pPr lvl="1"/>
            <a:r>
              <a:rPr lang="en-US" dirty="0"/>
              <a:t>Linear approx: </a:t>
            </a:r>
            <a:r>
              <a:rPr lang="en-US" dirty="0">
                <a:solidFill>
                  <a:schemeClr val="hlink"/>
                </a:solidFill>
              </a:rPr>
              <a:t>(233 – DO) / 4</a:t>
            </a:r>
          </a:p>
          <a:p>
            <a:r>
              <a:rPr lang="en-US" dirty="0" smtClean="0"/>
              <a:t>Weight by number of opportunities</a:t>
            </a:r>
            <a:endParaRPr lang="en-US" dirty="0"/>
          </a:p>
          <a:p>
            <a:pPr lvl="1"/>
            <a:r>
              <a:rPr lang="en-US" dirty="0" smtClean="0"/>
              <a:t>Now more similar to conception rate</a:t>
            </a:r>
          </a:p>
          <a:p>
            <a:pPr lvl="1"/>
            <a:r>
              <a:rPr lang="en-US" dirty="0" smtClean="0"/>
              <a:t>Previously equal weights for DPR</a:t>
            </a:r>
            <a:endParaRPr lang="en-US" dirty="0"/>
          </a:p>
          <a:p>
            <a:pPr lvl="1"/>
            <a:r>
              <a:rPr lang="en-US" dirty="0" smtClean="0"/>
              <a:t>Weights = n / [1 + (n – 1) repeat]</a:t>
            </a:r>
          </a:p>
          <a:p>
            <a:pPr lvl="1"/>
            <a:r>
              <a:rPr lang="en-US" dirty="0" smtClean="0"/>
              <a:t>Heritability = 1.4% / 21 days </a:t>
            </a:r>
          </a:p>
          <a:p>
            <a:pPr lvl="2"/>
            <a:r>
              <a:rPr lang="en-US" dirty="0" smtClean="0"/>
              <a:t>(was 4.0% / lactation)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6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492625"/>
          </a:xfrm>
        </p:spPr>
        <p:txBody>
          <a:bodyPr/>
          <a:lstStyle/>
          <a:p>
            <a:r>
              <a:rPr lang="en-US" dirty="0" smtClean="0"/>
              <a:t>Genetic SD 35% larger (</a:t>
            </a:r>
            <a:r>
              <a:rPr lang="en-US" dirty="0" smtClean="0">
                <a:solidFill>
                  <a:srgbClr val="FFFF00"/>
                </a:solidFill>
              </a:rPr>
              <a:t>2.3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FF00"/>
                </a:solidFill>
              </a:rPr>
              <a:t>1.7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Cows </a:t>
            </a:r>
            <a:r>
              <a:rPr lang="en-US" dirty="0" smtClean="0">
                <a:solidFill>
                  <a:srgbClr val="FFFF00"/>
                </a:solidFill>
              </a:rPr>
              <a:t>open at 250 DIM </a:t>
            </a:r>
            <a:r>
              <a:rPr lang="en-US" dirty="0" smtClean="0"/>
              <a:t>no longer assumed pregnant</a:t>
            </a:r>
          </a:p>
          <a:p>
            <a:r>
              <a:rPr lang="en-US" dirty="0" smtClean="0"/>
              <a:t>DPR requires weighted average of PR rather than simple average</a:t>
            </a:r>
          </a:p>
          <a:p>
            <a:r>
              <a:rPr lang="en-US" dirty="0" smtClean="0"/>
              <a:t>Faster testing using new software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DPR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2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Weekly evaluations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06680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Approximate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genomic evaluations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for new animals will be computed weekly for recently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received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genotypes.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Will include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new animals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animals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with genotypes that became usable since the previous weekly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evaluation.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Supports the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earlier sale or culling of animals (or embryos) not needed for breeding purposes to minimize the expense of raising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newborn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 calves.</a:t>
            </a:r>
          </a:p>
        </p:txBody>
      </p:sp>
    </p:spTree>
    <p:extLst>
      <p:ext uri="{BB962C8B-B14F-4D97-AF65-F5344CB8AC3E}">
        <p14:creationId xmlns:p14="http://schemas.microsoft.com/office/powerpoint/2010/main" val="1790754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43277</TotalTime>
  <Words>1246</Words>
  <Application>Microsoft Macintosh PowerPoint</Application>
  <PresentationFormat>On-screen Show (4:3)</PresentationFormat>
  <Paragraphs>279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AIPL Slide Master</vt:lpstr>
      <vt:lpstr>Default Design</vt:lpstr>
      <vt:lpstr>2015 AGIL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Redefine Pregnancy Rate</vt:lpstr>
      <vt:lpstr>Properties of DPR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Genotypes as far as the eye can see</vt:lpstr>
      <vt:lpstr>PowerPoint Presentation</vt:lpstr>
      <vt:lpstr>New NextSeq 500 DNA sequencer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917</cp:revision>
  <cp:lastPrinted>2001-08-24T14:44:42Z</cp:lastPrinted>
  <dcterms:created xsi:type="dcterms:W3CDTF">2002-07-16T13:01:30Z</dcterms:created>
  <dcterms:modified xsi:type="dcterms:W3CDTF">2015-03-06T03:25:09Z</dcterms:modified>
</cp:coreProperties>
</file>