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84" r:id="rId1"/>
  </p:sldMasterIdLst>
  <p:notesMasterIdLst>
    <p:notesMasterId r:id="rId23"/>
  </p:notesMasterIdLst>
  <p:sldIdLst>
    <p:sldId id="256" r:id="rId2"/>
    <p:sldId id="585" r:id="rId3"/>
    <p:sldId id="586" r:id="rId4"/>
    <p:sldId id="602" r:id="rId5"/>
    <p:sldId id="603" r:id="rId6"/>
    <p:sldId id="605" r:id="rId7"/>
    <p:sldId id="606" r:id="rId8"/>
    <p:sldId id="607" r:id="rId9"/>
    <p:sldId id="608" r:id="rId10"/>
    <p:sldId id="610" r:id="rId11"/>
    <p:sldId id="611" r:id="rId12"/>
    <p:sldId id="578" r:id="rId13"/>
    <p:sldId id="579" r:id="rId14"/>
    <p:sldId id="580" r:id="rId15"/>
    <p:sldId id="581" r:id="rId16"/>
    <p:sldId id="616" r:id="rId17"/>
    <p:sldId id="617" r:id="rId18"/>
    <p:sldId id="582" r:id="rId19"/>
    <p:sldId id="601" r:id="rId20"/>
    <p:sldId id="577" r:id="rId21"/>
    <p:sldId id="584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1pPr>
    <a:lvl2pPr marL="228600" indent="2286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2pPr>
    <a:lvl3pPr marL="457200" indent="4572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3pPr>
    <a:lvl4pPr marL="685800" indent="6858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4pPr>
    <a:lvl5pPr marL="914400" indent="9144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00FF00"/>
    <a:srgbClr val="FFFCBE"/>
    <a:srgbClr val="77ACD1"/>
    <a:srgbClr val="E6865E"/>
    <a:srgbClr val="EFEEED"/>
    <a:srgbClr val="C6A669"/>
    <a:srgbClr val="C6A770"/>
    <a:srgbClr val="FFEBEB"/>
    <a:srgbClr val="E786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8966" autoAdjust="0"/>
  </p:normalViewPr>
  <p:slideViewPr>
    <p:cSldViewPr>
      <p:cViewPr varScale="1">
        <p:scale>
          <a:sx n="129" d="100"/>
          <a:sy n="129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5" d="100"/>
        <a:sy n="135" d="100"/>
      </p:scale>
      <p:origin x="0" y="24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Noteworthy Bold" charset="0"/>
              </a:rPr>
              <a:t>Second level</a:t>
            </a:r>
          </a:p>
          <a:p>
            <a:pPr lvl="2"/>
            <a:r>
              <a:rPr lang="en-US" noProof="0" smtClean="0">
                <a:sym typeface="Noteworthy Bold" charset="0"/>
              </a:rPr>
              <a:t>Third level</a:t>
            </a:r>
          </a:p>
          <a:p>
            <a:pPr lvl="3"/>
            <a:r>
              <a:rPr lang="en-US" noProof="0" smtClean="0">
                <a:sym typeface="Noteworthy Bold" charset="0"/>
              </a:rPr>
              <a:t>Fourth level</a:t>
            </a:r>
          </a:p>
          <a:p>
            <a:pPr lvl="4"/>
            <a:r>
              <a:rPr lang="en-US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69871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ＭＳ Ｐゴシック" charset="0"/>
        <a:cs typeface="Noteworthy Bold" charset="0"/>
        <a:sym typeface="Noteworthy Bold" charset="0"/>
      </a:defRPr>
    </a:lvl1pPr>
    <a:lvl2pPr marL="228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4572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9144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4F825B6-1304-4CEF-893A-4AA8667689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096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4F825B6-1304-4CEF-893A-4AA8667689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15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381000" y="3200400"/>
            <a:ext cx="8382000" cy="2372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/>
            </a:r>
            <a:b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Animal 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Genomics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and 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Improvement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Laboratory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Agricultural Research Service, USDA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Beltsville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,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MD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err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  <a:endParaRPr lang="en-US" sz="2000" b="1" dirty="0">
              <a:solidFill>
                <a:srgbClr val="00FF00"/>
              </a:solidFill>
              <a:latin typeface="Trebuchet MS" pitchFamily="34" charset="0"/>
            </a:endParaRPr>
          </a:p>
        </p:txBody>
      </p:sp>
      <p:pic>
        <p:nvPicPr>
          <p:cNvPr id="5" name="Picture 4" descr="USDA_W-B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1040" y="6192040"/>
            <a:ext cx="829001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675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226425" cy="584775"/>
          </a:xfrm>
        </p:spPr>
        <p:txBody>
          <a:bodyPr/>
          <a:lstStyle>
            <a:lvl1pPr>
              <a:defRPr sz="38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350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fld id="{24DBB0CE-6156-A043-8A75-B0978E25C862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fld id="{5B9A0FE3-60DE-E740-AA72-EEF4C1863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135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463" y="141288"/>
            <a:ext cx="8226425" cy="584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281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463" y="141288"/>
            <a:ext cx="8226425" cy="584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980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463" y="141288"/>
            <a:ext cx="8226425" cy="584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70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388" name="Text Box 51"/>
          <p:cNvSpPr txBox="1">
            <a:spLocks noChangeArrowheads="1"/>
          </p:cNvSpPr>
          <p:nvPr userDrawn="1"/>
        </p:nvSpPr>
        <p:spPr bwMode="ltGray">
          <a:xfrm>
            <a:off x="76200" y="6597650"/>
            <a:ext cx="7772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2016 National DHIA Annual Meeting, Orlando, FL, March 8, 2016 (‹#›)</a:t>
            </a:r>
          </a:p>
        </p:txBody>
      </p:sp>
      <p:sp>
        <p:nvSpPr>
          <p:cNvPr id="16390" name="Text Box 51"/>
          <p:cNvSpPr txBox="1">
            <a:spLocks noChangeArrowheads="1"/>
          </p:cNvSpPr>
          <p:nvPr userDrawn="1"/>
        </p:nvSpPr>
        <p:spPr bwMode="ltGray">
          <a:xfrm>
            <a:off x="8016875" y="6592888"/>
            <a:ext cx="10287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Cole</a:t>
            </a:r>
          </a:p>
        </p:txBody>
      </p:sp>
      <p:grpSp>
        <p:nvGrpSpPr>
          <p:cNvPr id="1030" name="Group 5"/>
          <p:cNvGrpSpPr>
            <a:grpSpLocks/>
          </p:cNvGrpSpPr>
          <p:nvPr userDrawn="1"/>
        </p:nvGrpSpPr>
        <p:grpSpPr bwMode="auto">
          <a:xfrm>
            <a:off x="0" y="833438"/>
            <a:ext cx="9142413" cy="79375"/>
            <a:chOff x="0" y="525"/>
            <a:chExt cx="5759" cy="50"/>
          </a:xfrm>
        </p:grpSpPr>
        <p:sp>
          <p:nvSpPr>
            <p:cNvPr id="1031" name="Rectangle 6"/>
            <p:cNvSpPr>
              <a:spLocks noChangeArrowheads="1"/>
            </p:cNvSpPr>
            <p:nvPr/>
          </p:nvSpPr>
          <p:spPr bwMode="auto">
            <a:xfrm>
              <a:off x="0" y="525"/>
              <a:ext cx="5760" cy="17"/>
            </a:xfrm>
            <a:prstGeom prst="rect">
              <a:avLst/>
            </a:prstGeom>
            <a:solidFill>
              <a:srgbClr val="2A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7"/>
            <p:cNvSpPr>
              <a:spLocks noChangeArrowheads="1"/>
            </p:cNvSpPr>
            <p:nvPr/>
          </p:nvSpPr>
          <p:spPr bwMode="auto">
            <a:xfrm>
              <a:off x="0" y="559"/>
              <a:ext cx="5760" cy="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542"/>
              <a:ext cx="5760" cy="23"/>
            </a:xfrm>
            <a:prstGeom prst="rect">
              <a:avLst/>
            </a:prstGeom>
            <a:solidFill>
              <a:srgbClr val="001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48" r:id="rId2"/>
    <p:sldLayoutId id="2147483752" r:id="rId3"/>
    <p:sldLayoutId id="2147483749" r:id="rId4"/>
    <p:sldLayoutId id="2147483750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/>
          <a:ea typeface="ＭＳ Ｐゴシック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charset="0"/>
        <a:buChar char="l"/>
        <a:defRPr sz="3200" b="1">
          <a:solidFill>
            <a:schemeClr val="tx1"/>
          </a:solidFill>
          <a:latin typeface="Trebuchet MS"/>
          <a:ea typeface="ＭＳ Ｐゴシック" charset="0"/>
          <a:cs typeface="Calibri" pitchFamily="34" charset="0"/>
        </a:defRPr>
      </a:lvl1pPr>
      <a:lvl2pPr marL="690563" indent="-284163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charset="0"/>
        <a:buChar char="w"/>
        <a:defRPr sz="3200" b="1">
          <a:solidFill>
            <a:schemeClr val="tx1"/>
          </a:solidFill>
          <a:latin typeface="Trebuchet MS"/>
          <a:ea typeface="ＭＳ Ｐゴシック" charset="0"/>
          <a:cs typeface="Calibri" pitchFamily="34" charset="0"/>
        </a:defRPr>
      </a:lvl2pPr>
      <a:lvl3pPr marL="1206500" indent="-515938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120000"/>
        <a:buFont typeface="Humnst777 BT" charset="0"/>
        <a:buChar char="−"/>
        <a:defRPr sz="3200" b="1">
          <a:solidFill>
            <a:schemeClr val="tx1"/>
          </a:solidFill>
          <a:latin typeface="Trebuchet MS"/>
          <a:ea typeface="ＭＳ Ｐゴシック" charset="0"/>
          <a:cs typeface="Calibri" pitchFamily="34" charset="0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1302603"/>
            <a:ext cx="8382000" cy="830997"/>
          </a:xfrm>
        </p:spPr>
        <p:txBody>
          <a:bodyPr/>
          <a:lstStyle/>
          <a:p>
            <a:r>
              <a:rPr lang="en-US" sz="5400" smtClean="0">
                <a:latin typeface="Trebuchet MS" charset="0"/>
              </a:rPr>
              <a:t>2016 </a:t>
            </a:r>
            <a:r>
              <a:rPr lang="en-US" sz="5400" dirty="0">
                <a:latin typeface="Trebuchet MS" charset="0"/>
              </a:rPr>
              <a:t>AGIL Report</a:t>
            </a:r>
            <a:endParaRPr lang="en-US" sz="5400" dirty="0"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9545534"/>
              </p:ext>
            </p:extLst>
          </p:nvPr>
        </p:nvGraphicFramePr>
        <p:xfrm>
          <a:off x="685800" y="1066800"/>
          <a:ext cx="7696200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8100"/>
                <a:gridCol w="1924050"/>
                <a:gridCol w="192405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Trait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HO</a:t>
                      </a:r>
                      <a:endParaRPr lang="en-US" sz="24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JE</a:t>
                      </a:r>
                      <a:endParaRPr lang="en-US" sz="24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Milk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0.09</a:t>
                      </a:r>
                      <a:endParaRPr lang="en-US" sz="24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-0.08</a:t>
                      </a:r>
                      <a:endParaRPr lang="en-US" sz="24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Fat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0.21</a:t>
                      </a:r>
                      <a:endParaRPr lang="en-US" sz="24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0.01</a:t>
                      </a:r>
                      <a:endParaRPr lang="en-US" sz="24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Protein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0.16</a:t>
                      </a:r>
                      <a:endParaRPr lang="en-US" sz="24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-0.01</a:t>
                      </a:r>
                      <a:endParaRPr lang="en-US" sz="24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Productive Life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0.70</a:t>
                      </a:r>
                      <a:endParaRPr lang="en-US" sz="24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0.54</a:t>
                      </a:r>
                      <a:endParaRPr lang="en-US" sz="24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SCS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-0.28</a:t>
                      </a:r>
                      <a:endParaRPr lang="en-US" sz="24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-0.07</a:t>
                      </a:r>
                      <a:endParaRPr lang="en-US" sz="24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Daughter Pregnancy Rate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0.40</a:t>
                      </a:r>
                      <a:endParaRPr lang="en-US" sz="24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0.54</a:t>
                      </a:r>
                      <a:endParaRPr lang="en-US" sz="24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Cow Conception</a:t>
                      </a:r>
                      <a:r>
                        <a:rPr lang="en-US" sz="2400" b="1" baseline="0" dirty="0" smtClean="0">
                          <a:solidFill>
                            <a:srgbClr val="FF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 Rate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0.40</a:t>
                      </a:r>
                      <a:endParaRPr lang="en-US" sz="24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0.33</a:t>
                      </a:r>
                      <a:endParaRPr lang="en-US" sz="24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Heifer Conception Rate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0.28</a:t>
                      </a:r>
                      <a:endParaRPr lang="en-US" sz="24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0.32</a:t>
                      </a:r>
                      <a:endParaRPr lang="en-US" sz="24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Number</a:t>
                      </a:r>
                      <a:r>
                        <a:rPr lang="en-US" sz="2400" b="1" baseline="0" dirty="0" smtClean="0">
                          <a:solidFill>
                            <a:srgbClr val="FF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 of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 bulls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45,840</a:t>
                      </a:r>
                      <a:endParaRPr lang="en-US" sz="24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3,893</a:t>
                      </a:r>
                      <a:endParaRPr lang="en-US" sz="24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3357"/>
            <a:ext cx="8991600" cy="492443"/>
          </a:xfrm>
        </p:spPr>
        <p:txBody>
          <a:bodyPr/>
          <a:lstStyle/>
          <a:p>
            <a:r>
              <a:rPr lang="en-US" sz="3200" dirty="0" smtClean="0"/>
              <a:t>Correlation of PTA LIV with other trait PTA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762001" y="5638800"/>
            <a:ext cx="769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Bulls </a:t>
            </a:r>
            <a:r>
              <a:rPr lang="en-US" sz="1600" dirty="0">
                <a:solidFill>
                  <a:srgbClr val="FFFFFF"/>
                </a:solidFill>
              </a:rPr>
              <a:t>born 1990 or later, minimum 50 </a:t>
            </a:r>
            <a:r>
              <a:rPr lang="en-US" sz="1600" dirty="0" smtClean="0">
                <a:solidFill>
                  <a:srgbClr val="FFFFFF"/>
                </a:solidFill>
              </a:rPr>
              <a:t>daughters, 0.50 </a:t>
            </a:r>
            <a:r>
              <a:rPr lang="en-US" sz="1600" dirty="0" err="1">
                <a:solidFill>
                  <a:srgbClr val="FFFFFF"/>
                </a:solidFill>
              </a:rPr>
              <a:t>rel</a:t>
            </a:r>
            <a:r>
              <a:rPr lang="en-US" sz="1600" dirty="0">
                <a:solidFill>
                  <a:srgbClr val="FFFFFF"/>
                </a:solidFill>
              </a:rPr>
              <a:t> for </a:t>
            </a:r>
            <a:r>
              <a:rPr lang="en-US" sz="1600" dirty="0" smtClean="0">
                <a:solidFill>
                  <a:srgbClr val="FFFFFF"/>
                </a:solidFill>
              </a:rPr>
              <a:t>PTALIV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123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 genetic trends </a:t>
            </a:r>
            <a:r>
              <a:rPr lang="en-US" sz="2800" dirty="0" smtClean="0">
                <a:solidFill>
                  <a:srgbClr val="FFFFFF"/>
                </a:solidFill>
              </a:rPr>
              <a:t>1970-2013 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1026" name="Chart 6" descr="image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55125"/>
            <a:ext cx="7239000" cy="520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18452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3005" y="143487"/>
            <a:ext cx="8848595" cy="584775"/>
          </a:xfrm>
        </p:spPr>
        <p:txBody>
          <a:bodyPr/>
          <a:lstStyle/>
          <a:p>
            <a:r>
              <a:rPr lang="en-US" smtClean="0"/>
              <a:t>Genetic improvement of cow health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5613" y="1219200"/>
            <a:ext cx="8226425" cy="1970088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Compute breeding </a:t>
            </a:r>
            <a:r>
              <a:rPr lang="en-US" sz="2400" dirty="0"/>
              <a:t>values for </a:t>
            </a:r>
            <a:r>
              <a:rPr lang="en-US" sz="2400" dirty="0" smtClean="0">
                <a:solidFill>
                  <a:srgbClr val="00FF00"/>
                </a:solidFill>
              </a:rPr>
              <a:t>6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smtClean="0"/>
              <a:t>common health events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Reflects economic </a:t>
            </a:r>
            <a:r>
              <a:rPr lang="en-US" sz="2400" dirty="0"/>
              <a:t>importance, heritability, and reporting consistency </a:t>
            </a:r>
            <a:r>
              <a:rPr lang="en-US" sz="2400" dirty="0" smtClean="0"/>
              <a:t>based </a:t>
            </a:r>
            <a:r>
              <a:rPr lang="en-US" sz="2400" dirty="0"/>
              <a:t>on </a:t>
            </a:r>
            <a:r>
              <a:rPr lang="en-US" sz="2400" dirty="0" smtClean="0"/>
              <a:t>analyses </a:t>
            </a:r>
            <a:r>
              <a:rPr lang="en-US" sz="2400" dirty="0"/>
              <a:t>of </a:t>
            </a:r>
            <a:r>
              <a:rPr lang="en-US" sz="2400" dirty="0" smtClean="0"/>
              <a:t>field data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DRMS Annual Meeting, New Orleans, LA, November 10-11, 2015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187041"/>
              </p:ext>
            </p:extLst>
          </p:nvPr>
        </p:nvGraphicFramePr>
        <p:xfrm>
          <a:off x="914400" y="2057400"/>
          <a:ext cx="7162800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50236"/>
                <a:gridCol w="2124964"/>
                <a:gridCol w="2387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Trait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Incidence rate (%)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Heritability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Displaced abomasum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2.20 ± 0.42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0.32 ± 0.04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Ketosis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5.15 ± 0.78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0.14 ± 0.03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Mastitis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12.32 ± 1.06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0.10 ± 0.01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Metritis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6.86 ± 0.47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0.07 ± 0.01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Milk fever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2.40 ± 1.06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0.10 ± 0.01</a:t>
                      </a:r>
                      <a:endParaRPr lang="en-US" u="sng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Retained placenta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4.60 ± 0.63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0.36 ± 0.08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16170" y="4729480"/>
            <a:ext cx="6037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FF00"/>
                </a:solidFill>
                <a:latin typeface="Trebuchet MS" charset="0"/>
                <a:ea typeface="Trebuchet MS" charset="0"/>
                <a:cs typeface="Trebuchet MS" charset="0"/>
              </a:rPr>
              <a:t>Sources:</a:t>
            </a:r>
            <a:r>
              <a:rPr lang="en-US" sz="1600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 Parker Gaddis et al. 2015. J. Dairy Sci. 97:3190-3199;</a:t>
            </a:r>
            <a:br>
              <a:rPr lang="en-US" sz="1600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en-US" sz="1600" u="sng" dirty="0" err="1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Uribet</a:t>
            </a:r>
            <a:r>
              <a:rPr lang="en-US" sz="1600" u="sng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 el al. 1995. J. Dairy Sci. 78:421-430.</a:t>
            </a:r>
            <a:endParaRPr lang="en-US" sz="1600" u="sng" dirty="0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62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Merit $ and NM$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HM$ will provide a single value that farmers can use to make selection decisions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</a:rPr>
              <a:t>Change in lifetime income</a:t>
            </a:r>
            <a:r>
              <a:rPr lang="en-US" sz="2800" dirty="0" smtClean="0"/>
              <a:t> due to reductions in health care costs (e.g., </a:t>
            </a:r>
            <a:r>
              <a:rPr lang="en-US" sz="2800" dirty="0" smtClean="0">
                <a:solidFill>
                  <a:srgbClr val="00FF00"/>
                </a:solidFill>
              </a:rPr>
              <a:t>$50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Preferred to selection on individual traits</a:t>
            </a:r>
          </a:p>
          <a:p>
            <a:r>
              <a:rPr lang="en-US" sz="2800" dirty="0" smtClean="0"/>
              <a:t>Can be added into NM$ similarly to CA$</a:t>
            </a:r>
          </a:p>
          <a:p>
            <a:r>
              <a:rPr lang="en-US" sz="2800" dirty="0" smtClean="0"/>
              <a:t>Similar concept to </a:t>
            </a:r>
            <a:r>
              <a:rPr lang="en-US" sz="2800" dirty="0" err="1" smtClean="0"/>
              <a:t>Zoetis’s</a:t>
            </a:r>
            <a:r>
              <a:rPr lang="en-US" sz="2800" dirty="0" smtClean="0"/>
              <a:t> new Wellness Trait Index (WT$)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5584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Rough Draft of HM$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Correlations assembled from </a:t>
            </a:r>
            <a:r>
              <a:rPr lang="en-US" sz="2800" dirty="0"/>
              <a:t>s</a:t>
            </a:r>
            <a:r>
              <a:rPr lang="en-US" sz="2800" dirty="0" smtClean="0"/>
              <a:t>everal sources – need to re-estimate!</a:t>
            </a:r>
          </a:p>
          <a:p>
            <a:r>
              <a:rPr lang="en-US" sz="2800" dirty="0" smtClean="0"/>
              <a:t>Economic values from Liang (2013)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HM$ = (0.35 x DSAB) + (0.17 x KETO) + (0.14 x MAST) + (0.08 x METR) + (0.08 x CALC) + (0.18 x RETP)</a:t>
            </a:r>
          </a:p>
          <a:p>
            <a:pPr lvl="1"/>
            <a:r>
              <a:rPr lang="en-US" sz="2800" dirty="0" smtClean="0"/>
              <a:t>Rough numbers, more work needed!</a:t>
            </a:r>
          </a:p>
          <a:p>
            <a:pPr lvl="1"/>
            <a:r>
              <a:rPr lang="en-US" sz="2800" dirty="0" smtClean="0"/>
              <a:t>Does not yet account for any other traits!</a:t>
            </a:r>
          </a:p>
        </p:txBody>
      </p:sp>
    </p:spTree>
    <p:extLst>
      <p:ext uri="{BB962C8B-B14F-4D97-AF65-F5344CB8AC3E}">
        <p14:creationId xmlns:p14="http://schemas.microsoft.com/office/powerpoint/2010/main" xmlns="" val="19164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848595" cy="584775"/>
          </a:xfrm>
        </p:spPr>
        <p:txBody>
          <a:bodyPr/>
          <a:lstStyle/>
          <a:p>
            <a:r>
              <a:rPr lang="en-US" dirty="0" smtClean="0"/>
              <a:t>Genetic correlations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3538013"/>
              </p:ext>
            </p:extLst>
          </p:nvPr>
        </p:nvGraphicFramePr>
        <p:xfrm>
          <a:off x="685799" y="2514600"/>
          <a:ext cx="7996240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98872"/>
                <a:gridCol w="927959"/>
                <a:gridCol w="1095781"/>
                <a:gridCol w="1204372"/>
                <a:gridCol w="1253731"/>
                <a:gridCol w="11155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Trait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DPR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PL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Milk yield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SCS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NM$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Displaced abomasum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-0.47</a:t>
                      </a: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-0.47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0.02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0.19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-0.35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Ketosis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-0.48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-0.48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0.02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0.25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-0.40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Mastitis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-0.19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-0.27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0.09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0.56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-0.21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Metritis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-0.35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-0.18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-0.21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0.01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-0.37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Retained placenta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-0.44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-0.34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-0.05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0.24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-0.30</a:t>
                      </a:r>
                      <a:endParaRPr lang="en-US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91405" marR="91405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51677" y="4734560"/>
            <a:ext cx="7346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FF"/>
                </a:solidFill>
              </a:rPr>
              <a:t>Source:</a:t>
            </a:r>
            <a:r>
              <a:rPr lang="en-US" sz="2000" dirty="0" smtClean="0">
                <a:solidFill>
                  <a:srgbClr val="FFFFFF"/>
                </a:solidFill>
              </a:rPr>
              <a:t> Parker Gaddis et al. 2015. J. Dairy Sci. 97:3190-3199.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5613" y="1154112"/>
            <a:ext cx="8226425" cy="1970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39725" indent="-339725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A3F8FF"/>
              </a:buClr>
              <a:buSzPct val="55000"/>
              <a:buFont typeface="Monotype Sorts" charset="0"/>
              <a:buChar char="l"/>
              <a:defRPr sz="3200" b="1">
                <a:solidFill>
                  <a:schemeClr val="tx1"/>
                </a:solidFill>
                <a:latin typeface="Trebuchet MS"/>
                <a:ea typeface="ＭＳ Ｐゴシック" charset="0"/>
                <a:cs typeface="Calibri" pitchFamily="34" charset="0"/>
              </a:defRPr>
            </a:lvl1pPr>
            <a:lvl2pPr marL="690563" indent="-28416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A3F8FF"/>
              </a:buClr>
              <a:buSzPct val="55000"/>
              <a:buFont typeface="Monotype Sorts" charset="0"/>
              <a:buChar char="w"/>
              <a:defRPr sz="3200" b="1">
                <a:solidFill>
                  <a:schemeClr val="tx1"/>
                </a:solidFill>
                <a:latin typeface="Trebuchet MS"/>
                <a:ea typeface="ＭＳ Ｐゴシック" charset="0"/>
                <a:cs typeface="Calibri" pitchFamily="34" charset="0"/>
              </a:defRPr>
            </a:lvl2pPr>
            <a:lvl3pPr marL="1206500" indent="-515938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A3F8FF"/>
              </a:buClr>
              <a:buSzPct val="120000"/>
              <a:buFont typeface="Humnst777 BT" charset="0"/>
              <a:buChar char="−"/>
              <a:defRPr sz="3200" b="1">
                <a:solidFill>
                  <a:schemeClr val="tx1"/>
                </a:solidFill>
                <a:latin typeface="Trebuchet MS"/>
                <a:ea typeface="ＭＳ Ｐゴシック" charset="0"/>
                <a:cs typeface="Calibri" pitchFamily="34" charset="0"/>
              </a:defRPr>
            </a:lvl3pPr>
            <a:lvl4pPr marL="1663700" indent="-228600" algn="l" rtl="0" eaLnBrk="0" fontAlgn="base" hangingPunct="0">
              <a:spcBef>
                <a:spcPct val="5000"/>
              </a:spcBef>
              <a:spcAft>
                <a:spcPct val="0"/>
              </a:spcAft>
              <a:buClr>
                <a:srgbClr val="009900"/>
              </a:buClr>
              <a:buSzPct val="120000"/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5000"/>
              </a:spcBef>
              <a:spcAft>
                <a:spcPct val="0"/>
              </a:spcAft>
              <a:buClr>
                <a:srgbClr val="009900"/>
              </a:buClr>
              <a:buSzPct val="120000"/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5000"/>
              </a:spcBef>
              <a:spcAft>
                <a:spcPct val="0"/>
              </a:spcAft>
              <a:buClr>
                <a:srgbClr val="009900"/>
              </a:buClr>
              <a:buSzPct val="120000"/>
              <a:buChar char="•"/>
              <a:defRPr sz="2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"/>
              </a:spcBef>
              <a:spcAft>
                <a:spcPct val="0"/>
              </a:spcAft>
              <a:buClr>
                <a:srgbClr val="009900"/>
              </a:buClr>
              <a:buSzPct val="120000"/>
              <a:buChar char="•"/>
              <a:defRPr sz="2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"/>
              </a:spcBef>
              <a:spcAft>
                <a:spcPct val="0"/>
              </a:spcAft>
              <a:buClr>
                <a:srgbClr val="009900"/>
              </a:buClr>
              <a:buSzPct val="120000"/>
              <a:buChar char="•"/>
              <a:defRPr sz="2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"/>
              </a:spcBef>
              <a:spcAft>
                <a:spcPct val="0"/>
              </a:spcAft>
              <a:buClr>
                <a:srgbClr val="009900"/>
              </a:buClr>
              <a:buSzPct val="120000"/>
              <a:buChar char="•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2800" kern="0" dirty="0" smtClean="0"/>
              <a:t>Health traits are correlated with other traits already included in NM$</a:t>
            </a:r>
          </a:p>
          <a:p>
            <a:pPr defTabSz="914400"/>
            <a:endParaRPr lang="en-US" sz="2800" kern="0" dirty="0"/>
          </a:p>
          <a:p>
            <a:pPr defTabSz="914400"/>
            <a:endParaRPr lang="en-US" sz="2800" kern="0" dirty="0" smtClean="0"/>
          </a:p>
          <a:p>
            <a:pPr defTabSz="914400"/>
            <a:endParaRPr lang="en-US" sz="2800" kern="0" dirty="0"/>
          </a:p>
          <a:p>
            <a:pPr defTabSz="914400"/>
            <a:endParaRPr lang="en-US" sz="2800" kern="0" dirty="0" smtClean="0"/>
          </a:p>
          <a:p>
            <a:pPr defTabSz="914400"/>
            <a:endParaRPr lang="en-US" sz="2800" kern="0" dirty="0" smtClean="0"/>
          </a:p>
          <a:p>
            <a:pPr defTabSz="914400"/>
            <a:r>
              <a:rPr lang="en-US" sz="2800" kern="0" dirty="0"/>
              <a:t>E</a:t>
            </a:r>
            <a:r>
              <a:rPr lang="en-US" sz="2800" kern="0" dirty="0" smtClean="0"/>
              <a:t>asy to over-state gain from new traits if correlations not well-estimated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xmlns="" val="21439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5168108"/>
              </p:ext>
            </p:extLst>
          </p:nvPr>
        </p:nvGraphicFramePr>
        <p:xfrm>
          <a:off x="914400" y="1676400"/>
          <a:ext cx="731520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200"/>
                <a:gridCol w="1066800"/>
                <a:gridCol w="9906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Correlation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CAN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DFS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FRA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USA SCS, foreign MAST</a:t>
                      </a:r>
                      <a:endParaRPr lang="en-US" sz="28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0.87</a:t>
                      </a:r>
                      <a:endParaRPr lang="en-US" sz="28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0.87</a:t>
                      </a:r>
                      <a:endParaRPr lang="en-US" sz="28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0.86</a:t>
                      </a:r>
                      <a:endParaRPr lang="en-US" sz="28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USA SCS, foreign SCS</a:t>
                      </a:r>
                      <a:endParaRPr lang="en-US" sz="28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0.94</a:t>
                      </a:r>
                      <a:endParaRPr lang="en-US" sz="28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0.88</a:t>
                      </a:r>
                      <a:endParaRPr lang="en-US" sz="28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0.90</a:t>
                      </a:r>
                      <a:endParaRPr lang="en-US" sz="28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Correlations of SCS with mastitis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928408"/>
            <a:ext cx="79592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rebuchet MS" charset="0"/>
                <a:ea typeface="Trebuchet MS" charset="0"/>
                <a:cs typeface="Trebuchet MS" charset="0"/>
              </a:rPr>
              <a:t>Genetic correlations estimated by Interbull, Dec 2015</a:t>
            </a:r>
          </a:p>
          <a:p>
            <a:endParaRPr lang="en-US" sz="2400" b="1" dirty="0" smtClean="0">
              <a:solidFill>
                <a:srgbClr val="FFFF00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Trebuchet MS" charset="0"/>
                <a:ea typeface="Trebuchet MS" charset="0"/>
                <a:cs typeface="Trebuchet MS" charset="0"/>
              </a:rPr>
              <a:t>Genetic correlation estimated by </a:t>
            </a:r>
            <a:r>
              <a:rPr lang="en-US" sz="2400" b="1" dirty="0" err="1" smtClean="0">
                <a:solidFill>
                  <a:srgbClr val="FFFF00"/>
                </a:solidFill>
                <a:latin typeface="Trebuchet MS" charset="0"/>
                <a:ea typeface="Trebuchet MS" charset="0"/>
                <a:cs typeface="Trebuchet MS" charset="0"/>
              </a:rPr>
              <a:t>Zoetis</a:t>
            </a:r>
            <a:r>
              <a:rPr lang="en-US" sz="2400" b="1" dirty="0" smtClean="0">
                <a:solidFill>
                  <a:srgbClr val="FFFF00"/>
                </a:solidFill>
                <a:latin typeface="Trebuchet MS" charset="0"/>
                <a:ea typeface="Trebuchet MS" charset="0"/>
                <a:cs typeface="Trebuchet MS" charset="0"/>
              </a:rPr>
              <a:t> =</a:t>
            </a:r>
            <a:r>
              <a:rPr lang="en-US" sz="2400" b="1" dirty="0" smtClean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0.45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999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7280821"/>
              </p:ext>
            </p:extLst>
          </p:nvPr>
        </p:nvGraphicFramePr>
        <p:xfrm>
          <a:off x="609600" y="1371600"/>
          <a:ext cx="7924800" cy="4669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5500"/>
                <a:gridCol w="908050"/>
                <a:gridCol w="2971800"/>
                <a:gridCol w="1314450"/>
                <a:gridCol w="831850"/>
                <a:gridCol w="1073150"/>
              </a:tblGrid>
              <a:tr h="4387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Year</a:t>
                      </a:r>
                      <a:endParaRPr lang="en-US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Traits</a:t>
                      </a:r>
                      <a:endParaRPr lang="en-US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Added</a:t>
                      </a:r>
                      <a:endParaRPr lang="en-US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Data</a:t>
                      </a:r>
                      <a:endParaRPr lang="en-US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Corr</a:t>
                      </a:r>
                      <a:endParaRPr lang="en-US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Gain</a:t>
                      </a:r>
                      <a:endParaRPr lang="en-US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4387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1977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3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Protein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DHIA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4387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1994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5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Productive life, SCS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DHIA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0.84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19%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4387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2000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18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Size, udder, feet / legs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Breeds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0.94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6%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757278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2003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21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Pregnancy rate, calving ease (sire, </a:t>
                      </a:r>
                      <a:r>
                        <a:rPr lang="en-US" b="1" dirty="0" err="1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dtr</a:t>
                      </a:r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)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DHIA / NAAB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0.98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2%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4387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2006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23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Stillbirth (sire, </a:t>
                      </a:r>
                      <a:r>
                        <a:rPr lang="en-US" b="1" dirty="0" err="1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dtr</a:t>
                      </a:r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)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NAAB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0.98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2%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4387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2014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25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Heifer, cow conception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DHIA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0.97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3%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4387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2016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Cow death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DHIA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&gt; 0.99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&lt; 1%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4387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2016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31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6 more health traits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Zoetis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0.92 ??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21% ??</a:t>
                      </a:r>
                      <a:endParaRPr lang="en-US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Added value from more traits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6725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in Selection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Avoid using bulls with undesirable PTA</a:t>
            </a:r>
          </a:p>
          <a:p>
            <a:pPr lvl="1"/>
            <a:r>
              <a:rPr lang="en-US" sz="2800" dirty="0" smtClean="0"/>
              <a:t>Not all bulls with high rates of daughter illness have low NM$</a:t>
            </a:r>
          </a:p>
          <a:p>
            <a:r>
              <a:rPr lang="en-US" sz="2800" dirty="0" smtClean="0"/>
              <a:t>Select on an index </a:t>
            </a:r>
          </a:p>
          <a:p>
            <a:pPr lvl="1"/>
            <a:r>
              <a:rPr lang="en-US" sz="2800" dirty="0" smtClean="0"/>
              <a:t>This ensures that you don</a:t>
            </a:r>
            <a:r>
              <a:rPr lang="fr-FR" sz="2800" dirty="0" smtClean="0"/>
              <a:t>’</a:t>
            </a:r>
            <a:r>
              <a:rPr lang="fr-FR" sz="2800" dirty="0" err="1" smtClean="0"/>
              <a:t>t</a:t>
            </a:r>
            <a:r>
              <a:rPr lang="fr-FR" sz="2800" dirty="0" smtClean="0"/>
              <a:t> </a:t>
            </a:r>
            <a:r>
              <a:rPr lang="fr-FR" sz="2800" dirty="0" err="1" smtClean="0"/>
              <a:t>overemphasize</a:t>
            </a:r>
            <a:r>
              <a:rPr lang="fr-FR" sz="2800" dirty="0" smtClean="0"/>
              <a:t> one trait or </a:t>
            </a:r>
            <a:r>
              <a:rPr lang="fr-FR" sz="2800" dirty="0" err="1" smtClean="0"/>
              <a:t>another</a:t>
            </a:r>
            <a:endParaRPr lang="fr-FR" sz="2800" dirty="0" smtClean="0"/>
          </a:p>
          <a:p>
            <a:pPr lvl="1"/>
            <a:r>
              <a:rPr lang="fr-FR" sz="2800" dirty="0" err="1" smtClean="0"/>
              <a:t>Results</a:t>
            </a:r>
            <a:r>
              <a:rPr lang="fr-FR" sz="2800" dirty="0" smtClean="0"/>
              <a:t> in optimal rates of </a:t>
            </a:r>
            <a:r>
              <a:rPr lang="fr-FR" sz="2800" dirty="0" err="1" smtClean="0"/>
              <a:t>genetic</a:t>
            </a:r>
            <a:r>
              <a:rPr lang="fr-FR" sz="2800" dirty="0" smtClean="0"/>
              <a:t> gain</a:t>
            </a:r>
          </a:p>
        </p:txBody>
      </p:sp>
    </p:spTree>
    <p:extLst>
      <p:ext uri="{BB962C8B-B14F-4D97-AF65-F5344CB8AC3E}">
        <p14:creationId xmlns:p14="http://schemas.microsoft.com/office/powerpoint/2010/main" xmlns="" val="2675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59877"/>
            <a:ext cx="8226425" cy="5001369"/>
          </a:xfrm>
        </p:spPr>
        <p:txBody>
          <a:bodyPr/>
          <a:lstStyle/>
          <a:p>
            <a:pPr marL="280988" indent="-280988">
              <a:lnSpc>
                <a:spcPts val="3000"/>
              </a:lnSpc>
              <a:spcAft>
                <a:spcPts val="2400"/>
              </a:spcAft>
            </a:pPr>
            <a:r>
              <a:rPr lang="en-US" sz="2800" dirty="0" smtClean="0"/>
              <a:t>Council on Dairy Cattle  Breeding</a:t>
            </a:r>
          </a:p>
          <a:p>
            <a:pPr marL="280988" indent="-280988">
              <a:lnSpc>
                <a:spcPts val="3000"/>
              </a:lnSpc>
              <a:spcAft>
                <a:spcPts val="2400"/>
              </a:spcAft>
            </a:pPr>
            <a:r>
              <a:rPr lang="en-US" sz="2800" dirty="0" smtClean="0"/>
              <a:t>National DHIA</a:t>
            </a:r>
          </a:p>
          <a:p>
            <a:pPr marL="280988" indent="-280988">
              <a:lnSpc>
                <a:spcPts val="3000"/>
              </a:lnSpc>
              <a:spcAft>
                <a:spcPts val="2400"/>
              </a:spcAft>
            </a:pPr>
            <a:r>
              <a:rPr lang="en-US" sz="2800" dirty="0" smtClean="0"/>
              <a:t>Binational Agricultural Research and Development </a:t>
            </a:r>
            <a:r>
              <a:rPr lang="en-US" sz="2800" dirty="0" smtClean="0">
                <a:solidFill>
                  <a:srgbClr val="FFFF00"/>
                </a:solidFill>
              </a:rPr>
              <a:t>(BARD)</a:t>
            </a:r>
          </a:p>
          <a:p>
            <a:pPr marL="280988" indent="-280988">
              <a:lnSpc>
                <a:spcPts val="3000"/>
              </a:lnSpc>
              <a:spcAft>
                <a:spcPts val="2400"/>
              </a:spcAft>
            </a:pPr>
            <a:r>
              <a:rPr lang="en-US" sz="2800" dirty="0" smtClean="0"/>
              <a:t>National Institute of Food and Agriculture </a:t>
            </a:r>
            <a:r>
              <a:rPr lang="en-US" sz="2800" dirty="0" smtClean="0">
                <a:solidFill>
                  <a:srgbClr val="FFFF00"/>
                </a:solidFill>
              </a:rPr>
              <a:t>(NIFA)</a:t>
            </a:r>
            <a:r>
              <a:rPr lang="en-US" sz="2800" dirty="0" smtClean="0"/>
              <a:t>, USDA</a:t>
            </a:r>
          </a:p>
          <a:p>
            <a:pPr marL="280988" indent="-280988">
              <a:lnSpc>
                <a:spcPts val="3000"/>
              </a:lnSpc>
              <a:spcAft>
                <a:spcPts val="2400"/>
              </a:spcAft>
            </a:pPr>
            <a:r>
              <a:rPr lang="en-US" sz="2800" dirty="0" smtClean="0"/>
              <a:t>Washington State University &amp; University of Missouri </a:t>
            </a:r>
            <a:r>
              <a:rPr lang="en-US" sz="2800" dirty="0" smtClean="0">
                <a:solidFill>
                  <a:srgbClr val="FFFF00"/>
                </a:solidFill>
              </a:rPr>
              <a:t>(NIFA grant)</a:t>
            </a:r>
          </a:p>
          <a:p>
            <a:pPr marL="280988" indent="-280988">
              <a:lnSpc>
                <a:spcPts val="3000"/>
              </a:lnSpc>
              <a:spcAft>
                <a:spcPts val="2400"/>
              </a:spcAft>
            </a:pPr>
            <a:r>
              <a:rPr lang="en-US" sz="2800" dirty="0" err="1" smtClean="0">
                <a:solidFill>
                  <a:srgbClr val="FFFFFF"/>
                </a:solidFill>
              </a:rPr>
              <a:t>CNPq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“Science Without Borders” </a:t>
            </a:r>
            <a:r>
              <a:rPr lang="en-US" sz="2800" dirty="0" smtClean="0">
                <a:solidFill>
                  <a:srgbClr val="FFFFFF"/>
                </a:solidFill>
              </a:rPr>
              <a:t>Program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0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AIP objectives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052391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700" dirty="0" smtClean="0"/>
              <a:t>Expand national and international collection of phenotypic and genotypic data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700" dirty="0" smtClean="0"/>
              <a:t>Develop a more accurate genomic evaluation system with advanced, efficient methods to combine pedigrees, genotypes, and phenotypes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700" dirty="0" smtClean="0"/>
              <a:t>Use economic analysis to maximize genetic progress and financial benefits from collected data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126480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4926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Mention of trade names or commercial products in this </a:t>
            </a:r>
            <a:r>
              <a:rPr lang="en-US" dirty="0" smtClean="0"/>
              <a:t>presentation is solely for </a:t>
            </a:r>
            <a:r>
              <a:rPr lang="en-US" dirty="0"/>
              <a:t>the purpose of providing specific information and does not imply </a:t>
            </a:r>
            <a:r>
              <a:rPr lang="en-US" dirty="0" smtClean="0"/>
              <a:t>recommendation or </a:t>
            </a:r>
            <a:r>
              <a:rPr lang="en-US" dirty="0"/>
              <a:t>endorsement by the US Department of Agriculture.</a:t>
            </a:r>
          </a:p>
        </p:txBody>
      </p:sp>
    </p:spTree>
    <p:extLst>
      <p:ext uri="{BB962C8B-B14F-4D97-AF65-F5344CB8AC3E}">
        <p14:creationId xmlns:p14="http://schemas.microsoft.com/office/powerpoint/2010/main" xmlns="" val="8084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  <a:sym typeface="Trebuchet MS" charset="0"/>
              </a:rPr>
              <a:t>Questions?</a:t>
            </a:r>
            <a:endParaRPr lang="en-US">
              <a:latin typeface="Trebuchet MS" charset="0"/>
            </a:endParaRPr>
          </a:p>
        </p:txBody>
      </p:sp>
      <p:pic>
        <p:nvPicPr>
          <p:cNvPr id="6" name="Picture 4" descr="Spanish_Inquisition_(Monty_Pytho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984250"/>
            <a:ext cx="7543800" cy="556260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821882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ul_CDCB2014.jpg"/>
          <p:cNvPicPr>
            <a:picLocks noChangeAspect="1"/>
          </p:cNvPicPr>
          <p:nvPr/>
        </p:nvPicPr>
        <p:blipFill>
          <a:blip r:embed="rId3"/>
          <a:srcRect l="41750" t="1880" r="37500" b="56625"/>
          <a:stretch>
            <a:fillRect/>
          </a:stretch>
        </p:blipFill>
        <p:spPr>
          <a:xfrm>
            <a:off x="8244840" y="1191618"/>
            <a:ext cx="822960" cy="1094382"/>
          </a:xfrm>
          <a:prstGeom prst="rect">
            <a:avLst/>
          </a:prstGeom>
        </p:spPr>
      </p:pic>
      <p:pic>
        <p:nvPicPr>
          <p:cNvPr id="4" name="Picture 3" descr="GRWiggans_ADSA Fellow head shot.jpg"/>
          <p:cNvPicPr>
            <a:picLocks noChangeAspect="1"/>
          </p:cNvPicPr>
          <p:nvPr/>
        </p:nvPicPr>
        <p:blipFill>
          <a:blip r:embed="rId4"/>
          <a:srcRect l="1500" t="1687" r="1500" b="1125"/>
          <a:stretch>
            <a:fillRect/>
          </a:stretch>
        </p:blipFill>
        <p:spPr>
          <a:xfrm>
            <a:off x="7245107" y="2101112"/>
            <a:ext cx="822960" cy="1099544"/>
          </a:xfrm>
          <a:prstGeom prst="rect">
            <a:avLst/>
          </a:prstGeom>
        </p:spPr>
      </p:pic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AIP scientists</a:t>
            </a:r>
            <a:endParaRPr lang="en-US" sz="3400" i="1" dirty="0">
              <a:solidFill>
                <a:srgbClr val="FFFF00"/>
              </a:solidFill>
            </a:endParaRPr>
          </a:p>
        </p:txBody>
      </p:sp>
      <p:pic>
        <p:nvPicPr>
          <p:cNvPr id="7" name="Picture 6" descr="John_photo.JPG"/>
          <p:cNvPicPr>
            <a:picLocks noChangeAspect="1"/>
          </p:cNvPicPr>
          <p:nvPr/>
        </p:nvPicPr>
        <p:blipFill>
          <a:blip r:embed="rId5"/>
          <a:srcRect l="26033" t="19444" r="26033" b="32778"/>
          <a:stretch>
            <a:fillRect/>
          </a:stretch>
        </p:blipFill>
        <p:spPr>
          <a:xfrm>
            <a:off x="8244840" y="3081006"/>
            <a:ext cx="822960" cy="1098276"/>
          </a:xfrm>
          <a:prstGeom prst="rect">
            <a:avLst/>
          </a:prstGeom>
        </p:spPr>
      </p:pic>
      <p:pic>
        <p:nvPicPr>
          <p:cNvPr id="8" name="Picture 7" descr="Derek_photo.JPG"/>
          <p:cNvPicPr>
            <a:picLocks noChangeAspect="1"/>
          </p:cNvPicPr>
          <p:nvPr/>
        </p:nvPicPr>
        <p:blipFill>
          <a:blip r:embed="rId6"/>
          <a:srcRect l="29752" t="27778" r="29380" b="31667"/>
          <a:stretch>
            <a:fillRect/>
          </a:stretch>
        </p:blipFill>
        <p:spPr>
          <a:xfrm>
            <a:off x="7242048" y="4102109"/>
            <a:ext cx="822960" cy="1093390"/>
          </a:xfrm>
          <a:prstGeom prst="rect">
            <a:avLst/>
          </a:prstGeom>
        </p:spPr>
      </p:pic>
      <p:pic>
        <p:nvPicPr>
          <p:cNvPr id="9" name="Picture 8" descr="KristenParkerGaddis_sm.jpg"/>
          <p:cNvPicPr>
            <a:picLocks noChangeAspect="1"/>
          </p:cNvPicPr>
          <p:nvPr/>
        </p:nvPicPr>
        <p:blipFill>
          <a:blip r:embed="rId7"/>
          <a:srcRect l="8914" r="5486"/>
          <a:stretch>
            <a:fillRect/>
          </a:stretch>
        </p:blipFill>
        <p:spPr>
          <a:xfrm>
            <a:off x="8245927" y="5080780"/>
            <a:ext cx="821873" cy="1097280"/>
          </a:xfrm>
          <a:prstGeom prst="rect">
            <a:avLst/>
          </a:prstGeom>
        </p:spPr>
      </p:pic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885953"/>
          </a:xfrm>
        </p:spPr>
        <p:txBody>
          <a:bodyPr/>
          <a:lstStyle/>
          <a:p>
            <a:pPr marL="280988" indent="-280988">
              <a:lnSpc>
                <a:spcPts val="2500"/>
              </a:lnSpc>
              <a:spcAft>
                <a:spcPts val="300"/>
              </a:spcAft>
            </a:pPr>
            <a:r>
              <a:rPr lang="en-US" sz="2400" dirty="0" smtClean="0"/>
              <a:t>Paul VanRaden </a:t>
            </a:r>
            <a:r>
              <a:rPr lang="en-US" sz="2400" dirty="0" smtClean="0">
                <a:solidFill>
                  <a:srgbClr val="00FF00"/>
                </a:solidFill>
              </a:rPr>
              <a:t>(project leader)</a:t>
            </a:r>
          </a:p>
          <a:p>
            <a:pPr marL="574675" lvl="1" indent="-227013">
              <a:lnSpc>
                <a:spcPts val="2500"/>
              </a:lnSpc>
              <a:spcAft>
                <a:spcPts val="2000"/>
              </a:spcAft>
            </a:pPr>
            <a:r>
              <a:rPr lang="en-US" sz="2400" dirty="0" smtClean="0"/>
              <a:t>Genomic evaluation methods, haplotypes</a:t>
            </a:r>
          </a:p>
          <a:p>
            <a:pPr marL="280988" indent="-280988">
              <a:lnSpc>
                <a:spcPts val="2500"/>
              </a:lnSpc>
              <a:spcAft>
                <a:spcPts val="300"/>
              </a:spcAft>
            </a:pPr>
            <a:r>
              <a:rPr lang="en-US" sz="2400" dirty="0" smtClean="0"/>
              <a:t>George Wiggans </a:t>
            </a:r>
            <a:r>
              <a:rPr lang="en-US" sz="2400" dirty="0" smtClean="0">
                <a:solidFill>
                  <a:srgbClr val="00FF00"/>
                </a:solidFill>
              </a:rPr>
              <a:t>(CDCB liaison)</a:t>
            </a:r>
          </a:p>
          <a:p>
            <a:pPr marL="574675" lvl="1" indent="-227013">
              <a:lnSpc>
                <a:spcPts val="2500"/>
              </a:lnSpc>
              <a:spcAft>
                <a:spcPts val="2000"/>
              </a:spcAft>
            </a:pPr>
            <a:r>
              <a:rPr lang="en-US" sz="2400" dirty="0" smtClean="0"/>
              <a:t>SNP selection, genotype exchange, goats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280988" indent="-280988">
              <a:lnSpc>
                <a:spcPts val="2500"/>
              </a:lnSpc>
              <a:spcAft>
                <a:spcPts val="300"/>
              </a:spcAft>
            </a:pPr>
            <a:r>
              <a:rPr lang="en-US" sz="2400" dirty="0" smtClean="0"/>
              <a:t>John </a:t>
            </a:r>
            <a:r>
              <a:rPr lang="en-US" sz="2400" dirty="0"/>
              <a:t>Cole </a:t>
            </a:r>
            <a:r>
              <a:rPr lang="en-US" sz="2400" dirty="0" smtClean="0">
                <a:solidFill>
                  <a:srgbClr val="00FF00"/>
                </a:solidFill>
              </a:rPr>
              <a:t>(acting research leader</a:t>
            </a:r>
            <a:r>
              <a:rPr lang="en-US" sz="2400" dirty="0">
                <a:solidFill>
                  <a:srgbClr val="00FF00"/>
                </a:solidFill>
              </a:rPr>
              <a:t>)</a:t>
            </a:r>
            <a:endParaRPr lang="en-US" sz="2400" dirty="0" smtClean="0"/>
          </a:p>
          <a:p>
            <a:pPr marL="574675" lvl="1" indent="-234950">
              <a:lnSpc>
                <a:spcPts val="2500"/>
              </a:lnSpc>
              <a:spcAft>
                <a:spcPts val="2000"/>
              </a:spcAft>
            </a:pPr>
            <a:r>
              <a:rPr lang="en-US" sz="2400" dirty="0" smtClean="0"/>
              <a:t>Fertility, health, heat stress resistance, indices</a:t>
            </a:r>
          </a:p>
          <a:p>
            <a:pPr marL="280988" indent="-280988">
              <a:lnSpc>
                <a:spcPts val="2500"/>
              </a:lnSpc>
              <a:spcAft>
                <a:spcPts val="300"/>
              </a:spcAft>
            </a:pPr>
            <a:r>
              <a:rPr lang="en-US" sz="2400" dirty="0" smtClean="0"/>
              <a:t>Derek Bickhart</a:t>
            </a:r>
          </a:p>
          <a:p>
            <a:pPr marL="574675" lvl="1" indent="-227013">
              <a:lnSpc>
                <a:spcPts val="2500"/>
              </a:lnSpc>
              <a:spcAft>
                <a:spcPts val="0"/>
              </a:spcAft>
            </a:pPr>
            <a:r>
              <a:rPr lang="en-US" sz="2400" dirty="0" smtClean="0"/>
              <a:t>Sequence data analysis, genome assembly</a:t>
            </a:r>
          </a:p>
          <a:p>
            <a:pPr marL="574675" lvl="1" indent="-227013">
              <a:lnSpc>
                <a:spcPts val="2500"/>
              </a:lnSpc>
              <a:spcAft>
                <a:spcPts val="2000"/>
              </a:spcAft>
              <a:buNone/>
            </a:pPr>
            <a:r>
              <a:rPr lang="en-US" sz="2400" dirty="0" smtClean="0"/>
              <a:t>	correction and gene annotation</a:t>
            </a:r>
          </a:p>
          <a:p>
            <a:pPr marL="280988" indent="-280988">
              <a:lnSpc>
                <a:spcPts val="2500"/>
              </a:lnSpc>
              <a:spcAft>
                <a:spcPts val="300"/>
              </a:spcAft>
              <a:buClr>
                <a:schemeClr val="accent5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Kristen Parker Gaddis</a:t>
            </a:r>
            <a:r>
              <a:rPr lang="en-US" sz="2400" dirty="0" smtClean="0">
                <a:solidFill>
                  <a:srgbClr val="FFFCBE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(UFL postdoctoral associate)</a:t>
            </a:r>
          </a:p>
          <a:p>
            <a:pPr marL="574675" lvl="1" indent="-234950">
              <a:lnSpc>
                <a:spcPts val="2500"/>
              </a:lnSpc>
              <a:spcAft>
                <a:spcPts val="1800"/>
              </a:spcAft>
              <a:buClr>
                <a:schemeClr val="accent5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Fertility, health, use of sequence data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4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research </a:t>
            </a:r>
            <a:r>
              <a:rPr lang="en-US" smtClean="0"/>
              <a:t>and changes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847207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0"/>
              </a:spcAft>
            </a:pPr>
            <a:r>
              <a:rPr lang="en-US" sz="2800" dirty="0" smtClean="0"/>
              <a:t>Genomic evaluations for </a:t>
            </a:r>
            <a:r>
              <a:rPr lang="en-US" sz="2800" dirty="0" err="1" smtClean="0"/>
              <a:t>Guernseys</a:t>
            </a: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ts val="3000"/>
              </a:lnSpc>
              <a:spcAft>
                <a:spcPts val="0"/>
              </a:spcAft>
            </a:pPr>
            <a:endParaRPr lang="en-US" sz="2800" dirty="0" smtClean="0">
              <a:solidFill>
                <a:srgbClr val="00563F"/>
              </a:solidFill>
            </a:endParaRPr>
          </a:p>
          <a:p>
            <a:pPr>
              <a:lnSpc>
                <a:spcPts val="3000"/>
              </a:lnSpc>
              <a:spcAft>
                <a:spcPts val="3000"/>
              </a:spcAft>
            </a:pPr>
            <a:r>
              <a:rPr lang="en-US" sz="2800" dirty="0" smtClean="0"/>
              <a:t>Breed composition and GPTAs for crossbreds</a:t>
            </a: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en-US" sz="2800" dirty="0" smtClean="0"/>
              <a:t>Increase to 77,531 SNPs used for evaluations</a:t>
            </a:r>
          </a:p>
          <a:p>
            <a:pPr marL="339725" lvl="1" indent="0">
              <a:lnSpc>
                <a:spcPts val="3000"/>
              </a:lnSpc>
              <a:spcAft>
                <a:spcPts val="3000"/>
              </a:spcAft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(includes 30 gene tests provided by GeneSeek)</a:t>
            </a:r>
          </a:p>
          <a:p>
            <a:pPr>
              <a:lnSpc>
                <a:spcPts val="3000"/>
              </a:lnSpc>
              <a:spcAft>
                <a:spcPts val="3000"/>
              </a:spcAft>
            </a:pPr>
            <a:r>
              <a:rPr lang="en-US" sz="2800" dirty="0" smtClean="0"/>
              <a:t>New </a:t>
            </a:r>
            <a:r>
              <a:rPr lang="en-US" sz="2800" dirty="0" err="1" smtClean="0"/>
              <a:t>GeneSeek</a:t>
            </a:r>
            <a:r>
              <a:rPr lang="en-US" sz="2800" dirty="0" smtClean="0"/>
              <a:t> 7K chip</a:t>
            </a:r>
          </a:p>
          <a:p>
            <a:pPr>
              <a:lnSpc>
                <a:spcPts val="3000"/>
              </a:lnSpc>
              <a:spcAft>
                <a:spcPts val="3000"/>
              </a:spcAft>
            </a:pPr>
            <a:r>
              <a:rPr lang="en-US" sz="2800" dirty="0" smtClean="0"/>
              <a:t>New </a:t>
            </a:r>
            <a:r>
              <a:rPr lang="en-US" sz="2800" dirty="0" err="1" smtClean="0"/>
              <a:t>Affymetrix</a:t>
            </a:r>
            <a:r>
              <a:rPr lang="en-US" sz="2800" dirty="0" smtClean="0"/>
              <a:t> 44K chip</a:t>
            </a:r>
          </a:p>
        </p:txBody>
      </p:sp>
    </p:spTree>
    <p:extLst>
      <p:ext uri="{BB962C8B-B14F-4D97-AF65-F5344CB8AC3E}">
        <p14:creationId xmlns:p14="http://schemas.microsoft.com/office/powerpoint/2010/main" xmlns="" val="213132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005" y="143487"/>
            <a:ext cx="8848595" cy="584775"/>
          </a:xfrm>
        </p:spPr>
        <p:txBody>
          <a:bodyPr/>
          <a:lstStyle/>
          <a:p>
            <a:r>
              <a:rPr lang="en-US" dirty="0" smtClean="0"/>
              <a:t>Recent research and changes </a:t>
            </a:r>
            <a:r>
              <a:rPr lang="en-US" sz="2800" dirty="0" smtClean="0">
                <a:solidFill>
                  <a:srgbClr val="FFFFFF"/>
                </a:solidFill>
              </a:rPr>
              <a:t>cont’d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23231"/>
            <a:ext cx="8226425" cy="5001369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0"/>
              </a:spcAft>
            </a:pPr>
            <a:r>
              <a:rPr lang="en-US" sz="2800" dirty="0"/>
              <a:t>Imputed dams now used for parent-progeny checks</a:t>
            </a:r>
          </a:p>
          <a:p>
            <a:pPr>
              <a:lnSpc>
                <a:spcPts val="3000"/>
              </a:lnSpc>
              <a:spcAft>
                <a:spcPts val="0"/>
              </a:spcAft>
            </a:pPr>
            <a:endParaRPr lang="en-US" sz="2800" dirty="0" smtClean="0"/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en-US" sz="2800" dirty="0" smtClean="0"/>
              <a:t>Goats </a:t>
            </a:r>
            <a:r>
              <a:rPr lang="en-US" sz="2800" dirty="0" smtClean="0">
                <a:solidFill>
                  <a:srgbClr val="FFFF00"/>
                </a:solidFill>
              </a:rPr>
              <a:t>(separate management groups for miniature and standard)</a:t>
            </a:r>
          </a:p>
          <a:p>
            <a:pPr>
              <a:lnSpc>
                <a:spcPts val="3000"/>
              </a:lnSpc>
              <a:spcAft>
                <a:spcPts val="0"/>
              </a:spcAft>
            </a:pPr>
            <a:endParaRPr lang="en-US" sz="2800" dirty="0">
              <a:solidFill>
                <a:srgbClr val="FFFF00"/>
              </a:solidFill>
            </a:endParaRP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Developed an efficient procedure for syncing the AIP and CDCB databases</a:t>
            </a:r>
          </a:p>
          <a:p>
            <a:pPr>
              <a:lnSpc>
                <a:spcPts val="3000"/>
              </a:lnSpc>
              <a:spcAft>
                <a:spcPts val="0"/>
              </a:spcAft>
            </a:pPr>
            <a:endParaRPr lang="en-US" sz="2800" dirty="0">
              <a:solidFill>
                <a:srgbClr val="FFFFFF"/>
              </a:solidFill>
            </a:endParaRP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en-US" sz="2800" dirty="0">
                <a:solidFill>
                  <a:srgbClr val="FFFFFF"/>
                </a:solidFill>
              </a:rPr>
              <a:t>Additional </a:t>
            </a:r>
            <a:r>
              <a:rPr lang="en-US" sz="2800" dirty="0" smtClean="0">
                <a:solidFill>
                  <a:srgbClr val="FFFFFF"/>
                </a:solidFill>
              </a:rPr>
              <a:t>traits </a:t>
            </a:r>
            <a:r>
              <a:rPr lang="en-US" sz="2800" dirty="0" smtClean="0">
                <a:solidFill>
                  <a:srgbClr val="FFFF00"/>
                </a:solidFill>
              </a:rPr>
              <a:t>(</a:t>
            </a:r>
            <a:r>
              <a:rPr lang="is-IS" sz="2800" dirty="0" smtClean="0">
                <a:solidFill>
                  <a:srgbClr val="FFFF00"/>
                </a:solidFill>
              </a:rPr>
              <a:t>cow livability</a:t>
            </a:r>
            <a:r>
              <a:rPr lang="en-US" sz="2800" dirty="0" smtClean="0">
                <a:solidFill>
                  <a:srgbClr val="FFFF00"/>
                </a:solidFill>
              </a:rPr>
              <a:t>, age at first calving, persistency)</a:t>
            </a:r>
          </a:p>
          <a:p>
            <a:pPr>
              <a:lnSpc>
                <a:spcPts val="3000"/>
              </a:lnSpc>
              <a:spcAft>
                <a:spcPts val="0"/>
              </a:spcAft>
            </a:pPr>
            <a:endParaRPr lang="en-US" sz="2800" dirty="0">
              <a:solidFill>
                <a:srgbClr val="FFFF00"/>
              </a:solidFill>
            </a:endParaRP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Changes to calving traits models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11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447098"/>
          </a:xfrm>
        </p:spPr>
        <p:txBody>
          <a:bodyPr/>
          <a:lstStyle/>
          <a:p>
            <a:r>
              <a:rPr lang="en-US" dirty="0" smtClean="0"/>
              <a:t>Reasons for disposal have been reported and stored in DHI records since 1970</a:t>
            </a:r>
          </a:p>
          <a:p>
            <a:r>
              <a:rPr lang="en-US" dirty="0" smtClean="0"/>
              <a:t>About </a:t>
            </a:r>
            <a:r>
              <a:rPr lang="en-US" dirty="0" smtClean="0">
                <a:solidFill>
                  <a:srgbClr val="00FF00"/>
                </a:solidFill>
              </a:rPr>
              <a:t>20%</a:t>
            </a:r>
            <a:r>
              <a:rPr lang="en-US" dirty="0" smtClean="0"/>
              <a:t> of cows die instead of being sold across all lactations</a:t>
            </a:r>
          </a:p>
          <a:p>
            <a:r>
              <a:rPr lang="en-US" dirty="0" smtClean="0"/>
              <a:t>Death loss per lactation averages </a:t>
            </a:r>
            <a:r>
              <a:rPr lang="en-US" dirty="0" smtClean="0">
                <a:solidFill>
                  <a:srgbClr val="00FF00"/>
                </a:solidFill>
              </a:rPr>
              <a:t>7%</a:t>
            </a:r>
            <a:r>
              <a:rPr lang="en-US" dirty="0" smtClean="0"/>
              <a:t>, higher in later, lower in earlier lactation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 livability -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62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 measures cow’s ability to avoid dying </a:t>
            </a:r>
            <a:r>
              <a:rPr lang="en-US" dirty="0" smtClean="0">
                <a:solidFill>
                  <a:srgbClr val="FFFF00"/>
                </a:solidFill>
              </a:rPr>
              <a:t>or being culled</a:t>
            </a:r>
          </a:p>
          <a:p>
            <a:r>
              <a:rPr lang="en-US" dirty="0" smtClean="0"/>
              <a:t>LIV measures cow’s ability to stay </a:t>
            </a:r>
            <a:r>
              <a:rPr lang="en-US" dirty="0" smtClean="0">
                <a:solidFill>
                  <a:srgbClr val="FFFF00"/>
                </a:solidFill>
              </a:rPr>
              <a:t>alive</a:t>
            </a:r>
          </a:p>
          <a:p>
            <a:r>
              <a:rPr lang="en-US" dirty="0" smtClean="0"/>
              <a:t>LIV is a subset of PL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Productive life (PL) vs. Livability (LIV)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955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371600"/>
            <a:ext cx="7543800" cy="3467616"/>
          </a:xfrm>
        </p:spPr>
        <p:txBody>
          <a:bodyPr/>
          <a:lstStyle/>
          <a:p>
            <a:pPr marL="0" indent="0">
              <a:spcAft>
                <a:spcPts val="1600"/>
              </a:spcAft>
              <a:buNone/>
            </a:pPr>
            <a:r>
              <a:rPr lang="en-US" dirty="0" smtClean="0">
                <a:solidFill>
                  <a:srgbClr val="FFFF00"/>
                </a:solidFill>
              </a:rPr>
              <a:t>Definition</a:t>
            </a:r>
          </a:p>
          <a:p>
            <a:pPr>
              <a:spcAft>
                <a:spcPts val="1600"/>
              </a:spcAft>
            </a:pPr>
            <a:r>
              <a:rPr lang="en-US" sz="2800" dirty="0" smtClean="0"/>
              <a:t>Reverse of mortality:</a:t>
            </a:r>
          </a:p>
          <a:p>
            <a:pPr lvl="1">
              <a:spcAft>
                <a:spcPts val="1600"/>
              </a:spcAft>
            </a:pPr>
            <a:r>
              <a:rPr lang="en-US" sz="2800" dirty="0" smtClean="0"/>
              <a:t>0 = died this lactation</a:t>
            </a:r>
          </a:p>
          <a:p>
            <a:pPr lvl="1">
              <a:spcAft>
                <a:spcPts val="1600"/>
              </a:spcAft>
            </a:pPr>
            <a:r>
              <a:rPr lang="en-US" sz="2800" dirty="0" smtClean="0"/>
              <a:t>100 = lived this lactation</a:t>
            </a:r>
          </a:p>
          <a:p>
            <a:pPr>
              <a:spcAft>
                <a:spcPts val="1600"/>
              </a:spcAft>
            </a:pPr>
            <a:r>
              <a:rPr lang="en-US" sz="2800" dirty="0" smtClean="0"/>
              <a:t>Multiply by average lactations/cow (2.8) to put on a lifetime scale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97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371601"/>
            <a:ext cx="7543800" cy="5324535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Data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</a:rPr>
              <a:t>92</a:t>
            </a:r>
            <a:r>
              <a:rPr lang="en-US" sz="2800" dirty="0" smtClean="0"/>
              <a:t> million records on </a:t>
            </a:r>
            <a:r>
              <a:rPr lang="en-US" sz="2800" dirty="0" smtClean="0">
                <a:solidFill>
                  <a:srgbClr val="00FF00"/>
                </a:solidFill>
              </a:rPr>
              <a:t>32</a:t>
            </a:r>
            <a:r>
              <a:rPr lang="en-US" sz="2800" dirty="0" smtClean="0"/>
              <a:t> million cows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Methodology</a:t>
            </a:r>
          </a:p>
          <a:p>
            <a:pPr lvl="1"/>
            <a:r>
              <a:rPr lang="en-US" sz="2800" dirty="0" smtClean="0"/>
              <a:t>Multi-trait 1-step model with PL (by lactation) using similar edits as other traits</a:t>
            </a:r>
          </a:p>
          <a:p>
            <a:r>
              <a:rPr lang="en-US" sz="2800" dirty="0" smtClean="0"/>
              <a:t>Heritability of </a:t>
            </a:r>
            <a:r>
              <a:rPr lang="en-US" sz="2800" dirty="0" smtClean="0">
                <a:solidFill>
                  <a:srgbClr val="00FF00"/>
                </a:solidFill>
              </a:rPr>
              <a:t>1.3</a:t>
            </a:r>
            <a:r>
              <a:rPr lang="en-US" sz="2800" dirty="0" smtClean="0"/>
              <a:t> </a:t>
            </a:r>
            <a:r>
              <a:rPr lang="en-US" sz="2800" i="1" dirty="0" smtClean="0"/>
              <a:t>(Miller et al., 2008), </a:t>
            </a:r>
            <a:r>
              <a:rPr lang="en-US" sz="2800" dirty="0" smtClean="0"/>
              <a:t>genetic</a:t>
            </a:r>
            <a:r>
              <a:rPr lang="en-US" sz="2800" i="1" dirty="0" smtClean="0"/>
              <a:t> </a:t>
            </a:r>
            <a:r>
              <a:rPr lang="en-US" sz="2800" dirty="0" smtClean="0"/>
              <a:t>correlation with lactation PL of </a:t>
            </a:r>
            <a:r>
              <a:rPr lang="en-US" sz="2800" dirty="0" smtClean="0">
                <a:solidFill>
                  <a:srgbClr val="00FF00"/>
                </a:solidFill>
              </a:rPr>
              <a:t>0.50</a:t>
            </a:r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005" y="143487"/>
            <a:ext cx="8226425" cy="584775"/>
          </a:xfrm>
        </p:spPr>
        <p:txBody>
          <a:bodyPr/>
          <a:lstStyle/>
          <a:p>
            <a:r>
              <a:rPr lang="en-US" dirty="0" smtClean="0"/>
              <a:t>LIV model </a:t>
            </a:r>
            <a:r>
              <a:rPr lang="en-US" sz="2800" dirty="0">
                <a:solidFill>
                  <a:srgbClr val="FFFFFF"/>
                </a:solidFill>
              </a:rPr>
              <a:t>cont’d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="" val="13705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h08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572E2D"/>
      </a:dk1>
      <a:lt1>
        <a:srgbClr val="2A5657"/>
      </a:lt1>
      <a:dk2>
        <a:srgbClr val="A7A7A7"/>
      </a:dk2>
      <a:lt2>
        <a:srgbClr val="535353"/>
      </a:lt2>
      <a:accent1>
        <a:srgbClr val="66CCFF"/>
      </a:accent1>
      <a:accent2>
        <a:srgbClr val="0000CC"/>
      </a:accent2>
      <a:accent3>
        <a:srgbClr val="ACB4B4"/>
      </a:accent3>
      <a:accent4>
        <a:srgbClr val="492625"/>
      </a:accent4>
      <a:accent5>
        <a:srgbClr val="B8E2FF"/>
      </a:accent5>
      <a:accent6>
        <a:srgbClr val="0000B9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22677</TotalTime>
  <Words>1023</Words>
  <Application>Microsoft Office PowerPoint</Application>
  <PresentationFormat>On-screen Show (4:3)</PresentationFormat>
  <Paragraphs>264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smh08</vt:lpstr>
      <vt:lpstr>2016 AGIL Report</vt:lpstr>
      <vt:lpstr>AIP objectives</vt:lpstr>
      <vt:lpstr>AIP scientists</vt:lpstr>
      <vt:lpstr>Recent research and changes</vt:lpstr>
      <vt:lpstr>Recent research and changes cont’d</vt:lpstr>
      <vt:lpstr>Cow livability - Background</vt:lpstr>
      <vt:lpstr>Productive life (PL) vs. Livability (LIV)</vt:lpstr>
      <vt:lpstr>LIV model</vt:lpstr>
      <vt:lpstr>LIV model cont’d</vt:lpstr>
      <vt:lpstr>Correlation of PTA LIV with other trait PTA</vt:lpstr>
      <vt:lpstr>LIV genetic trends 1970-2013 </vt:lpstr>
      <vt:lpstr>Genetic improvement of cow health</vt:lpstr>
      <vt:lpstr>Health Merit $ and NM$</vt:lpstr>
      <vt:lpstr>VERY Rough Draft of HM$</vt:lpstr>
      <vt:lpstr>Genetic correlations</vt:lpstr>
      <vt:lpstr>Correlations of SCS with mastitis</vt:lpstr>
      <vt:lpstr>Added value from more traits</vt:lpstr>
      <vt:lpstr>Use in Selection Programs</vt:lpstr>
      <vt:lpstr>Acknowledgments</vt:lpstr>
      <vt:lpstr>Disclaimer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selection and systems biology – lessons from dairy cattle breeding</dc:title>
  <dc:creator>Daniel Null</dc:creator>
  <cp:lastModifiedBy>dnull</cp:lastModifiedBy>
  <cp:revision>377</cp:revision>
  <cp:lastPrinted>2013-05-23T13:16:25Z</cp:lastPrinted>
  <dcterms:modified xsi:type="dcterms:W3CDTF">2016-03-16T17:29:08Z</dcterms:modified>
</cp:coreProperties>
</file>