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9"/>
  </p:notesMasterIdLst>
  <p:sldIdLst>
    <p:sldId id="256" r:id="rId3"/>
    <p:sldId id="439" r:id="rId4"/>
    <p:sldId id="418" r:id="rId5"/>
    <p:sldId id="440" r:id="rId6"/>
    <p:sldId id="441" r:id="rId7"/>
    <p:sldId id="419" r:id="rId8"/>
    <p:sldId id="420" r:id="rId9"/>
    <p:sldId id="388" r:id="rId10"/>
    <p:sldId id="390" r:id="rId11"/>
    <p:sldId id="392" r:id="rId12"/>
    <p:sldId id="393" r:id="rId13"/>
    <p:sldId id="443" r:id="rId14"/>
    <p:sldId id="386" r:id="rId15"/>
    <p:sldId id="444" r:id="rId16"/>
    <p:sldId id="445" r:id="rId17"/>
    <p:sldId id="446" r:id="rId18"/>
    <p:sldId id="447" r:id="rId19"/>
    <p:sldId id="450" r:id="rId20"/>
    <p:sldId id="395" r:id="rId21"/>
    <p:sldId id="398" r:id="rId22"/>
    <p:sldId id="399" r:id="rId23"/>
    <p:sldId id="396" r:id="rId24"/>
    <p:sldId id="397" r:id="rId25"/>
    <p:sldId id="402" r:id="rId26"/>
    <p:sldId id="406" r:id="rId27"/>
    <p:sldId id="401" r:id="rId28"/>
    <p:sldId id="405" r:id="rId29"/>
    <p:sldId id="410" r:id="rId30"/>
    <p:sldId id="411" r:id="rId31"/>
    <p:sldId id="428" r:id="rId32"/>
    <p:sldId id="429" r:id="rId33"/>
    <p:sldId id="430" r:id="rId34"/>
    <p:sldId id="423" r:id="rId35"/>
    <p:sldId id="424" r:id="rId36"/>
    <p:sldId id="421" r:id="rId37"/>
    <p:sldId id="422" r:id="rId38"/>
    <p:sldId id="408" r:id="rId39"/>
    <p:sldId id="409" r:id="rId40"/>
    <p:sldId id="407" r:id="rId41"/>
    <p:sldId id="403" r:id="rId42"/>
    <p:sldId id="400" r:id="rId43"/>
    <p:sldId id="412" r:id="rId44"/>
    <p:sldId id="413" r:id="rId45"/>
    <p:sldId id="451" r:id="rId46"/>
    <p:sldId id="452" r:id="rId47"/>
    <p:sldId id="442" r:id="rId48"/>
  </p:sldIdLst>
  <p:sldSz cx="9144000" cy="6858000" type="screen4x3"/>
  <p:notesSz cx="7019925" cy="9305925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B. Cole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FF00"/>
    <a:srgbClr val="FF0000"/>
    <a:srgbClr val="66CCFF"/>
    <a:srgbClr val="FFFF00"/>
    <a:srgbClr val="6699FF"/>
    <a:srgbClr val="33CC3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52" autoAdjust="0"/>
  </p:normalViewPr>
  <p:slideViewPr>
    <p:cSldViewPr>
      <p:cViewPr varScale="1">
        <p:scale>
          <a:sx n="147" d="100"/>
          <a:sy n="147" d="100"/>
        </p:scale>
        <p:origin x="-2152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3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printerSettings" Target="printerSettings/printerSettings1.bin"/><Relationship Id="rId51" Type="http://schemas.openxmlformats.org/officeDocument/2006/relationships/commentAuthors" Target="commentAuthors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Young G</c:v>
                </c:pt>
              </c:strCache>
            </c:strRef>
          </c:tx>
          <c:spPr>
            <a:solidFill>
              <a:schemeClr val="bg1">
                <a:lumMod val="60000"/>
                <a:lumOff val="40000"/>
              </a:schemeClr>
            </a:solidFill>
            <a:ln w="38100">
              <a:noFill/>
            </a:ln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</c:numCache>
            </c:numRef>
          </c:cat>
          <c:val>
            <c:numRef>
              <c:f>Sheet1!$B$2:$B$6</c:f>
              <c:numCache>
                <c:formatCode>0</c:formatCode>
                <c:ptCount val="5"/>
                <c:pt idx="0">
                  <c:v>0.0</c:v>
                </c:pt>
                <c:pt idx="1">
                  <c:v>7.73794366231341</c:v>
                </c:pt>
                <c:pt idx="2">
                  <c:v>35.94048962996087</c:v>
                </c:pt>
                <c:pt idx="3">
                  <c:v>42.27904158444674</c:v>
                </c:pt>
                <c:pt idx="4">
                  <c:v>47.6120354973482</c:v>
                </c:pt>
              </c:numCache>
            </c:numRef>
          </c:val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Young Non-G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38100">
              <a:noFill/>
            </a:ln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</c:numCache>
            </c:numRef>
          </c:cat>
          <c:val>
            <c:numRef>
              <c:f>Sheet1!$E$2:$E$6</c:f>
              <c:numCache>
                <c:formatCode>0</c:formatCode>
                <c:ptCount val="5"/>
                <c:pt idx="0">
                  <c:v>28.45089660169097</c:v>
                </c:pt>
                <c:pt idx="1">
                  <c:v>21.7531767951936</c:v>
                </c:pt>
                <c:pt idx="2">
                  <c:v>3.227241432866544</c:v>
                </c:pt>
                <c:pt idx="3">
                  <c:v>0.685614151943471</c:v>
                </c:pt>
                <c:pt idx="4">
                  <c:v>0.38760574155263</c:v>
                </c:pt>
              </c:numCache>
            </c:numRef>
          </c:val>
        </c:ser>
        <c:ser>
          <c:idx val="1"/>
          <c:order val="2"/>
          <c:tx>
            <c:strRef>
              <c:f>Sheet1!$C$1</c:f>
              <c:strCache>
                <c:ptCount val="1"/>
                <c:pt idx="0">
                  <c:v>First crop G</c:v>
                </c:pt>
              </c:strCache>
            </c:strRef>
          </c:tx>
          <c:spPr>
            <a:solidFill>
              <a:srgbClr val="99FFCC"/>
            </a:solidFill>
            <a:ln w="38100">
              <a:noFill/>
            </a:ln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</c:numCache>
            </c:numRef>
          </c:cat>
          <c:val>
            <c:numRef>
              <c:f>Sheet1!$C$2:$C$6</c:f>
              <c:numCache>
                <c:formatCode>0</c:formatCode>
                <c:ptCount val="5"/>
                <c:pt idx="0">
                  <c:v>1.81024868535756</c:v>
                </c:pt>
                <c:pt idx="1">
                  <c:v>22.95001916850656</c:v>
                </c:pt>
                <c:pt idx="2">
                  <c:v>40.07925598128826</c:v>
                </c:pt>
                <c:pt idx="3">
                  <c:v>39.20471213206688</c:v>
                </c:pt>
                <c:pt idx="4">
                  <c:v>38.21336972612601</c:v>
                </c:pt>
              </c:numCache>
            </c:numRef>
          </c:val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First crop non-G</c:v>
                </c:pt>
              </c:strCache>
            </c:strRef>
          </c:tx>
          <c:spPr>
            <a:solidFill>
              <a:srgbClr val="FFFF00"/>
            </a:solidFill>
            <a:ln w="38100">
              <a:noFill/>
            </a:ln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</c:numCache>
            </c:numRef>
          </c:cat>
          <c:val>
            <c:numRef>
              <c:f>Sheet1!$F$2:$F$6</c:f>
              <c:numCache>
                <c:formatCode>0</c:formatCode>
                <c:ptCount val="5"/>
                <c:pt idx="0">
                  <c:v>54.44689488891894</c:v>
                </c:pt>
                <c:pt idx="1">
                  <c:v>29.43030358996716</c:v>
                </c:pt>
                <c:pt idx="2">
                  <c:v>3.741675108429323</c:v>
                </c:pt>
                <c:pt idx="3">
                  <c:v>2.820008845578377</c:v>
                </c:pt>
                <c:pt idx="4">
                  <c:v>1.274945693632393</c:v>
                </c:pt>
              </c:numCache>
            </c:numRef>
          </c:val>
        </c:ser>
        <c:ser>
          <c:idx val="2"/>
          <c:order val="4"/>
          <c:tx>
            <c:strRef>
              <c:f>Sheet1!$D$1</c:f>
              <c:strCache>
                <c:ptCount val="1"/>
                <c:pt idx="0">
                  <c:v>Old G</c:v>
                </c:pt>
              </c:strCache>
            </c:strRef>
          </c:tx>
          <c:spPr>
            <a:solidFill>
              <a:srgbClr val="FC7200"/>
            </a:solidFill>
            <a:ln w="38100">
              <a:noFill/>
            </a:ln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</c:numCache>
            </c:numRef>
          </c:cat>
          <c:val>
            <c:numRef>
              <c:f>Sheet1!$D$2:$D$6</c:f>
              <c:numCache>
                <c:formatCode>0</c:formatCode>
                <c:ptCount val="5"/>
                <c:pt idx="0">
                  <c:v>0.472098711412524</c:v>
                </c:pt>
                <c:pt idx="1">
                  <c:v>11.06976590169868</c:v>
                </c:pt>
                <c:pt idx="2">
                  <c:v>14.83470758275052</c:v>
                </c:pt>
                <c:pt idx="3">
                  <c:v>13.40947949785593</c:v>
                </c:pt>
                <c:pt idx="4">
                  <c:v>11.36397657302532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Old non-G</c:v>
                </c:pt>
              </c:strCache>
            </c:strRef>
          </c:tx>
          <c:spPr>
            <a:solidFill>
              <a:srgbClr val="FF0000"/>
            </a:solidFill>
            <a:ln w="38100">
              <a:noFill/>
            </a:ln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</c:numCache>
            </c:numRef>
          </c:cat>
          <c:val>
            <c:numRef>
              <c:f>Sheet1!$G$2:$G$6</c:f>
              <c:numCache>
                <c:formatCode>0</c:formatCode>
                <c:ptCount val="5"/>
                <c:pt idx="0">
                  <c:v>14.81986111262001</c:v>
                </c:pt>
                <c:pt idx="1">
                  <c:v>7.058790882320294</c:v>
                </c:pt>
                <c:pt idx="2">
                  <c:v>2.176630264704315</c:v>
                </c:pt>
                <c:pt idx="3">
                  <c:v>1.601143788108712</c:v>
                </c:pt>
                <c:pt idx="4">
                  <c:v>1.148066768315645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060861112"/>
        <c:axId val="2060856520"/>
      </c:barChart>
      <c:catAx>
        <c:axId val="2060861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r>
                  <a:rPr lang="sv-SE" dirty="0" smtClean="0">
                    <a:solidFill>
                      <a:srgbClr val="FFFF00"/>
                    </a:solidFill>
                  </a:rPr>
                  <a:t>Breeding year</a:t>
                </a:r>
                <a:endParaRPr lang="sv-SE" dirty="0">
                  <a:solidFill>
                    <a:srgbClr val="FFFF00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FFFFFF"/>
            </a:solidFill>
          </a:ln>
        </c:spPr>
        <c:txPr>
          <a:bodyPr/>
          <a:lstStyle/>
          <a:p>
            <a:pPr>
              <a:defRPr sz="1800">
                <a:solidFill>
                  <a:srgbClr val="FFFFFF"/>
                </a:solidFill>
                <a:latin typeface="VAGRounded BT" pitchFamily="34" charset="0"/>
              </a:defRPr>
            </a:pPr>
            <a:endParaRPr lang="en-US"/>
          </a:p>
        </c:txPr>
        <c:crossAx val="2060856520"/>
        <c:crosses val="autoZero"/>
        <c:auto val="1"/>
        <c:lblAlgn val="ctr"/>
        <c:lblOffset val="100"/>
        <c:noMultiLvlLbl val="0"/>
      </c:catAx>
      <c:valAx>
        <c:axId val="2060856520"/>
        <c:scaling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r>
                  <a:rPr lang="sv-SE" dirty="0" smtClean="0">
                    <a:solidFill>
                      <a:srgbClr val="FFFF00"/>
                    </a:solidFill>
                  </a:rPr>
                  <a:t>% of total</a:t>
                </a:r>
                <a:r>
                  <a:rPr lang="sv-SE" baseline="0" dirty="0" smtClean="0">
                    <a:solidFill>
                      <a:srgbClr val="FFFF00"/>
                    </a:solidFill>
                  </a:rPr>
                  <a:t> breedings</a:t>
                </a:r>
                <a:endParaRPr lang="sv-SE" dirty="0">
                  <a:solidFill>
                    <a:srgbClr val="FFFF00"/>
                  </a:solidFill>
                </a:endParaRPr>
              </a:p>
            </c:rich>
          </c:tx>
          <c:layout/>
          <c:overlay val="0"/>
        </c:title>
        <c:numFmt formatCode="0%" sourceLinked="1"/>
        <c:majorTickMark val="none"/>
        <c:minorTickMark val="none"/>
        <c:tickLblPos val="nextTo"/>
        <c:spPr>
          <a:ln w="25400">
            <a:solidFill>
              <a:srgbClr val="FFFFFF"/>
            </a:solidFill>
          </a:ln>
        </c:spPr>
        <c:txPr>
          <a:bodyPr/>
          <a:lstStyle/>
          <a:p>
            <a:pPr>
              <a:defRPr sz="1800">
                <a:solidFill>
                  <a:srgbClr val="FFFFFF"/>
                </a:solidFill>
                <a:latin typeface="VAGRounded BT" pitchFamily="34" charset="0"/>
              </a:defRPr>
            </a:pPr>
            <a:endParaRPr lang="en-US"/>
          </a:p>
        </c:txPr>
        <c:crossAx val="2060861112"/>
        <c:crosses val="autoZero"/>
        <c:crossBetween val="between"/>
      </c:valAx>
    </c:plotArea>
    <c:legend>
      <c:legendPos val="r"/>
      <c:layout/>
      <c:overlay val="0"/>
      <c:spPr>
        <a:ln>
          <a:noFill/>
        </a:ln>
      </c:spPr>
      <c:txPr>
        <a:bodyPr/>
        <a:lstStyle/>
        <a:p>
          <a:pPr>
            <a:defRPr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 w="25400"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19925" cy="93059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019925" cy="93059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t" anchorCtr="0" compatLnSpc="1">
            <a:prstTxWarp prst="textNoShape">
              <a:avLst/>
            </a:prstTxWarp>
          </a:bodyPr>
          <a:lstStyle>
            <a:lvl1pPr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8275" y="0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t" anchorCtr="0" compatLnSpc="1">
            <a:prstTxWarp prst="textNoShape">
              <a:avLst/>
            </a:prstTxWarp>
          </a:bodyPr>
          <a:lstStyle>
            <a:lvl1pPr algn="r"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5863" y="700088"/>
            <a:ext cx="4646612" cy="34845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36625" y="4421188"/>
            <a:ext cx="5143500" cy="4183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843963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b" anchorCtr="0" compatLnSpc="1">
            <a:prstTxWarp prst="textNoShape">
              <a:avLst/>
            </a:prstTxWarp>
          </a:bodyPr>
          <a:lstStyle>
            <a:lvl1pPr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978275" y="8843963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b" anchorCtr="0" compatLnSpc="1">
            <a:prstTxWarp prst="textNoShape">
              <a:avLst/>
            </a:prstTxWarp>
          </a:bodyPr>
          <a:lstStyle>
            <a:lvl1pPr algn="r"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fld id="{8436D4C5-DB42-4D41-BAC1-6E344C8F1D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31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4BA770-8033-409D-96D5-1682BDC62352}" type="slidenum">
              <a:rPr lang="en-US"/>
              <a:pPr/>
              <a:t>1</a:t>
            </a:fld>
            <a:endParaRPr lang="en-US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5863" y="700088"/>
            <a:ext cx="4649787" cy="3487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6625" y="4421188"/>
            <a:ext cx="5145088" cy="41846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2418" tIns="46209" rIns="92418" bIns="4620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33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33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33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95" y="707162"/>
            <a:ext cx="4652925" cy="34881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35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35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35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95" y="707162"/>
            <a:ext cx="4652925" cy="34881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2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95" y="707162"/>
            <a:ext cx="4652925" cy="34881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C57B1D-30CD-4C2F-975A-781C270CB7C5}" type="slidenum">
              <a:rPr lang="en-US"/>
              <a:pPr/>
              <a:t>3</a:t>
            </a:fld>
            <a:endParaRPr lang="en-US"/>
          </a:p>
        </p:txBody>
      </p:sp>
      <p:sp>
        <p:nvSpPr>
          <p:cNvPr id="289794" name="Rectangle 7"/>
          <p:cNvSpPr txBox="1">
            <a:spLocks noGrp="1" noChangeArrowheads="1"/>
          </p:cNvSpPr>
          <p:nvPr/>
        </p:nvSpPr>
        <p:spPr bwMode="auto">
          <a:xfrm>
            <a:off x="3976688" y="8840788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04" tIns="46452" rIns="92904" bIns="46452" anchor="b"/>
          <a:lstStyle/>
          <a:p>
            <a:pPr algn="r" defTabSz="930275">
              <a:buClrTx/>
              <a:buSzTx/>
              <a:buFontTx/>
              <a:buNone/>
            </a:pPr>
            <a:fld id="{3A62A6F1-89B9-42C8-AA8C-9E31301D7425}" type="slidenum">
              <a:rPr lang="en-US" sz="1200">
                <a:solidFill>
                  <a:srgbClr val="FFFF00"/>
                </a:solidFill>
              </a:rPr>
              <a:pPr algn="r" defTabSz="930275">
                <a:buClrTx/>
                <a:buSzTx/>
                <a:buFontTx/>
                <a:buNone/>
              </a:pPr>
              <a:t>3</a:t>
            </a:fld>
            <a:endParaRPr lang="en-US" sz="1200">
              <a:solidFill>
                <a:srgbClr val="FFFF00"/>
              </a:solidFill>
            </a:endParaRPr>
          </a:p>
        </p:txBody>
      </p:sp>
      <p:sp>
        <p:nvSpPr>
          <p:cNvPr id="289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52963" cy="3489325"/>
          </a:xfrm>
          <a:ln/>
        </p:spPr>
      </p:sp>
      <p:sp>
        <p:nvSpPr>
          <p:cNvPr id="289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421188"/>
            <a:ext cx="5146675" cy="4187825"/>
          </a:xfrm>
        </p:spPr>
        <p:txBody>
          <a:bodyPr lIns="92904" tIns="46452" rIns="92904" bIns="46452"/>
          <a:lstStyle/>
          <a:p>
            <a:pPr defTabSz="914400" eaLnBrk="1" hangingPunct="1"/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0B4000-4962-4023-BAF8-0D13BE114890}" type="slidenum">
              <a:rPr lang="en-US"/>
              <a:pPr/>
              <a:t>6</a:t>
            </a:fld>
            <a:endParaRPr lang="en-US"/>
          </a:p>
        </p:txBody>
      </p:sp>
      <p:sp>
        <p:nvSpPr>
          <p:cNvPr id="294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4275" y="698500"/>
            <a:ext cx="4652963" cy="3489325"/>
          </a:xfrm>
          <a:ln/>
        </p:spPr>
      </p:sp>
      <p:sp>
        <p:nvSpPr>
          <p:cNvPr id="294915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</p:spPr>
        <p:txBody>
          <a:bodyPr lIns="93287" tIns="46644" rIns="93287" bIns="46644"/>
          <a:lstStyle/>
          <a:p>
            <a:pPr defTabSz="914400">
              <a:spcBef>
                <a:spcPct val="0"/>
              </a:spcBef>
            </a:pPr>
            <a:endParaRPr lang="en-US"/>
          </a:p>
        </p:txBody>
      </p:sp>
      <p:sp>
        <p:nvSpPr>
          <p:cNvPr id="294916" name="Slide Number Placeholder 3"/>
          <p:cNvSpPr txBox="1">
            <a:spLocks noGrp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 defTabSz="933450">
              <a:buClrTx/>
              <a:buSzTx/>
              <a:buFontTx/>
              <a:buNone/>
            </a:pPr>
            <a:fld id="{37F1C5EE-D386-468F-BE34-FA9E6E0CBF2B}" type="slidenum">
              <a:rPr lang="en-US" sz="1200">
                <a:solidFill>
                  <a:schemeClr val="tx1"/>
                </a:solidFill>
                <a:latin typeface="Calibri" pitchFamily="34" charset="0"/>
              </a:rPr>
              <a:pPr algn="r" defTabSz="933450">
                <a:buClrTx/>
                <a:buSzTx/>
                <a:buFontTx/>
                <a:buNone/>
              </a:pPr>
              <a:t>6</a:t>
            </a:fld>
            <a:endParaRPr 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D4BFA4-61D9-4A37-9CA0-1D337CDD64AD}" type="slidenum">
              <a:rPr lang="en-US"/>
              <a:pPr/>
              <a:t>7</a:t>
            </a:fld>
            <a:endParaRPr lang="en-US"/>
          </a:p>
        </p:txBody>
      </p:sp>
      <p:sp>
        <p:nvSpPr>
          <p:cNvPr id="296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4275" y="698500"/>
            <a:ext cx="4652963" cy="3489325"/>
          </a:xfrm>
          <a:ln/>
        </p:spPr>
      </p:sp>
      <p:sp>
        <p:nvSpPr>
          <p:cNvPr id="29696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9600"/>
            <a:ext cx="5616575" cy="4187825"/>
          </a:xfrm>
        </p:spPr>
        <p:txBody>
          <a:bodyPr lIns="93287" tIns="46644" rIns="93287" bIns="46644"/>
          <a:lstStyle/>
          <a:p>
            <a:pPr defTabSz="914400">
              <a:spcBef>
                <a:spcPct val="0"/>
              </a:spcBef>
            </a:pPr>
            <a:endParaRPr lang="en-US"/>
          </a:p>
        </p:txBody>
      </p:sp>
      <p:sp>
        <p:nvSpPr>
          <p:cNvPr id="296964" name="Slide Number Placeholder 3"/>
          <p:cNvSpPr txBox="1">
            <a:spLocks noGrp="1"/>
          </p:cNvSpPr>
          <p:nvPr/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7" tIns="46644" rIns="93287" bIns="46644" anchor="b"/>
          <a:lstStyle/>
          <a:p>
            <a:pPr algn="r" defTabSz="933450">
              <a:buClrTx/>
              <a:buSzTx/>
              <a:buFontTx/>
              <a:buNone/>
            </a:pPr>
            <a:fld id="{B9BFE799-64B1-43A6-9EB9-C0ABB5D03DDE}" type="slidenum">
              <a:rPr lang="en-US" sz="1200">
                <a:solidFill>
                  <a:schemeClr val="tx1"/>
                </a:solidFill>
                <a:latin typeface="Calibri" pitchFamily="34" charset="0"/>
              </a:rPr>
              <a:pPr algn="r" defTabSz="933450">
                <a:buClrTx/>
                <a:buSzTx/>
                <a:buFontTx/>
                <a:buNone/>
              </a:pPr>
              <a:t>7</a:t>
            </a:fld>
            <a:endParaRPr lang="en-US" sz="12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094315-E65D-4349-8AC2-9D7A896ED938}" type="slidenum">
              <a:rPr lang="en-US"/>
              <a:pPr/>
              <a:t>11</a:t>
            </a:fld>
            <a:endParaRPr lang="en-US"/>
          </a:p>
        </p:txBody>
      </p:sp>
      <p:sp>
        <p:nvSpPr>
          <p:cNvPr id="111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9217" indent="-229217"/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15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15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15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95" y="707162"/>
            <a:ext cx="4652925" cy="34881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30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30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30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95" y="707162"/>
            <a:ext cx="4652925" cy="34881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31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31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31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95" y="707162"/>
            <a:ext cx="4652925" cy="34881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0213" y="98425"/>
            <a:ext cx="2208212" cy="5613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98425"/>
            <a:ext cx="6475413" cy="561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8425"/>
            <a:ext cx="8836025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579813" cy="4111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3579812" cy="197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732213"/>
            <a:ext cx="3579812" cy="1979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233488"/>
            <a:ext cx="8226425" cy="19240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812800"/>
            <a:ext cx="2055812" cy="5314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12800"/>
            <a:ext cx="6018213" cy="5314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12800"/>
            <a:ext cx="7769225" cy="118903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57981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357981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66675" y="6619875"/>
            <a:ext cx="7400925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ts val="6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 dirty="0">
                <a:solidFill>
                  <a:srgbClr val="66CCFF"/>
                </a:solidFill>
              </a:rPr>
              <a:t>Department of Animal Sciences, </a:t>
            </a:r>
            <a:r>
              <a:rPr lang="en-US" sz="1000" b="1" dirty="0" smtClean="0">
                <a:solidFill>
                  <a:srgbClr val="66CCFF"/>
                </a:solidFill>
              </a:rPr>
              <a:t>Purdue</a:t>
            </a:r>
            <a:r>
              <a:rPr lang="en-US" sz="1000" b="1" baseline="0" dirty="0" smtClean="0">
                <a:solidFill>
                  <a:srgbClr val="66CCFF"/>
                </a:solidFill>
              </a:rPr>
              <a:t> University</a:t>
            </a:r>
            <a:r>
              <a:rPr lang="en-US" sz="1000" b="1" dirty="0" smtClean="0">
                <a:solidFill>
                  <a:srgbClr val="66CCFF"/>
                </a:solidFill>
              </a:rPr>
              <a:t>, October 23, 2013 </a:t>
            </a:r>
            <a:r>
              <a:rPr lang="en-US" sz="1000" b="1" dirty="0">
                <a:solidFill>
                  <a:srgbClr val="66CCFF"/>
                </a:solidFill>
              </a:rPr>
              <a:t>(</a:t>
            </a:r>
            <a:fld id="{757AF3B7-D04A-4482-B31A-50AC66A93D48}" type="slidenum">
              <a:rPr lang="en-US" sz="1000" b="1">
                <a:solidFill>
                  <a:srgbClr val="66CCFF"/>
                </a:solidFill>
              </a:rPr>
              <a:pPr eaLnBrk="0" hangingPunct="0">
                <a:spcBef>
                  <a:spcPts val="625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‹#›</a:t>
            </a:fld>
            <a:r>
              <a:rPr lang="en-US" sz="1000" b="1" dirty="0">
                <a:solidFill>
                  <a:srgbClr val="66CCFF"/>
                </a:solidFill>
              </a:rPr>
              <a:t>)</a:t>
            </a: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8759825" y="6615113"/>
            <a:ext cx="2746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ts val="6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66CCFF"/>
                </a:solidFill>
              </a:rPr>
              <a:t>Cole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98425"/>
            <a:ext cx="8836025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3120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0" y="833438"/>
            <a:ext cx="9142413" cy="79375"/>
            <a:chOff x="0" y="525"/>
            <a:chExt cx="5759" cy="50"/>
          </a:xfrm>
        </p:grpSpPr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0" y="525"/>
              <a:ext cx="5760" cy="17"/>
            </a:xfrm>
            <a:prstGeom prst="rect">
              <a:avLst/>
            </a:prstGeom>
            <a:solidFill>
              <a:srgbClr val="2A7E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0" y="559"/>
              <a:ext cx="5760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0" y="542"/>
              <a:ext cx="5760" cy="23"/>
            </a:xfrm>
            <a:prstGeom prst="rect">
              <a:avLst/>
            </a:prstGeom>
            <a:solidFill>
              <a:srgbClr val="0017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3" r:id="rId12"/>
    <p:sldLayoutId id="2147483674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9pPr>
    </p:titleStyle>
    <p:bodyStyle>
      <a:lvl1pPr marL="342900" indent="-342900" algn="l" defTabSz="457200" rtl="0" fontAlgn="base">
        <a:spcBef>
          <a:spcPts val="1600"/>
        </a:spcBef>
        <a:spcAft>
          <a:spcPct val="0"/>
        </a:spcAft>
        <a:buClr>
          <a:srgbClr val="33CC33"/>
        </a:buClr>
        <a:buSzPct val="100000"/>
        <a:buChar char="•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33CC33"/>
        </a:buClr>
        <a:buSzPct val="100000"/>
        <a:buChar char="•"/>
        <a:defRPr sz="2800" b="1">
          <a:solidFill>
            <a:srgbClr val="FFFFFF"/>
          </a:solidFill>
          <a:latin typeface="+mn-lt"/>
          <a:cs typeface="+mn-cs"/>
        </a:defRPr>
      </a:lvl2pPr>
      <a:lvl3pPr marL="1143000" indent="-228600" algn="l" defTabSz="457200" rtl="0" fontAlgn="base">
        <a:spcBef>
          <a:spcPts val="150"/>
        </a:spcBef>
        <a:spcAft>
          <a:spcPct val="0"/>
        </a:spcAft>
        <a:buClr>
          <a:srgbClr val="33CC33"/>
        </a:buClr>
        <a:buSzPct val="100000"/>
        <a:buChar char="•"/>
        <a:defRPr sz="2400" b="1">
          <a:solidFill>
            <a:srgbClr val="66CC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defTabSz="457200" rtl="0" fontAlgn="base">
        <a:spcBef>
          <a:spcPts val="125"/>
        </a:spcBef>
        <a:spcAft>
          <a:spcPct val="0"/>
        </a:spcAft>
        <a:buClr>
          <a:srgbClr val="33CC33"/>
        </a:buClr>
        <a:buSzPct val="100000"/>
        <a:buChar char="•"/>
        <a:defRPr sz="2000" b="1">
          <a:solidFill>
            <a:srgbClr val="66CCFF"/>
          </a:solidFill>
          <a:latin typeface="+mn-lt"/>
          <a:cs typeface="+mn-cs"/>
        </a:defRPr>
      </a:lvl4pPr>
      <a:lvl5pPr marL="20574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12800"/>
            <a:ext cx="7769225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762000" y="3886200"/>
            <a:ext cx="7924800" cy="173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John B. Cole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>
                <a:solidFill>
                  <a:srgbClr val="66CCFF"/>
                </a:solidFill>
                <a:latin typeface="Trebuchet MS" pitchFamily="34" charset="0"/>
              </a:rPr>
              <a:t>Animal Improvement Programs Laboratory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>
                <a:solidFill>
                  <a:srgbClr val="66CCFF"/>
                </a:solidFill>
                <a:latin typeface="Trebuchet MS" pitchFamily="34" charset="0"/>
              </a:rPr>
              <a:t>Agricultural Research Service, USDA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>
                <a:solidFill>
                  <a:srgbClr val="66CCFF"/>
                </a:solidFill>
                <a:latin typeface="Trebuchet MS" pitchFamily="34" charset="0"/>
              </a:rPr>
              <a:t>Beltsville, MD 20705-2350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>
                <a:solidFill>
                  <a:srgbClr val="00FF00"/>
                </a:solidFill>
                <a:latin typeface="Trebuchet MS" pitchFamily="34" charset="0"/>
              </a:rPr>
              <a:t>john.cole@ars.usda.gov</a:t>
            </a:r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0" y="2970213"/>
            <a:ext cx="9142413" cy="79375"/>
            <a:chOff x="0" y="1871"/>
            <a:chExt cx="5759" cy="50"/>
          </a:xfrm>
        </p:grpSpPr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0" y="1871"/>
              <a:ext cx="5760" cy="17"/>
            </a:xfrm>
            <a:prstGeom prst="rect">
              <a:avLst/>
            </a:prstGeom>
            <a:solidFill>
              <a:srgbClr val="2A7E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0" y="1905"/>
              <a:ext cx="5760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0" y="1888"/>
              <a:ext cx="5760" cy="23"/>
            </a:xfrm>
            <a:prstGeom prst="rect">
              <a:avLst/>
            </a:prstGeom>
            <a:solidFill>
              <a:srgbClr val="0017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pic>
        <p:nvPicPr>
          <p:cNvPr id="10" name="Picture 9" descr="USDA_ARS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86" y="6281614"/>
            <a:ext cx="1473200" cy="50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9pPr>
    </p:titleStyle>
    <p:bodyStyle>
      <a:lvl1pPr marL="342900" indent="-342900" algn="l" defTabSz="457200" rtl="0" fontAlgn="base">
        <a:spcBef>
          <a:spcPts val="1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FFFFFF"/>
          </a:solidFill>
          <a:latin typeface="+mn-lt"/>
          <a:cs typeface="+mn-cs"/>
        </a:defRPr>
      </a:lvl2pPr>
      <a:lvl3pPr marL="1143000" indent="-228600" algn="l" defTabSz="457200" rtl="0" fontAlgn="base">
        <a:spcBef>
          <a:spcPts val="1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66CC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4pPr>
      <a:lvl5pPr marL="20574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28625"/>
            <a:ext cx="8305800" cy="21336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 smtClean="0"/>
              <a:t>New tools for genomic </a:t>
            </a:r>
            <a:r>
              <a:rPr lang="en-US" sz="4800" dirty="0"/>
              <a:t>s</a:t>
            </a:r>
            <a:r>
              <a:rPr lang="en-US" sz="4800" dirty="0" smtClean="0"/>
              <a:t>election in dairy cattle</a:t>
            </a:r>
            <a:endParaRPr lang="en-US" sz="4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Bull: </a:t>
            </a:r>
            <a:r>
              <a:rPr lang="en-US" dirty="0" smtClean="0"/>
              <a:t>O-Style </a:t>
            </a:r>
            <a:r>
              <a:rPr lang="en-US" sz="2800" dirty="0" smtClean="0">
                <a:solidFill>
                  <a:srgbClr val="66CCFF"/>
                </a:solidFill>
              </a:rPr>
              <a:t>(USA137611441)</a:t>
            </a:r>
            <a:endParaRPr lang="en-US" sz="2800" dirty="0">
              <a:solidFill>
                <a:srgbClr val="66CCFF"/>
              </a:solidFill>
            </a:endParaRPr>
          </a:p>
        </p:txBody>
      </p:sp>
      <p:sp>
        <p:nvSpPr>
          <p:cNvPr id="11110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400" y="1066800"/>
            <a:ext cx="7312025" cy="4111625"/>
          </a:xfrm>
        </p:spPr>
        <p:txBody>
          <a:bodyPr/>
          <a:lstStyle/>
          <a:p>
            <a:r>
              <a:rPr lang="en-US" dirty="0"/>
              <a:t>Read genotypes and pedigrees </a:t>
            </a:r>
          </a:p>
          <a:p>
            <a:r>
              <a:rPr lang="en-US" dirty="0"/>
              <a:t>Write haplotype segments found</a:t>
            </a:r>
          </a:p>
          <a:p>
            <a:pPr lvl="1"/>
            <a:r>
              <a:rPr lang="en-US" dirty="0"/>
              <a:t>List paternal / maternal inheritance</a:t>
            </a:r>
          </a:p>
          <a:p>
            <a:pPr lvl="1"/>
            <a:r>
              <a:rPr lang="en-US" dirty="0"/>
              <a:t>List crossover locations</a:t>
            </a:r>
          </a:p>
        </p:txBody>
      </p:sp>
      <p:pic>
        <p:nvPicPr>
          <p:cNvPr id="1111043" name="Picture 3" descr="O-STYLE *T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733800"/>
            <a:ext cx="3429000" cy="2465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O-Style </a:t>
            </a:r>
            <a:r>
              <a:rPr lang="en-US" dirty="0" err="1" smtClean="0"/>
              <a:t>Haplotypes</a:t>
            </a:r>
            <a:r>
              <a:rPr lang="en-US" dirty="0" smtClean="0"/>
              <a:t> </a:t>
            </a:r>
            <a:r>
              <a:rPr lang="en-US" sz="2400" dirty="0" smtClean="0">
                <a:solidFill>
                  <a:srgbClr val="66CCFF"/>
                </a:solidFill>
              </a:rPr>
              <a:t>Chromosome </a:t>
            </a:r>
            <a:r>
              <a:rPr lang="en-US" sz="2400" dirty="0">
                <a:solidFill>
                  <a:srgbClr val="66CCFF"/>
                </a:solidFill>
              </a:rPr>
              <a:t>15</a:t>
            </a:r>
          </a:p>
        </p:txBody>
      </p:sp>
      <p:sp>
        <p:nvSpPr>
          <p:cNvPr id="1112067" name="Line 3"/>
          <p:cNvSpPr>
            <a:spLocks noChangeShapeType="1"/>
          </p:cNvSpPr>
          <p:nvPr/>
        </p:nvSpPr>
        <p:spPr bwMode="auto">
          <a:xfrm>
            <a:off x="5791200" y="5715000"/>
            <a:ext cx="3048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68" name="Line 4"/>
          <p:cNvSpPr>
            <a:spLocks noChangeShapeType="1"/>
          </p:cNvSpPr>
          <p:nvPr/>
        </p:nvSpPr>
        <p:spPr bwMode="auto">
          <a:xfrm>
            <a:off x="1676400" y="3200400"/>
            <a:ext cx="9144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69" name="Line 5"/>
          <p:cNvSpPr>
            <a:spLocks noChangeShapeType="1"/>
          </p:cNvSpPr>
          <p:nvPr/>
        </p:nvSpPr>
        <p:spPr bwMode="auto">
          <a:xfrm flipH="1">
            <a:off x="2133600" y="24384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0" name="Line 6"/>
          <p:cNvSpPr>
            <a:spLocks noChangeShapeType="1"/>
          </p:cNvSpPr>
          <p:nvPr/>
        </p:nvSpPr>
        <p:spPr bwMode="auto">
          <a:xfrm flipH="1">
            <a:off x="2133600" y="4876800"/>
            <a:ext cx="228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1" name="Line 7"/>
          <p:cNvSpPr>
            <a:spLocks noChangeShapeType="1"/>
          </p:cNvSpPr>
          <p:nvPr/>
        </p:nvSpPr>
        <p:spPr bwMode="auto">
          <a:xfrm>
            <a:off x="2133600" y="2438400"/>
            <a:ext cx="0" cy="2438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2" name="Line 8"/>
          <p:cNvSpPr>
            <a:spLocks noChangeShapeType="1"/>
          </p:cNvSpPr>
          <p:nvPr/>
        </p:nvSpPr>
        <p:spPr bwMode="auto">
          <a:xfrm flipH="1">
            <a:off x="1828800" y="37338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3" name="Line 9"/>
          <p:cNvSpPr>
            <a:spLocks noChangeShapeType="1"/>
          </p:cNvSpPr>
          <p:nvPr/>
        </p:nvSpPr>
        <p:spPr bwMode="auto">
          <a:xfrm flipH="1">
            <a:off x="4267200" y="1828800"/>
            <a:ext cx="228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4" name="Line 10"/>
          <p:cNvSpPr>
            <a:spLocks noChangeShapeType="1"/>
          </p:cNvSpPr>
          <p:nvPr/>
        </p:nvSpPr>
        <p:spPr bwMode="auto">
          <a:xfrm flipH="1">
            <a:off x="4267200" y="3048000"/>
            <a:ext cx="228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5" name="Line 11"/>
          <p:cNvSpPr>
            <a:spLocks noChangeShapeType="1"/>
          </p:cNvSpPr>
          <p:nvPr/>
        </p:nvSpPr>
        <p:spPr bwMode="auto">
          <a:xfrm flipH="1">
            <a:off x="4267200" y="4267200"/>
            <a:ext cx="228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6" name="Line 12"/>
          <p:cNvSpPr>
            <a:spLocks noChangeShapeType="1"/>
          </p:cNvSpPr>
          <p:nvPr/>
        </p:nvSpPr>
        <p:spPr bwMode="auto">
          <a:xfrm flipH="1">
            <a:off x="4267200" y="5486400"/>
            <a:ext cx="228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7" name="Line 13"/>
          <p:cNvSpPr>
            <a:spLocks noChangeShapeType="1"/>
          </p:cNvSpPr>
          <p:nvPr/>
        </p:nvSpPr>
        <p:spPr bwMode="auto">
          <a:xfrm>
            <a:off x="4267200" y="1828800"/>
            <a:ext cx="0" cy="1219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8" name="Line 14"/>
          <p:cNvSpPr>
            <a:spLocks noChangeShapeType="1"/>
          </p:cNvSpPr>
          <p:nvPr/>
        </p:nvSpPr>
        <p:spPr bwMode="auto">
          <a:xfrm flipH="1">
            <a:off x="4038600" y="2438400"/>
            <a:ext cx="228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9" name="Line 15"/>
          <p:cNvSpPr>
            <a:spLocks noChangeShapeType="1"/>
          </p:cNvSpPr>
          <p:nvPr/>
        </p:nvSpPr>
        <p:spPr bwMode="auto">
          <a:xfrm flipH="1">
            <a:off x="3886200" y="4876800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0" name="Line 16"/>
          <p:cNvSpPr>
            <a:spLocks noChangeShapeType="1"/>
          </p:cNvSpPr>
          <p:nvPr/>
        </p:nvSpPr>
        <p:spPr bwMode="auto">
          <a:xfrm>
            <a:off x="4267200" y="4267200"/>
            <a:ext cx="0" cy="1219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1" name="Line 17"/>
          <p:cNvSpPr>
            <a:spLocks noChangeShapeType="1"/>
          </p:cNvSpPr>
          <p:nvPr/>
        </p:nvSpPr>
        <p:spPr bwMode="auto">
          <a:xfrm flipH="1">
            <a:off x="6400800" y="27432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2" name="Line 18"/>
          <p:cNvSpPr>
            <a:spLocks noChangeShapeType="1"/>
          </p:cNvSpPr>
          <p:nvPr/>
        </p:nvSpPr>
        <p:spPr bwMode="auto">
          <a:xfrm flipH="1">
            <a:off x="6400800" y="33528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3" name="Line 19"/>
          <p:cNvSpPr>
            <a:spLocks noChangeShapeType="1"/>
          </p:cNvSpPr>
          <p:nvPr/>
        </p:nvSpPr>
        <p:spPr bwMode="auto">
          <a:xfrm flipH="1">
            <a:off x="6400800" y="39624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4" name="Line 20"/>
          <p:cNvSpPr>
            <a:spLocks noChangeShapeType="1"/>
          </p:cNvSpPr>
          <p:nvPr/>
        </p:nvSpPr>
        <p:spPr bwMode="auto">
          <a:xfrm flipH="1">
            <a:off x="6400800" y="45720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5" name="Line 21"/>
          <p:cNvSpPr>
            <a:spLocks noChangeShapeType="1"/>
          </p:cNvSpPr>
          <p:nvPr/>
        </p:nvSpPr>
        <p:spPr bwMode="auto">
          <a:xfrm>
            <a:off x="6705600" y="1371600"/>
            <a:ext cx="1600200" cy="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6" name="Line 22"/>
          <p:cNvSpPr>
            <a:spLocks noChangeShapeType="1"/>
          </p:cNvSpPr>
          <p:nvPr/>
        </p:nvSpPr>
        <p:spPr bwMode="auto">
          <a:xfrm>
            <a:off x="6705600" y="1676400"/>
            <a:ext cx="1600200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7" name="Line 23"/>
          <p:cNvSpPr>
            <a:spLocks noChangeShapeType="1"/>
          </p:cNvSpPr>
          <p:nvPr/>
        </p:nvSpPr>
        <p:spPr bwMode="auto">
          <a:xfrm>
            <a:off x="6705600" y="1981200"/>
            <a:ext cx="160020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8" name="Line 24"/>
          <p:cNvSpPr>
            <a:spLocks noChangeShapeType="1"/>
          </p:cNvSpPr>
          <p:nvPr/>
        </p:nvSpPr>
        <p:spPr bwMode="auto">
          <a:xfrm>
            <a:off x="6705600" y="2286000"/>
            <a:ext cx="1600200" cy="0"/>
          </a:xfrm>
          <a:prstGeom prst="line">
            <a:avLst/>
          </a:prstGeom>
          <a:noFill/>
          <a:ln w="76200">
            <a:solidFill>
              <a:srgbClr val="00CC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9" name="Line 25"/>
          <p:cNvSpPr>
            <a:spLocks noChangeShapeType="1"/>
          </p:cNvSpPr>
          <p:nvPr/>
        </p:nvSpPr>
        <p:spPr bwMode="auto">
          <a:xfrm>
            <a:off x="6705600" y="2590800"/>
            <a:ext cx="1600200" cy="0"/>
          </a:xfrm>
          <a:prstGeom prst="line">
            <a:avLst/>
          </a:prstGeom>
          <a:noFill/>
          <a:ln w="762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0" name="Line 26"/>
          <p:cNvSpPr>
            <a:spLocks noChangeShapeType="1"/>
          </p:cNvSpPr>
          <p:nvPr/>
        </p:nvSpPr>
        <p:spPr bwMode="auto">
          <a:xfrm>
            <a:off x="6705600" y="2895600"/>
            <a:ext cx="1600200" cy="0"/>
          </a:xfrm>
          <a:prstGeom prst="line">
            <a:avLst/>
          </a:prstGeom>
          <a:noFill/>
          <a:ln w="76200">
            <a:solidFill>
              <a:srgbClr val="66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1" name="Line 27"/>
          <p:cNvSpPr>
            <a:spLocks noChangeShapeType="1"/>
          </p:cNvSpPr>
          <p:nvPr/>
        </p:nvSpPr>
        <p:spPr bwMode="auto">
          <a:xfrm>
            <a:off x="6705600" y="3200400"/>
            <a:ext cx="1600200" cy="0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2" name="Line 28"/>
          <p:cNvSpPr>
            <a:spLocks noChangeShapeType="1"/>
          </p:cNvSpPr>
          <p:nvPr/>
        </p:nvSpPr>
        <p:spPr bwMode="auto">
          <a:xfrm>
            <a:off x="6705600" y="3505200"/>
            <a:ext cx="1600200" cy="0"/>
          </a:xfrm>
          <a:prstGeom prst="line">
            <a:avLst/>
          </a:prstGeom>
          <a:noFill/>
          <a:ln w="76200">
            <a:solidFill>
              <a:srgbClr val="CC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3" name="Line 29"/>
          <p:cNvSpPr>
            <a:spLocks noChangeShapeType="1"/>
          </p:cNvSpPr>
          <p:nvPr/>
        </p:nvSpPr>
        <p:spPr bwMode="auto">
          <a:xfrm>
            <a:off x="6705600" y="3810000"/>
            <a:ext cx="16002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4" name="Line 30"/>
          <p:cNvSpPr>
            <a:spLocks noChangeShapeType="1"/>
          </p:cNvSpPr>
          <p:nvPr/>
        </p:nvSpPr>
        <p:spPr bwMode="auto">
          <a:xfrm>
            <a:off x="6705600" y="4114800"/>
            <a:ext cx="1600200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5" name="Line 31"/>
          <p:cNvSpPr>
            <a:spLocks noChangeShapeType="1"/>
          </p:cNvSpPr>
          <p:nvPr/>
        </p:nvSpPr>
        <p:spPr bwMode="auto">
          <a:xfrm>
            <a:off x="6705600" y="4419600"/>
            <a:ext cx="1600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6" name="Line 32"/>
          <p:cNvSpPr>
            <a:spLocks noChangeShapeType="1"/>
          </p:cNvSpPr>
          <p:nvPr/>
        </p:nvSpPr>
        <p:spPr bwMode="auto">
          <a:xfrm>
            <a:off x="6705600" y="4724400"/>
            <a:ext cx="1600200" cy="0"/>
          </a:xfrm>
          <a:prstGeom prst="line">
            <a:avLst/>
          </a:prstGeom>
          <a:noFill/>
          <a:ln w="76200">
            <a:solidFill>
              <a:srgbClr val="FF66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7" name="Line 33"/>
          <p:cNvSpPr>
            <a:spLocks noChangeShapeType="1"/>
          </p:cNvSpPr>
          <p:nvPr/>
        </p:nvSpPr>
        <p:spPr bwMode="auto">
          <a:xfrm>
            <a:off x="6705600" y="5029200"/>
            <a:ext cx="1600200" cy="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8" name="Line 34"/>
          <p:cNvSpPr>
            <a:spLocks noChangeShapeType="1"/>
          </p:cNvSpPr>
          <p:nvPr/>
        </p:nvSpPr>
        <p:spPr bwMode="auto">
          <a:xfrm>
            <a:off x="6705600" y="5334000"/>
            <a:ext cx="1600200" cy="0"/>
          </a:xfrm>
          <a:prstGeom prst="line">
            <a:avLst/>
          </a:prstGeom>
          <a:noFill/>
          <a:ln w="76200">
            <a:solidFill>
              <a:srgbClr val="CC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9" name="Line 35"/>
          <p:cNvSpPr>
            <a:spLocks noChangeShapeType="1"/>
          </p:cNvSpPr>
          <p:nvPr/>
        </p:nvSpPr>
        <p:spPr bwMode="auto">
          <a:xfrm>
            <a:off x="6705600" y="5638800"/>
            <a:ext cx="16002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0" name="Line 36"/>
          <p:cNvSpPr>
            <a:spLocks noChangeShapeType="1"/>
          </p:cNvSpPr>
          <p:nvPr/>
        </p:nvSpPr>
        <p:spPr bwMode="auto">
          <a:xfrm>
            <a:off x="6705600" y="5943600"/>
            <a:ext cx="16002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1" name="Line 37"/>
          <p:cNvSpPr>
            <a:spLocks noChangeShapeType="1"/>
          </p:cNvSpPr>
          <p:nvPr/>
        </p:nvSpPr>
        <p:spPr bwMode="auto">
          <a:xfrm flipH="1">
            <a:off x="6400800" y="15240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2" name="Line 38"/>
          <p:cNvSpPr>
            <a:spLocks noChangeShapeType="1"/>
          </p:cNvSpPr>
          <p:nvPr/>
        </p:nvSpPr>
        <p:spPr bwMode="auto">
          <a:xfrm flipH="1">
            <a:off x="6400800" y="21336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3" name="Line 39"/>
          <p:cNvSpPr>
            <a:spLocks noChangeShapeType="1"/>
          </p:cNvSpPr>
          <p:nvPr/>
        </p:nvSpPr>
        <p:spPr bwMode="auto">
          <a:xfrm>
            <a:off x="6400800" y="1524000"/>
            <a:ext cx="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4" name="Line 40"/>
          <p:cNvSpPr>
            <a:spLocks noChangeShapeType="1"/>
          </p:cNvSpPr>
          <p:nvPr/>
        </p:nvSpPr>
        <p:spPr bwMode="auto">
          <a:xfrm flipH="1">
            <a:off x="6096000" y="18288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5" name="Line 41"/>
          <p:cNvSpPr>
            <a:spLocks noChangeShapeType="1"/>
          </p:cNvSpPr>
          <p:nvPr/>
        </p:nvSpPr>
        <p:spPr bwMode="auto">
          <a:xfrm flipH="1">
            <a:off x="6400800" y="51816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6" name="Line 42"/>
          <p:cNvSpPr>
            <a:spLocks noChangeShapeType="1"/>
          </p:cNvSpPr>
          <p:nvPr/>
        </p:nvSpPr>
        <p:spPr bwMode="auto">
          <a:xfrm flipH="1">
            <a:off x="6400800" y="57912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7" name="Line 43"/>
          <p:cNvSpPr>
            <a:spLocks noChangeShapeType="1"/>
          </p:cNvSpPr>
          <p:nvPr/>
        </p:nvSpPr>
        <p:spPr bwMode="auto">
          <a:xfrm>
            <a:off x="6400800" y="5181600"/>
            <a:ext cx="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8" name="Line 44"/>
          <p:cNvSpPr>
            <a:spLocks noChangeShapeType="1"/>
          </p:cNvSpPr>
          <p:nvPr/>
        </p:nvSpPr>
        <p:spPr bwMode="auto">
          <a:xfrm flipH="1">
            <a:off x="6096000" y="54864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9" name="Line 45"/>
          <p:cNvSpPr>
            <a:spLocks noChangeShapeType="1"/>
          </p:cNvSpPr>
          <p:nvPr/>
        </p:nvSpPr>
        <p:spPr bwMode="auto">
          <a:xfrm flipH="1">
            <a:off x="6096000" y="42672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0" name="Line 46"/>
          <p:cNvSpPr>
            <a:spLocks noChangeShapeType="1"/>
          </p:cNvSpPr>
          <p:nvPr/>
        </p:nvSpPr>
        <p:spPr bwMode="auto">
          <a:xfrm flipH="1">
            <a:off x="6096000" y="30480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1" name="Line 47"/>
          <p:cNvSpPr>
            <a:spLocks noChangeShapeType="1"/>
          </p:cNvSpPr>
          <p:nvPr/>
        </p:nvSpPr>
        <p:spPr bwMode="auto">
          <a:xfrm>
            <a:off x="6400800" y="3962400"/>
            <a:ext cx="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2" name="Line 48"/>
          <p:cNvSpPr>
            <a:spLocks noChangeShapeType="1"/>
          </p:cNvSpPr>
          <p:nvPr/>
        </p:nvSpPr>
        <p:spPr bwMode="auto">
          <a:xfrm>
            <a:off x="6400800" y="2743200"/>
            <a:ext cx="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3" name="Line 49"/>
          <p:cNvSpPr>
            <a:spLocks noChangeShapeType="1"/>
          </p:cNvSpPr>
          <p:nvPr/>
        </p:nvSpPr>
        <p:spPr bwMode="auto">
          <a:xfrm>
            <a:off x="5638800" y="5715000"/>
            <a:ext cx="1524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4" name="Line 50"/>
          <p:cNvSpPr>
            <a:spLocks noChangeShapeType="1"/>
          </p:cNvSpPr>
          <p:nvPr/>
        </p:nvSpPr>
        <p:spPr bwMode="auto">
          <a:xfrm>
            <a:off x="4495800" y="5715000"/>
            <a:ext cx="2286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5" name="Line 51"/>
          <p:cNvSpPr>
            <a:spLocks noChangeShapeType="1"/>
          </p:cNvSpPr>
          <p:nvPr/>
        </p:nvSpPr>
        <p:spPr bwMode="auto">
          <a:xfrm>
            <a:off x="5410200" y="5715000"/>
            <a:ext cx="2286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6" name="Line 52"/>
          <p:cNvSpPr>
            <a:spLocks noChangeShapeType="1"/>
          </p:cNvSpPr>
          <p:nvPr/>
        </p:nvSpPr>
        <p:spPr bwMode="auto">
          <a:xfrm>
            <a:off x="4724400" y="5715000"/>
            <a:ext cx="6858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7" name="Line 53"/>
          <p:cNvSpPr>
            <a:spLocks noChangeShapeType="1"/>
          </p:cNvSpPr>
          <p:nvPr/>
        </p:nvSpPr>
        <p:spPr bwMode="auto">
          <a:xfrm>
            <a:off x="4495800" y="5257800"/>
            <a:ext cx="990600" cy="0"/>
          </a:xfrm>
          <a:prstGeom prst="line">
            <a:avLst/>
          </a:prstGeom>
          <a:noFill/>
          <a:ln w="76200">
            <a:solidFill>
              <a:srgbClr val="CC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8" name="Line 54"/>
          <p:cNvSpPr>
            <a:spLocks noChangeShapeType="1"/>
          </p:cNvSpPr>
          <p:nvPr/>
        </p:nvSpPr>
        <p:spPr bwMode="auto">
          <a:xfrm>
            <a:off x="5486400" y="5257800"/>
            <a:ext cx="609600" cy="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9" name="Line 55"/>
          <p:cNvSpPr>
            <a:spLocks noChangeShapeType="1"/>
          </p:cNvSpPr>
          <p:nvPr/>
        </p:nvSpPr>
        <p:spPr bwMode="auto">
          <a:xfrm>
            <a:off x="4495800" y="4495800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0" name="Line 56"/>
          <p:cNvSpPr>
            <a:spLocks noChangeShapeType="1"/>
          </p:cNvSpPr>
          <p:nvPr/>
        </p:nvSpPr>
        <p:spPr bwMode="auto">
          <a:xfrm>
            <a:off x="4953000" y="4495800"/>
            <a:ext cx="914400" cy="0"/>
          </a:xfrm>
          <a:prstGeom prst="line">
            <a:avLst/>
          </a:prstGeom>
          <a:noFill/>
          <a:ln w="76200">
            <a:solidFill>
              <a:srgbClr val="FF66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1" name="Line 57"/>
          <p:cNvSpPr>
            <a:spLocks noChangeShapeType="1"/>
          </p:cNvSpPr>
          <p:nvPr/>
        </p:nvSpPr>
        <p:spPr bwMode="auto">
          <a:xfrm>
            <a:off x="5867400" y="4495800"/>
            <a:ext cx="228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2" name="Line 58"/>
          <p:cNvSpPr>
            <a:spLocks noChangeShapeType="1"/>
          </p:cNvSpPr>
          <p:nvPr/>
        </p:nvSpPr>
        <p:spPr bwMode="auto">
          <a:xfrm>
            <a:off x="4495800" y="4038600"/>
            <a:ext cx="990600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3" name="Line 59"/>
          <p:cNvSpPr>
            <a:spLocks noChangeShapeType="1"/>
          </p:cNvSpPr>
          <p:nvPr/>
        </p:nvSpPr>
        <p:spPr bwMode="auto">
          <a:xfrm>
            <a:off x="5486400" y="4038600"/>
            <a:ext cx="6096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4" name="Line 60"/>
          <p:cNvSpPr>
            <a:spLocks noChangeShapeType="1"/>
          </p:cNvSpPr>
          <p:nvPr/>
        </p:nvSpPr>
        <p:spPr bwMode="auto">
          <a:xfrm>
            <a:off x="4495800" y="2057400"/>
            <a:ext cx="160020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5" name="Line 61"/>
          <p:cNvSpPr>
            <a:spLocks noChangeShapeType="1"/>
          </p:cNvSpPr>
          <p:nvPr/>
        </p:nvSpPr>
        <p:spPr bwMode="auto">
          <a:xfrm>
            <a:off x="5943600" y="1600200"/>
            <a:ext cx="152400" cy="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6" name="Line 62"/>
          <p:cNvSpPr>
            <a:spLocks noChangeShapeType="1"/>
          </p:cNvSpPr>
          <p:nvPr/>
        </p:nvSpPr>
        <p:spPr bwMode="auto">
          <a:xfrm>
            <a:off x="4495800" y="1600200"/>
            <a:ext cx="1447800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7" name="Line 63"/>
          <p:cNvSpPr>
            <a:spLocks noChangeShapeType="1"/>
          </p:cNvSpPr>
          <p:nvPr/>
        </p:nvSpPr>
        <p:spPr bwMode="auto">
          <a:xfrm>
            <a:off x="4495800" y="2819400"/>
            <a:ext cx="1600200" cy="0"/>
          </a:xfrm>
          <a:prstGeom prst="line">
            <a:avLst/>
          </a:prstGeom>
          <a:noFill/>
          <a:ln w="762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8" name="Line 64"/>
          <p:cNvSpPr>
            <a:spLocks noChangeShapeType="1"/>
          </p:cNvSpPr>
          <p:nvPr/>
        </p:nvSpPr>
        <p:spPr bwMode="auto">
          <a:xfrm>
            <a:off x="4495800" y="3276600"/>
            <a:ext cx="1600200" cy="0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9" name="Line 65"/>
          <p:cNvSpPr>
            <a:spLocks noChangeShapeType="1"/>
          </p:cNvSpPr>
          <p:nvPr/>
        </p:nvSpPr>
        <p:spPr bwMode="auto">
          <a:xfrm>
            <a:off x="2362200" y="5181600"/>
            <a:ext cx="990600" cy="0"/>
          </a:xfrm>
          <a:prstGeom prst="line">
            <a:avLst/>
          </a:prstGeom>
          <a:noFill/>
          <a:ln w="76200">
            <a:solidFill>
              <a:srgbClr val="CC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0" name="Line 66"/>
          <p:cNvSpPr>
            <a:spLocks noChangeShapeType="1"/>
          </p:cNvSpPr>
          <p:nvPr/>
        </p:nvSpPr>
        <p:spPr bwMode="auto">
          <a:xfrm>
            <a:off x="3352800" y="5181600"/>
            <a:ext cx="609600" cy="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1" name="Line 67"/>
          <p:cNvSpPr>
            <a:spLocks noChangeShapeType="1"/>
          </p:cNvSpPr>
          <p:nvPr/>
        </p:nvSpPr>
        <p:spPr bwMode="auto">
          <a:xfrm>
            <a:off x="2362200" y="4572000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2" name="Line 68"/>
          <p:cNvSpPr>
            <a:spLocks noChangeShapeType="1"/>
          </p:cNvSpPr>
          <p:nvPr/>
        </p:nvSpPr>
        <p:spPr bwMode="auto">
          <a:xfrm>
            <a:off x="2819400" y="4572000"/>
            <a:ext cx="152400" cy="0"/>
          </a:xfrm>
          <a:prstGeom prst="line">
            <a:avLst/>
          </a:prstGeom>
          <a:noFill/>
          <a:ln w="76200">
            <a:solidFill>
              <a:srgbClr val="FF66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3" name="Line 69"/>
          <p:cNvSpPr>
            <a:spLocks noChangeShapeType="1"/>
          </p:cNvSpPr>
          <p:nvPr/>
        </p:nvSpPr>
        <p:spPr bwMode="auto">
          <a:xfrm>
            <a:off x="3352800" y="4572000"/>
            <a:ext cx="6096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4" name="Line 70"/>
          <p:cNvSpPr>
            <a:spLocks noChangeShapeType="1"/>
          </p:cNvSpPr>
          <p:nvPr/>
        </p:nvSpPr>
        <p:spPr bwMode="auto">
          <a:xfrm>
            <a:off x="2971800" y="4572000"/>
            <a:ext cx="381000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5" name="Line 71"/>
          <p:cNvSpPr>
            <a:spLocks noChangeShapeType="1"/>
          </p:cNvSpPr>
          <p:nvPr/>
        </p:nvSpPr>
        <p:spPr bwMode="auto">
          <a:xfrm>
            <a:off x="2438400" y="2743200"/>
            <a:ext cx="1600200" cy="0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6" name="Line 72"/>
          <p:cNvSpPr>
            <a:spLocks noChangeShapeType="1"/>
          </p:cNvSpPr>
          <p:nvPr/>
        </p:nvSpPr>
        <p:spPr bwMode="auto">
          <a:xfrm>
            <a:off x="2743200" y="2133600"/>
            <a:ext cx="1143000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7" name="Line 73"/>
          <p:cNvSpPr>
            <a:spLocks noChangeShapeType="1"/>
          </p:cNvSpPr>
          <p:nvPr/>
        </p:nvSpPr>
        <p:spPr bwMode="auto">
          <a:xfrm>
            <a:off x="3886200" y="2133600"/>
            <a:ext cx="152400" cy="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8" name="Line 74"/>
          <p:cNvSpPr>
            <a:spLocks noChangeShapeType="1"/>
          </p:cNvSpPr>
          <p:nvPr/>
        </p:nvSpPr>
        <p:spPr bwMode="auto">
          <a:xfrm>
            <a:off x="2438400" y="2133600"/>
            <a:ext cx="38100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9" name="Line 75"/>
          <p:cNvSpPr>
            <a:spLocks noChangeShapeType="1"/>
          </p:cNvSpPr>
          <p:nvPr/>
        </p:nvSpPr>
        <p:spPr bwMode="auto">
          <a:xfrm>
            <a:off x="1219200" y="4191000"/>
            <a:ext cx="609600" cy="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40" name="Line 76"/>
          <p:cNvSpPr>
            <a:spLocks noChangeShapeType="1"/>
          </p:cNvSpPr>
          <p:nvPr/>
        </p:nvSpPr>
        <p:spPr bwMode="auto">
          <a:xfrm>
            <a:off x="457200" y="4191000"/>
            <a:ext cx="762000" cy="0"/>
          </a:xfrm>
          <a:prstGeom prst="line">
            <a:avLst/>
          </a:prstGeom>
          <a:noFill/>
          <a:ln w="76200">
            <a:solidFill>
              <a:srgbClr val="CC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41" name="Line 77"/>
          <p:cNvSpPr>
            <a:spLocks noChangeShapeType="1"/>
          </p:cNvSpPr>
          <p:nvPr/>
        </p:nvSpPr>
        <p:spPr bwMode="auto">
          <a:xfrm>
            <a:off x="228600" y="4191000"/>
            <a:ext cx="228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42" name="Line 78"/>
          <p:cNvSpPr>
            <a:spLocks noChangeShapeType="1"/>
          </p:cNvSpPr>
          <p:nvPr/>
        </p:nvSpPr>
        <p:spPr bwMode="auto">
          <a:xfrm>
            <a:off x="533400" y="3276600"/>
            <a:ext cx="1143000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43" name="Line 79"/>
          <p:cNvSpPr>
            <a:spLocks noChangeShapeType="1"/>
          </p:cNvSpPr>
          <p:nvPr/>
        </p:nvSpPr>
        <p:spPr bwMode="auto">
          <a:xfrm>
            <a:off x="1676400" y="3276600"/>
            <a:ext cx="152400" cy="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44" name="Line 80"/>
          <p:cNvSpPr>
            <a:spLocks noChangeShapeType="1"/>
          </p:cNvSpPr>
          <p:nvPr/>
        </p:nvSpPr>
        <p:spPr bwMode="auto">
          <a:xfrm>
            <a:off x="304800" y="3276600"/>
            <a:ext cx="22860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45" name="Line 81"/>
          <p:cNvSpPr>
            <a:spLocks noChangeShapeType="1"/>
          </p:cNvSpPr>
          <p:nvPr/>
        </p:nvSpPr>
        <p:spPr bwMode="auto">
          <a:xfrm>
            <a:off x="228600" y="3276600"/>
            <a:ext cx="152400" cy="0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226425" cy="584775"/>
          </a:xfrm>
        </p:spPr>
        <p:txBody>
          <a:bodyPr/>
          <a:lstStyle/>
          <a:p>
            <a:r>
              <a:rPr lang="en-US" dirty="0" smtClean="0"/>
              <a:t>Loss-of-function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295400"/>
            <a:ext cx="8226425" cy="4185761"/>
          </a:xfrm>
        </p:spPr>
        <p:txBody>
          <a:bodyPr/>
          <a:lstStyle/>
          <a:p>
            <a:pPr>
              <a:buClr>
                <a:srgbClr val="00FF00"/>
              </a:buClr>
            </a:pPr>
            <a:r>
              <a:rPr lang="en-US" dirty="0" smtClean="0"/>
              <a:t>At least </a:t>
            </a:r>
            <a:r>
              <a:rPr lang="en-US" dirty="0" smtClean="0">
                <a:solidFill>
                  <a:srgbClr val="00FF00"/>
                </a:solidFill>
              </a:rPr>
              <a:t>100</a:t>
            </a:r>
            <a:r>
              <a:rPr lang="en-US" dirty="0" smtClean="0"/>
              <a:t> </a:t>
            </a:r>
            <a:r>
              <a:rPr lang="en-US" dirty="0" err="1" smtClean="0"/>
              <a:t>LoF</a:t>
            </a:r>
            <a:r>
              <a:rPr lang="en-US" dirty="0" smtClean="0"/>
              <a:t> per human genome surveyed </a:t>
            </a:r>
            <a:r>
              <a:rPr lang="en-US" sz="2400" dirty="0" smtClean="0">
                <a:solidFill>
                  <a:srgbClr val="B8E2FF"/>
                </a:solidFill>
              </a:rPr>
              <a:t>(MacArthur et al., 2010)</a:t>
            </a:r>
          </a:p>
          <a:p>
            <a:pPr lvl="1">
              <a:buClr>
                <a:srgbClr val="00FF00"/>
              </a:buClr>
            </a:pPr>
            <a:r>
              <a:rPr lang="en-US" dirty="0" smtClean="0"/>
              <a:t>Of those genes </a:t>
            </a:r>
            <a:r>
              <a:rPr lang="en-US" dirty="0" smtClean="0">
                <a:solidFill>
                  <a:srgbClr val="00FF00"/>
                </a:solidFill>
              </a:rPr>
              <a:t>~20 </a:t>
            </a:r>
            <a:r>
              <a:rPr lang="en-US" dirty="0" smtClean="0"/>
              <a:t>are completely inactivated</a:t>
            </a:r>
          </a:p>
          <a:p>
            <a:pPr lvl="1">
              <a:buClr>
                <a:srgbClr val="00FF00"/>
              </a:buClr>
            </a:pPr>
            <a:r>
              <a:rPr lang="en-US" dirty="0" smtClean="0"/>
              <a:t>Uncharacterized </a:t>
            </a:r>
            <a:r>
              <a:rPr lang="en-US" dirty="0" err="1"/>
              <a:t>LoF</a:t>
            </a:r>
            <a:r>
              <a:rPr lang="en-US" dirty="0"/>
              <a:t> variants </a:t>
            </a:r>
            <a:r>
              <a:rPr lang="en-US" dirty="0" smtClean="0"/>
              <a:t>likely </a:t>
            </a:r>
            <a:r>
              <a:rPr lang="en-US" dirty="0"/>
              <a:t>to have phenotypic </a:t>
            </a:r>
            <a:r>
              <a:rPr lang="en-US" dirty="0" smtClean="0"/>
              <a:t>effects</a:t>
            </a:r>
          </a:p>
          <a:p>
            <a:pPr>
              <a:buClr>
                <a:srgbClr val="00FF00"/>
              </a:buClr>
            </a:pPr>
            <a:r>
              <a:rPr lang="en-US" dirty="0" smtClean="0"/>
              <a:t>How should mating programs deal with this?</a:t>
            </a:r>
          </a:p>
          <a:p>
            <a:pPr>
              <a:buClr>
                <a:srgbClr val="00FF00"/>
              </a:buClr>
            </a:pPr>
            <a:r>
              <a:rPr lang="en-US" dirty="0" smtClean="0"/>
              <a:t>Can we find them?</a:t>
            </a:r>
          </a:p>
        </p:txBody>
      </p:sp>
    </p:spTree>
    <p:extLst>
      <p:ext uri="{BB962C8B-B14F-4D97-AF65-F5344CB8AC3E}">
        <p14:creationId xmlns:p14="http://schemas.microsoft.com/office/powerpoint/2010/main" val="1727278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Recessive defect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7924800" cy="4724400"/>
          </a:xfrm>
        </p:spPr>
        <p:txBody>
          <a:bodyPr/>
          <a:lstStyle/>
          <a:p>
            <a:r>
              <a:rPr lang="en-US" dirty="0" smtClean="0"/>
              <a:t>Check for homozygous </a:t>
            </a:r>
            <a:r>
              <a:rPr lang="en-US" dirty="0" err="1" smtClean="0"/>
              <a:t>haplotypes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FF00"/>
                </a:solidFill>
              </a:rPr>
              <a:t>7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0FF00"/>
                </a:solidFill>
              </a:rPr>
              <a:t>90</a:t>
            </a:r>
            <a:r>
              <a:rPr lang="en-US" dirty="0" smtClean="0"/>
              <a:t> expected but none observed </a:t>
            </a:r>
          </a:p>
          <a:p>
            <a:pPr lvl="1"/>
            <a:r>
              <a:rPr lang="en-US" dirty="0" smtClean="0">
                <a:solidFill>
                  <a:srgbClr val="00FF00"/>
                </a:solidFill>
              </a:rPr>
              <a:t>5</a:t>
            </a:r>
            <a:r>
              <a:rPr lang="en-US" dirty="0" smtClean="0"/>
              <a:t> of top </a:t>
            </a:r>
            <a:r>
              <a:rPr lang="en-US" dirty="0" smtClean="0">
                <a:solidFill>
                  <a:srgbClr val="00FF00"/>
                </a:solidFill>
              </a:rPr>
              <a:t>11</a:t>
            </a:r>
            <a:r>
              <a:rPr lang="en-US" dirty="0" smtClean="0"/>
              <a:t> are potentially lethal</a:t>
            </a:r>
          </a:p>
          <a:p>
            <a:pPr lvl="1"/>
            <a:r>
              <a:rPr lang="en-US" dirty="0" smtClean="0">
                <a:solidFill>
                  <a:srgbClr val="00FF00"/>
                </a:solidFill>
              </a:rPr>
              <a:t>936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0FF00"/>
                </a:solidFill>
              </a:rPr>
              <a:t>52,449</a:t>
            </a:r>
            <a:r>
              <a:rPr lang="en-US" dirty="0" smtClean="0"/>
              <a:t> carrier sire by carrier MGS fertility records</a:t>
            </a:r>
          </a:p>
          <a:p>
            <a:pPr lvl="1"/>
            <a:r>
              <a:rPr lang="en-US" dirty="0" smtClean="0">
                <a:solidFill>
                  <a:srgbClr val="00FF00"/>
                </a:solidFill>
              </a:rPr>
              <a:t>3.1%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0FF00"/>
                </a:solidFill>
              </a:rPr>
              <a:t>3.7%</a:t>
            </a:r>
            <a:r>
              <a:rPr lang="en-US" dirty="0" smtClean="0"/>
              <a:t> lower conception rates</a:t>
            </a:r>
          </a:p>
          <a:p>
            <a:pPr lvl="1"/>
            <a:r>
              <a:rPr lang="en-US" dirty="0" smtClean="0"/>
              <a:t>Some slightly higher stillbirth rates</a:t>
            </a:r>
          </a:p>
          <a:p>
            <a:r>
              <a:rPr lang="en-US" dirty="0" smtClean="0"/>
              <a:t>Confirmed </a:t>
            </a:r>
            <a:r>
              <a:rPr lang="en-US" dirty="0" err="1" smtClean="0"/>
              <a:t>Brachyspina</a:t>
            </a:r>
            <a:r>
              <a:rPr lang="en-US" dirty="0" smtClean="0"/>
              <a:t> same way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163132"/>
            <a:ext cx="8957732" cy="553998"/>
          </a:xfrm>
        </p:spPr>
        <p:txBody>
          <a:bodyPr/>
          <a:lstStyle/>
          <a:p>
            <a:r>
              <a:rPr lang="en-US" sz="3600" dirty="0" smtClean="0"/>
              <a:t>Haplotypes affecting fertility &amp; stillbirth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5809922"/>
              </p:ext>
            </p:extLst>
          </p:nvPr>
        </p:nvGraphicFramePr>
        <p:xfrm>
          <a:off x="200529" y="1048081"/>
          <a:ext cx="8742945" cy="53544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0871"/>
                <a:gridCol w="1634067"/>
                <a:gridCol w="1286933"/>
                <a:gridCol w="1943100"/>
                <a:gridCol w="3037974"/>
              </a:tblGrid>
              <a:tr h="340452"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Name</a:t>
                      </a:r>
                      <a:endParaRPr lang="en-US" sz="1800" b="1" baseline="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Chromosome</a:t>
                      </a:r>
                      <a:endParaRPr lang="en-US" sz="1800" b="1" baseline="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Location</a:t>
                      </a:r>
                      <a:endParaRPr lang="en-US" sz="1800" b="1" baseline="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Haplotype Freq</a:t>
                      </a:r>
                      <a:endParaRPr lang="en-US" sz="1800" b="1" baseline="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Earliest Known Ancestor</a:t>
                      </a:r>
                      <a:endParaRPr lang="en-US" sz="1800" b="1" baseline="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18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HH1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63150400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1.9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Pawnee Farm </a:t>
                      </a:r>
                      <a:r>
                        <a:rPr lang="en-US" sz="1800" b="1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Arlinda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Chief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21546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HH2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94.8-96.5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1.6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Willowholme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Mark Anthony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  <a:tr h="616466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HH3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95410507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2.9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Glendell</a:t>
                      </a:r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Arlinda</a:t>
                      </a:r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Chief,</a:t>
                      </a:r>
                    </a:p>
                    <a:p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Gray View </a:t>
                      </a:r>
                      <a:r>
                        <a:rPr lang="en-US" sz="1800" b="1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Skyliner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  <a:tr h="396332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HH4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1,277,227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0.37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Besne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Buck 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HH5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92-94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2.22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Thornlea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Texal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Supreme 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JH1</a:t>
                      </a:r>
                      <a:endParaRPr lang="en-US" sz="1800" b="1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15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11-16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12.1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Observer Chocolate Soldier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  <a:tr h="62145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6600"/>
                          </a:solidFill>
                          <a:latin typeface="Trebuchet MS"/>
                          <a:cs typeface="Trebuchet MS"/>
                        </a:rPr>
                        <a:t>BH1</a:t>
                      </a:r>
                      <a:endParaRPr lang="en-US" sz="1800" b="1" dirty="0">
                        <a:solidFill>
                          <a:srgbClr val="FF66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42-47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6.67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West Lawn Stretch Improver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6600"/>
                          </a:solidFill>
                          <a:latin typeface="Trebuchet MS"/>
                          <a:cs typeface="Trebuchet MS"/>
                        </a:rPr>
                        <a:t>BH2</a:t>
                      </a:r>
                      <a:endParaRPr lang="en-US" sz="1800" b="1" dirty="0">
                        <a:solidFill>
                          <a:srgbClr val="FF66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19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10-12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7.78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Rancho Rustic My Design 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  <a:tr h="47718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AH1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17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65.9-66.2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11.8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Selwood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Betty’s Commander 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4266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Precision mating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0133" y="1143000"/>
            <a:ext cx="8686800" cy="53437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Eliminate undesirable haplotypes</a:t>
            </a:r>
          </a:p>
          <a:p>
            <a:pPr marL="730250" lvl="1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Detection at low allele frequencies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Avoid carrier-to-carrier </a:t>
            </a:r>
            <a:r>
              <a:rPr lang="en-GB" sz="3200" b="1" dirty="0" err="1">
                <a:solidFill>
                  <a:srgbClr val="FFFFFF"/>
                </a:solidFill>
                <a:latin typeface="Trebuchet MS" charset="0"/>
              </a:rPr>
              <a:t>matings</a:t>
            </a:r>
            <a:endParaRPr lang="en-GB" sz="3200" b="1" dirty="0">
              <a:solidFill>
                <a:srgbClr val="FFFFFF"/>
              </a:solidFill>
              <a:latin typeface="Trebuchet MS" charset="0"/>
            </a:endParaRPr>
          </a:p>
          <a:p>
            <a:pPr marL="730250" lvl="1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Easy with few recessives, difficult with many recessives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Include in selection indices</a:t>
            </a:r>
          </a:p>
          <a:p>
            <a:pPr marL="730250" lvl="1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Requires many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inputs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Use a selection strategy for </a:t>
            </a:r>
            <a:r>
              <a:rPr lang="en-GB" sz="3200" b="1" dirty="0" err="1" smtClean="0">
                <a:solidFill>
                  <a:srgbClr val="FFFFFF"/>
                </a:solidFill>
                <a:latin typeface="Trebuchet MS" charset="0"/>
              </a:rPr>
              <a:t>favorable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minor alleles </a:t>
            </a:r>
            <a:r>
              <a:rPr lang="en-GB" sz="2400" b="1" dirty="0" smtClean="0">
                <a:solidFill>
                  <a:srgbClr val="A9C9FF"/>
                </a:solidFill>
                <a:latin typeface="Trebuchet MS" charset="0"/>
              </a:rPr>
              <a:t>(Sun &amp; </a:t>
            </a:r>
            <a:r>
              <a:rPr lang="en-GB" sz="2400" b="1" dirty="0" err="1" smtClean="0">
                <a:solidFill>
                  <a:srgbClr val="A9C9FF"/>
                </a:solidFill>
                <a:latin typeface="Trebuchet MS" charset="0"/>
              </a:rPr>
              <a:t>VanRaden</a:t>
            </a:r>
            <a:r>
              <a:rPr lang="en-GB" sz="2400" b="1" dirty="0" smtClean="0">
                <a:solidFill>
                  <a:srgbClr val="A9C9FF"/>
                </a:solidFill>
                <a:latin typeface="Trebuchet MS" charset="0"/>
              </a:rPr>
              <a:t>, 2013)</a:t>
            </a:r>
            <a:endParaRPr lang="en-GB" sz="2400" b="1" dirty="0">
              <a:solidFill>
                <a:srgbClr val="A9C9FF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9034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848725" cy="585788"/>
          </a:xfrm>
        </p:spPr>
        <p:txBody>
          <a:bodyPr/>
          <a:lstStyle/>
          <a:p>
            <a:r>
              <a:rPr lang="en-US">
                <a:latin typeface="Trebuchet MS" charset="0"/>
              </a:rPr>
              <a:t>Sequencing successes at AIPL/BFGL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78363"/>
          </a:xfrm>
        </p:spPr>
        <p:txBody>
          <a:bodyPr/>
          <a:lstStyle/>
          <a:p>
            <a:pPr>
              <a:buClr>
                <a:srgbClr val="00FF00"/>
              </a:buClr>
            </a:pPr>
            <a:r>
              <a:rPr lang="en-US" dirty="0">
                <a:latin typeface="Trebuchet MS" charset="0"/>
              </a:rPr>
              <a:t>Simple loss-of-function mutations</a:t>
            </a:r>
          </a:p>
          <a:p>
            <a:pPr lvl="1">
              <a:buClr>
                <a:srgbClr val="00FF00"/>
              </a:buClr>
            </a:pPr>
            <a:r>
              <a:rPr lang="en-US" i="1" dirty="0">
                <a:solidFill>
                  <a:srgbClr val="FFFF00"/>
                </a:solidFill>
                <a:latin typeface="Trebuchet MS" charset="0"/>
              </a:rPr>
              <a:t>APAF1</a:t>
            </a:r>
            <a:r>
              <a:rPr lang="en-US" i="1" dirty="0">
                <a:latin typeface="Trebuchet MS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Trebuchet MS" charset="0"/>
              </a:rPr>
              <a:t>(HH1) </a:t>
            </a:r>
            <a:r>
              <a:rPr lang="en-US" dirty="0" smtClean="0">
                <a:latin typeface="Trebuchet MS" charset="0"/>
              </a:rPr>
              <a:t>– </a:t>
            </a:r>
            <a:r>
              <a:rPr lang="en-US" dirty="0">
                <a:latin typeface="Trebuchet MS" charset="0"/>
              </a:rPr>
              <a:t>Spontaneous abortions in Holstein cattle </a:t>
            </a:r>
            <a:r>
              <a:rPr lang="en-US" sz="2400" dirty="0">
                <a:solidFill>
                  <a:srgbClr val="A9C9FF"/>
                </a:solidFill>
                <a:latin typeface="Trebuchet MS" charset="0"/>
              </a:rPr>
              <a:t>(Adams et al., 2012)</a:t>
            </a:r>
          </a:p>
          <a:p>
            <a:pPr lvl="1">
              <a:buClr>
                <a:srgbClr val="00FF00"/>
              </a:buClr>
            </a:pPr>
            <a:r>
              <a:rPr lang="en-US" i="1" dirty="0">
                <a:solidFill>
                  <a:srgbClr val="FFFF00"/>
                </a:solidFill>
                <a:latin typeface="Trebuchet MS" charset="0"/>
              </a:rPr>
              <a:t>CWC15</a:t>
            </a:r>
            <a:r>
              <a:rPr lang="en-US" dirty="0">
                <a:solidFill>
                  <a:srgbClr val="FFFF00"/>
                </a:solidFill>
                <a:latin typeface="Trebuchet MS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Trebuchet MS" charset="0"/>
              </a:rPr>
              <a:t>(JH1) </a:t>
            </a:r>
            <a:r>
              <a:rPr lang="en-US" dirty="0" smtClean="0">
                <a:latin typeface="Trebuchet MS" charset="0"/>
              </a:rPr>
              <a:t>– </a:t>
            </a:r>
            <a:r>
              <a:rPr lang="en-US" dirty="0">
                <a:latin typeface="Trebuchet MS" charset="0"/>
              </a:rPr>
              <a:t>Early embryonic death in Jersey cattle </a:t>
            </a:r>
            <a:r>
              <a:rPr lang="en-US" sz="2400" dirty="0">
                <a:solidFill>
                  <a:srgbClr val="A9C9FF"/>
                </a:solidFill>
                <a:latin typeface="Trebuchet MS" charset="0"/>
              </a:rPr>
              <a:t>(</a:t>
            </a:r>
            <a:r>
              <a:rPr lang="en-US" sz="2400" dirty="0" err="1">
                <a:solidFill>
                  <a:srgbClr val="A9C9FF"/>
                </a:solidFill>
                <a:latin typeface="Trebuchet MS" charset="0"/>
              </a:rPr>
              <a:t>Sonstegard</a:t>
            </a:r>
            <a:r>
              <a:rPr lang="en-US" sz="2400" dirty="0">
                <a:solidFill>
                  <a:srgbClr val="A9C9FF"/>
                </a:solidFill>
                <a:latin typeface="Trebuchet MS" charset="0"/>
              </a:rPr>
              <a:t> et al., 2013)</a:t>
            </a:r>
          </a:p>
          <a:p>
            <a:pPr lvl="1">
              <a:buClr>
                <a:srgbClr val="00FF00"/>
              </a:buClr>
            </a:pPr>
            <a:r>
              <a:rPr lang="en-US" dirty="0">
                <a:solidFill>
                  <a:srgbClr val="FFFF00"/>
                </a:solidFill>
                <a:latin typeface="Trebuchet MS" charset="0"/>
              </a:rPr>
              <a:t>Weaver syndrome</a:t>
            </a:r>
            <a:r>
              <a:rPr lang="en-US" dirty="0">
                <a:latin typeface="Trebuchet MS" charset="0"/>
              </a:rPr>
              <a:t> – Neurological degeneration and death in Brown Swiss cattle </a:t>
            </a:r>
            <a:r>
              <a:rPr lang="en-US" sz="2400" dirty="0">
                <a:solidFill>
                  <a:srgbClr val="A9C9FF"/>
                </a:solidFill>
                <a:latin typeface="Trebuchet MS" charset="0"/>
              </a:rPr>
              <a:t>(McClure et al., 2013)</a:t>
            </a:r>
          </a:p>
        </p:txBody>
      </p:sp>
    </p:spTree>
    <p:extLst>
      <p:ext uri="{BB962C8B-B14F-4D97-AF65-F5344CB8AC3E}">
        <p14:creationId xmlns:p14="http://schemas.microsoft.com/office/powerpoint/2010/main" val="771564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848725" cy="619125"/>
          </a:xfrm>
        </p:spPr>
        <p:txBody>
          <a:bodyPr/>
          <a:lstStyle/>
          <a:p>
            <a:r>
              <a:rPr lang="en-US">
                <a:latin typeface="Trebuchet MS" charset="0"/>
              </a:rPr>
              <a:t>Modified pedigree &amp; haplotype design 	</a:t>
            </a:r>
          </a:p>
        </p:txBody>
      </p:sp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3733800" y="1219200"/>
            <a:ext cx="1600200" cy="58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eaLnBrk="1"/>
            <a:r>
              <a:rPr lang="en-US" sz="1600" b="1">
                <a:solidFill>
                  <a:srgbClr val="FFFF00"/>
                </a:solidFill>
              </a:rPr>
              <a:t>Bull A </a:t>
            </a:r>
            <a:r>
              <a:rPr lang="en-US" sz="1600" b="1">
                <a:solidFill>
                  <a:srgbClr val="FFFFFF"/>
                </a:solidFill>
              </a:rPr>
              <a:t>(1968)</a:t>
            </a:r>
            <a:endParaRPr lang="en-US" sz="1600" b="1">
              <a:solidFill>
                <a:srgbClr val="FFFF00"/>
              </a:solidFill>
            </a:endParaRPr>
          </a:p>
          <a:p>
            <a:pPr eaLnBrk="1"/>
            <a:r>
              <a:rPr lang="en-US" sz="1600" b="1">
                <a:solidFill>
                  <a:srgbClr val="FFFFFF"/>
                </a:solidFill>
              </a:rPr>
              <a:t>AA, SCE: 8</a:t>
            </a: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7156450" y="1219200"/>
            <a:ext cx="1427163" cy="58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eaLnBrk="1"/>
            <a:r>
              <a:rPr lang="en-US" sz="1600" b="1" dirty="0">
                <a:solidFill>
                  <a:srgbClr val="00FF00"/>
                </a:solidFill>
              </a:rPr>
              <a:t>Bull B </a:t>
            </a:r>
            <a:r>
              <a:rPr lang="en-US" sz="1600" b="1" dirty="0">
                <a:solidFill>
                  <a:srgbClr val="FFFFFF"/>
                </a:solidFill>
              </a:rPr>
              <a:t>(1962)</a:t>
            </a:r>
          </a:p>
          <a:p>
            <a:pPr eaLnBrk="1"/>
            <a:r>
              <a:rPr lang="en-US" sz="1600" b="1" dirty="0">
                <a:solidFill>
                  <a:schemeClr val="bg1"/>
                </a:solidFill>
              </a:rPr>
              <a:t>AA, SCE: 7</a:t>
            </a:r>
          </a:p>
        </p:txBody>
      </p:sp>
      <p:sp>
        <p:nvSpPr>
          <p:cNvPr id="12292" name="TextBox 19"/>
          <p:cNvSpPr txBox="1">
            <a:spLocks noChangeArrowheads="1"/>
          </p:cNvSpPr>
          <p:nvPr/>
        </p:nvSpPr>
        <p:spPr bwMode="auto">
          <a:xfrm>
            <a:off x="6324600" y="2057400"/>
            <a:ext cx="534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eaLnBrk="1"/>
            <a:r>
              <a:rPr lang="en-US">
                <a:solidFill>
                  <a:srgbClr val="00FF00"/>
                </a:solidFill>
              </a:rPr>
              <a:t>MGS</a:t>
            </a:r>
          </a:p>
        </p:txBody>
      </p:sp>
      <p:grpSp>
        <p:nvGrpSpPr>
          <p:cNvPr id="12293" name="Group 15"/>
          <p:cNvGrpSpPr>
            <a:grpSpLocks/>
          </p:cNvGrpSpPr>
          <p:nvPr/>
        </p:nvGrpSpPr>
        <p:grpSpPr bwMode="auto">
          <a:xfrm>
            <a:off x="3048000" y="5670550"/>
            <a:ext cx="2938463" cy="593725"/>
            <a:chOff x="1981200" y="3957935"/>
            <a:chExt cx="2938777" cy="593595"/>
          </a:xfrm>
        </p:grpSpPr>
        <p:sp>
          <p:nvSpPr>
            <p:cNvPr id="12320" name="TextBox 6"/>
            <p:cNvSpPr txBox="1">
              <a:spLocks noChangeArrowheads="1"/>
            </p:cNvSpPr>
            <p:nvPr/>
          </p:nvSpPr>
          <p:spPr bwMode="auto">
            <a:xfrm>
              <a:off x="1981200" y="3957935"/>
              <a:ext cx="1427494" cy="58477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defRPr>
              </a:lvl1pPr>
              <a:lvl2pPr marL="742950" indent="-28575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2pPr>
              <a:lvl3pPr marL="11430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3pPr>
              <a:lvl4pPr marL="16002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4pPr>
              <a:lvl5pPr marL="20574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9pPr>
            </a:lstStyle>
            <a:p>
              <a:pPr eaLnBrk="1"/>
              <a:r>
                <a:rPr lang="en-US" sz="1600" b="1">
                  <a:solidFill>
                    <a:srgbClr val="00FF00"/>
                  </a:solidFill>
                </a:rPr>
                <a:t>Bull H</a:t>
              </a:r>
              <a:r>
                <a:rPr lang="en-US" sz="1600" b="1">
                  <a:solidFill>
                    <a:srgbClr val="FFFF00"/>
                  </a:solidFill>
                </a:rPr>
                <a:t> </a:t>
              </a:r>
              <a:r>
                <a:rPr lang="en-US" sz="1600" b="1">
                  <a:solidFill>
                    <a:srgbClr val="FFFFFF"/>
                  </a:solidFill>
                </a:rPr>
                <a:t>(1989)</a:t>
              </a:r>
              <a:endParaRPr lang="en-US" sz="1600" b="1">
                <a:solidFill>
                  <a:srgbClr val="FFFF00"/>
                </a:solidFill>
              </a:endParaRPr>
            </a:p>
            <a:p>
              <a:pPr eaLnBrk="1"/>
              <a:r>
                <a:rPr lang="en-US" sz="1600" b="1">
                  <a:solidFill>
                    <a:srgbClr val="FFFFFF"/>
                  </a:solidFill>
                </a:rPr>
                <a:t>Aa, SCE: 14</a:t>
              </a:r>
            </a:p>
          </p:txBody>
        </p:sp>
        <p:sp>
          <p:nvSpPr>
            <p:cNvPr id="12321" name="TextBox 9"/>
            <p:cNvSpPr txBox="1">
              <a:spLocks noChangeArrowheads="1"/>
            </p:cNvSpPr>
            <p:nvPr/>
          </p:nvSpPr>
          <p:spPr bwMode="auto">
            <a:xfrm>
              <a:off x="3583553" y="3966754"/>
              <a:ext cx="1336424" cy="58477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defRPr>
              </a:lvl1pPr>
              <a:lvl2pPr marL="742950" indent="-28575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2pPr>
              <a:lvl3pPr marL="11430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3pPr>
              <a:lvl4pPr marL="16002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4pPr>
              <a:lvl5pPr marL="20574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9pPr>
            </a:lstStyle>
            <a:p>
              <a:pPr eaLnBrk="1"/>
              <a:r>
                <a:rPr lang="en-US" sz="1600" b="1" dirty="0">
                  <a:solidFill>
                    <a:srgbClr val="00FF00"/>
                  </a:solidFill>
                </a:rPr>
                <a:t>Bull I</a:t>
              </a:r>
              <a:r>
                <a:rPr lang="en-US" sz="1600" b="1" dirty="0">
                  <a:solidFill>
                    <a:srgbClr val="FFFF00"/>
                  </a:solidFill>
                </a:rPr>
                <a:t> </a:t>
              </a:r>
              <a:r>
                <a:rPr lang="en-US" sz="1600" b="1" dirty="0">
                  <a:solidFill>
                    <a:srgbClr val="FFFFFF"/>
                  </a:solidFill>
                </a:rPr>
                <a:t>(1994)</a:t>
              </a:r>
            </a:p>
            <a:p>
              <a:pPr eaLnBrk="1"/>
              <a:r>
                <a:rPr lang="en-US" sz="1600" b="1" dirty="0" err="1">
                  <a:solidFill>
                    <a:srgbClr val="FFFFFF"/>
                  </a:solidFill>
                </a:rPr>
                <a:t>Aa</a:t>
              </a:r>
              <a:r>
                <a:rPr lang="en-US" sz="1600" b="1" dirty="0">
                  <a:solidFill>
                    <a:srgbClr val="FFFFFF"/>
                  </a:solidFill>
                </a:rPr>
                <a:t>, SCE: 18</a:t>
              </a:r>
            </a:p>
          </p:txBody>
        </p:sp>
      </p:grp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3024188" y="4470400"/>
            <a:ext cx="1428750" cy="5857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eaLnBrk="1"/>
            <a:r>
              <a:rPr lang="en-US" sz="1600" b="1" dirty="0">
                <a:solidFill>
                  <a:srgbClr val="FFFF00"/>
                </a:solidFill>
              </a:rPr>
              <a:t>Bull E </a:t>
            </a:r>
            <a:r>
              <a:rPr lang="en-US" sz="1600" b="1" dirty="0">
                <a:solidFill>
                  <a:srgbClr val="FFFFFF"/>
                </a:solidFill>
              </a:rPr>
              <a:t>(1982)</a:t>
            </a:r>
            <a:endParaRPr lang="en-US" sz="1600" b="1" dirty="0">
              <a:solidFill>
                <a:srgbClr val="FFFF00"/>
              </a:solidFill>
            </a:endParaRPr>
          </a:p>
          <a:p>
            <a:pPr eaLnBrk="1"/>
            <a:r>
              <a:rPr lang="en-US" sz="1600" b="1" dirty="0" err="1">
                <a:solidFill>
                  <a:srgbClr val="FFFFFF"/>
                </a:solidFill>
              </a:rPr>
              <a:t>Aa</a:t>
            </a:r>
            <a:r>
              <a:rPr lang="en-US" sz="1600" b="1" dirty="0">
                <a:solidFill>
                  <a:srgbClr val="FFFFFF"/>
                </a:solidFill>
              </a:rPr>
              <a:t>, SCE: 8</a:t>
            </a:r>
          </a:p>
        </p:txBody>
      </p:sp>
      <p:sp>
        <p:nvSpPr>
          <p:cNvPr id="12295" name="TextBox 10"/>
          <p:cNvSpPr txBox="1">
            <a:spLocks noChangeArrowheads="1"/>
          </p:cNvSpPr>
          <p:nvPr/>
        </p:nvSpPr>
        <p:spPr bwMode="auto">
          <a:xfrm>
            <a:off x="4613275" y="4470400"/>
            <a:ext cx="1406525" cy="5857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eaLnBrk="1"/>
            <a:r>
              <a:rPr lang="en-US" sz="1600" b="1" dirty="0">
                <a:solidFill>
                  <a:srgbClr val="00FF00"/>
                </a:solidFill>
              </a:rPr>
              <a:t>Bull F</a:t>
            </a:r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en-US" sz="1600" b="1" dirty="0">
                <a:solidFill>
                  <a:srgbClr val="FFFFFF"/>
                </a:solidFill>
              </a:rPr>
              <a:t>(1987)</a:t>
            </a:r>
            <a:endParaRPr lang="en-US" sz="1600" b="1" dirty="0">
              <a:solidFill>
                <a:srgbClr val="FFFF00"/>
              </a:solidFill>
            </a:endParaRPr>
          </a:p>
          <a:p>
            <a:pPr eaLnBrk="1"/>
            <a:r>
              <a:rPr lang="en-US" sz="1600" b="1" dirty="0" err="1">
                <a:solidFill>
                  <a:srgbClr val="FFFFFF"/>
                </a:solidFill>
              </a:rPr>
              <a:t>Aa</a:t>
            </a:r>
            <a:r>
              <a:rPr lang="en-US" sz="1600" b="1" dirty="0">
                <a:solidFill>
                  <a:srgbClr val="FFFFFF"/>
                </a:solidFill>
              </a:rPr>
              <a:t>, SCE: 15</a:t>
            </a:r>
          </a:p>
        </p:txBody>
      </p:sp>
      <p:sp>
        <p:nvSpPr>
          <p:cNvPr id="12296" name="TextBox 14"/>
          <p:cNvSpPr txBox="1">
            <a:spLocks noChangeArrowheads="1"/>
          </p:cNvSpPr>
          <p:nvPr/>
        </p:nvSpPr>
        <p:spPr bwMode="auto">
          <a:xfrm>
            <a:off x="3732213" y="2413000"/>
            <a:ext cx="1601787" cy="831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eaLnBrk="1"/>
            <a:r>
              <a:rPr lang="en-US" sz="1600" b="1" dirty="0">
                <a:solidFill>
                  <a:srgbClr val="FFFF00"/>
                </a:solidFill>
              </a:rPr>
              <a:t>Bull C </a:t>
            </a:r>
            <a:r>
              <a:rPr lang="en-US" sz="1600" b="1" dirty="0">
                <a:solidFill>
                  <a:srgbClr val="FFFFFF"/>
                </a:solidFill>
              </a:rPr>
              <a:t>(1975)</a:t>
            </a:r>
            <a:endParaRPr lang="en-US" sz="1600" b="1" dirty="0">
              <a:solidFill>
                <a:srgbClr val="FFFF00"/>
              </a:solidFill>
            </a:endParaRPr>
          </a:p>
          <a:p>
            <a:pPr eaLnBrk="1"/>
            <a:r>
              <a:rPr lang="en-US" sz="1600" b="1" dirty="0">
                <a:solidFill>
                  <a:srgbClr val="FFFFFF"/>
                </a:solidFill>
              </a:rPr>
              <a:t>AA, SCE: 8</a:t>
            </a:r>
          </a:p>
          <a:p>
            <a:pPr eaLnBrk="1"/>
            <a:r>
              <a:rPr lang="en-US" sz="1600" b="1" dirty="0" err="1">
                <a:solidFill>
                  <a:srgbClr val="FFFFFF"/>
                </a:solidFill>
              </a:rPr>
              <a:t>δ</a:t>
            </a:r>
            <a:r>
              <a:rPr lang="en-US" sz="1600" b="1" dirty="0">
                <a:solidFill>
                  <a:srgbClr val="FFFFFF"/>
                </a:solidFill>
              </a:rPr>
              <a:t> = 10</a:t>
            </a:r>
          </a:p>
        </p:txBody>
      </p:sp>
      <p:cxnSp>
        <p:nvCxnSpPr>
          <p:cNvPr id="12297" name="Straight Connector 26"/>
          <p:cNvCxnSpPr>
            <a:cxnSpLocks noChangeShapeType="1"/>
          </p:cNvCxnSpPr>
          <p:nvPr/>
        </p:nvCxnSpPr>
        <p:spPr bwMode="auto">
          <a:xfrm flipH="1">
            <a:off x="3733800" y="3860800"/>
            <a:ext cx="16002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2298" name="Group 63"/>
          <p:cNvGrpSpPr>
            <a:grpSpLocks/>
          </p:cNvGrpSpPr>
          <p:nvPr/>
        </p:nvGrpSpPr>
        <p:grpSpPr bwMode="auto">
          <a:xfrm>
            <a:off x="6019800" y="2900363"/>
            <a:ext cx="2903538" cy="1570037"/>
            <a:chOff x="6072720" y="3912657"/>
            <a:chExt cx="2904252" cy="1570572"/>
          </a:xfrm>
        </p:grpSpPr>
        <p:sp>
          <p:nvSpPr>
            <p:cNvPr id="12317" name="TextBox 8"/>
            <p:cNvSpPr txBox="1">
              <a:spLocks noChangeArrowheads="1"/>
            </p:cNvSpPr>
            <p:nvPr/>
          </p:nvSpPr>
          <p:spPr bwMode="auto">
            <a:xfrm>
              <a:off x="7538056" y="3912657"/>
              <a:ext cx="1438916" cy="58477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defRPr>
              </a:lvl1pPr>
              <a:lvl2pPr marL="742950" indent="-28575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2pPr>
              <a:lvl3pPr marL="11430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3pPr>
              <a:lvl4pPr marL="16002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4pPr>
              <a:lvl5pPr marL="20574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9pPr>
            </a:lstStyle>
            <a:p>
              <a:pPr eaLnBrk="1"/>
              <a:r>
                <a:rPr lang="en-US" sz="1600" b="1">
                  <a:solidFill>
                    <a:srgbClr val="00FF00"/>
                  </a:solidFill>
                </a:rPr>
                <a:t>Bull E</a:t>
              </a:r>
              <a:r>
                <a:rPr lang="en-US" sz="1600" b="1">
                  <a:solidFill>
                    <a:srgbClr val="FFFF00"/>
                  </a:solidFill>
                </a:rPr>
                <a:t> </a:t>
              </a:r>
              <a:r>
                <a:rPr lang="en-US" sz="1600" b="1">
                  <a:solidFill>
                    <a:srgbClr val="FFFFFF"/>
                  </a:solidFill>
                </a:rPr>
                <a:t>(1974)</a:t>
              </a:r>
            </a:p>
            <a:p>
              <a:pPr eaLnBrk="1"/>
              <a:r>
                <a:rPr lang="en-US" sz="1600" b="1">
                  <a:solidFill>
                    <a:srgbClr val="FFFFFF"/>
                  </a:solidFill>
                </a:rPr>
                <a:t>Aa, SCE: 10</a:t>
              </a:r>
            </a:p>
          </p:txBody>
        </p:sp>
        <p:cxnSp>
          <p:nvCxnSpPr>
            <p:cNvPr id="12318" name="Straight Connector 34"/>
            <p:cNvCxnSpPr>
              <a:cxnSpLocks noChangeShapeType="1"/>
            </p:cNvCxnSpPr>
            <p:nvPr/>
          </p:nvCxnSpPr>
          <p:spPr bwMode="auto">
            <a:xfrm flipH="1">
              <a:off x="6072720" y="4495800"/>
              <a:ext cx="1471080" cy="987429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19" name="TextBox 37"/>
            <p:cNvSpPr txBox="1">
              <a:spLocks noChangeArrowheads="1"/>
            </p:cNvSpPr>
            <p:nvPr/>
          </p:nvSpPr>
          <p:spPr bwMode="auto">
            <a:xfrm>
              <a:off x="7008602" y="4800600"/>
              <a:ext cx="5351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defRPr>
              </a:lvl1pPr>
              <a:lvl2pPr marL="742950" indent="-28575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2pPr>
              <a:lvl3pPr marL="11430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3pPr>
              <a:lvl4pPr marL="16002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4pPr>
              <a:lvl5pPr marL="20574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9pPr>
            </a:lstStyle>
            <a:p>
              <a:pPr eaLnBrk="1"/>
              <a:r>
                <a:rPr lang="en-US">
                  <a:solidFill>
                    <a:srgbClr val="00FF00"/>
                  </a:solidFill>
                </a:rPr>
                <a:t>MGS</a:t>
              </a:r>
            </a:p>
          </p:txBody>
        </p:sp>
      </p:grpSp>
      <p:cxnSp>
        <p:nvCxnSpPr>
          <p:cNvPr id="12299" name="Straight Connector 47"/>
          <p:cNvCxnSpPr>
            <a:cxnSpLocks noChangeShapeType="1"/>
            <a:endCxn id="12296" idx="0"/>
          </p:cNvCxnSpPr>
          <p:nvPr/>
        </p:nvCxnSpPr>
        <p:spPr bwMode="auto">
          <a:xfrm>
            <a:off x="4527550" y="1803400"/>
            <a:ext cx="4763" cy="609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0" name="Straight Connector 49"/>
          <p:cNvCxnSpPr>
            <a:cxnSpLocks noChangeShapeType="1"/>
          </p:cNvCxnSpPr>
          <p:nvPr/>
        </p:nvCxnSpPr>
        <p:spPr bwMode="auto">
          <a:xfrm>
            <a:off x="4530725" y="3251200"/>
            <a:ext cx="6350" cy="609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1" name="Straight Connector 50"/>
          <p:cNvCxnSpPr>
            <a:cxnSpLocks noChangeShapeType="1"/>
          </p:cNvCxnSpPr>
          <p:nvPr/>
        </p:nvCxnSpPr>
        <p:spPr bwMode="auto">
          <a:xfrm>
            <a:off x="3733800" y="3860800"/>
            <a:ext cx="4763" cy="609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2" name="Straight Connector 51"/>
          <p:cNvCxnSpPr>
            <a:cxnSpLocks noChangeShapeType="1"/>
          </p:cNvCxnSpPr>
          <p:nvPr/>
        </p:nvCxnSpPr>
        <p:spPr bwMode="auto">
          <a:xfrm>
            <a:off x="5329238" y="3860800"/>
            <a:ext cx="4762" cy="609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3" name="Straight Connector 52"/>
          <p:cNvCxnSpPr>
            <a:cxnSpLocks noChangeShapeType="1"/>
          </p:cNvCxnSpPr>
          <p:nvPr/>
        </p:nvCxnSpPr>
        <p:spPr bwMode="auto">
          <a:xfrm flipH="1">
            <a:off x="5334000" y="1803400"/>
            <a:ext cx="1828800" cy="609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4" name="Straight Connector 55"/>
          <p:cNvCxnSpPr>
            <a:cxnSpLocks noChangeShapeType="1"/>
          </p:cNvCxnSpPr>
          <p:nvPr/>
        </p:nvCxnSpPr>
        <p:spPr bwMode="auto">
          <a:xfrm>
            <a:off x="5329238" y="5062538"/>
            <a:ext cx="4762" cy="609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5" name="Straight Connector 56"/>
          <p:cNvCxnSpPr>
            <a:cxnSpLocks noChangeShapeType="1"/>
          </p:cNvCxnSpPr>
          <p:nvPr/>
        </p:nvCxnSpPr>
        <p:spPr bwMode="auto">
          <a:xfrm>
            <a:off x="3733800" y="5062538"/>
            <a:ext cx="4763" cy="609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2306" name="Group 18"/>
          <p:cNvGrpSpPr>
            <a:grpSpLocks/>
          </p:cNvGrpSpPr>
          <p:nvPr/>
        </p:nvGrpSpPr>
        <p:grpSpPr bwMode="auto">
          <a:xfrm>
            <a:off x="357188" y="1219200"/>
            <a:ext cx="1928812" cy="3240088"/>
            <a:chOff x="357267" y="1219200"/>
            <a:chExt cx="1928733" cy="3240107"/>
          </a:xfrm>
        </p:grpSpPr>
        <p:grpSp>
          <p:nvGrpSpPr>
            <p:cNvPr id="12312" name="Group 2"/>
            <p:cNvGrpSpPr>
              <a:grpSpLocks/>
            </p:cNvGrpSpPr>
            <p:nvPr/>
          </p:nvGrpSpPr>
          <p:grpSpPr bwMode="auto">
            <a:xfrm>
              <a:off x="533400" y="2265512"/>
              <a:ext cx="1600200" cy="2193795"/>
              <a:chOff x="762000" y="1219200"/>
              <a:chExt cx="1600200" cy="2193795"/>
            </a:xfrm>
          </p:grpSpPr>
          <p:sp>
            <p:nvSpPr>
              <p:cNvPr id="12314" name="TextBox 28"/>
              <p:cNvSpPr txBox="1">
                <a:spLocks noChangeArrowheads="1"/>
              </p:cNvSpPr>
              <p:nvPr/>
            </p:nvSpPr>
            <p:spPr bwMode="auto">
              <a:xfrm>
                <a:off x="762000" y="1219200"/>
                <a:ext cx="1600200" cy="58477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cs typeface="ＭＳ Ｐゴシック" charset="0"/>
                    <a:sym typeface="Helvetica" charset="0"/>
                  </a:defRPr>
                </a:lvl1pPr>
                <a:lvl2pPr marL="742950" indent="-28575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2pPr>
                <a:lvl3pPr marL="1143000" indent="-22860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3pPr>
                <a:lvl4pPr marL="1600200" indent="-22860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4pPr>
                <a:lvl5pPr marL="2057400" indent="-22860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9pPr>
              </a:lstStyle>
              <a:p>
                <a:pPr eaLnBrk="1"/>
                <a:r>
                  <a:rPr lang="en-US" sz="1600" b="1">
                    <a:solidFill>
                      <a:srgbClr val="FFFF00"/>
                    </a:solidFill>
                  </a:rPr>
                  <a:t>Bull J </a:t>
                </a:r>
                <a:r>
                  <a:rPr lang="en-US" sz="1600" b="1">
                    <a:solidFill>
                      <a:srgbClr val="FFFFFF"/>
                    </a:solidFill>
                  </a:rPr>
                  <a:t>(2002)</a:t>
                </a:r>
                <a:endParaRPr lang="en-US" sz="1600" b="1">
                  <a:solidFill>
                    <a:srgbClr val="FFFF00"/>
                  </a:solidFill>
                </a:endParaRPr>
              </a:p>
              <a:p>
                <a:pPr eaLnBrk="1"/>
                <a:r>
                  <a:rPr lang="en-US" sz="1600" b="1">
                    <a:solidFill>
                      <a:srgbClr val="FFFFFF"/>
                    </a:solidFill>
                  </a:rPr>
                  <a:t>Aa, SCE: 6</a:t>
                </a:r>
              </a:p>
            </p:txBody>
          </p:sp>
          <p:sp>
            <p:nvSpPr>
              <p:cNvPr id="12315" name="TextBox 30"/>
              <p:cNvSpPr txBox="1">
                <a:spLocks noChangeArrowheads="1"/>
              </p:cNvSpPr>
              <p:nvPr/>
            </p:nvSpPr>
            <p:spPr bwMode="auto">
              <a:xfrm>
                <a:off x="762000" y="2023662"/>
                <a:ext cx="1600200" cy="58477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cs typeface="ＭＳ Ｐゴシック" charset="0"/>
                    <a:sym typeface="Helvetica" charset="0"/>
                  </a:defRPr>
                </a:lvl1pPr>
                <a:lvl2pPr marL="742950" indent="-28575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2pPr>
                <a:lvl3pPr marL="1143000" indent="-22860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3pPr>
                <a:lvl4pPr marL="1600200" indent="-22860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4pPr>
                <a:lvl5pPr marL="2057400" indent="-22860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9pPr>
              </a:lstStyle>
              <a:p>
                <a:pPr eaLnBrk="1"/>
                <a:r>
                  <a:rPr lang="en-US" sz="1600" b="1" dirty="0">
                    <a:solidFill>
                      <a:srgbClr val="FFFF00"/>
                    </a:solidFill>
                  </a:rPr>
                  <a:t>Bull K </a:t>
                </a:r>
                <a:r>
                  <a:rPr lang="en-US" sz="1600" b="1" dirty="0">
                    <a:solidFill>
                      <a:srgbClr val="FFFFFF"/>
                    </a:solidFill>
                  </a:rPr>
                  <a:t>(2002)</a:t>
                </a:r>
                <a:endParaRPr lang="en-US" sz="1600" b="1" dirty="0">
                  <a:solidFill>
                    <a:srgbClr val="FFFF00"/>
                  </a:solidFill>
                </a:endParaRPr>
              </a:p>
              <a:p>
                <a:pPr eaLnBrk="1"/>
                <a:r>
                  <a:rPr lang="en-US" sz="1600" b="1" dirty="0" err="1">
                    <a:solidFill>
                      <a:srgbClr val="FFFFFF"/>
                    </a:solidFill>
                  </a:rPr>
                  <a:t>Aa</a:t>
                </a:r>
                <a:r>
                  <a:rPr lang="en-US" sz="1600" b="1" dirty="0">
                    <a:solidFill>
                      <a:srgbClr val="FFFFFF"/>
                    </a:solidFill>
                  </a:rPr>
                  <a:t>, SCE: 15</a:t>
                </a:r>
              </a:p>
            </p:txBody>
          </p:sp>
          <p:sp>
            <p:nvSpPr>
              <p:cNvPr id="12316" name="TextBox 31"/>
              <p:cNvSpPr txBox="1">
                <a:spLocks noChangeArrowheads="1"/>
              </p:cNvSpPr>
              <p:nvPr/>
            </p:nvSpPr>
            <p:spPr bwMode="auto">
              <a:xfrm>
                <a:off x="762000" y="2828219"/>
                <a:ext cx="1600200" cy="58477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cs typeface="ＭＳ Ｐゴシック" charset="0"/>
                    <a:sym typeface="Helvetica" charset="0"/>
                  </a:defRPr>
                </a:lvl1pPr>
                <a:lvl2pPr marL="742950" indent="-28575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2pPr>
                <a:lvl3pPr marL="1143000" indent="-22860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3pPr>
                <a:lvl4pPr marL="1600200" indent="-22860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4pPr>
                <a:lvl5pPr marL="2057400" indent="-22860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9pPr>
              </a:lstStyle>
              <a:p>
                <a:pPr eaLnBrk="1"/>
                <a:r>
                  <a:rPr lang="en-US" sz="1600" b="1" dirty="0">
                    <a:solidFill>
                      <a:srgbClr val="FFFF00"/>
                    </a:solidFill>
                  </a:rPr>
                  <a:t>Bull </a:t>
                </a:r>
                <a:r>
                  <a:rPr lang="en-US" sz="1600" b="1" dirty="0" smtClean="0">
                    <a:solidFill>
                      <a:srgbClr val="FFFF00"/>
                    </a:solidFill>
                  </a:rPr>
                  <a:t>K </a:t>
                </a:r>
                <a:r>
                  <a:rPr lang="en-US" sz="1600" b="1" dirty="0">
                    <a:solidFill>
                      <a:srgbClr val="FFFFFF"/>
                    </a:solidFill>
                  </a:rPr>
                  <a:t>(2002)</a:t>
                </a:r>
                <a:endParaRPr lang="en-US" sz="1600" b="1" dirty="0">
                  <a:solidFill>
                    <a:srgbClr val="FFFF00"/>
                  </a:solidFill>
                </a:endParaRPr>
              </a:p>
              <a:p>
                <a:pPr eaLnBrk="1"/>
                <a:r>
                  <a:rPr lang="en-US" sz="1600" b="1" dirty="0" err="1">
                    <a:solidFill>
                      <a:srgbClr val="FF0000"/>
                    </a:solidFill>
                  </a:rPr>
                  <a:t>aa</a:t>
                </a:r>
                <a:r>
                  <a:rPr lang="en-US" sz="1600" b="1" dirty="0">
                    <a:solidFill>
                      <a:srgbClr val="FFFFFF"/>
                    </a:solidFill>
                  </a:rPr>
                  <a:t>, SCE: 15</a:t>
                </a:r>
              </a:p>
            </p:txBody>
          </p:sp>
        </p:grpSp>
        <p:sp>
          <p:nvSpPr>
            <p:cNvPr id="12313" name="TextBox 11"/>
            <p:cNvSpPr txBox="1">
              <a:spLocks noChangeArrowheads="1"/>
            </p:cNvSpPr>
            <p:nvPr/>
          </p:nvSpPr>
          <p:spPr bwMode="auto">
            <a:xfrm>
              <a:off x="357267" y="1219200"/>
              <a:ext cx="1928733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defRPr>
              </a:lvl1pPr>
              <a:lvl2pPr marL="742950" indent="-28575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2pPr>
              <a:lvl3pPr marL="11430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3pPr>
              <a:lvl4pPr marL="16002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4pPr>
              <a:lvl5pPr marL="20574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9pPr>
            </a:lstStyle>
            <a:p>
              <a:pPr eaLnBrk="1"/>
              <a:r>
                <a:rPr lang="en-US" sz="1400" b="1">
                  <a:solidFill>
                    <a:srgbClr val="FFFF00"/>
                  </a:solidFill>
                </a:rPr>
                <a:t>These bulls carry</a:t>
              </a:r>
            </a:p>
            <a:p>
              <a:pPr eaLnBrk="1"/>
              <a:r>
                <a:rPr lang="en-US" sz="1400" b="1">
                  <a:solidFill>
                    <a:srgbClr val="FFFF00"/>
                  </a:solidFill>
                </a:rPr>
                <a:t>the haplotype with</a:t>
              </a:r>
            </a:p>
            <a:p>
              <a:pPr eaLnBrk="1"/>
              <a:r>
                <a:rPr lang="en-US" sz="1400" b="1">
                  <a:solidFill>
                    <a:srgbClr val="FFFF00"/>
                  </a:solidFill>
                </a:rPr>
                <a:t>the largest, negative</a:t>
              </a:r>
            </a:p>
            <a:p>
              <a:pPr eaLnBrk="1"/>
              <a:r>
                <a:rPr lang="en-US" sz="1400" b="1">
                  <a:solidFill>
                    <a:srgbClr val="FFFF00"/>
                  </a:solidFill>
                </a:rPr>
                <a:t>effect on SCE:</a:t>
              </a:r>
            </a:p>
          </p:txBody>
        </p:sp>
      </p:grpSp>
      <p:grpSp>
        <p:nvGrpSpPr>
          <p:cNvPr id="12307" name="Group 20"/>
          <p:cNvGrpSpPr>
            <a:grpSpLocks/>
          </p:cNvGrpSpPr>
          <p:nvPr/>
        </p:nvGrpSpPr>
        <p:grpSpPr bwMode="auto">
          <a:xfrm>
            <a:off x="357188" y="5026025"/>
            <a:ext cx="2000250" cy="1222375"/>
            <a:chOff x="357267" y="5026223"/>
            <a:chExt cx="1999578" cy="1222177"/>
          </a:xfrm>
        </p:grpSpPr>
        <p:grpSp>
          <p:nvGrpSpPr>
            <p:cNvPr id="12308" name="Group 17"/>
            <p:cNvGrpSpPr>
              <a:grpSpLocks/>
            </p:cNvGrpSpPr>
            <p:nvPr/>
          </p:nvGrpSpPr>
          <p:grpSpPr bwMode="auto">
            <a:xfrm>
              <a:off x="609600" y="5257800"/>
              <a:ext cx="1447800" cy="990600"/>
              <a:chOff x="627240" y="4823886"/>
              <a:chExt cx="1447800" cy="990600"/>
            </a:xfrm>
          </p:grpSpPr>
          <p:sp>
            <p:nvSpPr>
              <p:cNvPr id="12310" name="TextBox 35"/>
              <p:cNvSpPr txBox="1">
                <a:spLocks noChangeArrowheads="1"/>
              </p:cNvSpPr>
              <p:nvPr/>
            </p:nvSpPr>
            <p:spPr bwMode="auto">
              <a:xfrm>
                <a:off x="629906" y="5029200"/>
                <a:ext cx="1427494" cy="58477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cs typeface="ＭＳ Ｐゴシック" charset="0"/>
                    <a:sym typeface="Helvetica" charset="0"/>
                  </a:defRPr>
                </a:lvl1pPr>
                <a:lvl2pPr marL="742950" indent="-28575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2pPr>
                <a:lvl3pPr marL="1143000" indent="-22860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3pPr>
                <a:lvl4pPr marL="1600200" indent="-22860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4pPr>
                <a:lvl5pPr marL="2057400" indent="-22860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9pPr>
              </a:lstStyle>
              <a:p>
                <a:pPr eaLnBrk="1"/>
                <a:r>
                  <a:rPr lang="en-US" sz="1600" b="1" dirty="0">
                    <a:solidFill>
                      <a:srgbClr val="FFFF00"/>
                    </a:solidFill>
                  </a:rPr>
                  <a:t>Bull D </a:t>
                </a:r>
                <a:r>
                  <a:rPr lang="en-US" sz="1600" b="1" dirty="0">
                    <a:solidFill>
                      <a:srgbClr val="FFFFFF"/>
                    </a:solidFill>
                  </a:rPr>
                  <a:t>(1968)</a:t>
                </a:r>
                <a:endParaRPr lang="en-US" sz="1600" b="1" dirty="0">
                  <a:solidFill>
                    <a:srgbClr val="FFFF00"/>
                  </a:solidFill>
                </a:endParaRPr>
              </a:p>
              <a:p>
                <a:pPr eaLnBrk="1"/>
                <a:r>
                  <a:rPr lang="en-US" sz="1600" b="1" dirty="0">
                    <a:solidFill>
                      <a:srgbClr val="FF0000"/>
                    </a:solidFill>
                  </a:rPr>
                  <a:t>??</a:t>
                </a:r>
                <a:r>
                  <a:rPr lang="en-US" sz="1600" b="1" dirty="0">
                    <a:solidFill>
                      <a:srgbClr val="FFFFFF"/>
                    </a:solidFill>
                  </a:rPr>
                  <a:t>, SCE: 7</a:t>
                </a:r>
              </a:p>
            </p:txBody>
          </p:sp>
          <p:sp>
            <p:nvSpPr>
              <p:cNvPr id="17" name="Multiply 16"/>
              <p:cNvSpPr/>
              <p:nvPr/>
            </p:nvSpPr>
            <p:spPr bwMode="auto">
              <a:xfrm>
                <a:off x="627234" y="4824046"/>
                <a:ext cx="1447313" cy="990440"/>
              </a:xfrm>
              <a:prstGeom prst="mathMultiply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4400" hangingPunct="1">
                  <a:defRPr/>
                </a:pPr>
                <a:endParaRPr lang="en-US">
                  <a:solidFill>
                    <a:schemeClr val="tx1"/>
                  </a:solidFill>
                  <a:latin typeface="Arial" charset="0"/>
                  <a:cs typeface="Helvetica" charset="0"/>
                </a:endParaRPr>
              </a:p>
            </p:txBody>
          </p:sp>
        </p:grpSp>
        <p:sp>
          <p:nvSpPr>
            <p:cNvPr id="12309" name="TextBox 39"/>
            <p:cNvSpPr txBox="1">
              <a:spLocks noChangeArrowheads="1"/>
            </p:cNvSpPr>
            <p:nvPr/>
          </p:nvSpPr>
          <p:spPr bwMode="auto">
            <a:xfrm>
              <a:off x="357267" y="5026223"/>
              <a:ext cx="199957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defRPr>
              </a:lvl1pPr>
              <a:lvl2pPr marL="742950" indent="-28575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2pPr>
              <a:lvl3pPr marL="11430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3pPr>
              <a:lvl4pPr marL="16002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4pPr>
              <a:lvl5pPr marL="20574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9pPr>
            </a:lstStyle>
            <a:p>
              <a:pPr eaLnBrk="1"/>
              <a:r>
                <a:rPr lang="en-US" sz="1400" b="1">
                  <a:solidFill>
                    <a:srgbClr val="FFFF00"/>
                  </a:solidFill>
                </a:rPr>
                <a:t>Couldn’t obtain DNA: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1814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226425" cy="584775"/>
          </a:xfrm>
        </p:spPr>
        <p:txBody>
          <a:bodyPr/>
          <a:lstStyle/>
          <a:p>
            <a:r>
              <a:rPr lang="en-US" dirty="0" smtClean="0"/>
              <a:t>Things can move quickly!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228600" y="1176863"/>
            <a:ext cx="3961967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00FF00"/>
              </a:buClr>
              <a:buSzPct val="75000"/>
              <a:buFont typeface="Lucida Grande"/>
              <a:buChar char="●"/>
            </a:pPr>
            <a:r>
              <a:rPr lang="en-US" sz="2800" b="1" dirty="0" smtClean="0">
                <a:latin typeface="Trebuchet MS"/>
                <a:cs typeface="Trebuchet MS"/>
              </a:rPr>
              <a:t>Dead calves will be</a:t>
            </a:r>
            <a:br>
              <a:rPr lang="en-US" sz="2800" b="1" dirty="0" smtClean="0">
                <a:latin typeface="Trebuchet MS"/>
                <a:cs typeface="Trebuchet MS"/>
              </a:rPr>
            </a:br>
            <a:r>
              <a:rPr lang="en-US" sz="2800" b="1" dirty="0" smtClean="0">
                <a:latin typeface="Trebuchet MS"/>
                <a:cs typeface="Trebuchet MS"/>
              </a:rPr>
              <a:t>genotyped for </a:t>
            </a:r>
            <a:r>
              <a:rPr lang="en-US" sz="2800" b="1" dirty="0" smtClean="0">
                <a:solidFill>
                  <a:srgbClr val="FFFF00"/>
                </a:solidFill>
                <a:latin typeface="Trebuchet MS"/>
                <a:cs typeface="Trebuchet MS"/>
              </a:rPr>
              <a:t>BH2</a:t>
            </a:r>
            <a:r>
              <a:rPr lang="en-US" sz="2800" b="1" dirty="0">
                <a:latin typeface="Trebuchet MS"/>
                <a:cs typeface="Trebuchet MS"/>
              </a:rPr>
              <a:t/>
            </a:r>
            <a:br>
              <a:rPr lang="en-US" sz="2800" b="1" dirty="0">
                <a:latin typeface="Trebuchet MS"/>
                <a:cs typeface="Trebuchet MS"/>
              </a:rPr>
            </a:br>
            <a:r>
              <a:rPr lang="en-US" sz="2800" b="1" dirty="0" smtClean="0">
                <a:latin typeface="Trebuchet MS"/>
                <a:cs typeface="Trebuchet MS"/>
              </a:rPr>
              <a:t>status</a:t>
            </a:r>
          </a:p>
          <a:p>
            <a:pPr marL="457200" indent="-457200">
              <a:buClr>
                <a:srgbClr val="00FF00"/>
              </a:buClr>
              <a:buSzPct val="75000"/>
              <a:buFont typeface="Lucida Grande"/>
              <a:buChar char="●"/>
            </a:pPr>
            <a:r>
              <a:rPr lang="en-US" sz="2800" b="1" dirty="0" smtClean="0">
                <a:latin typeface="Trebuchet MS"/>
                <a:cs typeface="Trebuchet MS"/>
              </a:rPr>
              <a:t>If homozygous, we</a:t>
            </a:r>
            <a:br>
              <a:rPr lang="en-US" sz="2800" b="1" dirty="0" smtClean="0">
                <a:latin typeface="Trebuchet MS"/>
                <a:cs typeface="Trebuchet MS"/>
              </a:rPr>
            </a:br>
            <a:r>
              <a:rPr lang="en-US" sz="2800" b="1" dirty="0" smtClean="0">
                <a:latin typeface="Trebuchet MS"/>
                <a:cs typeface="Trebuchet MS"/>
              </a:rPr>
              <a:t>will sequence in a</a:t>
            </a:r>
            <a:br>
              <a:rPr lang="en-US" sz="2800" b="1" dirty="0" smtClean="0">
                <a:latin typeface="Trebuchet MS"/>
                <a:cs typeface="Trebuchet MS"/>
              </a:rPr>
            </a:br>
            <a:r>
              <a:rPr lang="en-US" sz="2800" b="1" dirty="0" smtClean="0">
                <a:latin typeface="Trebuchet MS"/>
                <a:cs typeface="Trebuchet MS"/>
              </a:rPr>
              <a:t>family-based design</a:t>
            </a:r>
          </a:p>
          <a:p>
            <a:pPr marL="457200" indent="-457200">
              <a:buClr>
                <a:srgbClr val="00FF00"/>
              </a:buClr>
              <a:buSzPct val="75000"/>
              <a:buFont typeface="Lucida Grande"/>
              <a:buChar char="●"/>
            </a:pPr>
            <a:r>
              <a:rPr lang="en-US" sz="2800" b="1" dirty="0" smtClean="0">
                <a:latin typeface="Trebuchet MS"/>
                <a:cs typeface="Trebuchet MS"/>
              </a:rPr>
              <a:t>Austrian group also</a:t>
            </a:r>
            <a:r>
              <a:rPr lang="en-US" sz="2800" b="1" dirty="0">
                <a:latin typeface="Trebuchet MS"/>
                <a:cs typeface="Trebuchet MS"/>
              </a:rPr>
              <a:t/>
            </a:r>
            <a:br>
              <a:rPr lang="en-US" sz="2800" b="1" dirty="0">
                <a:latin typeface="Trebuchet MS"/>
                <a:cs typeface="Trebuchet MS"/>
              </a:rPr>
            </a:br>
            <a:r>
              <a:rPr lang="en-US" sz="2800" b="1" dirty="0">
                <a:latin typeface="Trebuchet MS"/>
                <a:cs typeface="Trebuchet MS"/>
              </a:rPr>
              <a:t>working on </a:t>
            </a:r>
            <a:r>
              <a:rPr lang="en-US" sz="2800" b="1" dirty="0" smtClean="0">
                <a:solidFill>
                  <a:srgbClr val="FFFF00"/>
                </a:solidFill>
                <a:latin typeface="Trebuchet MS"/>
                <a:cs typeface="Trebuchet MS"/>
              </a:rPr>
              <a:t>BH2</a:t>
            </a:r>
            <a:r>
              <a:rPr lang="en-US" sz="2800" b="1" dirty="0" smtClean="0">
                <a:latin typeface="Trebuchet MS"/>
                <a:cs typeface="Trebuchet MS"/>
              </a:rPr>
              <a:t/>
            </a:r>
            <a:br>
              <a:rPr lang="en-US" sz="2800" b="1" dirty="0" smtClean="0">
                <a:latin typeface="Trebuchet MS"/>
                <a:cs typeface="Trebuchet MS"/>
              </a:rPr>
            </a:br>
            <a:r>
              <a:rPr lang="en-US" sz="2400" b="1" dirty="0" smtClean="0">
                <a:solidFill>
                  <a:srgbClr val="A9C9FF"/>
                </a:solidFill>
                <a:latin typeface="Trebuchet MS"/>
                <a:cs typeface="Trebuchet MS"/>
              </a:rPr>
              <a:t>(</a:t>
            </a:r>
            <a:r>
              <a:rPr lang="en-US" sz="2400" b="1" dirty="0" err="1" smtClean="0">
                <a:solidFill>
                  <a:srgbClr val="A9C9FF"/>
                </a:solidFill>
                <a:latin typeface="Trebuchet MS"/>
                <a:cs typeface="Trebuchet MS"/>
              </a:rPr>
              <a:t>Schwarzenbacher</a:t>
            </a:r>
            <a:r>
              <a:rPr lang="en-US" sz="2400" b="1" dirty="0" smtClean="0">
                <a:solidFill>
                  <a:srgbClr val="A9C9FF"/>
                </a:solidFill>
                <a:latin typeface="Trebuchet MS"/>
                <a:cs typeface="Trebuchet MS"/>
              </a:rPr>
              <a:t/>
            </a:r>
            <a:br>
              <a:rPr lang="en-US" sz="2400" b="1" dirty="0" smtClean="0">
                <a:solidFill>
                  <a:srgbClr val="A9C9FF"/>
                </a:solidFill>
                <a:latin typeface="Trebuchet MS"/>
                <a:cs typeface="Trebuchet MS"/>
              </a:rPr>
            </a:br>
            <a:r>
              <a:rPr lang="en-US" sz="2400" b="1" dirty="0" smtClean="0">
                <a:solidFill>
                  <a:srgbClr val="A9C9FF"/>
                </a:solidFill>
                <a:latin typeface="Trebuchet MS"/>
                <a:cs typeface="Trebuchet MS"/>
              </a:rPr>
              <a:t>et al., 2012)</a:t>
            </a:r>
          </a:p>
          <a:p>
            <a:pPr marL="457200" indent="-457200">
              <a:buClr>
                <a:srgbClr val="00FF00"/>
              </a:buClr>
              <a:buSzPct val="75000"/>
              <a:buFont typeface="Lucida Grande"/>
              <a:buChar char="●"/>
            </a:pPr>
            <a:r>
              <a:rPr lang="en-US" sz="2800" b="1" dirty="0" smtClean="0">
                <a:latin typeface="Trebuchet MS"/>
                <a:cs typeface="Trebuchet MS"/>
              </a:rPr>
              <a:t>Strong industry</a:t>
            </a:r>
            <a:br>
              <a:rPr lang="en-US" sz="2800" b="1" dirty="0" smtClean="0">
                <a:latin typeface="Trebuchet MS"/>
                <a:cs typeface="Trebuchet MS"/>
              </a:rPr>
            </a:br>
            <a:r>
              <a:rPr lang="en-US" sz="2800" b="1" dirty="0" smtClean="0">
                <a:latin typeface="Trebuchet MS"/>
                <a:cs typeface="Trebuchet MS"/>
              </a:rPr>
              <a:t>support!</a:t>
            </a:r>
            <a:endParaRPr lang="en-US" sz="2800" b="1" dirty="0" smtClean="0">
              <a:solidFill>
                <a:srgbClr val="A9C9FF"/>
              </a:solidFill>
              <a:latin typeface="Trebuchet MS"/>
              <a:cs typeface="Trebuchet MS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979349" y="986135"/>
            <a:ext cx="4343510" cy="5376792"/>
            <a:chOff x="3979349" y="986135"/>
            <a:chExt cx="4343510" cy="5376792"/>
          </a:xfrm>
        </p:grpSpPr>
        <p:grpSp>
          <p:nvGrpSpPr>
            <p:cNvPr id="45" name="Group 44"/>
            <p:cNvGrpSpPr/>
            <p:nvPr/>
          </p:nvGrpSpPr>
          <p:grpSpPr>
            <a:xfrm>
              <a:off x="3979349" y="1236119"/>
              <a:ext cx="4343510" cy="5126808"/>
              <a:chOff x="1913472" y="1405454"/>
              <a:chExt cx="4343510" cy="5126808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1938893" y="1430884"/>
                <a:ext cx="4318089" cy="4597400"/>
                <a:chOff x="770447" y="990600"/>
                <a:chExt cx="4318089" cy="4597400"/>
              </a:xfrm>
            </p:grpSpPr>
            <p:grpSp>
              <p:nvGrpSpPr>
                <p:cNvPr id="34" name="Group 33"/>
                <p:cNvGrpSpPr/>
                <p:nvPr/>
              </p:nvGrpSpPr>
              <p:grpSpPr>
                <a:xfrm>
                  <a:off x="770447" y="2666999"/>
                  <a:ext cx="4233334" cy="2921001"/>
                  <a:chOff x="1261533" y="2666999"/>
                  <a:chExt cx="4233334" cy="2921001"/>
                </a:xfrm>
              </p:grpSpPr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2438363" y="2666999"/>
                    <a:ext cx="728134" cy="762000"/>
                  </a:xfrm>
                  <a:prstGeom prst="rect">
                    <a:avLst/>
                  </a:prstGeom>
                  <a:solidFill>
                    <a:srgbClr val="FFFFFF"/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</a:rPr>
                      <a:t>Semen</a:t>
                    </a:r>
                  </a:p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200" b="1" dirty="0">
                        <a:solidFill>
                          <a:srgbClr val="000000"/>
                        </a:solidFill>
                      </a:rPr>
                      <a:t>i</a:t>
                    </a:r>
                    <a:r>
                      <a:rPr lang="en-US" sz="1200" b="1" dirty="0" smtClean="0">
                        <a:solidFill>
                          <a:srgbClr val="000000"/>
                        </a:solidFill>
                      </a:rPr>
                      <a:t>n CDDR</a:t>
                    </a:r>
                    <a:endParaRPr kumimoji="0" lang="en-US" sz="1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</a:endParaRPr>
                  </a:p>
                </p:txBody>
              </p:sp>
              <p:grpSp>
                <p:nvGrpSpPr>
                  <p:cNvPr id="27" name="Group 26"/>
                  <p:cNvGrpSpPr/>
                  <p:nvPr/>
                </p:nvGrpSpPr>
                <p:grpSpPr>
                  <a:xfrm>
                    <a:off x="1261533" y="3454399"/>
                    <a:ext cx="4233334" cy="2133601"/>
                    <a:chOff x="1261533" y="3454399"/>
                    <a:chExt cx="4233334" cy="2133601"/>
                  </a:xfrm>
                </p:grpSpPr>
                <p:grpSp>
                  <p:nvGrpSpPr>
                    <p:cNvPr id="18" name="Group 17"/>
                    <p:cNvGrpSpPr/>
                    <p:nvPr/>
                  </p:nvGrpSpPr>
                  <p:grpSpPr>
                    <a:xfrm>
                      <a:off x="1261533" y="4368800"/>
                      <a:ext cx="4233334" cy="1219200"/>
                      <a:chOff x="1261533" y="4368800"/>
                      <a:chExt cx="4233334" cy="1219200"/>
                    </a:xfrm>
                  </p:grpSpPr>
                  <p:grpSp>
                    <p:nvGrpSpPr>
                      <p:cNvPr id="13" name="Group 12"/>
                      <p:cNvGrpSpPr/>
                      <p:nvPr/>
                    </p:nvGrpSpPr>
                    <p:grpSpPr>
                      <a:xfrm>
                        <a:off x="1261533" y="4817534"/>
                        <a:ext cx="4233334" cy="770466"/>
                        <a:chOff x="1261533" y="4817534"/>
                        <a:chExt cx="4233334" cy="770466"/>
                      </a:xfrm>
                    </p:grpSpPr>
                    <p:sp>
                      <p:nvSpPr>
                        <p:cNvPr id="10" name="Diamond 9"/>
                        <p:cNvSpPr/>
                        <p:nvPr/>
                      </p:nvSpPr>
                      <p:spPr bwMode="auto">
                        <a:xfrm>
                          <a:off x="1261533" y="4826000"/>
                          <a:ext cx="736600" cy="762000"/>
                        </a:xfrm>
                        <a:prstGeom prst="diamond">
                          <a:avLst/>
                        </a:prstGeom>
                        <a:solidFill>
                          <a:srgbClr val="FFFFFF"/>
                        </a:solidFill>
                        <a:ln w="25400" cap="flat" cmpd="sng" algn="ctr">
                          <a:solidFill>
                            <a:srgbClr val="FFFFFF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31" name="Diamond 30"/>
                        <p:cNvSpPr/>
                        <p:nvPr/>
                      </p:nvSpPr>
                      <p:spPr bwMode="auto">
                        <a:xfrm>
                          <a:off x="2429933" y="4826000"/>
                          <a:ext cx="736600" cy="762000"/>
                        </a:xfrm>
                        <a:prstGeom prst="diamond">
                          <a:avLst/>
                        </a:prstGeom>
                        <a:solidFill>
                          <a:srgbClr val="FFFFFF"/>
                        </a:solidFill>
                        <a:ln w="25400" cap="flat" cmpd="sng" algn="ctr">
                          <a:solidFill>
                            <a:srgbClr val="FFFFFF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32" name="Diamond 31"/>
                        <p:cNvSpPr/>
                        <p:nvPr/>
                      </p:nvSpPr>
                      <p:spPr bwMode="auto">
                        <a:xfrm>
                          <a:off x="4758267" y="4825999"/>
                          <a:ext cx="736600" cy="762000"/>
                        </a:xfrm>
                        <a:prstGeom prst="diamond">
                          <a:avLst/>
                        </a:prstGeom>
                        <a:solidFill>
                          <a:srgbClr val="FFFFFF"/>
                        </a:solidFill>
                        <a:ln w="25400" cap="flat" cmpd="sng" algn="ctr">
                          <a:solidFill>
                            <a:srgbClr val="FFFFFF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33" name="Diamond 32"/>
                        <p:cNvSpPr/>
                        <p:nvPr/>
                      </p:nvSpPr>
                      <p:spPr bwMode="auto">
                        <a:xfrm>
                          <a:off x="3623733" y="4817534"/>
                          <a:ext cx="736600" cy="762000"/>
                        </a:xfrm>
                        <a:prstGeom prst="diamond">
                          <a:avLst/>
                        </a:prstGeom>
                        <a:solidFill>
                          <a:srgbClr val="FFFFFF"/>
                        </a:solidFill>
                        <a:ln w="25400" cap="flat" cmpd="sng" algn="ctr">
                          <a:solidFill>
                            <a:srgbClr val="FFFFFF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</p:grpSp>
                  <p:cxnSp>
                    <p:nvCxnSpPr>
                      <p:cNvPr id="17" name="Straight Connector 16"/>
                      <p:cNvCxnSpPr>
                        <a:stCxn id="10" idx="0"/>
                      </p:cNvCxnSpPr>
                      <p:nvPr/>
                    </p:nvCxnSpPr>
                    <p:spPr bwMode="auto">
                      <a:xfrm flipV="1">
                        <a:off x="1629833" y="4368800"/>
                        <a:ext cx="12700" cy="457200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37" name="Straight Connector 36"/>
                      <p:cNvCxnSpPr/>
                      <p:nvPr/>
                    </p:nvCxnSpPr>
                    <p:spPr bwMode="auto">
                      <a:xfrm flipV="1">
                        <a:off x="5126566" y="4368800"/>
                        <a:ext cx="12700" cy="457200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38" name="Straight Connector 37"/>
                      <p:cNvCxnSpPr/>
                      <p:nvPr/>
                    </p:nvCxnSpPr>
                    <p:spPr bwMode="auto">
                      <a:xfrm flipV="1">
                        <a:off x="3991399" y="4368800"/>
                        <a:ext cx="13970" cy="457200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39" name="Straight Connector 38"/>
                      <p:cNvCxnSpPr/>
                      <p:nvPr/>
                    </p:nvCxnSpPr>
                    <p:spPr bwMode="auto">
                      <a:xfrm flipV="1">
                        <a:off x="2798233" y="4368800"/>
                        <a:ext cx="12700" cy="457200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cxnSp>
                  <p:nvCxnSpPr>
                    <p:cNvPr id="23" name="Straight Connector 22"/>
                    <p:cNvCxnSpPr/>
                    <p:nvPr/>
                  </p:nvCxnSpPr>
                  <p:spPr bwMode="auto">
                    <a:xfrm flipV="1">
                      <a:off x="1634067" y="4360333"/>
                      <a:ext cx="3513666" cy="8467"/>
                    </a:xfrm>
                    <a:prstGeom prst="line">
                      <a:avLst/>
                    </a:prstGeom>
                    <a:noFill/>
                    <a:ln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43" name="Straight Connector 42"/>
                    <p:cNvCxnSpPr/>
                    <p:nvPr/>
                  </p:nvCxnSpPr>
                  <p:spPr bwMode="auto">
                    <a:xfrm flipV="1">
                      <a:off x="3407831" y="3903133"/>
                      <a:ext cx="12700" cy="457200"/>
                    </a:xfrm>
                    <a:prstGeom prst="line">
                      <a:avLst/>
                    </a:prstGeom>
                    <a:noFill/>
                    <a:ln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6" name="Straight Connector 25"/>
                    <p:cNvCxnSpPr/>
                    <p:nvPr/>
                  </p:nvCxnSpPr>
                  <p:spPr bwMode="auto">
                    <a:xfrm>
                      <a:off x="2802467" y="3903115"/>
                      <a:ext cx="1210733" cy="0"/>
                    </a:xfrm>
                    <a:prstGeom prst="line">
                      <a:avLst/>
                    </a:prstGeom>
                    <a:noFill/>
                    <a:ln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46" name="Straight Connector 45"/>
                    <p:cNvCxnSpPr/>
                    <p:nvPr/>
                  </p:nvCxnSpPr>
                  <p:spPr bwMode="auto">
                    <a:xfrm flipV="1">
                      <a:off x="4008965" y="3454399"/>
                      <a:ext cx="12700" cy="457200"/>
                    </a:xfrm>
                    <a:prstGeom prst="line">
                      <a:avLst/>
                    </a:prstGeom>
                    <a:noFill/>
                    <a:ln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47" name="Straight Connector 46"/>
                    <p:cNvCxnSpPr/>
                    <p:nvPr/>
                  </p:nvCxnSpPr>
                  <p:spPr bwMode="auto">
                    <a:xfrm flipV="1">
                      <a:off x="2806697" y="3454400"/>
                      <a:ext cx="12700" cy="457200"/>
                    </a:xfrm>
                    <a:prstGeom prst="line">
                      <a:avLst/>
                    </a:prstGeom>
                    <a:noFill/>
                    <a:ln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sp>
                <p:nvSpPr>
                  <p:cNvPr id="29" name="Oval 28"/>
                  <p:cNvSpPr/>
                  <p:nvPr/>
                </p:nvSpPr>
                <p:spPr bwMode="auto">
                  <a:xfrm>
                    <a:off x="2455333" y="2692400"/>
                    <a:ext cx="728134" cy="753533"/>
                  </a:xfrm>
                  <a:prstGeom prst="ellipse">
                    <a:avLst/>
                  </a:prstGeom>
                  <a:no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" name="Oval 29"/>
                  <p:cNvSpPr/>
                  <p:nvPr/>
                </p:nvSpPr>
                <p:spPr bwMode="auto">
                  <a:xfrm>
                    <a:off x="3657647" y="2692400"/>
                    <a:ext cx="719667" cy="75353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cxnSp>
              <p:nvCxnSpPr>
                <p:cNvPr id="53" name="Straight Connector 52"/>
                <p:cNvCxnSpPr/>
                <p:nvPr/>
              </p:nvCxnSpPr>
              <p:spPr bwMode="auto">
                <a:xfrm flipV="1">
                  <a:off x="3534812" y="2235200"/>
                  <a:ext cx="12700" cy="4572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4" name="Straight Connector 53"/>
                <p:cNvCxnSpPr/>
                <p:nvPr/>
              </p:nvCxnSpPr>
              <p:spPr bwMode="auto">
                <a:xfrm>
                  <a:off x="3539048" y="2235181"/>
                  <a:ext cx="1210733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5" name="Straight Connector 54"/>
                <p:cNvCxnSpPr/>
                <p:nvPr/>
              </p:nvCxnSpPr>
              <p:spPr bwMode="auto">
                <a:xfrm flipV="1">
                  <a:off x="4728611" y="2235200"/>
                  <a:ext cx="12700" cy="4572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56" name="Oval 55"/>
                <p:cNvSpPr/>
                <p:nvPr/>
              </p:nvSpPr>
              <p:spPr bwMode="auto">
                <a:xfrm>
                  <a:off x="4368869" y="2683927"/>
                  <a:ext cx="719667" cy="753533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57" name="Straight Connector 56"/>
                <p:cNvCxnSpPr/>
                <p:nvPr/>
              </p:nvCxnSpPr>
              <p:spPr bwMode="auto">
                <a:xfrm flipV="1">
                  <a:off x="4152880" y="1761065"/>
                  <a:ext cx="12700" cy="4572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58" name="Rectangle 57"/>
                <p:cNvSpPr/>
                <p:nvPr/>
              </p:nvSpPr>
              <p:spPr bwMode="auto">
                <a:xfrm>
                  <a:off x="3801518" y="990600"/>
                  <a:ext cx="728134" cy="762000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40" name="Straight Connector 39"/>
              <p:cNvCxnSpPr/>
              <p:nvPr/>
            </p:nvCxnSpPr>
            <p:spPr bwMode="auto">
              <a:xfrm flipV="1">
                <a:off x="1947333" y="5325533"/>
                <a:ext cx="711200" cy="660400"/>
              </a:xfrm>
              <a:prstGeom prst="line">
                <a:avLst/>
              </a:prstGeom>
              <a:noFill/>
              <a:ln w="635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" name="Straight Connector 61"/>
              <p:cNvCxnSpPr/>
              <p:nvPr/>
            </p:nvCxnSpPr>
            <p:spPr bwMode="auto">
              <a:xfrm flipV="1">
                <a:off x="3141133" y="5325527"/>
                <a:ext cx="711200" cy="660400"/>
              </a:xfrm>
              <a:prstGeom prst="line">
                <a:avLst/>
              </a:prstGeom>
              <a:noFill/>
              <a:ln w="635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1" name="TextBox 40"/>
              <p:cNvSpPr txBox="1"/>
              <p:nvPr/>
            </p:nvSpPr>
            <p:spPr>
              <a:xfrm>
                <a:off x="1913472" y="6070597"/>
                <a:ext cx="20259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FFFF00"/>
                    </a:solidFill>
                  </a:rPr>
                  <a:t>Tissue samples (ears)</a:t>
                </a:r>
              </a:p>
              <a:p>
                <a:pPr algn="ctr"/>
                <a:r>
                  <a:rPr lang="en-US" sz="1200" b="1" dirty="0" smtClean="0">
                    <a:solidFill>
                      <a:srgbClr val="FFFF00"/>
                    </a:solidFill>
                  </a:rPr>
                  <a:t>being processed for DNA</a:t>
                </a:r>
                <a:endParaRPr lang="en-US" sz="12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265471" y="6070591"/>
                <a:ext cx="19460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FFFF00"/>
                    </a:solidFill>
                  </a:rPr>
                  <a:t>Owner will collect blood</a:t>
                </a:r>
              </a:p>
              <a:p>
                <a:pPr algn="ctr"/>
                <a:r>
                  <a:rPr lang="en-US" sz="1200" b="1" dirty="0">
                    <a:solidFill>
                      <a:srgbClr val="FFFF00"/>
                    </a:solidFill>
                  </a:rPr>
                  <a:t>s</a:t>
                </a:r>
                <a:r>
                  <a:rPr lang="en-US" sz="1200" b="1" dirty="0" smtClean="0">
                    <a:solidFill>
                      <a:srgbClr val="FFFF00"/>
                    </a:solidFill>
                  </a:rPr>
                  <a:t>amples when born</a:t>
                </a:r>
                <a:endParaRPr lang="en-US" sz="12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515308" y="3962386"/>
                <a:ext cx="16230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b="1" dirty="0" smtClean="0">
                    <a:solidFill>
                      <a:srgbClr val="FFFF00"/>
                    </a:solidFill>
                  </a:rPr>
                  <a:t>Owner will collect</a:t>
                </a:r>
              </a:p>
              <a:p>
                <a:pPr algn="r"/>
                <a:r>
                  <a:rPr lang="en-US" sz="1200" b="1" dirty="0">
                    <a:solidFill>
                      <a:srgbClr val="FFFF00"/>
                    </a:solidFill>
                  </a:rPr>
                  <a:t>b</a:t>
                </a:r>
                <a:r>
                  <a:rPr lang="en-US" sz="1200" b="1" dirty="0" smtClean="0">
                    <a:solidFill>
                      <a:srgbClr val="FFFF00"/>
                    </a:solidFill>
                  </a:rPr>
                  <a:t>lood samples</a:t>
                </a:r>
                <a:endParaRPr lang="en-US" sz="12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944528" y="1405454"/>
                <a:ext cx="83047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0000"/>
                    </a:solidFill>
                  </a:rPr>
                  <a:t>AI firm</a:t>
                </a:r>
              </a:p>
              <a:p>
                <a:r>
                  <a:rPr lang="en-US" sz="1200" dirty="0" smtClean="0">
                    <a:solidFill>
                      <a:srgbClr val="000000"/>
                    </a:solidFill>
                  </a:rPr>
                  <a:t>sending</a:t>
                </a:r>
              </a:p>
              <a:p>
                <a:r>
                  <a:rPr lang="en-US" sz="1200" dirty="0" smtClean="0">
                    <a:solidFill>
                      <a:srgbClr val="000000"/>
                    </a:solidFill>
                  </a:rPr>
                  <a:t>10 units</a:t>
                </a:r>
              </a:p>
              <a:p>
                <a:r>
                  <a:rPr lang="en-US" sz="1200" dirty="0" smtClean="0">
                    <a:solidFill>
                      <a:srgbClr val="000000"/>
                    </a:solidFill>
                  </a:rPr>
                  <a:t>of semen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4419600" y="986135"/>
              <a:ext cx="269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FF00"/>
                  </a:solidFill>
                </a:rPr>
                <a:t>Brown Swiss family with possible BH2 homozygotes (dead)</a:t>
              </a:r>
              <a:endParaRPr lang="en-US" sz="12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1950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industry wants new genomic tools</a:t>
            </a:r>
            <a:endParaRPr lang="en-US" dirty="0"/>
          </a:p>
        </p:txBody>
      </p:sp>
      <p:pic>
        <p:nvPicPr>
          <p:cNvPr id="5" name="Picture 4" descr="Screen Shot 2013-10-23 at 8.35.4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" t="21110" r="9409" b="6944"/>
          <a:stretch/>
        </p:blipFill>
        <p:spPr>
          <a:xfrm>
            <a:off x="54723" y="990601"/>
            <a:ext cx="6650877" cy="34110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5" descr="Screen Shot 2013-10-23 at 8.35.46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" t="18889" r="10590" b="4444"/>
          <a:stretch/>
        </p:blipFill>
        <p:spPr>
          <a:xfrm>
            <a:off x="1828800" y="2667000"/>
            <a:ext cx="7264572" cy="390842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>
                <a:solidFill>
                  <a:srgbClr val="FFFF00"/>
                </a:solidFill>
                <a:latin typeface="Trebuchet MS" charset="0"/>
              </a:rPr>
              <a:t>Why </a:t>
            </a: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genomic selection works </a:t>
            </a:r>
            <a:r>
              <a:rPr lang="en-GB" sz="3600" b="1" dirty="0">
                <a:solidFill>
                  <a:srgbClr val="FFFF00"/>
                </a:solidFill>
                <a:latin typeface="Trebuchet MS" charset="0"/>
              </a:rPr>
              <a:t>in </a:t>
            </a: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dairy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37662" y="1250950"/>
            <a:ext cx="8276492" cy="52358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Extensive historical data available 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Well-developed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genetic evaluation program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Widespread use of AI sires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Progeny test programs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High-valued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animals, worth the cost of genotyping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Long generation interval which can be reduced substantially by genomics</a:t>
            </a:r>
          </a:p>
        </p:txBody>
      </p:sp>
    </p:spTree>
    <p:extLst>
      <p:ext uri="{BB962C8B-B14F-4D97-AF65-F5344CB8AC3E}">
        <p14:creationId xmlns:p14="http://schemas.microsoft.com/office/powerpoint/2010/main" val="179075485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already have some tools</a:t>
            </a:r>
            <a:endParaRPr lang="en-US" dirty="0"/>
          </a:p>
        </p:txBody>
      </p:sp>
      <p:pic>
        <p:nvPicPr>
          <p:cNvPr id="5" name="Content Placeholder 4" descr="New SNP Effects Plo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2304" y="990600"/>
            <a:ext cx="7825896" cy="5181600"/>
          </a:xfrm>
          <a:ln w="254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2800" y="60960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FF00"/>
                </a:solidFill>
              </a:rPr>
              <a:t>https://</a:t>
            </a:r>
            <a:r>
              <a:rPr lang="en-US" sz="1800" dirty="0" err="1">
                <a:solidFill>
                  <a:srgbClr val="00FF00"/>
                </a:solidFill>
              </a:rPr>
              <a:t>www.cdcb.us</a:t>
            </a:r>
            <a:r>
              <a:rPr lang="en-US" sz="1800" dirty="0">
                <a:solidFill>
                  <a:srgbClr val="00FF00"/>
                </a:solidFill>
              </a:rPr>
              <a:t>/</a:t>
            </a:r>
            <a:r>
              <a:rPr lang="en-US" sz="1800" dirty="0" err="1">
                <a:solidFill>
                  <a:srgbClr val="00FF00"/>
                </a:solidFill>
              </a:rPr>
              <a:t>Report_Data</a:t>
            </a:r>
            <a:r>
              <a:rPr lang="en-US" sz="1800" dirty="0">
                <a:solidFill>
                  <a:srgbClr val="00FF00"/>
                </a:solidFill>
              </a:rPr>
              <a:t>/</a:t>
            </a:r>
            <a:r>
              <a:rPr lang="en-US" sz="1800" dirty="0" err="1">
                <a:solidFill>
                  <a:srgbClr val="00FF00"/>
                </a:solidFill>
              </a:rPr>
              <a:t>Marker_Effects</a:t>
            </a:r>
            <a:r>
              <a:rPr lang="en-US" sz="1800" dirty="0">
                <a:solidFill>
                  <a:srgbClr val="00FF00"/>
                </a:solidFill>
              </a:rPr>
              <a:t>/</a:t>
            </a:r>
            <a:r>
              <a:rPr lang="en-US" sz="1800" dirty="0" err="1" smtClean="0">
                <a:solidFill>
                  <a:srgbClr val="00FF00"/>
                </a:solidFill>
              </a:rPr>
              <a:t>marker_effects.cfm</a:t>
            </a:r>
            <a:r>
              <a:rPr lang="en-US" sz="1800" dirty="0" smtClean="0">
                <a:solidFill>
                  <a:srgbClr val="00FF00"/>
                </a:solidFill>
              </a:rPr>
              <a:t>`</a:t>
            </a:r>
            <a:endParaRPr lang="en-US" sz="18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Chromosomal DGV query</a:t>
            </a:r>
            <a:endParaRPr lang="en-US" dirty="0"/>
          </a:p>
        </p:txBody>
      </p:sp>
      <p:pic>
        <p:nvPicPr>
          <p:cNvPr id="4" name="Content Placeholder 3" descr="Old Chromosomal EBV Quer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023230"/>
            <a:ext cx="7568073" cy="4844170"/>
          </a:xfrm>
          <a:ln w="254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72353" y="5821436"/>
            <a:ext cx="8166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FF00"/>
                </a:solidFill>
              </a:rPr>
              <a:t>https://</a:t>
            </a:r>
            <a:r>
              <a:rPr lang="en-US" sz="2000" dirty="0" err="1">
                <a:solidFill>
                  <a:srgbClr val="00FF00"/>
                </a:solidFill>
              </a:rPr>
              <a:t>www.cdcb.us</a:t>
            </a:r>
            <a:r>
              <a:rPr lang="en-US" sz="2000" dirty="0">
                <a:solidFill>
                  <a:srgbClr val="00FF00"/>
                </a:solidFill>
              </a:rPr>
              <a:t>/</a:t>
            </a:r>
            <a:r>
              <a:rPr lang="en-US" sz="2000" dirty="0" smtClean="0">
                <a:solidFill>
                  <a:srgbClr val="00FF00"/>
                </a:solidFill>
              </a:rPr>
              <a:t>CF-queries/Bull_Chromosomal_EBV/</a:t>
            </a:r>
            <a:r>
              <a:rPr lang="en-US" sz="2000" dirty="0" err="1" smtClean="0">
                <a:solidFill>
                  <a:srgbClr val="00FF00"/>
                </a:solidFill>
              </a:rPr>
              <a:t>bull_chromosomal_ebv.cfm</a:t>
            </a:r>
            <a:endParaRPr lang="en-US" sz="20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we have a new </a:t>
            </a:r>
            <a:r>
              <a:rPr lang="en-US" dirty="0" err="1" smtClean="0"/>
              <a:t>haplotype</a:t>
            </a:r>
            <a:r>
              <a:rPr lang="en-US" dirty="0" smtClean="0"/>
              <a:t> query</a:t>
            </a:r>
            <a:endParaRPr lang="en-US" dirty="0"/>
          </a:p>
        </p:txBody>
      </p:sp>
      <p:pic>
        <p:nvPicPr>
          <p:cNvPr id="4" name="Content Placeholder 3" descr="Query_Result_Default_Freddi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428" y="1035954"/>
            <a:ext cx="8927782" cy="4876800"/>
          </a:xfrm>
          <a:ln w="254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5120" y="5851672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FF00"/>
                </a:solidFill>
              </a:rPr>
              <a:t>https://</a:t>
            </a:r>
            <a:r>
              <a:rPr lang="en-US" sz="2000" dirty="0" err="1">
                <a:solidFill>
                  <a:srgbClr val="00FF00"/>
                </a:solidFill>
              </a:rPr>
              <a:t>www.cdcb.us</a:t>
            </a:r>
            <a:r>
              <a:rPr lang="en-US" sz="2000" dirty="0">
                <a:solidFill>
                  <a:srgbClr val="00FF00"/>
                </a:solidFill>
              </a:rPr>
              <a:t>/CF-queries/</a:t>
            </a:r>
            <a:r>
              <a:rPr lang="en-US" sz="2000" dirty="0" err="1">
                <a:solidFill>
                  <a:srgbClr val="00FF00"/>
                </a:solidFill>
              </a:rPr>
              <a:t>Bull_Chromosomal_EBV</a:t>
            </a:r>
            <a:r>
              <a:rPr lang="en-US" sz="2000" dirty="0">
                <a:solidFill>
                  <a:srgbClr val="00FF00"/>
                </a:solidFill>
              </a:rPr>
              <a:t>/</a:t>
            </a:r>
            <a:r>
              <a:rPr lang="en-US" sz="2000" dirty="0" err="1" smtClean="0">
                <a:solidFill>
                  <a:srgbClr val="00FF00"/>
                </a:solidFill>
              </a:rPr>
              <a:t>bull_chromosomal_ebv.cfm</a:t>
            </a:r>
            <a:endParaRPr lang="en-US" sz="20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Paternal and maternal DGV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r>
              <a:rPr lang="en-US" dirty="0" smtClean="0"/>
              <a:t>Shows the DGV for the </a:t>
            </a:r>
            <a:r>
              <a:rPr lang="en-US" dirty="0" smtClean="0">
                <a:solidFill>
                  <a:srgbClr val="00FF00"/>
                </a:solidFill>
              </a:rPr>
              <a:t>paternal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FF00"/>
                </a:solidFill>
              </a:rPr>
              <a:t>maternal</a:t>
            </a:r>
            <a:r>
              <a:rPr lang="en-US" dirty="0" smtClean="0"/>
              <a:t> </a:t>
            </a:r>
            <a:r>
              <a:rPr lang="en-US" dirty="0" err="1" smtClean="0"/>
              <a:t>haplotyles</a:t>
            </a:r>
            <a:endParaRPr lang="en-US" dirty="0" smtClean="0"/>
          </a:p>
          <a:p>
            <a:pPr lvl="1"/>
            <a:r>
              <a:rPr lang="en-US" dirty="0" smtClean="0"/>
              <a:t>Imputed from 50K using findhap.f90 v.2</a:t>
            </a:r>
          </a:p>
          <a:p>
            <a:r>
              <a:rPr lang="en-US" dirty="0" smtClean="0"/>
              <a:t>Can we use them to make mating decisions?</a:t>
            </a:r>
          </a:p>
          <a:p>
            <a:pPr lvl="1"/>
            <a:r>
              <a:rPr lang="en-US" dirty="0" smtClean="0"/>
              <a:t>People are going to do it – we need to help them!</a:t>
            </a:r>
            <a:endParaRPr lang="en-US" dirty="0"/>
          </a:p>
          <a:p>
            <a:pPr lvl="1"/>
            <a:r>
              <a:rPr lang="en-US" dirty="0" smtClean="0"/>
              <a:t>Who is actually making planned </a:t>
            </a:r>
            <a:r>
              <a:rPr lang="en-US" dirty="0" err="1" smtClean="0"/>
              <a:t>matings</a:t>
            </a:r>
            <a:r>
              <a:rPr lang="en-US" dirty="0" smtClean="0"/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net merit bull </a:t>
            </a:r>
            <a:r>
              <a:rPr lang="en-US" sz="2400" dirty="0" smtClean="0">
                <a:solidFill>
                  <a:srgbClr val="66CCFF"/>
                </a:solidFill>
              </a:rPr>
              <a:t>August 2013</a:t>
            </a:r>
            <a:endParaRPr lang="en-US" sz="2400" dirty="0">
              <a:solidFill>
                <a:srgbClr val="66CC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8674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+mj-lt"/>
              </a:rPr>
              <a:t>COOKIECUTTER PETRON HALOGEN </a:t>
            </a:r>
            <a:endParaRPr lang="en-US" sz="2000" b="1" dirty="0" smtClean="0">
              <a:solidFill>
                <a:srgbClr val="FFFF00"/>
              </a:solidFill>
              <a:latin typeface="+mj-lt"/>
            </a:endParaRPr>
          </a:p>
          <a:p>
            <a:pPr algn="ctr"/>
            <a:r>
              <a:rPr lang="en-US" sz="2000" dirty="0" smtClean="0">
                <a:latin typeface="+mj-lt"/>
              </a:rPr>
              <a:t>(HO840003008710387, PTA NM$ +926, </a:t>
            </a:r>
            <a:r>
              <a:rPr lang="en-US" sz="2000" dirty="0" err="1" smtClean="0">
                <a:latin typeface="+mj-lt"/>
              </a:rPr>
              <a:t>Rel</a:t>
            </a:r>
            <a:r>
              <a:rPr lang="en-US" sz="2000" dirty="0" smtClean="0">
                <a:latin typeface="+mj-lt"/>
              </a:rPr>
              <a:t> 68%)</a:t>
            </a:r>
            <a:endParaRPr lang="en-US" sz="20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990600"/>
            <a:ext cx="64008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Pluses and minuses</a:t>
            </a:r>
            <a:endParaRPr lang="en-US" dirty="0"/>
          </a:p>
        </p:txBody>
      </p:sp>
      <p:pic>
        <p:nvPicPr>
          <p:cNvPr id="6" name="Content Placeholder 5" descr="23 Positive Chromosomes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6424" y="1752600"/>
            <a:ext cx="4327789" cy="3245842"/>
          </a:xfrm>
          <a:ln w="25400">
            <a:solidFill>
              <a:schemeClr val="tx1"/>
            </a:solidFill>
          </a:ln>
        </p:spPr>
      </p:pic>
      <p:pic>
        <p:nvPicPr>
          <p:cNvPr id="7" name="Content Placeholder 6" descr="HOUSA000001436806_Many_negative_chromosomes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6612" y="1739703"/>
            <a:ext cx="4344987" cy="3258740"/>
          </a:xfrm>
          <a:ln w="254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68941" y="51054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FF00"/>
                </a:solidFill>
                <a:latin typeface="+mj-lt"/>
              </a:rPr>
              <a:t>23</a:t>
            </a:r>
            <a:r>
              <a:rPr lang="en-US" b="1" dirty="0" smtClean="0">
                <a:latin typeface="+mj-lt"/>
              </a:rPr>
              <a:t> positive chromosomes</a:t>
            </a:r>
            <a:endParaRPr lang="en-US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4741" y="51054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FF00"/>
                </a:solidFill>
                <a:latin typeface="+mj-lt"/>
              </a:rPr>
              <a:t>19</a:t>
            </a:r>
            <a:r>
              <a:rPr lang="en-US" b="1" dirty="0" smtClean="0">
                <a:latin typeface="+mj-lt"/>
              </a:rPr>
              <a:t> negative chromosomes</a:t>
            </a:r>
            <a:endParaRPr lang="en-US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Breeders need MS variance</a:t>
            </a:r>
            <a:endParaRPr lang="en-US" dirty="0"/>
          </a:p>
        </p:txBody>
      </p:sp>
      <p:pic>
        <p:nvPicPr>
          <p:cNvPr id="4" name="Content Placeholder 3" descr="HOUSA000002091454_Mendelian_sampli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7847" y="1028303"/>
            <a:ext cx="7315199" cy="5486399"/>
          </a:xfrm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 and the bad </a:t>
            </a:r>
            <a:r>
              <a:rPr lang="en-US" sz="2400" dirty="0" smtClean="0">
                <a:solidFill>
                  <a:srgbClr val="66CCFF"/>
                </a:solidFill>
              </a:rPr>
              <a:t>Chromosome 1</a:t>
            </a:r>
            <a:endParaRPr lang="en-US" sz="2400" dirty="0">
              <a:solidFill>
                <a:srgbClr val="66CCFF"/>
              </a:solidFill>
            </a:endParaRPr>
          </a:p>
        </p:txBody>
      </p:sp>
      <p:pic>
        <p:nvPicPr>
          <p:cNvPr id="14" name="Content Placeholder 13" descr="Best Chromosome 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1600" y="990600"/>
            <a:ext cx="5384800" cy="4038600"/>
          </a:xfrm>
          <a:ln w="25400">
            <a:solidFill>
              <a:schemeClr val="tx1"/>
            </a:solidFill>
          </a:ln>
        </p:spPr>
      </p:pic>
      <p:pic>
        <p:nvPicPr>
          <p:cNvPr id="15" name="Content Placeholder 14" descr="Worst Chromosome 1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657600" y="2514600"/>
            <a:ext cx="5374823" cy="4031117"/>
          </a:xfrm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best we can do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66CCFF"/>
                </a:solidFill>
              </a:rPr>
              <a:t>DGV for NM$ = +2,314</a:t>
            </a:r>
            <a:endParaRPr lang="en-US" sz="2400" dirty="0"/>
          </a:p>
        </p:txBody>
      </p:sp>
      <p:pic>
        <p:nvPicPr>
          <p:cNvPr id="7" name="Content Placeholder 6" descr="New Best Anim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012700"/>
            <a:ext cx="7772400" cy="5504747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worst we can do </a:t>
            </a:r>
            <a:r>
              <a:rPr lang="en-US" sz="2400" dirty="0" smtClean="0">
                <a:solidFill>
                  <a:srgbClr val="66CCFF"/>
                </a:solidFill>
              </a:rPr>
              <a:t>DGV for NM$ = -2,139</a:t>
            </a:r>
            <a:endParaRPr lang="en-US" sz="2400" dirty="0"/>
          </a:p>
        </p:txBody>
      </p:sp>
      <p:pic>
        <p:nvPicPr>
          <p:cNvPr id="4" name="Content Placeholder 3" descr="New Poorest Anim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012700"/>
            <a:ext cx="7822881" cy="55405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3988" y="98425"/>
            <a:ext cx="8836025" cy="642938"/>
          </a:xfrm>
        </p:spPr>
        <p:txBody>
          <a:bodyPr lIns="0" tIns="0" rIns="0" bIns="0" anchor="t">
            <a:spAutoFit/>
          </a:bodyPr>
          <a:lstStyle/>
          <a:p>
            <a:r>
              <a:rPr lang="en-US"/>
              <a:t>Illumina genotyping arrays</a:t>
            </a:r>
          </a:p>
        </p:txBody>
      </p:sp>
      <p:sp>
        <p:nvSpPr>
          <p:cNvPr id="10946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235075"/>
            <a:ext cx="8299450" cy="4862513"/>
          </a:xfrm>
        </p:spPr>
        <p:txBody>
          <a:bodyPr lIns="0" tIns="0" rIns="0" bIns="0">
            <a:spAutoFit/>
          </a:bodyPr>
          <a:lstStyle/>
          <a:p>
            <a:pPr marL="287338" indent="-287338" defTabSz="914400"/>
            <a:r>
              <a:rPr lang="en-US" sz="2600"/>
              <a:t>BovineSNP50</a:t>
            </a:r>
          </a:p>
          <a:p>
            <a:pPr marL="509588" lvl="1" indent="-222250" defTabSz="914400"/>
            <a:r>
              <a:rPr lang="en-US" sz="2200"/>
              <a:t>54,001 SNPs (version 1)</a:t>
            </a:r>
          </a:p>
          <a:p>
            <a:pPr marL="509588" lvl="1" indent="-222250" defTabSz="914400"/>
            <a:r>
              <a:rPr lang="en-US" sz="2200"/>
              <a:t>54,609 SNPs (version 2)</a:t>
            </a:r>
          </a:p>
          <a:p>
            <a:pPr marL="509588" lvl="1" indent="-222250" defTabSz="914400"/>
            <a:r>
              <a:rPr lang="en-US" sz="2200"/>
              <a:t>45,187 SNPs used in evaluation</a:t>
            </a:r>
          </a:p>
          <a:p>
            <a:pPr marL="287338" indent="-287338" defTabSz="914400">
              <a:spcBef>
                <a:spcPts val="1800"/>
              </a:spcBef>
            </a:pPr>
            <a:r>
              <a:rPr lang="en-US" sz="2600"/>
              <a:t>BovineHD</a:t>
            </a:r>
          </a:p>
          <a:p>
            <a:pPr marL="509588" lvl="1" indent="-222250" defTabSz="914400"/>
            <a:r>
              <a:rPr lang="en-US" sz="2200"/>
              <a:t>777,962 SNPs</a:t>
            </a:r>
          </a:p>
          <a:p>
            <a:pPr marL="509588" lvl="1" indent="-222250" defTabSz="914400"/>
            <a:r>
              <a:rPr lang="en-US" sz="2200"/>
              <a:t>Only BovineSNP50 SNPs used </a:t>
            </a:r>
          </a:p>
          <a:p>
            <a:pPr marL="509588" lvl="1" indent="-222250" defTabSz="914400"/>
            <a:r>
              <a:rPr lang="en-US" sz="2200"/>
              <a:t>&gt;1,700 SNPs in database</a:t>
            </a:r>
          </a:p>
          <a:p>
            <a:pPr marL="287338" indent="-287338" defTabSz="914400">
              <a:spcBef>
                <a:spcPts val="1800"/>
              </a:spcBef>
            </a:pPr>
            <a:r>
              <a:rPr lang="en-US" sz="2600"/>
              <a:t>BovineLD</a:t>
            </a:r>
          </a:p>
          <a:p>
            <a:pPr marL="509588" lvl="1" indent="-222250" defTabSz="914400"/>
            <a:r>
              <a:rPr lang="en-US" sz="2200"/>
              <a:t>6,909 SNPs</a:t>
            </a:r>
          </a:p>
          <a:p>
            <a:pPr marL="509588" lvl="1" indent="-222250" defTabSz="914400"/>
            <a:r>
              <a:rPr lang="en-US" sz="2200"/>
              <a:t>Allows for additional SNPs </a:t>
            </a:r>
          </a:p>
        </p:txBody>
      </p: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2666" t="362" r="2666" b="2718"/>
          <a:stretch>
            <a:fillRect/>
          </a:stretch>
        </p:blipFill>
        <p:spPr bwMode="auto">
          <a:xfrm>
            <a:off x="5622925" y="1508125"/>
            <a:ext cx="1136650" cy="3425825"/>
          </a:xfrm>
          <a:prstGeom prst="rect">
            <a:avLst/>
          </a:prstGeom>
          <a:noFill/>
          <a:ln w="19050" cap="sq">
            <a:solidFill>
              <a:srgbClr val="66FFFF"/>
            </a:solidFill>
            <a:miter lim="800000"/>
            <a:headEnd/>
            <a:tailEnd/>
          </a:ln>
        </p:spPr>
      </p:pic>
      <p:sp>
        <p:nvSpPr>
          <p:cNvPr id="45064" name="Text Box 13"/>
          <p:cNvSpPr txBox="1">
            <a:spLocks noChangeArrowheads="1"/>
          </p:cNvSpPr>
          <p:nvPr/>
        </p:nvSpPr>
        <p:spPr bwMode="auto">
          <a:xfrm>
            <a:off x="5380038" y="1236663"/>
            <a:ext cx="1636712" cy="246062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1">
                <a:solidFill>
                  <a:srgbClr val="A3F8FF"/>
                </a:solidFill>
                <a:latin typeface="Calibri" pitchFamily="34" charset="0"/>
              </a:rPr>
              <a:t>BovineSNP50 v2 </a:t>
            </a: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4" cstate="print"/>
          <a:srcRect l="2258" t="383" r="2823" b="2492"/>
          <a:stretch>
            <a:fillRect/>
          </a:stretch>
        </p:blipFill>
        <p:spPr bwMode="auto">
          <a:xfrm>
            <a:off x="6537325" y="1965325"/>
            <a:ext cx="1138238" cy="3429000"/>
          </a:xfrm>
          <a:prstGeom prst="rect">
            <a:avLst/>
          </a:prstGeom>
          <a:noFill/>
          <a:ln w="19050" cap="sq">
            <a:solidFill>
              <a:srgbClr val="66FFFF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2666" t="362" r="2666" b="2718"/>
          <a:stretch>
            <a:fillRect/>
          </a:stretch>
        </p:blipFill>
        <p:spPr bwMode="auto">
          <a:xfrm>
            <a:off x="7451725" y="2514600"/>
            <a:ext cx="1136650" cy="3424238"/>
          </a:xfrm>
          <a:prstGeom prst="rect">
            <a:avLst/>
          </a:prstGeom>
          <a:noFill/>
          <a:ln w="19050" cap="sq">
            <a:solidFill>
              <a:srgbClr val="66FFFF"/>
            </a:solidFill>
            <a:miter lim="800000"/>
            <a:headEnd/>
            <a:tailEnd/>
          </a:ln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7329488" y="2249488"/>
            <a:ext cx="1636712" cy="2476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1">
                <a:solidFill>
                  <a:srgbClr val="A3F8FF"/>
                </a:solidFill>
                <a:latin typeface="Calibri" pitchFamily="34" charset="0"/>
              </a:rPr>
              <a:t>BovineLD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435725" y="1697038"/>
            <a:ext cx="1638300" cy="246062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1">
                <a:solidFill>
                  <a:srgbClr val="A3F8FF"/>
                </a:solidFill>
                <a:latin typeface="Calibri" pitchFamily="34" charset="0"/>
              </a:rPr>
              <a:t>BovineHD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Dominance in mating programs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0133" y="1143000"/>
            <a:ext cx="8686800" cy="53437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Quantitative model</a:t>
            </a:r>
          </a:p>
          <a:p>
            <a:pPr marL="730250" lvl="1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Must solve equation for each mate pair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Genomic model</a:t>
            </a:r>
          </a:p>
          <a:p>
            <a:pPr marL="730250" lvl="1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Compute dominance for each locus</a:t>
            </a:r>
          </a:p>
          <a:p>
            <a:pPr marL="730250" lvl="1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Haplotype the population</a:t>
            </a:r>
          </a:p>
          <a:p>
            <a:pPr marL="730250" lvl="1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Calculate dominance for mate pairs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Most genotyped cows do not yet have phenotypes</a:t>
            </a:r>
          </a:p>
        </p:txBody>
      </p:sp>
    </p:spTree>
    <p:extLst>
      <p:ext uri="{BB962C8B-B14F-4D97-AF65-F5344CB8AC3E}">
        <p14:creationId xmlns:p14="http://schemas.microsoft.com/office/powerpoint/2010/main" val="2564363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Inbreeding effects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0133" y="1143000"/>
            <a:ext cx="8686800" cy="53437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Inbreeding alters transcription levels and gene expression profiles </a:t>
            </a:r>
            <a:r>
              <a:rPr lang="en-GB" sz="2400" b="1" dirty="0">
                <a:solidFill>
                  <a:srgbClr val="A9C9FF"/>
                </a:solidFill>
                <a:latin typeface="Trebuchet MS" charset="0"/>
              </a:rPr>
              <a:t>(</a:t>
            </a:r>
            <a:r>
              <a:rPr lang="en-GB" sz="2400" b="1" dirty="0" err="1">
                <a:solidFill>
                  <a:srgbClr val="A9C9FF"/>
                </a:solidFill>
                <a:latin typeface="Trebuchet MS" charset="0"/>
              </a:rPr>
              <a:t>Kristensen</a:t>
            </a:r>
            <a:r>
              <a:rPr lang="en-GB" sz="2400" b="1" dirty="0">
                <a:solidFill>
                  <a:srgbClr val="A9C9FF"/>
                </a:solidFill>
                <a:latin typeface="Trebuchet MS" charset="0"/>
              </a:rPr>
              <a:t> et al., 2005)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.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Moderate levels of inbreeding among active bulls (</a:t>
            </a:r>
            <a:r>
              <a:rPr lang="en-GB" sz="3200" b="1" dirty="0">
                <a:solidFill>
                  <a:srgbClr val="00FF00"/>
                </a:solidFill>
                <a:latin typeface="Trebuchet MS" charset="0"/>
              </a:rPr>
              <a:t>7.9 to 18.2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)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Are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inbreeding effects distributed uniformly across the genome?</a:t>
            </a:r>
          </a:p>
          <a:p>
            <a:pPr marL="730250" lvl="1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Can we find genomic regions where </a:t>
            </a:r>
            <a:r>
              <a:rPr lang="en-GB" sz="3200" b="1" dirty="0" err="1" smtClean="0">
                <a:solidFill>
                  <a:srgbClr val="FFFFFF"/>
                </a:solidFill>
                <a:latin typeface="Trebuchet MS" charset="0"/>
              </a:rPr>
              <a:t>heterozygosity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is necessary or not using the current population?</a:t>
            </a:r>
          </a:p>
        </p:txBody>
      </p:sp>
    </p:spTree>
    <p:extLst>
      <p:ext uri="{BB962C8B-B14F-4D97-AF65-F5344CB8AC3E}">
        <p14:creationId xmlns:p14="http://schemas.microsoft.com/office/powerpoint/2010/main" val="32612422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59" y="143486"/>
            <a:ext cx="8226425" cy="584775"/>
          </a:xfrm>
        </p:spPr>
        <p:txBody>
          <a:bodyPr/>
          <a:lstStyle/>
          <a:p>
            <a:r>
              <a:rPr lang="en-US" dirty="0" smtClean="0"/>
              <a:t>Precision inbreeding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924426"/>
          </a:xfrm>
        </p:spPr>
        <p:txBody>
          <a:bodyPr/>
          <a:lstStyle/>
          <a:p>
            <a:pPr>
              <a:buClr>
                <a:srgbClr val="00FF00"/>
              </a:buClr>
              <a:buSzPct val="45000"/>
            </a:pPr>
            <a:r>
              <a:rPr lang="en-US" dirty="0" smtClean="0"/>
              <a:t>Runs of </a:t>
            </a:r>
            <a:r>
              <a:rPr lang="en-US" dirty="0" err="1" smtClean="0"/>
              <a:t>homozygosity</a:t>
            </a:r>
            <a:r>
              <a:rPr lang="en-US" dirty="0" smtClean="0"/>
              <a:t> may indicate genomic regions where inbreeding is acceptable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Clr>
                <a:srgbClr val="00FF00"/>
              </a:buClr>
              <a:buSzPct val="45000"/>
            </a:pPr>
            <a:r>
              <a:rPr lang="en-US" dirty="0" smtClean="0"/>
              <a:t>Can we target those regions by selecting among haplotypes?</a:t>
            </a:r>
          </a:p>
        </p:txBody>
      </p:sp>
      <p:sp>
        <p:nvSpPr>
          <p:cNvPr id="5" name="Line 67"/>
          <p:cNvSpPr>
            <a:spLocks noChangeShapeType="1"/>
          </p:cNvSpPr>
          <p:nvPr/>
        </p:nvSpPr>
        <p:spPr bwMode="auto">
          <a:xfrm>
            <a:off x="4201160" y="3969371"/>
            <a:ext cx="457200" cy="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68"/>
          <p:cNvSpPr>
            <a:spLocks noChangeShapeType="1"/>
          </p:cNvSpPr>
          <p:nvPr/>
        </p:nvSpPr>
        <p:spPr bwMode="auto">
          <a:xfrm>
            <a:off x="4658359" y="3969371"/>
            <a:ext cx="152400" cy="0"/>
          </a:xfrm>
          <a:prstGeom prst="line">
            <a:avLst/>
          </a:prstGeom>
          <a:noFill/>
          <a:ln w="1270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69"/>
          <p:cNvSpPr>
            <a:spLocks noChangeShapeType="1"/>
          </p:cNvSpPr>
          <p:nvPr/>
        </p:nvSpPr>
        <p:spPr bwMode="auto">
          <a:xfrm>
            <a:off x="5191760" y="3969371"/>
            <a:ext cx="609600" cy="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70"/>
          <p:cNvSpPr>
            <a:spLocks noChangeShapeType="1"/>
          </p:cNvSpPr>
          <p:nvPr/>
        </p:nvSpPr>
        <p:spPr bwMode="auto">
          <a:xfrm>
            <a:off x="4810760" y="3969371"/>
            <a:ext cx="381000" cy="0"/>
          </a:xfrm>
          <a:prstGeom prst="line">
            <a:avLst/>
          </a:prstGeom>
          <a:noFill/>
          <a:ln w="1270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70"/>
          <p:cNvSpPr>
            <a:spLocks noChangeShapeType="1"/>
          </p:cNvSpPr>
          <p:nvPr/>
        </p:nvSpPr>
        <p:spPr bwMode="auto">
          <a:xfrm>
            <a:off x="3819582" y="3970884"/>
            <a:ext cx="381000" cy="0"/>
          </a:xfrm>
          <a:prstGeom prst="line">
            <a:avLst/>
          </a:prstGeom>
          <a:noFill/>
          <a:ln w="1270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69"/>
          <p:cNvSpPr>
            <a:spLocks noChangeShapeType="1"/>
          </p:cNvSpPr>
          <p:nvPr/>
        </p:nvSpPr>
        <p:spPr bwMode="auto">
          <a:xfrm>
            <a:off x="3214238" y="3977779"/>
            <a:ext cx="609600" cy="0"/>
          </a:xfrm>
          <a:prstGeom prst="line">
            <a:avLst/>
          </a:prstGeom>
          <a:noFill/>
          <a:ln w="1270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1" name="Line 68"/>
          <p:cNvSpPr>
            <a:spLocks noChangeShapeType="1"/>
          </p:cNvSpPr>
          <p:nvPr/>
        </p:nvSpPr>
        <p:spPr bwMode="auto">
          <a:xfrm>
            <a:off x="5795990" y="3968011"/>
            <a:ext cx="152400" cy="0"/>
          </a:xfrm>
          <a:prstGeom prst="line">
            <a:avLst/>
          </a:prstGeom>
          <a:noFill/>
          <a:ln w="1270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894459" y="2985779"/>
            <a:ext cx="2340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Dominance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721668" y="4392741"/>
            <a:ext cx="199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Recessives</a:t>
            </a:r>
            <a:endParaRPr lang="en-US" sz="24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720632" y="4386643"/>
            <a:ext cx="2970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Under-dominance</a:t>
            </a:r>
            <a:endParaRPr lang="en-US" sz="2400" b="1" dirty="0">
              <a:solidFill>
                <a:srgbClr val="00FF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 flipV="1">
            <a:off x="5459668" y="4108868"/>
            <a:ext cx="395700" cy="396289"/>
          </a:xfrm>
          <a:prstGeom prst="straightConnector1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3449053" y="4090737"/>
            <a:ext cx="481263" cy="427789"/>
          </a:xfrm>
          <a:prstGeom prst="straightConnector1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5922211" y="3422316"/>
            <a:ext cx="280738" cy="401052"/>
          </a:xfrm>
          <a:prstGeom prst="straightConnector1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91536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>
                <a:solidFill>
                  <a:srgbClr val="FFFF00"/>
                </a:solidFill>
                <a:latin typeface="Trebuchet MS" charset="0"/>
              </a:rPr>
              <a:t>Challenges with </a:t>
            </a: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new phenotypes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03795" y="1276350"/>
            <a:ext cx="8276492" cy="52358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Lack of information</a:t>
            </a:r>
          </a:p>
          <a:p>
            <a:pPr marL="730250" lvl="1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Inconsistent trait definitions</a:t>
            </a:r>
          </a:p>
          <a:p>
            <a:pPr marL="730250" lvl="1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Often no database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of phenotypes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Many have low </a:t>
            </a:r>
            <a:r>
              <a:rPr lang="en-GB" sz="3200" b="1" dirty="0" err="1" smtClean="0">
                <a:solidFill>
                  <a:srgbClr val="FFFFFF"/>
                </a:solidFill>
                <a:latin typeface="Trebuchet MS" charset="0"/>
              </a:rPr>
              <a:t>heritabilities</a:t>
            </a:r>
            <a:endParaRPr lang="en-GB" sz="3200" b="1" dirty="0">
              <a:solidFill>
                <a:srgbClr val="FFFFFF"/>
              </a:solidFill>
              <a:latin typeface="Trebuchet MS" charset="0"/>
            </a:endParaRPr>
          </a:p>
          <a:p>
            <a:pPr marL="730250" lvl="1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L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ots of records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are needed for accurate evaluation</a:t>
            </a:r>
          </a:p>
          <a:p>
            <a:pPr marL="730250" lvl="1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Genetic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improvement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can be slow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Genomics may help with this</a:t>
            </a:r>
            <a:endParaRPr lang="en-GB" sz="3200" b="1" dirty="0">
              <a:solidFill>
                <a:srgbClr val="FFFFFF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7371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77" y="143487"/>
            <a:ext cx="8753231" cy="584775"/>
          </a:xfrm>
        </p:spPr>
        <p:txBody>
          <a:bodyPr/>
          <a:lstStyle/>
          <a:p>
            <a:r>
              <a:rPr lang="en-US" dirty="0" smtClean="0"/>
              <a:t>Reliability </a:t>
            </a:r>
            <a:r>
              <a:rPr lang="en-US" dirty="0"/>
              <a:t>with and without </a:t>
            </a:r>
            <a:r>
              <a:rPr lang="en-US" dirty="0" smtClean="0"/>
              <a:t>genomics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479263"/>
              </p:ext>
            </p:extLst>
          </p:nvPr>
        </p:nvGraphicFramePr>
        <p:xfrm>
          <a:off x="201489" y="3050982"/>
          <a:ext cx="8723924" cy="30784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609444"/>
                <a:gridCol w="2159000"/>
                <a:gridCol w="2302934"/>
                <a:gridCol w="16525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Event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EBV Reliability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GEBV Reliability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Gain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Displaced abomasum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0.30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0.40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+0.10</a:t>
                      </a:r>
                      <a:endParaRPr lang="en-US" sz="2000" b="1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Ketosis 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0.28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0.35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+0.07</a:t>
                      </a:r>
                      <a:endParaRPr lang="en-US" sz="2000" b="1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Lameness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0.28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0.37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+0.09</a:t>
                      </a:r>
                      <a:endParaRPr lang="en-US" sz="2000" b="1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Mastitis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0.30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0.41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+0.11</a:t>
                      </a:r>
                      <a:endParaRPr lang="en-US" sz="2000" b="1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Metritis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0.30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0.41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+0.11</a:t>
                      </a:r>
                      <a:endParaRPr lang="en-US" sz="2000" b="1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Retained placenta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0.29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0.38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+0.09</a:t>
                      </a:r>
                      <a:endParaRPr lang="en-US" sz="2000" b="1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0119" y="2286000"/>
            <a:ext cx="78303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rebuchet MS"/>
                <a:cs typeface="Trebuchet MS"/>
              </a:rPr>
              <a:t>Average </a:t>
            </a:r>
            <a:r>
              <a:rPr lang="en-US" sz="1600" b="1" dirty="0">
                <a:latin typeface="Trebuchet MS"/>
                <a:cs typeface="Trebuchet MS"/>
              </a:rPr>
              <a:t>reliabilities of sire PTA computed with pedigree information and genomic </a:t>
            </a:r>
            <a:r>
              <a:rPr lang="en-US" sz="1600" b="1" dirty="0" smtClean="0">
                <a:latin typeface="Trebuchet MS"/>
                <a:cs typeface="Trebuchet MS"/>
              </a:rPr>
              <a:t>information, and the gain in reliability from including genomics.</a:t>
            </a:r>
            <a:endParaRPr lang="en-US" sz="1600" b="1" dirty="0">
              <a:latin typeface="Trebuchet MS"/>
              <a:cs typeface="Trebuchet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719" y="1062546"/>
            <a:ext cx="8897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rebuchet MS"/>
                <a:cs typeface="Trebuchet MS"/>
              </a:rPr>
              <a:t>Example: Dairy cattle health </a:t>
            </a:r>
            <a:r>
              <a:rPr lang="en-US" sz="2400" b="1" dirty="0" smtClean="0">
                <a:solidFill>
                  <a:srgbClr val="A9C9FF"/>
                </a:solidFill>
                <a:latin typeface="Trebuchet MS"/>
                <a:cs typeface="Trebuchet MS"/>
              </a:rPr>
              <a:t>(Parker Gaddis et al., 2013)</a:t>
            </a:r>
            <a:endParaRPr lang="en-US" sz="2400" b="1" dirty="0">
              <a:solidFill>
                <a:srgbClr val="A9C9FF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32347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Some novel phenotypes being studied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18534" y="1083734"/>
            <a:ext cx="8873066" cy="54284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Age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at first calving </a:t>
            </a:r>
            <a:r>
              <a:rPr lang="en-GB" sz="2400" b="1" dirty="0" smtClean="0">
                <a:solidFill>
                  <a:srgbClr val="A9C9FF"/>
                </a:solidFill>
                <a:latin typeface="Trebuchet MS" charset="0"/>
              </a:rPr>
              <a:t>(</a:t>
            </a:r>
            <a:r>
              <a:rPr lang="en-GB" sz="2400" b="1" dirty="0">
                <a:solidFill>
                  <a:srgbClr val="A9C9FF"/>
                </a:solidFill>
                <a:latin typeface="Trebuchet MS" charset="0"/>
              </a:rPr>
              <a:t>Cole et al., 2013</a:t>
            </a:r>
            <a:r>
              <a:rPr lang="en-GB" sz="2400" b="1" dirty="0" smtClean="0">
                <a:solidFill>
                  <a:srgbClr val="A9C9FF"/>
                </a:solidFill>
                <a:latin typeface="Trebuchet MS" charset="0"/>
              </a:rPr>
              <a:t>)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Dairy cattle health </a:t>
            </a:r>
            <a:r>
              <a:rPr lang="en-GB" sz="2400" b="1" dirty="0" smtClean="0">
                <a:solidFill>
                  <a:srgbClr val="A9C9FF"/>
                </a:solidFill>
                <a:latin typeface="Trebuchet MS" charset="0"/>
              </a:rPr>
              <a:t>(Parker Gaddis et al., 2013)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Methane production </a:t>
            </a:r>
            <a:r>
              <a:rPr lang="en-GB" sz="2400" b="1" dirty="0" smtClean="0">
                <a:solidFill>
                  <a:srgbClr val="A9C9FF"/>
                </a:solidFill>
                <a:latin typeface="Trebuchet MS" charset="0"/>
              </a:rPr>
              <a:t>(de Haas et al., 2011)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Milk fatty acid composition </a:t>
            </a:r>
            <a:r>
              <a:rPr lang="en-GB" sz="2400" b="1" dirty="0" smtClean="0">
                <a:solidFill>
                  <a:srgbClr val="A9C9FF"/>
                </a:solidFill>
                <a:latin typeface="Trebuchet MS" charset="0"/>
              </a:rPr>
              <a:t>(</a:t>
            </a:r>
            <a:r>
              <a:rPr lang="en-GB" sz="2400" b="1" dirty="0" err="1" smtClean="0">
                <a:solidFill>
                  <a:srgbClr val="A9C9FF"/>
                </a:solidFill>
                <a:latin typeface="Trebuchet MS" charset="0"/>
              </a:rPr>
              <a:t>Bittante</a:t>
            </a:r>
            <a:r>
              <a:rPr lang="en-GB" sz="2400" b="1" dirty="0" smtClean="0">
                <a:solidFill>
                  <a:srgbClr val="A9C9FF"/>
                </a:solidFill>
                <a:latin typeface="Trebuchet MS" charset="0"/>
              </a:rPr>
              <a:t> et al., 2013)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Persistency of lactation </a:t>
            </a:r>
            <a:r>
              <a:rPr lang="en-GB" sz="2400" b="1" dirty="0" smtClean="0">
                <a:solidFill>
                  <a:srgbClr val="A9C9FF"/>
                </a:solidFill>
                <a:latin typeface="Trebuchet MS" charset="0"/>
              </a:rPr>
              <a:t>(Cole et al., 2009)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Rectal temperature </a:t>
            </a:r>
            <a:r>
              <a:rPr lang="en-GB" sz="2400" b="1" dirty="0" smtClean="0">
                <a:solidFill>
                  <a:srgbClr val="A9C9FF"/>
                </a:solidFill>
                <a:latin typeface="Trebuchet MS" charset="0"/>
              </a:rPr>
              <a:t>(</a:t>
            </a:r>
            <a:r>
              <a:rPr lang="en-GB" sz="2400" b="1" dirty="0" err="1" smtClean="0">
                <a:solidFill>
                  <a:srgbClr val="A9C9FF"/>
                </a:solidFill>
                <a:latin typeface="Trebuchet MS" charset="0"/>
              </a:rPr>
              <a:t>Dikmen</a:t>
            </a:r>
            <a:r>
              <a:rPr lang="en-GB" sz="2400" b="1" dirty="0" smtClean="0">
                <a:solidFill>
                  <a:srgbClr val="A9C9FF"/>
                </a:solidFill>
                <a:latin typeface="Trebuchet MS" charset="0"/>
              </a:rPr>
              <a:t> et al., 2013)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Residual feed intake </a:t>
            </a:r>
            <a:r>
              <a:rPr lang="en-GB" sz="2400" b="1" dirty="0" smtClean="0">
                <a:solidFill>
                  <a:srgbClr val="A9C9FF"/>
                </a:solidFill>
                <a:latin typeface="Trebuchet MS" charset="0"/>
              </a:rPr>
              <a:t>(Connor et al., 2013)</a:t>
            </a:r>
            <a:endParaRPr lang="en-GB" sz="2400" b="1" dirty="0">
              <a:solidFill>
                <a:srgbClr val="A9C9FF"/>
              </a:solidFill>
              <a:latin typeface="Trebuchet MS" charset="0"/>
            </a:endParaRP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endParaRPr lang="en-GB" sz="3200" b="1" dirty="0">
              <a:solidFill>
                <a:srgbClr val="FFFFFF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2258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226425" cy="584775"/>
          </a:xfrm>
        </p:spPr>
        <p:txBody>
          <a:bodyPr/>
          <a:lstStyle/>
          <a:p>
            <a:r>
              <a:rPr lang="en-US" dirty="0" smtClean="0"/>
              <a:t>What do we do with novel traits?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924426"/>
          </a:xfrm>
        </p:spPr>
        <p:txBody>
          <a:bodyPr/>
          <a:lstStyle/>
          <a:p>
            <a:pPr>
              <a:buClr>
                <a:srgbClr val="00FF00"/>
              </a:buClr>
              <a:buSzPct val="45000"/>
            </a:pPr>
            <a:r>
              <a:rPr lang="en-US" dirty="0" smtClean="0"/>
              <a:t>Put them into a selection index</a:t>
            </a:r>
          </a:p>
          <a:p>
            <a:pPr lvl="1">
              <a:buClr>
                <a:srgbClr val="00FF00"/>
              </a:buClr>
              <a:buSzPct val="45000"/>
            </a:pPr>
            <a:r>
              <a:rPr lang="en-US" dirty="0" smtClean="0"/>
              <a:t>Correlated traits are helpful</a:t>
            </a:r>
          </a:p>
          <a:p>
            <a:pPr>
              <a:buClr>
                <a:srgbClr val="00FF00"/>
              </a:buClr>
              <a:buSzPct val="45000"/>
            </a:pPr>
            <a:r>
              <a:rPr lang="en-US" dirty="0" smtClean="0"/>
              <a:t>Apply selection for a long time</a:t>
            </a:r>
          </a:p>
          <a:p>
            <a:pPr lvl="1">
              <a:buClr>
                <a:srgbClr val="00FF00"/>
              </a:buClr>
              <a:buSzPct val="45000"/>
            </a:pPr>
            <a:r>
              <a:rPr lang="en-US" dirty="0" smtClean="0"/>
              <a:t>There are no shortcuts</a:t>
            </a:r>
          </a:p>
          <a:p>
            <a:pPr>
              <a:buClr>
                <a:srgbClr val="00FF00"/>
              </a:buClr>
              <a:buSzPct val="45000"/>
            </a:pPr>
            <a:r>
              <a:rPr lang="en-US" dirty="0" smtClean="0"/>
              <a:t>Collect phenotypes on many daughters</a:t>
            </a:r>
          </a:p>
          <a:p>
            <a:pPr lvl="1">
              <a:buClr>
                <a:srgbClr val="00FF00"/>
              </a:buClr>
              <a:buSzPct val="45000"/>
            </a:pPr>
            <a:r>
              <a:rPr lang="en-US" dirty="0" smtClean="0"/>
              <a:t>Repeated records of limited value</a:t>
            </a:r>
          </a:p>
          <a:p>
            <a:pPr lvl="1">
              <a:buClr>
                <a:srgbClr val="00FF00"/>
              </a:buClr>
              <a:buSzPct val="45000"/>
            </a:pPr>
            <a:r>
              <a:rPr lang="en-US" dirty="0" smtClean="0"/>
              <a:t>Genomics can increase accuracy</a:t>
            </a:r>
          </a:p>
        </p:txBody>
      </p:sp>
    </p:spTree>
    <p:extLst>
      <p:ext uri="{BB962C8B-B14F-4D97-AF65-F5344CB8AC3E}">
        <p14:creationId xmlns:p14="http://schemas.microsoft.com/office/powerpoint/2010/main" val="1507198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8030" name="Group 78"/>
          <p:cNvGraphicFramePr>
            <a:graphicFrameLocks noGrp="1"/>
          </p:cNvGraphicFramePr>
          <p:nvPr/>
        </p:nvGraphicFramePr>
        <p:xfrm>
          <a:off x="495759" y="1175193"/>
          <a:ext cx="8042313" cy="4693920"/>
        </p:xfrm>
        <a:graphic>
          <a:graphicData uri="http://schemas.openxmlformats.org/drawingml/2006/table">
            <a:tbl>
              <a:tblPr/>
              <a:tblGrid>
                <a:gridCol w="4847422"/>
                <a:gridCol w="859315"/>
                <a:gridCol w="1564396"/>
                <a:gridCol w="771180"/>
              </a:tblGrid>
              <a:tr h="12076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Trait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Relative value (%)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1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Net merit</a:t>
                      </a:r>
                    </a:p>
                  </a:txBody>
                  <a:tcPr marL="0" marR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Cheese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merit</a:t>
                      </a:r>
                    </a:p>
                  </a:txBody>
                  <a:tcPr marL="0" marR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Fluid merit</a:t>
                      </a:r>
                    </a:p>
                  </a:txBody>
                  <a:tcPr marL="0" marR="0" anchor="b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Milk (lb)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–15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19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Fat (lb)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19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13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20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Protein (lb)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16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25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Productive life (PL, mo)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22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15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22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Somatic cell score (SCS, log</a:t>
                      </a:r>
                      <a:r>
                        <a:rPr kumimoji="0" lang="en-US" sz="23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2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–10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–9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–5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Udder composite (UC)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7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5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7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Feet/legs composite (FLC)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4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3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4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Body size composite (BSC)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–6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–4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–6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Daughter pregnancy rate (DPR, %)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11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8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12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Calving ability (CA$, $)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5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3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5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Genetic-economic indexes </a:t>
            </a:r>
            <a:r>
              <a:rPr lang="en-US" sz="2400" dirty="0" smtClean="0">
                <a:solidFill>
                  <a:srgbClr val="66CCFF"/>
                </a:solidFill>
              </a:rPr>
              <a:t>2010 revision</a:t>
            </a:r>
            <a:endParaRPr lang="en-US" sz="2400" dirty="0">
              <a:solidFill>
                <a:srgbClr val="66CC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9121" name="Group 145"/>
          <p:cNvGraphicFramePr>
            <a:graphicFrameLocks noGrp="1"/>
          </p:cNvGraphicFramePr>
          <p:nvPr>
            <p:ph type="tbl" idx="1"/>
          </p:nvPr>
        </p:nvGraphicFramePr>
        <p:xfrm>
          <a:off x="517794" y="1214783"/>
          <a:ext cx="8073615" cy="4709160"/>
        </p:xfrm>
        <a:graphic>
          <a:graphicData uri="http://schemas.openxmlformats.org/drawingml/2006/table">
            <a:tbl>
              <a:tblPr/>
              <a:tblGrid>
                <a:gridCol w="1035584"/>
                <a:gridCol w="640080"/>
                <a:gridCol w="1188720"/>
                <a:gridCol w="640080"/>
                <a:gridCol w="1188720"/>
                <a:gridCol w="640080"/>
                <a:gridCol w="1188720"/>
                <a:gridCol w="911551"/>
                <a:gridCol w="640080"/>
              </a:tblGrid>
              <a:tr h="2746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Trait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Relative emphasis on traits in index (%)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PD$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 pitchFamily="34" charset="0"/>
                        </a:rPr>
                        <a:t>1971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MFP$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 pitchFamily="34" charset="0"/>
                        </a:rPr>
                        <a:t>1976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CY$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 pitchFamily="34" charset="0"/>
                        </a:rPr>
                        <a:t>1984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 pitchFamily="34" charset="0"/>
                        </a:rPr>
                        <a:t>1994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 pitchFamily="34" charset="0"/>
                        </a:rPr>
                        <a:t>2000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 pitchFamily="34" charset="0"/>
                        </a:rPr>
                        <a:t>2003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 pitchFamily="34" charset="0"/>
                        </a:rPr>
                        <a:t>2006</a:t>
                      </a:r>
                    </a:p>
                  </a:txBody>
                  <a:tcPr marL="0" marR="27432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Humnst777 BT" pitchFamily="34" charset="0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Humnst777 BT" pitchFamily="34" charset="0"/>
                        </a:rPr>
                        <a:t>2010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Milk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52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27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6</a:t>
                      </a:r>
                    </a:p>
                  </a:txBody>
                  <a:tcPr marL="0"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5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0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0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Fat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48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46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45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25</a:t>
                      </a:r>
                    </a:p>
                  </a:txBody>
                  <a:tcPr marL="0"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21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22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23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19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Protein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27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53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43</a:t>
                      </a:r>
                    </a:p>
                  </a:txBody>
                  <a:tcPr marL="0"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36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33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23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16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PL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20</a:t>
                      </a:r>
                    </a:p>
                  </a:txBody>
                  <a:tcPr marL="0"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14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11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17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22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SCS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–6</a:t>
                      </a:r>
                    </a:p>
                  </a:txBody>
                  <a:tcPr marL="0"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–9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–9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–9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–10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UDC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7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7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6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7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FLC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4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4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3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4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BDC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–4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–3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–4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–6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DPR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7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9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11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SCE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–2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DCE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–2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CA$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6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umnst777 BT" pitchFamily="34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16211"/>
            <a:ext cx="8226425" cy="615553"/>
          </a:xfrm>
        </p:spPr>
        <p:txBody>
          <a:bodyPr/>
          <a:lstStyle/>
          <a:p>
            <a:r>
              <a:rPr lang="en-US" dirty="0" smtClean="0"/>
              <a:t>Index changes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mean to be the worst?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4724400"/>
          </a:xfrm>
        </p:spPr>
        <p:txBody>
          <a:bodyPr/>
          <a:lstStyle/>
          <a:p>
            <a:r>
              <a:rPr lang="en-US" dirty="0" smtClean="0"/>
              <a:t>Large body size</a:t>
            </a:r>
          </a:p>
          <a:p>
            <a:pPr lvl="1"/>
            <a:r>
              <a:rPr lang="en-US" dirty="0" smtClean="0"/>
              <a:t>Eats a lot of expensive feed</a:t>
            </a:r>
          </a:p>
          <a:p>
            <a:r>
              <a:rPr lang="en-US" dirty="0" smtClean="0"/>
              <a:t>Average fertility…or </a:t>
            </a:r>
            <a:r>
              <a:rPr lang="en-US" dirty="0" smtClean="0">
                <a:solidFill>
                  <a:srgbClr val="FF0000"/>
                </a:solidFill>
              </a:rPr>
              <a:t>worse</a:t>
            </a:r>
            <a:r>
              <a:rPr lang="en-US" dirty="0" smtClean="0"/>
              <a:t>!</a:t>
            </a:r>
          </a:p>
          <a:p>
            <a:r>
              <a:rPr lang="en-US" dirty="0" smtClean="0"/>
              <a:t>Begin first lactation with dystocia</a:t>
            </a:r>
          </a:p>
          <a:p>
            <a:pPr lvl="1"/>
            <a:r>
              <a:rPr lang="en-US" dirty="0" smtClean="0"/>
              <a:t>Bull calf (sexed semen?)</a:t>
            </a:r>
          </a:p>
          <a:p>
            <a:pPr lvl="1"/>
            <a:r>
              <a:rPr lang="en-US" dirty="0" smtClean="0"/>
              <a:t>Retained placenta, </a:t>
            </a:r>
            <a:r>
              <a:rPr lang="en-US" dirty="0" err="1" smtClean="0"/>
              <a:t>metritis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Mediocre production</a:t>
            </a:r>
          </a:p>
          <a:p>
            <a:r>
              <a:rPr lang="en-US" dirty="0" smtClean="0"/>
              <a:t>Uses many resources, produces very little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735" y="157162"/>
            <a:ext cx="8226425" cy="553998"/>
          </a:xfrm>
        </p:spPr>
        <p:txBody>
          <a:bodyPr/>
          <a:lstStyle/>
          <a:p>
            <a:r>
              <a:rPr lang="en-US" sz="3600" dirty="0" smtClean="0"/>
              <a:t>Genotyped animals (April 2013)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370013"/>
            <a:ext cx="8099425" cy="1200329"/>
          </a:xfrm>
        </p:spPr>
        <p:txBody>
          <a:bodyPr/>
          <a:lstStyle/>
          <a:p>
            <a:pPr marL="341313" indent="-341313">
              <a:spcAft>
                <a:spcPct val="125000"/>
              </a:spcAft>
            </a:pPr>
            <a:endParaRPr lang="en-US" sz="2400" smtClean="0">
              <a:solidFill>
                <a:srgbClr val="0000FF"/>
              </a:solidFill>
            </a:endParaRPr>
          </a:p>
          <a:p>
            <a:pPr marL="341313" indent="-341313">
              <a:spcAft>
                <a:spcPct val="125000"/>
              </a:spcAft>
            </a:pPr>
            <a:endParaRPr lang="en-US" sz="2400" smtClean="0">
              <a:solidFill>
                <a:srgbClr val="0000FF"/>
              </a:solidFill>
            </a:endParaRPr>
          </a:p>
        </p:txBody>
      </p:sp>
      <p:graphicFrame>
        <p:nvGraphicFramePr>
          <p:cNvPr id="6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557366"/>
              </p:ext>
            </p:extLst>
          </p:nvPr>
        </p:nvGraphicFramePr>
        <p:xfrm>
          <a:off x="353300" y="1209414"/>
          <a:ext cx="8426717" cy="4648200"/>
        </p:xfrm>
        <a:graphic>
          <a:graphicData uri="http://schemas.openxmlformats.org/drawingml/2006/table">
            <a:tbl>
              <a:tblPr/>
              <a:tblGrid>
                <a:gridCol w="1125542"/>
                <a:gridCol w="1483978"/>
                <a:gridCol w="1305902"/>
                <a:gridCol w="1216862"/>
                <a:gridCol w="1172344"/>
                <a:gridCol w="1096257"/>
                <a:gridCol w="1025832"/>
              </a:tblGrid>
              <a:tr h="3521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Chip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9144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Traditional evaluation?</a:t>
                      </a:r>
                    </a:p>
                  </a:txBody>
                  <a:tcPr marL="0" marR="0" marT="0" marB="9144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Animal sex</a:t>
                      </a:r>
                    </a:p>
                  </a:txBody>
                  <a:tcPr marL="0" marR="0" marT="0" marB="9144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Holstein</a:t>
                      </a:r>
                    </a:p>
                  </a:txBody>
                  <a:tcPr marL="0" marR="45720" marT="0" marB="9144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Jersey</a:t>
                      </a:r>
                    </a:p>
                  </a:txBody>
                  <a:tcPr marL="0" marR="0" marT="0" marB="91440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Brown Swiss</a:t>
                      </a:r>
                    </a:p>
                  </a:txBody>
                  <a:tcPr marL="0" marR="45720" marT="0" marB="91440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Ayrshire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9144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  <a:sym typeface="Symbol"/>
                        </a:rPr>
                        <a:t>50K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charset="0"/>
                        </a:rPr>
                        <a:t>Yes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Bulls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  21,904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   2,855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  5,381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  639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Cows</a:t>
                      </a:r>
                    </a:p>
                  </a:txBody>
                  <a:tcPr marL="0" marR="0" marT="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  16,062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1,054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110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  3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Bulls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45,537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3,884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1,031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  325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Cows</a:t>
                      </a:r>
                    </a:p>
                  </a:txBody>
                  <a:tcPr marL="0" marR="0" marT="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32,892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660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102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  110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&lt;50K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Yes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Bulls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28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9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Cows</a:t>
                      </a:r>
                    </a:p>
                  </a:txBody>
                  <a:tcPr marL="0" marR="0" marT="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21,980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9,132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465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0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Bulls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14,026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1,355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90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2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Cows</a:t>
                      </a:r>
                    </a:p>
                  </a:txBody>
                  <a:tcPr marL="0" marR="0" marT="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158,622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18,722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658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105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Imputed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Yes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Cows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2,713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237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103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12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0" marR="0" marT="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Cows</a:t>
                      </a:r>
                    </a:p>
                  </a:txBody>
                  <a:tcPr marL="0" marR="0" marT="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1,183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112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8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Arial" charset="0"/>
                        </a:rPr>
                        <a:t>All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314,938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37,942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Arial" charset="0"/>
                        </a:rPr>
                        <a:t>8,080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Arial" charset="0"/>
                        </a:rPr>
                        <a:t>1,213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77675" y="593513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Trebuchet MS"/>
                <a:cs typeface="Trebuchet MS"/>
              </a:rPr>
              <a:t>362,173</a:t>
            </a:r>
            <a:endParaRPr lang="en-US" sz="2000" b="1" dirty="0">
              <a:solidFill>
                <a:srgbClr val="FFFF0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30228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Dissecting genetic correlations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4953000"/>
          </a:xfrm>
        </p:spPr>
        <p:txBody>
          <a:bodyPr/>
          <a:lstStyle/>
          <a:p>
            <a:r>
              <a:rPr lang="en-US" dirty="0" smtClean="0"/>
              <a:t>Compute DGV for 75-SNP segments</a:t>
            </a:r>
          </a:p>
          <a:p>
            <a:r>
              <a:rPr lang="en-US" dirty="0" smtClean="0"/>
              <a:t>Calculate correlations of DGV for traits of interest for each segment</a:t>
            </a:r>
          </a:p>
          <a:p>
            <a:r>
              <a:rPr lang="en-US" dirty="0" smtClean="0"/>
              <a:t>Is there interesting biology associated with favorable correlations?</a:t>
            </a:r>
          </a:p>
          <a:p>
            <a:r>
              <a:rPr lang="en-US" dirty="0" smtClean="0"/>
              <a:t>…and what about linkage disequilibrium?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SNP segment correlations</a:t>
            </a:r>
            <a:r>
              <a:rPr lang="en-US" sz="2400" dirty="0" smtClean="0">
                <a:solidFill>
                  <a:srgbClr val="66CCFF"/>
                </a:solidFill>
              </a:rPr>
              <a:t> Milk with DPR</a:t>
            </a:r>
            <a:endParaRPr lang="en-US" sz="2400" dirty="0">
              <a:solidFill>
                <a:srgbClr val="66CCFF"/>
              </a:solidFill>
            </a:endParaRPr>
          </a:p>
        </p:txBody>
      </p:sp>
      <p:pic>
        <p:nvPicPr>
          <p:cNvPr id="4" name="Content Placeholder 3" descr="SNP Segment Correlation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741" y="1030254"/>
            <a:ext cx="8763000" cy="5492303"/>
          </a:xfrm>
        </p:spPr>
      </p:pic>
      <p:cxnSp>
        <p:nvCxnSpPr>
          <p:cNvPr id="6" name="Straight Connector 5"/>
          <p:cNvCxnSpPr/>
          <p:nvPr/>
        </p:nvCxnSpPr>
        <p:spPr bwMode="auto">
          <a:xfrm>
            <a:off x="1219200" y="3200400"/>
            <a:ext cx="7543800" cy="0"/>
          </a:xfrm>
          <a:prstGeom prst="line">
            <a:avLst/>
          </a:prstGeom>
          <a:ln w="254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 flipV="1">
            <a:off x="5867400" y="1295400"/>
            <a:ext cx="0" cy="495300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371600" y="15240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Unfavorable associations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5833646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0000"/>
                </a:solidFill>
              </a:rPr>
              <a:t>Unfavorable associations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5833646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9900"/>
                </a:solidFill>
              </a:rPr>
              <a:t>Favorable associations</a:t>
            </a:r>
            <a:endParaRPr lang="en-US" sz="1600" dirty="0">
              <a:solidFill>
                <a:srgbClr val="0099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8400" y="1510553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9900"/>
                </a:solidFill>
              </a:rPr>
              <a:t>Favorable associations</a:t>
            </a:r>
            <a:endParaRPr lang="en-US" sz="16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SNP segment correlations</a:t>
            </a:r>
            <a:r>
              <a:rPr lang="en-US" sz="2400" dirty="0" smtClean="0">
                <a:solidFill>
                  <a:srgbClr val="66CCFF"/>
                </a:solidFill>
              </a:rPr>
              <a:t> </a:t>
            </a:r>
            <a:r>
              <a:rPr lang="en-US" sz="2400" dirty="0" err="1" smtClean="0">
                <a:solidFill>
                  <a:srgbClr val="66CCFF"/>
                </a:solidFill>
              </a:rPr>
              <a:t>Dist’n</a:t>
            </a:r>
            <a:r>
              <a:rPr lang="en-US" sz="2400" dirty="0" smtClean="0">
                <a:solidFill>
                  <a:srgbClr val="66CCFF"/>
                </a:solidFill>
              </a:rPr>
              <a:t> over genome</a:t>
            </a:r>
            <a:endParaRPr lang="en-US" dirty="0"/>
          </a:p>
        </p:txBody>
      </p:sp>
      <p:pic>
        <p:nvPicPr>
          <p:cNvPr id="4" name="Content Placeholder 3" descr="SNP Segment Correlations by Loca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080247"/>
            <a:ext cx="8790413" cy="5423684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Highest correlations for milk and DPR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12764"/>
            <a:ext cx="8839200" cy="5364236"/>
          </a:xfrm>
        </p:spPr>
        <p:txBody>
          <a:bodyPr/>
          <a:lstStyle/>
          <a:p>
            <a:pPr>
              <a:buNone/>
            </a:pPr>
            <a:r>
              <a:rPr lang="en-US" sz="2400" dirty="0" err="1" smtClean="0">
                <a:solidFill>
                  <a:srgbClr val="66CCFF"/>
                </a:solidFill>
                <a:latin typeface="Lucida Console" pitchFamily="49" charset="0"/>
              </a:rPr>
              <a:t>Obs</a:t>
            </a:r>
            <a:r>
              <a:rPr lang="en-US" sz="2400" dirty="0" smtClean="0">
                <a:solidFill>
                  <a:srgbClr val="66CCFF"/>
                </a:solidFill>
                <a:latin typeface="Lucida Console" pitchFamily="49" charset="0"/>
              </a:rPr>
              <a:t>    chrome    </a:t>
            </a:r>
            <a:r>
              <a:rPr lang="en-US" sz="2400" dirty="0" err="1" smtClean="0">
                <a:solidFill>
                  <a:srgbClr val="66CCFF"/>
                </a:solidFill>
                <a:latin typeface="Lucida Console" pitchFamily="49" charset="0"/>
              </a:rPr>
              <a:t>seg</a:t>
            </a:r>
            <a:r>
              <a:rPr lang="en-US" sz="2400" dirty="0" smtClean="0">
                <a:solidFill>
                  <a:srgbClr val="66CCFF"/>
                </a:solidFill>
                <a:latin typeface="Lucida Console" pitchFamily="49" charset="0"/>
              </a:rPr>
              <a:t>       </a:t>
            </a:r>
            <a:r>
              <a:rPr lang="en-US" sz="2400" dirty="0" err="1" smtClean="0">
                <a:solidFill>
                  <a:srgbClr val="66CCFF"/>
                </a:solidFill>
                <a:latin typeface="Lucida Console" pitchFamily="49" charset="0"/>
              </a:rPr>
              <a:t>tloc</a:t>
            </a:r>
            <a:r>
              <a:rPr lang="en-US" sz="2400" dirty="0" smtClean="0">
                <a:solidFill>
                  <a:srgbClr val="66CCFF"/>
                </a:solidFill>
                <a:latin typeface="Lucida Console" pitchFamily="49" charset="0"/>
              </a:rPr>
              <a:t>         </a:t>
            </a:r>
            <a:r>
              <a:rPr lang="en-US" sz="2400" dirty="0" err="1" smtClean="0">
                <a:solidFill>
                  <a:srgbClr val="66CCFF"/>
                </a:solidFill>
                <a:latin typeface="Lucida Console" pitchFamily="49" charset="0"/>
              </a:rPr>
              <a:t>corr</a:t>
            </a:r>
            <a:endParaRPr lang="en-US" sz="2400" dirty="0" smtClean="0">
              <a:solidFill>
                <a:srgbClr val="66CCFF"/>
              </a:solidFill>
              <a:latin typeface="Lucida Console" pitchFamily="49" charset="0"/>
            </a:endParaRPr>
          </a:p>
          <a:p>
            <a:pPr>
              <a:spcBef>
                <a:spcPts val="400"/>
              </a:spcBef>
              <a:buNone/>
            </a:pPr>
            <a:r>
              <a:rPr lang="en-US" sz="2400" dirty="0" smtClean="0">
                <a:latin typeface="Lucida Console" pitchFamily="49" charset="0"/>
              </a:rPr>
              <a:t>  1      18      449    1890311910    0.53090</a:t>
            </a:r>
          </a:p>
          <a:p>
            <a:pPr>
              <a:spcBef>
                <a:spcPts val="400"/>
              </a:spcBef>
              <a:buNone/>
            </a:pPr>
            <a:r>
              <a:rPr lang="en-US" sz="2400" dirty="0" smtClean="0">
                <a:latin typeface="Lucida Console" pitchFamily="49" charset="0"/>
              </a:rPr>
              <a:t>  2      18      438    1845503211    0.51036</a:t>
            </a:r>
          </a:p>
          <a:p>
            <a:pPr>
              <a:spcBef>
                <a:spcPts val="400"/>
              </a:spcBef>
              <a:buNone/>
            </a:pPr>
            <a:r>
              <a:rPr lang="en-US" sz="2400" dirty="0" smtClean="0">
                <a:latin typeface="Lucida Console" pitchFamily="49" charset="0"/>
              </a:rPr>
              <a:t>  3       8      233     990810677    0.49199</a:t>
            </a:r>
          </a:p>
          <a:p>
            <a:pPr>
              <a:spcBef>
                <a:spcPts val="400"/>
              </a:spcBef>
              <a:buNone/>
            </a:pPr>
            <a:r>
              <a:rPr lang="en-US" sz="2400" dirty="0" smtClean="0">
                <a:latin typeface="Lucida Console" pitchFamily="49" charset="0"/>
              </a:rPr>
              <a:t>  4      26      557    2331662169    0.47173</a:t>
            </a:r>
          </a:p>
          <a:p>
            <a:pPr>
              <a:spcBef>
                <a:spcPts val="400"/>
              </a:spcBef>
              <a:buNone/>
            </a:pPr>
            <a:r>
              <a:rPr lang="en-US" sz="2400" dirty="0" smtClean="0">
                <a:latin typeface="Lucida Console" pitchFamily="49" charset="0"/>
              </a:rPr>
              <a:t>  5       2       60     239796003    0.46507</a:t>
            </a:r>
          </a:p>
          <a:p>
            <a:pPr>
              <a:spcBef>
                <a:spcPts val="400"/>
              </a:spcBef>
              <a:buNone/>
            </a:pPr>
            <a:r>
              <a:rPr lang="en-US" sz="2400" dirty="0" smtClean="0">
                <a:latin typeface="Lucida Console" pitchFamily="49" charset="0"/>
              </a:rPr>
              <a:t>  6      29      596    2483178230    0.45252</a:t>
            </a:r>
          </a:p>
          <a:p>
            <a:pPr>
              <a:spcBef>
                <a:spcPts val="400"/>
              </a:spcBef>
              <a:buNone/>
            </a:pPr>
            <a:r>
              <a:rPr lang="en-US" sz="2400" dirty="0" smtClean="0">
                <a:latin typeface="Lucida Console" pitchFamily="49" charset="0"/>
              </a:rPr>
              <a:t>  7      14      366    1544999648    0.43817</a:t>
            </a:r>
          </a:p>
          <a:p>
            <a:pPr>
              <a:spcBef>
                <a:spcPts val="400"/>
              </a:spcBef>
              <a:buNone/>
            </a:pPr>
            <a:r>
              <a:rPr lang="en-US" sz="2400" dirty="0" smtClean="0">
                <a:latin typeface="Lucida Console" pitchFamily="49" charset="0"/>
              </a:rPr>
              <a:t>  8       2       65     269016505    0.41022</a:t>
            </a:r>
          </a:p>
          <a:p>
            <a:pPr>
              <a:spcBef>
                <a:spcPts val="400"/>
              </a:spcBef>
              <a:buNone/>
            </a:pPr>
            <a:r>
              <a:rPr lang="en-US" sz="2400" dirty="0" smtClean="0">
                <a:latin typeface="Lucida Console" pitchFamily="49" charset="0"/>
              </a:rPr>
              <a:t>  9      11      298    1255667282    0.39734</a:t>
            </a:r>
          </a:p>
          <a:p>
            <a:pPr>
              <a:spcBef>
                <a:spcPts val="400"/>
              </a:spcBef>
              <a:buNone/>
            </a:pPr>
            <a:r>
              <a:rPr lang="en-US" sz="2400" dirty="0" smtClean="0">
                <a:latin typeface="Lucida Console" pitchFamily="49" charset="0"/>
              </a:rPr>
              <a:t> 10      20      469    1971347760    0.3919</a:t>
            </a:r>
            <a:endParaRPr lang="en-US" sz="2400" dirty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226425" cy="584775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4723857"/>
          </a:xfrm>
        </p:spPr>
        <p:txBody>
          <a:bodyPr/>
          <a:lstStyle/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dirty="0" smtClean="0">
                <a:solidFill>
                  <a:srgbClr val="FFFF00"/>
                </a:solidFill>
                <a:latin typeface="Trebuchet MS" charset="0"/>
              </a:rPr>
              <a:t>Non</a:t>
            </a:r>
            <a:r>
              <a:rPr lang="en-GB" dirty="0">
                <a:solidFill>
                  <a:srgbClr val="FFFF00"/>
                </a:solidFill>
                <a:latin typeface="Trebuchet MS" charset="0"/>
              </a:rPr>
              <a:t>-additive </a:t>
            </a:r>
            <a:r>
              <a:rPr lang="en-GB" dirty="0" smtClean="0">
                <a:solidFill>
                  <a:srgbClr val="FFFF00"/>
                </a:solidFill>
                <a:latin typeface="Trebuchet MS" charset="0"/>
              </a:rPr>
              <a:t>effects </a:t>
            </a:r>
            <a:r>
              <a:rPr lang="en-GB" dirty="0" smtClean="0">
                <a:solidFill>
                  <a:srgbClr val="FFFFFF"/>
                </a:solidFill>
                <a:latin typeface="Trebuchet MS" charset="0"/>
              </a:rPr>
              <a:t>may be useful for increasing selection intensity while conserving important </a:t>
            </a:r>
            <a:r>
              <a:rPr lang="en-GB" dirty="0" err="1" smtClean="0">
                <a:solidFill>
                  <a:srgbClr val="FFFFFF"/>
                </a:solidFill>
                <a:latin typeface="Trebuchet MS" charset="0"/>
              </a:rPr>
              <a:t>heterozygosity</a:t>
            </a:r>
            <a:endParaRPr lang="en-GB" dirty="0">
              <a:solidFill>
                <a:srgbClr val="FFFFFF"/>
              </a:solidFill>
              <a:latin typeface="Trebuchet MS" charset="0"/>
            </a:endParaRP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dirty="0" smtClean="0">
                <a:solidFill>
                  <a:srgbClr val="FFFF00"/>
                </a:solidFill>
                <a:latin typeface="Trebuchet MS" charset="0"/>
              </a:rPr>
              <a:t>Whole-genome sequencing </a:t>
            </a:r>
            <a:r>
              <a:rPr lang="en-GB" dirty="0" smtClean="0">
                <a:solidFill>
                  <a:srgbClr val="FFFFFF"/>
                </a:solidFill>
                <a:latin typeface="Trebuchet MS" charset="0"/>
              </a:rPr>
              <a:t>has been very successful at helping economically important loss-of-function mutations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dirty="0" smtClean="0">
                <a:solidFill>
                  <a:srgbClr val="FFFFFF"/>
                </a:solidFill>
                <a:latin typeface="Trebuchet MS" charset="0"/>
              </a:rPr>
              <a:t>Novel phenotypes are necessary to address </a:t>
            </a:r>
            <a:r>
              <a:rPr lang="en-GB" dirty="0" smtClean="0">
                <a:solidFill>
                  <a:srgbClr val="FFFF00"/>
                </a:solidFill>
                <a:latin typeface="Trebuchet MS" charset="0"/>
              </a:rPr>
              <a:t>global food security </a:t>
            </a:r>
            <a:r>
              <a:rPr lang="en-GB" dirty="0" smtClean="0">
                <a:solidFill>
                  <a:srgbClr val="FFFFFF"/>
                </a:solidFill>
                <a:latin typeface="Trebuchet MS" charset="0"/>
              </a:rPr>
              <a:t>and a </a:t>
            </a:r>
            <a:r>
              <a:rPr lang="en-GB" dirty="0" smtClean="0">
                <a:solidFill>
                  <a:srgbClr val="FFFF00"/>
                </a:solidFill>
                <a:latin typeface="Trebuchet MS" charset="0"/>
              </a:rPr>
              <a:t>changing climate</a:t>
            </a:r>
            <a:endParaRPr lang="en-GB" dirty="0">
              <a:solidFill>
                <a:srgbClr val="FFFF00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602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49" y="155267"/>
            <a:ext cx="8226425" cy="584775"/>
          </a:xfrm>
        </p:spPr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26057"/>
            <a:ext cx="8737599" cy="4001095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Paul </a:t>
            </a:r>
            <a:r>
              <a:rPr lang="en-US" sz="2000" dirty="0" err="1" smtClean="0">
                <a:solidFill>
                  <a:srgbClr val="FFFF00"/>
                </a:solidFill>
              </a:rPr>
              <a:t>VanRaden</a:t>
            </a:r>
            <a:r>
              <a:rPr lang="en-US" sz="2000" dirty="0" smtClean="0">
                <a:solidFill>
                  <a:srgbClr val="FFFF00"/>
                </a:solidFill>
              </a:rPr>
              <a:t>, George </a:t>
            </a:r>
            <a:r>
              <a:rPr lang="en-US" sz="2000" dirty="0" err="1" smtClean="0">
                <a:solidFill>
                  <a:srgbClr val="FFFF00"/>
                </a:solidFill>
              </a:rPr>
              <a:t>Wiggans</a:t>
            </a:r>
            <a:r>
              <a:rPr lang="en-US" sz="2000" dirty="0" smtClean="0">
                <a:solidFill>
                  <a:srgbClr val="FFFF00"/>
                </a:solidFill>
              </a:rPr>
              <a:t>, Derek </a:t>
            </a:r>
            <a:r>
              <a:rPr lang="en-US" sz="2000" dirty="0" err="1" smtClean="0">
                <a:solidFill>
                  <a:srgbClr val="FFFF00"/>
                </a:solidFill>
              </a:rPr>
              <a:t>Bickhart</a:t>
            </a:r>
            <a:r>
              <a:rPr lang="en-US" sz="2000" dirty="0" smtClean="0">
                <a:solidFill>
                  <a:srgbClr val="FFFF00"/>
                </a:solidFill>
              </a:rPr>
              <a:t>, Dan Null, and Tabatha Cooper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Animal Improvement Programs Laboratory, ARS, USDA Beltsville, MD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Tad </a:t>
            </a:r>
            <a:r>
              <a:rPr lang="en-US" sz="2000" dirty="0" err="1" smtClean="0">
                <a:solidFill>
                  <a:srgbClr val="FFFF00"/>
                </a:solidFill>
              </a:rPr>
              <a:t>Sonstegard</a:t>
            </a:r>
            <a:r>
              <a:rPr lang="en-US" sz="2000" dirty="0" smtClean="0">
                <a:solidFill>
                  <a:srgbClr val="FFFF00"/>
                </a:solidFill>
              </a:rPr>
              <a:t>, Curt Van </a:t>
            </a:r>
            <a:r>
              <a:rPr lang="en-US" sz="2000" dirty="0" err="1" smtClean="0">
                <a:solidFill>
                  <a:srgbClr val="FFFF00"/>
                </a:solidFill>
              </a:rPr>
              <a:t>Tassell</a:t>
            </a:r>
            <a:r>
              <a:rPr lang="en-US" sz="2000" dirty="0" smtClean="0">
                <a:solidFill>
                  <a:srgbClr val="FFFF00"/>
                </a:solidFill>
              </a:rPr>
              <a:t>, and Steve Schroeder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Bovine Functional Genomics Laboratory, ARS, USDA, Beltsville, MD</a:t>
            </a:r>
            <a:endParaRPr lang="en-US" sz="2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rgbClr val="FFFF00"/>
                </a:solidFill>
              </a:rPr>
              <a:t>Chuanyu</a:t>
            </a:r>
            <a:r>
              <a:rPr lang="en-US" sz="2000" dirty="0" smtClean="0">
                <a:solidFill>
                  <a:srgbClr val="FFFF00"/>
                </a:solidFill>
              </a:rPr>
              <a:t> Sun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National Association of Animal Breeders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Beltsville, MD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Dan Gilbert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New Generation Genetics Inc</a:t>
            </a:r>
            <a:r>
              <a:rPr lang="en-US" sz="2000" dirty="0" smtClean="0"/>
              <a:t>., Fort Atkinson, WI</a:t>
            </a:r>
          </a:p>
        </p:txBody>
      </p:sp>
    </p:spTree>
    <p:extLst>
      <p:ext uri="{BB962C8B-B14F-4D97-AF65-F5344CB8AC3E}">
        <p14:creationId xmlns:p14="http://schemas.microsoft.com/office/powerpoint/2010/main" val="3733598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06289" y="1126430"/>
            <a:ext cx="7074308" cy="5223333"/>
            <a:chOff x="760097" y="1126430"/>
            <a:chExt cx="7074308" cy="52233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7843" y="1126430"/>
              <a:ext cx="6956562" cy="5001768"/>
            </a:xfrm>
            <a:prstGeom prst="rect">
              <a:avLst/>
            </a:prstGeom>
            <a:ln w="25400">
              <a:solidFill>
                <a:schemeClr val="tx1">
                  <a:lumMod val="95000"/>
                  <a:alpha val="96000"/>
                </a:schemeClr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760097" y="6103542"/>
              <a:ext cx="702475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/>
                <a:t>http://</a:t>
              </a:r>
              <a:r>
                <a:rPr lang="en-US" sz="1000" dirty="0" err="1"/>
                <a:t>gigaom.com</a:t>
              </a:r>
              <a:r>
                <a:rPr lang="en-US" sz="1000" dirty="0"/>
                <a:t>/2012/05/31/</a:t>
              </a:r>
              <a:r>
                <a:rPr lang="en-US" sz="1000" dirty="0" err="1"/>
                <a:t>t-mobile</a:t>
              </a:r>
              <a:r>
                <a:rPr lang="en-US" sz="1000" dirty="0"/>
                <a:t>-pits-its-math-against-</a:t>
              </a:r>
              <a:r>
                <a:rPr lang="en-US" sz="1000" dirty="0" err="1"/>
                <a:t>verizons</a:t>
              </a:r>
              <a:r>
                <a:rPr lang="en-US" sz="1000" dirty="0"/>
                <a:t>-the-loser-common-sense/shutterstock_76826245/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8370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05" y="174096"/>
            <a:ext cx="8226425" cy="54927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Marketed </a:t>
            </a:r>
            <a:r>
              <a:rPr lang="en-US" dirty="0" smtClean="0"/>
              <a:t>Holstein</a:t>
            </a:r>
            <a:r>
              <a:rPr lang="en-US" sz="3600" dirty="0" smtClean="0"/>
              <a:t> bulls</a:t>
            </a:r>
            <a:endParaRPr lang="sv-SE" sz="31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658492685"/>
              </p:ext>
            </p:extLst>
          </p:nvPr>
        </p:nvGraphicFramePr>
        <p:xfrm>
          <a:off x="169333" y="1124744"/>
          <a:ext cx="8795155" cy="543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877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b"/>
          <a:lstStyle/>
          <a:p>
            <a:r>
              <a:rPr lang="en-US"/>
              <a:t>What’s a SNP genotype worth?</a:t>
            </a:r>
          </a:p>
        </p:txBody>
      </p:sp>
      <p:grpSp>
        <p:nvGrpSpPr>
          <p:cNvPr id="2" name="Group 103"/>
          <p:cNvGrpSpPr>
            <a:grpSpLocks/>
          </p:cNvGrpSpPr>
          <p:nvPr/>
        </p:nvGrpSpPr>
        <p:grpSpPr bwMode="auto">
          <a:xfrm>
            <a:off x="2687638" y="2473325"/>
            <a:ext cx="3841750" cy="3678238"/>
            <a:chOff x="3527004" y="3005945"/>
            <a:chExt cx="3842750" cy="3679460"/>
          </a:xfrm>
        </p:grpSpPr>
        <p:pic>
          <p:nvPicPr>
            <p:cNvPr id="29389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30059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30059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30059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30059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4609343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7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62063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8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40946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9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35612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0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40727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35612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40727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40727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35612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35612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46280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7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51395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8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46280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9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51395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0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51395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46280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46280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56948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62063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56948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62063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7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62063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8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56948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9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56948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0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51614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4054082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3542543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3009143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5654282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5142743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01"/>
          <p:cNvGrpSpPr>
            <a:grpSpLocks/>
          </p:cNvGrpSpPr>
          <p:nvPr/>
        </p:nvGrpSpPr>
        <p:grpSpPr bwMode="auto">
          <a:xfrm>
            <a:off x="485775" y="1371600"/>
            <a:ext cx="1893888" cy="4527550"/>
            <a:chOff x="905069" y="1905000"/>
            <a:chExt cx="1894115" cy="4527550"/>
          </a:xfrm>
        </p:grpSpPr>
        <p:pic>
          <p:nvPicPr>
            <p:cNvPr id="293927" name="Picture 5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000" y="1905000"/>
              <a:ext cx="1436688" cy="45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3928" name="Oval 100"/>
            <p:cNvSpPr>
              <a:spLocks noChangeArrowheads="1"/>
            </p:cNvSpPr>
            <p:nvPr/>
          </p:nvSpPr>
          <p:spPr bwMode="auto">
            <a:xfrm>
              <a:off x="905069" y="2034073"/>
              <a:ext cx="1894115" cy="513184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</a:pPr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6699250" y="3284538"/>
            <a:ext cx="23241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800" b="1">
                <a:latin typeface="Trebuchet MS" pitchFamily="34" charset="0"/>
              </a:rPr>
              <a:t>For the protein yield (h</a:t>
            </a:r>
            <a:r>
              <a:rPr lang="en-US" sz="1800" b="1" baseline="30000">
                <a:latin typeface="Trebuchet MS" pitchFamily="34" charset="0"/>
              </a:rPr>
              <a:t>2</a:t>
            </a:r>
            <a:r>
              <a:rPr lang="en-US" sz="1800" b="1">
                <a:latin typeface="Trebuchet MS" pitchFamily="34" charset="0"/>
              </a:rPr>
              <a:t>=0.30), the SNP genotype provides information equivalent to an additional </a:t>
            </a:r>
            <a:r>
              <a:rPr lang="en-US" sz="1800" b="1">
                <a:solidFill>
                  <a:srgbClr val="FFFF00"/>
                </a:solidFill>
                <a:latin typeface="Trebuchet MS" pitchFamily="34" charset="0"/>
              </a:rPr>
              <a:t>34</a:t>
            </a:r>
            <a:r>
              <a:rPr lang="en-US" sz="1800" b="1">
                <a:latin typeface="Trebuchet MS" pitchFamily="34" charset="0"/>
              </a:rPr>
              <a:t> daughters</a:t>
            </a:r>
          </a:p>
        </p:txBody>
      </p:sp>
      <p:grpSp>
        <p:nvGrpSpPr>
          <p:cNvPr id="4" name="Group 112"/>
          <p:cNvGrpSpPr>
            <a:grpSpLocks/>
          </p:cNvGrpSpPr>
          <p:nvPr/>
        </p:nvGrpSpPr>
        <p:grpSpPr bwMode="auto">
          <a:xfrm>
            <a:off x="2314575" y="1447800"/>
            <a:ext cx="6615113" cy="931863"/>
            <a:chOff x="2313990" y="1981201"/>
            <a:chExt cx="6615404" cy="932209"/>
          </a:xfrm>
        </p:grpSpPr>
        <p:pic>
          <p:nvPicPr>
            <p:cNvPr id="29393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63319" y="1981201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43200" y="1981201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16573" y="1981201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9946" y="1981201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9400" y="1999862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06951" y="2001416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7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58069" y="1984399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3938" name="TextBox 102"/>
            <p:cNvSpPr txBox="1">
              <a:spLocks noChangeArrowheads="1"/>
            </p:cNvSpPr>
            <p:nvPr/>
          </p:nvSpPr>
          <p:spPr bwMode="auto">
            <a:xfrm>
              <a:off x="2313990" y="2546561"/>
              <a:ext cx="6615404" cy="366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buClrTx/>
                <a:buSzTx/>
                <a:buFontTx/>
                <a:buNone/>
              </a:pPr>
              <a:r>
                <a:rPr lang="en-US" sz="1800" b="1">
                  <a:latin typeface="Trebuchet MS" pitchFamily="34" charset="0"/>
                </a:rPr>
                <a:t>Pedigree is equivalent to information on about </a:t>
              </a:r>
              <a:r>
                <a:rPr lang="en-US" sz="1800" b="1">
                  <a:solidFill>
                    <a:srgbClr val="FFFF00"/>
                  </a:solidFill>
                  <a:latin typeface="Trebuchet MS" pitchFamily="34" charset="0"/>
                </a:rPr>
                <a:t>7</a:t>
              </a:r>
              <a:r>
                <a:rPr lang="en-US" sz="1800" b="1">
                  <a:latin typeface="Trebuchet MS" pitchFamily="34" charset="0"/>
                </a:rPr>
                <a:t> daughters </a:t>
              </a:r>
            </a:p>
          </p:txBody>
        </p:sp>
        <p:cxnSp>
          <p:nvCxnSpPr>
            <p:cNvPr id="293939" name="Straight Connector 110"/>
            <p:cNvCxnSpPr>
              <a:cxnSpLocks noChangeShapeType="1"/>
            </p:cNvCxnSpPr>
            <p:nvPr/>
          </p:nvCxnSpPr>
          <p:spPr bwMode="auto">
            <a:xfrm>
              <a:off x="2397966" y="2911151"/>
              <a:ext cx="6391471" cy="0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1"/>
          <p:cNvGrpSpPr>
            <a:grpSpLocks/>
          </p:cNvGrpSpPr>
          <p:nvPr/>
        </p:nvGrpSpPr>
        <p:grpSpPr bwMode="auto">
          <a:xfrm>
            <a:off x="0" y="1371600"/>
            <a:ext cx="1295400" cy="4114800"/>
            <a:chOff x="905069" y="1905000"/>
            <a:chExt cx="1894115" cy="4527550"/>
          </a:xfrm>
        </p:grpSpPr>
        <p:pic>
          <p:nvPicPr>
            <p:cNvPr id="295939" name="Picture 5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3000" y="1905000"/>
              <a:ext cx="1436688" cy="45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5940" name="Oval 100"/>
            <p:cNvSpPr>
              <a:spLocks noChangeArrowheads="1"/>
            </p:cNvSpPr>
            <p:nvPr/>
          </p:nvSpPr>
          <p:spPr bwMode="auto">
            <a:xfrm>
              <a:off x="905069" y="2034073"/>
              <a:ext cx="1894115" cy="513184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</a:pPr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1447800" y="974725"/>
            <a:ext cx="746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800" b="1"/>
              <a:t>And for daughter pregnancy rate (h</a:t>
            </a:r>
            <a:r>
              <a:rPr lang="en-US" sz="1800" b="1" baseline="30000"/>
              <a:t>2</a:t>
            </a:r>
            <a:r>
              <a:rPr lang="en-US" sz="1800" b="1"/>
              <a:t>=0.04), SNP = </a:t>
            </a:r>
            <a:r>
              <a:rPr lang="en-US" sz="2000" b="1">
                <a:solidFill>
                  <a:srgbClr val="FFFF00"/>
                </a:solidFill>
              </a:rPr>
              <a:t>131 </a:t>
            </a:r>
            <a:r>
              <a:rPr lang="en-US" sz="2000" b="1"/>
              <a:t>daughters</a:t>
            </a:r>
          </a:p>
        </p:txBody>
      </p:sp>
      <p:grpSp>
        <p:nvGrpSpPr>
          <p:cNvPr id="3" name="Group 529"/>
          <p:cNvGrpSpPr>
            <a:grpSpLocks/>
          </p:cNvGrpSpPr>
          <p:nvPr/>
        </p:nvGrpSpPr>
        <p:grpSpPr bwMode="auto">
          <a:xfrm>
            <a:off x="1524000" y="1436688"/>
            <a:ext cx="7315200" cy="5040312"/>
            <a:chOff x="1371600" y="1209852"/>
            <a:chExt cx="7662903" cy="5420713"/>
          </a:xfrm>
        </p:grpSpPr>
        <p:grpSp>
          <p:nvGrpSpPr>
            <p:cNvPr id="4" name="Group 370"/>
            <p:cNvGrpSpPr>
              <a:grpSpLocks/>
            </p:cNvGrpSpPr>
            <p:nvPr/>
          </p:nvGrpSpPr>
          <p:grpSpPr bwMode="auto">
            <a:xfrm>
              <a:off x="8458200" y="1219200"/>
              <a:ext cx="576303" cy="5411365"/>
              <a:chOff x="1905000" y="676452"/>
              <a:chExt cx="685800" cy="6181548"/>
            </a:xfrm>
          </p:grpSpPr>
          <p:pic>
            <p:nvPicPr>
              <p:cNvPr id="29594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4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4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4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4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4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371"/>
            <p:cNvGrpSpPr>
              <a:grpSpLocks/>
            </p:cNvGrpSpPr>
            <p:nvPr/>
          </p:nvGrpSpPr>
          <p:grpSpPr bwMode="auto">
            <a:xfrm>
              <a:off x="2011936" y="1218035"/>
              <a:ext cx="576303" cy="5411365"/>
              <a:chOff x="1905000" y="676452"/>
              <a:chExt cx="685800" cy="6181548"/>
            </a:xfrm>
          </p:grpSpPr>
          <p:pic>
            <p:nvPicPr>
              <p:cNvPr id="29595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527"/>
            <p:cNvGrpSpPr>
              <a:grpSpLocks/>
            </p:cNvGrpSpPr>
            <p:nvPr/>
          </p:nvGrpSpPr>
          <p:grpSpPr bwMode="auto">
            <a:xfrm>
              <a:off x="1371600" y="1676400"/>
              <a:ext cx="576303" cy="4952606"/>
              <a:chOff x="10363200" y="609600"/>
              <a:chExt cx="685800" cy="5657496"/>
            </a:xfrm>
          </p:grpSpPr>
          <p:pic>
            <p:nvPicPr>
              <p:cNvPr id="29597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609600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1648536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11336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26576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2133600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3733800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3191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4267200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5294161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4800600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580054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397"/>
            <p:cNvGrpSpPr>
              <a:grpSpLocks/>
            </p:cNvGrpSpPr>
            <p:nvPr/>
          </p:nvGrpSpPr>
          <p:grpSpPr bwMode="auto">
            <a:xfrm>
              <a:off x="7774961" y="1209852"/>
              <a:ext cx="576303" cy="5411365"/>
              <a:chOff x="1905000" y="676452"/>
              <a:chExt cx="685800" cy="6181548"/>
            </a:xfrm>
          </p:grpSpPr>
          <p:pic>
            <p:nvPicPr>
              <p:cNvPr id="29598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oup 410"/>
            <p:cNvGrpSpPr>
              <a:grpSpLocks/>
            </p:cNvGrpSpPr>
            <p:nvPr/>
          </p:nvGrpSpPr>
          <p:grpSpPr bwMode="auto">
            <a:xfrm>
              <a:off x="7134625" y="1209852"/>
              <a:ext cx="576303" cy="5411365"/>
              <a:chOff x="1905000" y="676452"/>
              <a:chExt cx="685800" cy="6181548"/>
            </a:xfrm>
          </p:grpSpPr>
          <p:pic>
            <p:nvPicPr>
              <p:cNvPr id="29599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" name="Group 423"/>
            <p:cNvGrpSpPr>
              <a:grpSpLocks/>
            </p:cNvGrpSpPr>
            <p:nvPr/>
          </p:nvGrpSpPr>
          <p:grpSpPr bwMode="auto">
            <a:xfrm>
              <a:off x="2652272" y="1218035"/>
              <a:ext cx="576303" cy="5411365"/>
              <a:chOff x="1905000" y="676452"/>
              <a:chExt cx="685800" cy="6181548"/>
            </a:xfrm>
          </p:grpSpPr>
          <p:pic>
            <p:nvPicPr>
              <p:cNvPr id="29600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Group 436"/>
            <p:cNvGrpSpPr>
              <a:grpSpLocks/>
            </p:cNvGrpSpPr>
            <p:nvPr/>
          </p:nvGrpSpPr>
          <p:grpSpPr bwMode="auto">
            <a:xfrm>
              <a:off x="3292608" y="1218035"/>
              <a:ext cx="576303" cy="5411365"/>
              <a:chOff x="1905000" y="676452"/>
              <a:chExt cx="685800" cy="6181548"/>
            </a:xfrm>
          </p:grpSpPr>
          <p:pic>
            <p:nvPicPr>
              <p:cNvPr id="29602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Group 449"/>
            <p:cNvGrpSpPr>
              <a:grpSpLocks/>
            </p:cNvGrpSpPr>
            <p:nvPr/>
          </p:nvGrpSpPr>
          <p:grpSpPr bwMode="auto">
            <a:xfrm>
              <a:off x="3932945" y="1218035"/>
              <a:ext cx="576303" cy="5411365"/>
              <a:chOff x="1905000" y="676452"/>
              <a:chExt cx="685800" cy="6181548"/>
            </a:xfrm>
          </p:grpSpPr>
          <p:pic>
            <p:nvPicPr>
              <p:cNvPr id="29603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" name="Group 462"/>
            <p:cNvGrpSpPr>
              <a:grpSpLocks/>
            </p:cNvGrpSpPr>
            <p:nvPr/>
          </p:nvGrpSpPr>
          <p:grpSpPr bwMode="auto">
            <a:xfrm>
              <a:off x="4573281" y="1209852"/>
              <a:ext cx="576303" cy="5411365"/>
              <a:chOff x="1905000" y="676452"/>
              <a:chExt cx="685800" cy="6181548"/>
            </a:xfrm>
          </p:grpSpPr>
          <p:pic>
            <p:nvPicPr>
              <p:cNvPr id="29604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" name="Group 475"/>
            <p:cNvGrpSpPr>
              <a:grpSpLocks/>
            </p:cNvGrpSpPr>
            <p:nvPr/>
          </p:nvGrpSpPr>
          <p:grpSpPr bwMode="auto">
            <a:xfrm>
              <a:off x="5213617" y="1218035"/>
              <a:ext cx="576303" cy="5411365"/>
              <a:chOff x="1905000" y="676452"/>
              <a:chExt cx="685800" cy="6181548"/>
            </a:xfrm>
          </p:grpSpPr>
          <p:pic>
            <p:nvPicPr>
              <p:cNvPr id="29606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" name="Group 488"/>
            <p:cNvGrpSpPr>
              <a:grpSpLocks/>
            </p:cNvGrpSpPr>
            <p:nvPr/>
          </p:nvGrpSpPr>
          <p:grpSpPr bwMode="auto">
            <a:xfrm>
              <a:off x="5853953" y="1209852"/>
              <a:ext cx="576303" cy="5411365"/>
              <a:chOff x="1905000" y="676452"/>
              <a:chExt cx="685800" cy="6181548"/>
            </a:xfrm>
          </p:grpSpPr>
          <p:pic>
            <p:nvPicPr>
              <p:cNvPr id="29607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" name="Group 501"/>
            <p:cNvGrpSpPr>
              <a:grpSpLocks/>
            </p:cNvGrpSpPr>
            <p:nvPr/>
          </p:nvGrpSpPr>
          <p:grpSpPr bwMode="auto">
            <a:xfrm>
              <a:off x="6494289" y="1218035"/>
              <a:ext cx="576303" cy="5411365"/>
              <a:chOff x="1905000" y="676452"/>
              <a:chExt cx="685800" cy="6181548"/>
            </a:xfrm>
          </p:grpSpPr>
          <p:pic>
            <p:nvPicPr>
              <p:cNvPr id="29608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96098" name="Title 1"/>
          <p:cNvSpPr>
            <a:spLocks/>
          </p:cNvSpPr>
          <p:nvPr/>
        </p:nvSpPr>
        <p:spPr bwMode="auto">
          <a:xfrm>
            <a:off x="152400" y="98425"/>
            <a:ext cx="8836025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r>
              <a:rPr lang="en-US" sz="3600" b="1">
                <a:solidFill>
                  <a:srgbClr val="FFFF00"/>
                </a:solidFill>
                <a:latin typeface="Trebuchet MS" pitchFamily="34" charset="0"/>
              </a:rPr>
              <a:t>What’s a SNP genotype worth?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Genotypes </a:t>
            </a:r>
            <a:r>
              <a:rPr lang="en-US" dirty="0" smtClean="0"/>
              <a:t>and </a:t>
            </a:r>
            <a:r>
              <a:rPr lang="en-US" dirty="0" err="1" smtClean="0"/>
              <a:t>haplotypes</a:t>
            </a:r>
            <a:endParaRPr lang="en-US" dirty="0"/>
          </a:p>
        </p:txBody>
      </p:sp>
      <p:sp>
        <p:nvSpPr>
          <p:cNvPr id="111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0772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FF00"/>
                </a:solidFill>
              </a:rPr>
              <a:t>Genotypes</a:t>
            </a:r>
            <a:r>
              <a:rPr lang="en-US" sz="2800" dirty="0"/>
              <a:t> indicate how many copies of each allele were inherited</a:t>
            </a:r>
          </a:p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rgbClr val="00FF00"/>
                </a:solidFill>
              </a:rPr>
              <a:t>Haplotypes</a:t>
            </a:r>
            <a:r>
              <a:rPr lang="en-US" sz="2800" dirty="0"/>
              <a:t> indicate which alleles are on which chromosome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FF00"/>
                </a:solidFill>
              </a:rPr>
              <a:t>Observed</a:t>
            </a:r>
            <a:r>
              <a:rPr lang="en-US" sz="2800" dirty="0"/>
              <a:t> genotypes partitioned into the two </a:t>
            </a:r>
            <a:r>
              <a:rPr lang="en-US" sz="2800" dirty="0">
                <a:solidFill>
                  <a:srgbClr val="00FF00"/>
                </a:solidFill>
              </a:rPr>
              <a:t>unknown</a:t>
            </a:r>
            <a:r>
              <a:rPr lang="en-US" sz="2800" dirty="0"/>
              <a:t> </a:t>
            </a:r>
            <a:r>
              <a:rPr lang="en-US" sz="2800" dirty="0" err="1"/>
              <a:t>haplotypes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Pedigree </a:t>
            </a:r>
            <a:r>
              <a:rPr lang="en-US" sz="2400" dirty="0" err="1"/>
              <a:t>haplotyping</a:t>
            </a:r>
            <a:r>
              <a:rPr lang="en-US" sz="2400" dirty="0"/>
              <a:t> uses relatives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Population </a:t>
            </a:r>
            <a:r>
              <a:rPr lang="en-US" sz="2400" dirty="0" err="1"/>
              <a:t>haplotyping</a:t>
            </a:r>
            <a:r>
              <a:rPr lang="en-US" sz="2400" dirty="0"/>
              <a:t> finds matching allele patterns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Haplotyping</a:t>
            </a:r>
            <a:r>
              <a:rPr lang="en-US" dirty="0"/>
              <a:t> </a:t>
            </a:r>
            <a:r>
              <a:rPr lang="en-US" dirty="0" smtClean="0"/>
              <a:t>program – </a:t>
            </a:r>
            <a:r>
              <a:rPr lang="en-US" sz="2800" dirty="0" smtClean="0">
                <a:solidFill>
                  <a:srgbClr val="00FF00"/>
                </a:solidFill>
              </a:rPr>
              <a:t>findhap.f90</a:t>
            </a:r>
            <a:endParaRPr lang="en-US" sz="2800" dirty="0">
              <a:solidFill>
                <a:srgbClr val="00FF00"/>
              </a:solidFill>
            </a:endParaRPr>
          </a:p>
        </p:txBody>
      </p:sp>
      <p:sp>
        <p:nvSpPr>
          <p:cNvPr id="108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Begin with population </a:t>
            </a:r>
            <a:r>
              <a:rPr lang="en-US" dirty="0" err="1"/>
              <a:t>haplotyping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Divide chromosomes into segments, </a:t>
            </a:r>
            <a:r>
              <a:rPr lang="en-US" dirty="0">
                <a:solidFill>
                  <a:srgbClr val="00FF00"/>
                </a:solidFill>
              </a:rPr>
              <a:t>~</a:t>
            </a:r>
            <a:r>
              <a:rPr lang="en-US" dirty="0" smtClean="0">
                <a:solidFill>
                  <a:srgbClr val="00FF00"/>
                </a:solidFill>
              </a:rPr>
              <a:t>250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0FF00"/>
                </a:solidFill>
              </a:rPr>
              <a:t>75</a:t>
            </a:r>
            <a:r>
              <a:rPr lang="en-US" dirty="0" smtClean="0"/>
              <a:t> </a:t>
            </a:r>
            <a:r>
              <a:rPr lang="en-US" dirty="0"/>
              <a:t>SNP / segment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List </a:t>
            </a:r>
            <a:r>
              <a:rPr lang="en-US" dirty="0" err="1"/>
              <a:t>haplotypes</a:t>
            </a:r>
            <a:r>
              <a:rPr lang="en-US" dirty="0"/>
              <a:t> by genotype match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Similar to </a:t>
            </a:r>
            <a:r>
              <a:rPr lang="en-US" dirty="0" err="1"/>
              <a:t>fastPhase</a:t>
            </a:r>
            <a:r>
              <a:rPr lang="en-US" dirty="0"/>
              <a:t>, IMPUTE </a:t>
            </a:r>
          </a:p>
          <a:p>
            <a:pPr>
              <a:lnSpc>
                <a:spcPct val="90000"/>
              </a:lnSpc>
            </a:pPr>
            <a:r>
              <a:rPr lang="en-US" dirty="0"/>
              <a:t>End with pedigree </a:t>
            </a:r>
            <a:r>
              <a:rPr lang="en-US" dirty="0" err="1"/>
              <a:t>haplotyping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Detect crossover, fix </a:t>
            </a:r>
            <a:r>
              <a:rPr lang="en-US" dirty="0" err="1"/>
              <a:t>noninheritance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Impute </a:t>
            </a:r>
            <a:r>
              <a:rPr lang="en-US" dirty="0" err="1"/>
              <a:t>nongenotyped</a:t>
            </a:r>
            <a:r>
              <a:rPr lang="en-US" dirty="0"/>
              <a:t> ancestors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IPL Slide Master">
  <a:themeElements>
    <a:clrScheme name="AIPL 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IPL Slide Master">
      <a:majorFont>
        <a:latin typeface="Trebuchet MS"/>
        <a:ea typeface=""/>
        <a:cs typeface="DejaVu Sans"/>
      </a:majorFont>
      <a:minorFont>
        <a:latin typeface="Trebuchet MS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lnDef>
  </a:objectDefaults>
  <a:extraClrSchemeLst>
    <a:extraClrScheme>
      <a:clrScheme name="AIPL 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PL Slide 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ebuchet MS"/>
        <a:ea typeface=""/>
        <a:cs typeface="DejaVu Sans"/>
      </a:majorFont>
      <a:minorFont>
        <a:latin typeface="Trebuchet MS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40396</TotalTime>
  <Words>2045</Words>
  <Application>Microsoft Macintosh PowerPoint</Application>
  <PresentationFormat>On-screen Show (4:3)</PresentationFormat>
  <Paragraphs>605</Paragraphs>
  <Slides>46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AIPL Slide Master</vt:lpstr>
      <vt:lpstr>Default Design</vt:lpstr>
      <vt:lpstr>New tools for genomic selection in dairy cattle</vt:lpstr>
      <vt:lpstr>PowerPoint Presentation</vt:lpstr>
      <vt:lpstr>Illumina genotyping arrays</vt:lpstr>
      <vt:lpstr>Genotyped animals (April 2013)</vt:lpstr>
      <vt:lpstr>Marketed Holstein bulls</vt:lpstr>
      <vt:lpstr>What’s a SNP genotype worth?</vt:lpstr>
      <vt:lpstr>PowerPoint Presentation</vt:lpstr>
      <vt:lpstr>Genotypes and haplotypes</vt:lpstr>
      <vt:lpstr>Haplotyping program – findhap.f90</vt:lpstr>
      <vt:lpstr>Example Bull: O-Style (USA137611441)</vt:lpstr>
      <vt:lpstr>O-Style Haplotypes Chromosome 15</vt:lpstr>
      <vt:lpstr>Loss-of-function mutations</vt:lpstr>
      <vt:lpstr>Recessive defect discovery</vt:lpstr>
      <vt:lpstr>Haplotypes affecting fertility &amp; stillbirth</vt:lpstr>
      <vt:lpstr>PowerPoint Presentation</vt:lpstr>
      <vt:lpstr>Sequencing successes at AIPL/BFGL</vt:lpstr>
      <vt:lpstr>Modified pedigree &amp; haplotype design  </vt:lpstr>
      <vt:lpstr>Things can move quickly!</vt:lpstr>
      <vt:lpstr>Our industry wants new genomic tools</vt:lpstr>
      <vt:lpstr>We already have some tools</vt:lpstr>
      <vt:lpstr>Chromosomal DGV query</vt:lpstr>
      <vt:lpstr>Now we have a new haplotype query</vt:lpstr>
      <vt:lpstr>Paternal and maternal DGV</vt:lpstr>
      <vt:lpstr>Top net merit bull August 2013</vt:lpstr>
      <vt:lpstr>Pluses and minuses</vt:lpstr>
      <vt:lpstr>Breeders need MS variance</vt:lpstr>
      <vt:lpstr>The good and the bad Chromosome 1</vt:lpstr>
      <vt:lpstr>The best we can do DGV for NM$ = +2,314</vt:lpstr>
      <vt:lpstr>The worst we can do DGV for NM$ = -2,139</vt:lpstr>
      <vt:lpstr>PowerPoint Presentation</vt:lpstr>
      <vt:lpstr>PowerPoint Presentation</vt:lpstr>
      <vt:lpstr>Precision inbreeding</vt:lpstr>
      <vt:lpstr>PowerPoint Presentation</vt:lpstr>
      <vt:lpstr>Reliability with and without genomics</vt:lpstr>
      <vt:lpstr>PowerPoint Presentation</vt:lpstr>
      <vt:lpstr>What do we do with novel traits?</vt:lpstr>
      <vt:lpstr>Genetic-economic indexes 2010 revision</vt:lpstr>
      <vt:lpstr>Index changes</vt:lpstr>
      <vt:lpstr>What does it mean to be the worst?</vt:lpstr>
      <vt:lpstr>Dissecting genetic correlations</vt:lpstr>
      <vt:lpstr>SNP segment correlations Milk with DPR</vt:lpstr>
      <vt:lpstr>SNP segment correlations Dist’n over genome</vt:lpstr>
      <vt:lpstr>Highest correlations for milk and DPR</vt:lpstr>
      <vt:lpstr>Conclusions</vt:lpstr>
      <vt:lpstr>Acknowledgments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Genomic Prediction Results</dc:title>
  <dc:subject>International Dairy Sire Proofs</dc:subject>
  <dc:creator>Admin</dc:creator>
  <cp:keywords>Dairy, International, Sire evaluations</cp:keywords>
  <cp:lastModifiedBy>John Cole</cp:lastModifiedBy>
  <cp:revision>861</cp:revision>
  <cp:lastPrinted>2001-08-24T14:44:42Z</cp:lastPrinted>
  <dcterms:created xsi:type="dcterms:W3CDTF">2002-07-16T13:01:30Z</dcterms:created>
  <dcterms:modified xsi:type="dcterms:W3CDTF">2013-10-25T15:14:35Z</dcterms:modified>
</cp:coreProperties>
</file>