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7" r:id="rId17"/>
    <p:sldId id="272" r:id="rId18"/>
    <p:sldId id="273" r:id="rId19"/>
    <p:sldId id="274" r:id="rId20"/>
    <p:sldId id="275" r:id="rId21"/>
    <p:sldId id="296" r:id="rId22"/>
    <p:sldId id="276" r:id="rId23"/>
    <p:sldId id="277" r:id="rId24"/>
    <p:sldId id="278" r:id="rId25"/>
    <p:sldId id="279" r:id="rId26"/>
    <p:sldId id="280" r:id="rId27"/>
    <p:sldId id="281" r:id="rId28"/>
    <p:sldId id="293" r:id="rId29"/>
    <p:sldId id="294" r:id="rId30"/>
    <p:sldId id="291" r:id="rId31"/>
    <p:sldId id="292" r:id="rId32"/>
    <p:sldId id="290" r:id="rId33"/>
    <p:sldId id="289" r:id="rId34"/>
    <p:sldId id="288" r:id="rId35"/>
    <p:sldId id="287" r:id="rId36"/>
    <p:sldId id="286" r:id="rId37"/>
    <p:sldId id="285" r:id="rId38"/>
    <p:sldId id="284" r:id="rId39"/>
    <p:sldId id="299" r:id="rId40"/>
    <p:sldId id="300" r:id="rId41"/>
    <p:sldId id="301" r:id="rId42"/>
    <p:sldId id="283" r:id="rId43"/>
    <p:sldId id="28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270"/>
    <a:srgbClr val="B00000"/>
    <a:srgbClr val="00523C"/>
    <a:srgbClr val="000000"/>
    <a:srgbClr val="9933FF"/>
    <a:srgbClr val="0099FF"/>
    <a:srgbClr val="006600"/>
    <a:srgbClr val="FF9966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6345" autoAdjust="0"/>
  </p:normalViewPr>
  <p:slideViewPr>
    <p:cSldViewPr snapToGrid="0">
      <p:cViewPr varScale="1">
        <p:scale>
          <a:sx n="108" d="100"/>
          <a:sy n="108" d="100"/>
        </p:scale>
        <p:origin x="20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/M:\SMH\natlcow_data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/10.19.53.11\data-M\SMH\BV%20trend%20Jan%20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/10.19.53.11\data-M\SMH\BV%20trend%20Jan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/10.19.53.11\data-M\SMH\BV%20trend%20Jan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/10.19.53.11\data-M\SMH\BV%20trend%20Jan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/10.19.53.11\data-M\SMH\BV%20trend%20Jan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M:\GRW\GRAPHICS\genotype%20coun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M:\GRW\GRAPHICS\average%20net%20merit%20by%20date%20entered%20AI.xlsx" TargetMode="External"/><Relationship Id="rId2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Health:Genetic%20Improvement%20of%20Lowly%20Heritable%20Traits%20-%20Figur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7123968572556"/>
          <c:y val="0.035242097483696"/>
          <c:w val="0.696271898474566"/>
          <c:h val="0.805473125802487"/>
        </c:manualLayout>
      </c:layout>
      <c:lineChart>
        <c:grouping val="standard"/>
        <c:varyColors val="0"/>
        <c:ser>
          <c:idx val="2"/>
          <c:order val="0"/>
          <c:tx>
            <c:v>U.S. cows</c:v>
          </c:tx>
          <c:spPr>
            <a:ln w="44450">
              <a:solidFill>
                <a:srgbClr val="00523C"/>
              </a:solidFill>
            </a:ln>
          </c:spPr>
          <c:marker>
            <c:symbol val="none"/>
          </c:marker>
          <c:cat>
            <c:numRef>
              <c:f>Federal2472!$A$2:$A$72</c:f>
              <c:numCache>
                <c:formatCode>General</c:formatCode>
                <c:ptCount val="71"/>
                <c:pt idx="0">
                  <c:v>1940.0</c:v>
                </c:pt>
                <c:pt idx="1">
                  <c:v>1941.0</c:v>
                </c:pt>
                <c:pt idx="2">
                  <c:v>1942.0</c:v>
                </c:pt>
                <c:pt idx="3">
                  <c:v>1943.0</c:v>
                </c:pt>
                <c:pt idx="4">
                  <c:v>1944.0</c:v>
                </c:pt>
                <c:pt idx="5">
                  <c:v>1945.0</c:v>
                </c:pt>
                <c:pt idx="6">
                  <c:v>1946.0</c:v>
                </c:pt>
                <c:pt idx="7">
                  <c:v>1947.0</c:v>
                </c:pt>
                <c:pt idx="8">
                  <c:v>1948.0</c:v>
                </c:pt>
                <c:pt idx="9">
                  <c:v>1949.0</c:v>
                </c:pt>
                <c:pt idx="10">
                  <c:v>1950.0</c:v>
                </c:pt>
                <c:pt idx="11">
                  <c:v>1951.0</c:v>
                </c:pt>
                <c:pt idx="12">
                  <c:v>1952.0</c:v>
                </c:pt>
                <c:pt idx="13">
                  <c:v>1953.0</c:v>
                </c:pt>
                <c:pt idx="14">
                  <c:v>1954.0</c:v>
                </c:pt>
                <c:pt idx="15">
                  <c:v>1955.0</c:v>
                </c:pt>
                <c:pt idx="16">
                  <c:v>1956.0</c:v>
                </c:pt>
                <c:pt idx="17">
                  <c:v>1957.0</c:v>
                </c:pt>
                <c:pt idx="18">
                  <c:v>1958.0</c:v>
                </c:pt>
                <c:pt idx="19">
                  <c:v>1959.0</c:v>
                </c:pt>
                <c:pt idx="20">
                  <c:v>1960.0</c:v>
                </c:pt>
                <c:pt idx="21">
                  <c:v>1961.0</c:v>
                </c:pt>
                <c:pt idx="22">
                  <c:v>1962.0</c:v>
                </c:pt>
                <c:pt idx="23">
                  <c:v>1963.0</c:v>
                </c:pt>
                <c:pt idx="24">
                  <c:v>1964.0</c:v>
                </c:pt>
                <c:pt idx="25">
                  <c:v>1965.0</c:v>
                </c:pt>
                <c:pt idx="26">
                  <c:v>1966.0</c:v>
                </c:pt>
                <c:pt idx="27">
                  <c:v>1967.0</c:v>
                </c:pt>
                <c:pt idx="28">
                  <c:v>1968.0</c:v>
                </c:pt>
                <c:pt idx="29">
                  <c:v>1969.0</c:v>
                </c:pt>
                <c:pt idx="30">
                  <c:v>1970.0</c:v>
                </c:pt>
                <c:pt idx="31">
                  <c:v>1971.0</c:v>
                </c:pt>
                <c:pt idx="32">
                  <c:v>1972.0</c:v>
                </c:pt>
                <c:pt idx="33">
                  <c:v>1973.0</c:v>
                </c:pt>
                <c:pt idx="34">
                  <c:v>1974.0</c:v>
                </c:pt>
                <c:pt idx="35">
                  <c:v>1975.0</c:v>
                </c:pt>
                <c:pt idx="36">
                  <c:v>1976.0</c:v>
                </c:pt>
                <c:pt idx="37">
                  <c:v>1977.0</c:v>
                </c:pt>
                <c:pt idx="38">
                  <c:v>1978.0</c:v>
                </c:pt>
                <c:pt idx="39">
                  <c:v>1979.0</c:v>
                </c:pt>
                <c:pt idx="40">
                  <c:v>1980.0</c:v>
                </c:pt>
                <c:pt idx="41">
                  <c:v>1981.0</c:v>
                </c:pt>
                <c:pt idx="42">
                  <c:v>1982.0</c:v>
                </c:pt>
                <c:pt idx="43">
                  <c:v>1983.0</c:v>
                </c:pt>
                <c:pt idx="44">
                  <c:v>1984.0</c:v>
                </c:pt>
                <c:pt idx="45">
                  <c:v>1985.0</c:v>
                </c:pt>
                <c:pt idx="46">
                  <c:v>1986.0</c:v>
                </c:pt>
                <c:pt idx="47">
                  <c:v>1987.0</c:v>
                </c:pt>
                <c:pt idx="48">
                  <c:v>1988.0</c:v>
                </c:pt>
                <c:pt idx="49">
                  <c:v>1989.0</c:v>
                </c:pt>
                <c:pt idx="50">
                  <c:v>1990.0</c:v>
                </c:pt>
                <c:pt idx="51">
                  <c:v>1991.0</c:v>
                </c:pt>
                <c:pt idx="52">
                  <c:v>1992.0</c:v>
                </c:pt>
                <c:pt idx="53">
                  <c:v>1993.0</c:v>
                </c:pt>
                <c:pt idx="54">
                  <c:v>1994.0</c:v>
                </c:pt>
                <c:pt idx="55">
                  <c:v>1995.0</c:v>
                </c:pt>
                <c:pt idx="56">
                  <c:v>1996.0</c:v>
                </c:pt>
                <c:pt idx="57">
                  <c:v>1997.0</c:v>
                </c:pt>
                <c:pt idx="58">
                  <c:v>1998.0</c:v>
                </c:pt>
                <c:pt idx="59">
                  <c:v>1999.0</c:v>
                </c:pt>
                <c:pt idx="60">
                  <c:v>2000.0</c:v>
                </c:pt>
                <c:pt idx="61">
                  <c:v>2001.0</c:v>
                </c:pt>
                <c:pt idx="62">
                  <c:v>2002.0</c:v>
                </c:pt>
                <c:pt idx="63">
                  <c:v>2003.0</c:v>
                </c:pt>
                <c:pt idx="64">
                  <c:v>2004.0</c:v>
                </c:pt>
                <c:pt idx="65">
                  <c:v>2005.0</c:v>
                </c:pt>
                <c:pt idx="66">
                  <c:v>2006.0</c:v>
                </c:pt>
                <c:pt idx="67">
                  <c:v>2007.0</c:v>
                </c:pt>
                <c:pt idx="68">
                  <c:v>2008.0</c:v>
                </c:pt>
                <c:pt idx="69">
                  <c:v>2009.0</c:v>
                </c:pt>
                <c:pt idx="70">
                  <c:v>2010.0</c:v>
                </c:pt>
              </c:numCache>
            </c:numRef>
          </c:cat>
          <c:val>
            <c:numRef>
              <c:f>Federal2472!$C$2:$C$77</c:f>
              <c:numCache>
                <c:formatCode>General</c:formatCode>
                <c:ptCount val="76"/>
                <c:pt idx="0">
                  <c:v>23.671</c:v>
                </c:pt>
                <c:pt idx="1">
                  <c:v>24.28799999999999</c:v>
                </c:pt>
                <c:pt idx="2">
                  <c:v>25.027</c:v>
                </c:pt>
                <c:pt idx="3">
                  <c:v>25.451</c:v>
                </c:pt>
                <c:pt idx="4">
                  <c:v>25.597</c:v>
                </c:pt>
                <c:pt idx="5">
                  <c:v>25.033</c:v>
                </c:pt>
                <c:pt idx="6">
                  <c:v>24.089</c:v>
                </c:pt>
                <c:pt idx="7">
                  <c:v>23.329</c:v>
                </c:pt>
                <c:pt idx="8">
                  <c:v>22.33600000000003</c:v>
                </c:pt>
                <c:pt idx="9">
                  <c:v>22.024</c:v>
                </c:pt>
                <c:pt idx="10">
                  <c:v>21.94399999999995</c:v>
                </c:pt>
                <c:pt idx="11">
                  <c:v>21.505</c:v>
                </c:pt>
                <c:pt idx="12">
                  <c:v>21.338</c:v>
                </c:pt>
                <c:pt idx="13">
                  <c:v>21.691</c:v>
                </c:pt>
                <c:pt idx="14">
                  <c:v>21.581</c:v>
                </c:pt>
                <c:pt idx="15">
                  <c:v>21.044</c:v>
                </c:pt>
                <c:pt idx="16">
                  <c:v>20.501</c:v>
                </c:pt>
                <c:pt idx="17">
                  <c:v>19.774</c:v>
                </c:pt>
                <c:pt idx="18">
                  <c:v>18.71100000000003</c:v>
                </c:pt>
                <c:pt idx="19">
                  <c:v>17.901</c:v>
                </c:pt>
                <c:pt idx="20">
                  <c:v>17.515</c:v>
                </c:pt>
                <c:pt idx="21">
                  <c:v>17.243</c:v>
                </c:pt>
                <c:pt idx="22">
                  <c:v>16.842</c:v>
                </c:pt>
                <c:pt idx="23">
                  <c:v>16.26</c:v>
                </c:pt>
                <c:pt idx="24">
                  <c:v>15.677</c:v>
                </c:pt>
                <c:pt idx="25">
                  <c:v>14.95300000000002</c:v>
                </c:pt>
                <c:pt idx="26">
                  <c:v>14.071</c:v>
                </c:pt>
                <c:pt idx="27">
                  <c:v>13.415</c:v>
                </c:pt>
                <c:pt idx="28">
                  <c:v>12.832</c:v>
                </c:pt>
                <c:pt idx="29">
                  <c:v>12.307</c:v>
                </c:pt>
                <c:pt idx="30">
                  <c:v>12.0</c:v>
                </c:pt>
                <c:pt idx="31">
                  <c:v>11.839</c:v>
                </c:pt>
                <c:pt idx="32">
                  <c:v>11.7</c:v>
                </c:pt>
                <c:pt idx="33">
                  <c:v>11.413</c:v>
                </c:pt>
                <c:pt idx="34">
                  <c:v>11.23</c:v>
                </c:pt>
                <c:pt idx="35">
                  <c:v>11.139</c:v>
                </c:pt>
                <c:pt idx="36">
                  <c:v>11.032</c:v>
                </c:pt>
                <c:pt idx="37">
                  <c:v>10.945</c:v>
                </c:pt>
                <c:pt idx="38">
                  <c:v>10.803</c:v>
                </c:pt>
                <c:pt idx="39">
                  <c:v>10.734</c:v>
                </c:pt>
                <c:pt idx="40">
                  <c:v>10.799</c:v>
                </c:pt>
                <c:pt idx="41">
                  <c:v>10.898</c:v>
                </c:pt>
                <c:pt idx="42">
                  <c:v>11.011</c:v>
                </c:pt>
                <c:pt idx="43">
                  <c:v>11.05900000000001</c:v>
                </c:pt>
                <c:pt idx="44">
                  <c:v>10.793</c:v>
                </c:pt>
                <c:pt idx="45">
                  <c:v>10.981</c:v>
                </c:pt>
                <c:pt idx="46">
                  <c:v>10.773</c:v>
                </c:pt>
                <c:pt idx="47">
                  <c:v>10.327</c:v>
                </c:pt>
                <c:pt idx="48">
                  <c:v>10.224</c:v>
                </c:pt>
                <c:pt idx="49">
                  <c:v>10.046</c:v>
                </c:pt>
                <c:pt idx="50">
                  <c:v>9.993</c:v>
                </c:pt>
                <c:pt idx="51">
                  <c:v>9.826</c:v>
                </c:pt>
                <c:pt idx="52">
                  <c:v>9.687999999999998</c:v>
                </c:pt>
                <c:pt idx="53">
                  <c:v>9.581000000000001</c:v>
                </c:pt>
                <c:pt idx="54">
                  <c:v>9.494000000000001</c:v>
                </c:pt>
                <c:pt idx="55">
                  <c:v>9.466000000000004</c:v>
                </c:pt>
                <c:pt idx="56">
                  <c:v>9.372000000000024</c:v>
                </c:pt>
                <c:pt idx="57">
                  <c:v>9.252</c:v>
                </c:pt>
                <c:pt idx="58">
                  <c:v>9.151000000000001</c:v>
                </c:pt>
                <c:pt idx="59">
                  <c:v>9.153</c:v>
                </c:pt>
                <c:pt idx="60">
                  <c:v>9.199</c:v>
                </c:pt>
                <c:pt idx="61">
                  <c:v>9.103000000000001</c:v>
                </c:pt>
                <c:pt idx="62">
                  <c:v>9.139</c:v>
                </c:pt>
                <c:pt idx="63">
                  <c:v>9.081000000000001</c:v>
                </c:pt>
                <c:pt idx="64">
                  <c:v>9.01</c:v>
                </c:pt>
                <c:pt idx="65">
                  <c:v>9.05</c:v>
                </c:pt>
                <c:pt idx="66">
                  <c:v>9.136999999999998</c:v>
                </c:pt>
                <c:pt idx="67">
                  <c:v>9.189</c:v>
                </c:pt>
                <c:pt idx="68">
                  <c:v>9.314</c:v>
                </c:pt>
                <c:pt idx="69">
                  <c:v>9.202</c:v>
                </c:pt>
                <c:pt idx="70">
                  <c:v>9.123000000000001</c:v>
                </c:pt>
                <c:pt idx="71">
                  <c:v>9.199</c:v>
                </c:pt>
                <c:pt idx="72">
                  <c:v>9.236999999999998</c:v>
                </c:pt>
                <c:pt idx="73">
                  <c:v>9.223999999999998</c:v>
                </c:pt>
                <c:pt idx="74">
                  <c:v>9.257000000000001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17765072"/>
        <c:axId val="-342083008"/>
      </c:lineChart>
      <c:lineChart>
        <c:grouping val="standard"/>
        <c:varyColors val="0"/>
        <c:ser>
          <c:idx val="3"/>
          <c:order val="1"/>
          <c:tx>
            <c:v>U.S. milk per cow</c:v>
          </c:tx>
          <c:spPr>
            <a:ln w="44450">
              <a:solidFill>
                <a:srgbClr val="244270"/>
              </a:solidFill>
            </a:ln>
          </c:spPr>
          <c:marker>
            <c:symbol val="none"/>
          </c:marker>
          <c:cat>
            <c:numRef>
              <c:f>Federal2472!$A$2:$A$77</c:f>
              <c:numCache>
                <c:formatCode>General</c:formatCode>
                <c:ptCount val="76"/>
                <c:pt idx="0">
                  <c:v>1940.0</c:v>
                </c:pt>
                <c:pt idx="1">
                  <c:v>1941.0</c:v>
                </c:pt>
                <c:pt idx="2">
                  <c:v>1942.0</c:v>
                </c:pt>
                <c:pt idx="3">
                  <c:v>1943.0</c:v>
                </c:pt>
                <c:pt idx="4">
                  <c:v>1944.0</c:v>
                </c:pt>
                <c:pt idx="5">
                  <c:v>1945.0</c:v>
                </c:pt>
                <c:pt idx="6">
                  <c:v>1946.0</c:v>
                </c:pt>
                <c:pt idx="7">
                  <c:v>1947.0</c:v>
                </c:pt>
                <c:pt idx="8">
                  <c:v>1948.0</c:v>
                </c:pt>
                <c:pt idx="9">
                  <c:v>1949.0</c:v>
                </c:pt>
                <c:pt idx="10">
                  <c:v>1950.0</c:v>
                </c:pt>
                <c:pt idx="11">
                  <c:v>1951.0</c:v>
                </c:pt>
                <c:pt idx="12">
                  <c:v>1952.0</c:v>
                </c:pt>
                <c:pt idx="13">
                  <c:v>1953.0</c:v>
                </c:pt>
                <c:pt idx="14">
                  <c:v>1954.0</c:v>
                </c:pt>
                <c:pt idx="15">
                  <c:v>1955.0</c:v>
                </c:pt>
                <c:pt idx="16">
                  <c:v>1956.0</c:v>
                </c:pt>
                <c:pt idx="17">
                  <c:v>1957.0</c:v>
                </c:pt>
                <c:pt idx="18">
                  <c:v>1958.0</c:v>
                </c:pt>
                <c:pt idx="19">
                  <c:v>1959.0</c:v>
                </c:pt>
                <c:pt idx="20">
                  <c:v>1960.0</c:v>
                </c:pt>
                <c:pt idx="21">
                  <c:v>1961.0</c:v>
                </c:pt>
                <c:pt idx="22">
                  <c:v>1962.0</c:v>
                </c:pt>
                <c:pt idx="23">
                  <c:v>1963.0</c:v>
                </c:pt>
                <c:pt idx="24">
                  <c:v>1964.0</c:v>
                </c:pt>
                <c:pt idx="25">
                  <c:v>1965.0</c:v>
                </c:pt>
                <c:pt idx="26">
                  <c:v>1966.0</c:v>
                </c:pt>
                <c:pt idx="27">
                  <c:v>1967.0</c:v>
                </c:pt>
                <c:pt idx="28">
                  <c:v>1968.0</c:v>
                </c:pt>
                <c:pt idx="29">
                  <c:v>1969.0</c:v>
                </c:pt>
                <c:pt idx="30">
                  <c:v>1970.0</c:v>
                </c:pt>
                <c:pt idx="31">
                  <c:v>1971.0</c:v>
                </c:pt>
                <c:pt idx="32">
                  <c:v>1972.0</c:v>
                </c:pt>
                <c:pt idx="33">
                  <c:v>1973.0</c:v>
                </c:pt>
                <c:pt idx="34">
                  <c:v>1974.0</c:v>
                </c:pt>
                <c:pt idx="35">
                  <c:v>1975.0</c:v>
                </c:pt>
                <c:pt idx="36">
                  <c:v>1976.0</c:v>
                </c:pt>
                <c:pt idx="37">
                  <c:v>1977.0</c:v>
                </c:pt>
                <c:pt idx="38">
                  <c:v>1978.0</c:v>
                </c:pt>
                <c:pt idx="39">
                  <c:v>1979.0</c:v>
                </c:pt>
                <c:pt idx="40">
                  <c:v>1980.0</c:v>
                </c:pt>
                <c:pt idx="41">
                  <c:v>1981.0</c:v>
                </c:pt>
                <c:pt idx="42">
                  <c:v>1982.0</c:v>
                </c:pt>
                <c:pt idx="43">
                  <c:v>1983.0</c:v>
                </c:pt>
                <c:pt idx="44">
                  <c:v>1984.0</c:v>
                </c:pt>
                <c:pt idx="45">
                  <c:v>1985.0</c:v>
                </c:pt>
                <c:pt idx="46">
                  <c:v>1986.0</c:v>
                </c:pt>
                <c:pt idx="47">
                  <c:v>1987.0</c:v>
                </c:pt>
                <c:pt idx="48">
                  <c:v>1988.0</c:v>
                </c:pt>
                <c:pt idx="49">
                  <c:v>1989.0</c:v>
                </c:pt>
                <c:pt idx="50">
                  <c:v>1990.0</c:v>
                </c:pt>
                <c:pt idx="51">
                  <c:v>1991.0</c:v>
                </c:pt>
                <c:pt idx="52">
                  <c:v>1992.0</c:v>
                </c:pt>
                <c:pt idx="53">
                  <c:v>1993.0</c:v>
                </c:pt>
                <c:pt idx="54">
                  <c:v>1994.0</c:v>
                </c:pt>
                <c:pt idx="55">
                  <c:v>1995.0</c:v>
                </c:pt>
                <c:pt idx="56">
                  <c:v>1996.0</c:v>
                </c:pt>
                <c:pt idx="57">
                  <c:v>1997.0</c:v>
                </c:pt>
                <c:pt idx="58">
                  <c:v>1998.0</c:v>
                </c:pt>
                <c:pt idx="59">
                  <c:v>1999.0</c:v>
                </c:pt>
                <c:pt idx="60">
                  <c:v>2000.0</c:v>
                </c:pt>
                <c:pt idx="61">
                  <c:v>2001.0</c:v>
                </c:pt>
                <c:pt idx="62">
                  <c:v>2002.0</c:v>
                </c:pt>
                <c:pt idx="63">
                  <c:v>2003.0</c:v>
                </c:pt>
                <c:pt idx="64">
                  <c:v>2004.0</c:v>
                </c:pt>
                <c:pt idx="65">
                  <c:v>2005.0</c:v>
                </c:pt>
                <c:pt idx="66">
                  <c:v>2006.0</c:v>
                </c:pt>
                <c:pt idx="67">
                  <c:v>2007.0</c:v>
                </c:pt>
                <c:pt idx="68">
                  <c:v>2008.0</c:v>
                </c:pt>
                <c:pt idx="69">
                  <c:v>2009.0</c:v>
                </c:pt>
                <c:pt idx="70">
                  <c:v>2010.0</c:v>
                </c:pt>
                <c:pt idx="71">
                  <c:v>2011.0</c:v>
                </c:pt>
                <c:pt idx="72">
                  <c:v>2012.0</c:v>
                </c:pt>
                <c:pt idx="73">
                  <c:v>2013.0</c:v>
                </c:pt>
                <c:pt idx="74">
                  <c:v>2014.0</c:v>
                </c:pt>
                <c:pt idx="75">
                  <c:v>2015.0</c:v>
                </c:pt>
              </c:numCache>
            </c:numRef>
          </c:cat>
          <c:val>
            <c:numRef>
              <c:f>Federal2472!$E$2:$E$76</c:f>
              <c:numCache>
                <c:formatCode>General</c:formatCode>
                <c:ptCount val="75"/>
                <c:pt idx="0">
                  <c:v>2096.503655659007</c:v>
                </c:pt>
                <c:pt idx="1">
                  <c:v>2149.12036358987</c:v>
                </c:pt>
                <c:pt idx="2">
                  <c:v>2148.213178970381</c:v>
                </c:pt>
                <c:pt idx="3">
                  <c:v>2085.617440225035</c:v>
                </c:pt>
                <c:pt idx="4">
                  <c:v>2073.824040171566</c:v>
                </c:pt>
                <c:pt idx="5">
                  <c:v>2171.346386767561</c:v>
                </c:pt>
                <c:pt idx="6">
                  <c:v>2216.252025432689</c:v>
                </c:pt>
                <c:pt idx="7">
                  <c:v>2271.136694912299</c:v>
                </c:pt>
                <c:pt idx="8">
                  <c:v>2287.919610373011</c:v>
                </c:pt>
                <c:pt idx="9">
                  <c:v>2391.338656995735</c:v>
                </c:pt>
                <c:pt idx="10">
                  <c:v>2410.389534005187</c:v>
                </c:pt>
                <c:pt idx="11">
                  <c:v>2419.007787890412</c:v>
                </c:pt>
                <c:pt idx="12">
                  <c:v>2437.60507259012</c:v>
                </c:pt>
                <c:pt idx="13">
                  <c:v>2513.808580627909</c:v>
                </c:pt>
                <c:pt idx="14">
                  <c:v>2565.971696249033</c:v>
                </c:pt>
                <c:pt idx="15">
                  <c:v>2649.886273552557</c:v>
                </c:pt>
                <c:pt idx="16">
                  <c:v>2762.377166370275</c:v>
                </c:pt>
                <c:pt idx="17">
                  <c:v>2858.99232834676</c:v>
                </c:pt>
                <c:pt idx="18">
                  <c:v>2986.905359695925</c:v>
                </c:pt>
                <c:pt idx="19">
                  <c:v>3091.231590938157</c:v>
                </c:pt>
                <c:pt idx="20">
                  <c:v>3188.300345224396</c:v>
                </c:pt>
                <c:pt idx="21">
                  <c:v>3306.687938068835</c:v>
                </c:pt>
                <c:pt idx="22">
                  <c:v>3400.127953877097</c:v>
                </c:pt>
                <c:pt idx="23">
                  <c:v>3492.660785065839</c:v>
                </c:pt>
                <c:pt idx="24">
                  <c:v>3673.644116655624</c:v>
                </c:pt>
                <c:pt idx="25">
                  <c:v>3767.08413246388</c:v>
                </c:pt>
                <c:pt idx="26">
                  <c:v>3865.513663679377</c:v>
                </c:pt>
                <c:pt idx="27">
                  <c:v>4014.745533586731</c:v>
                </c:pt>
                <c:pt idx="28">
                  <c:v>4143.56574955541</c:v>
                </c:pt>
                <c:pt idx="29">
                  <c:v>4279.189850170287</c:v>
                </c:pt>
                <c:pt idx="30">
                  <c:v>4422.978612360649</c:v>
                </c:pt>
                <c:pt idx="31">
                  <c:v>4542.726982134347</c:v>
                </c:pt>
                <c:pt idx="32">
                  <c:v>4653.403505713058</c:v>
                </c:pt>
                <c:pt idx="33">
                  <c:v>4589.900582348202</c:v>
                </c:pt>
                <c:pt idx="34">
                  <c:v>4668.825644244525</c:v>
                </c:pt>
                <c:pt idx="35">
                  <c:v>4699.216328997693</c:v>
                </c:pt>
                <c:pt idx="36">
                  <c:v>4941.434622403554</c:v>
                </c:pt>
                <c:pt idx="37">
                  <c:v>5082.955423045182</c:v>
                </c:pt>
                <c:pt idx="38">
                  <c:v>5099.738338505887</c:v>
                </c:pt>
                <c:pt idx="39">
                  <c:v>5212.682823633354</c:v>
                </c:pt>
                <c:pt idx="40">
                  <c:v>5393.666155223124</c:v>
                </c:pt>
                <c:pt idx="41">
                  <c:v>5526.115109669795</c:v>
                </c:pt>
                <c:pt idx="42">
                  <c:v>5581.906963768874</c:v>
                </c:pt>
                <c:pt idx="43">
                  <c:v>5725.242133649505</c:v>
                </c:pt>
                <c:pt idx="44">
                  <c:v>5688.501156559863</c:v>
                </c:pt>
                <c:pt idx="45">
                  <c:v>5907.586242168522</c:v>
                </c:pt>
                <c:pt idx="46">
                  <c:v>6025.973835012949</c:v>
                </c:pt>
                <c:pt idx="47">
                  <c:v>6268.192128418852</c:v>
                </c:pt>
                <c:pt idx="48">
                  <c:v>6434.20691378689</c:v>
                </c:pt>
                <c:pt idx="49">
                  <c:v>6496.802652532228</c:v>
                </c:pt>
                <c:pt idx="50">
                  <c:v>6705.001522706933</c:v>
                </c:pt>
                <c:pt idx="51">
                  <c:v>6817.946007834374</c:v>
                </c:pt>
                <c:pt idx="52">
                  <c:v>7062.432262788995</c:v>
                </c:pt>
                <c:pt idx="53">
                  <c:v>7131.378293870825</c:v>
                </c:pt>
                <c:pt idx="54">
                  <c:v>7338.669979426034</c:v>
                </c:pt>
                <c:pt idx="55">
                  <c:v>7441.181841429265</c:v>
                </c:pt>
                <c:pt idx="56">
                  <c:v>7453.88242610223</c:v>
                </c:pt>
                <c:pt idx="57">
                  <c:v>7652.555857772199</c:v>
                </c:pt>
                <c:pt idx="58">
                  <c:v>7794.983843033317</c:v>
                </c:pt>
                <c:pt idx="59">
                  <c:v>8057.160198068144</c:v>
                </c:pt>
                <c:pt idx="60">
                  <c:v>8254.019260499122</c:v>
                </c:pt>
                <c:pt idx="61">
                  <c:v>8238.143529657911</c:v>
                </c:pt>
                <c:pt idx="62">
                  <c:v>8440.445699805883</c:v>
                </c:pt>
                <c:pt idx="63">
                  <c:v>8508.938138577947</c:v>
                </c:pt>
                <c:pt idx="64">
                  <c:v>8600.110192837466</c:v>
                </c:pt>
                <c:pt idx="65">
                  <c:v>8867.729655589264</c:v>
                </c:pt>
                <c:pt idx="66">
                  <c:v>9024.219002452628</c:v>
                </c:pt>
                <c:pt idx="67">
                  <c:v>9164.379026164981</c:v>
                </c:pt>
                <c:pt idx="68">
                  <c:v>9251.922341946508</c:v>
                </c:pt>
                <c:pt idx="69">
                  <c:v>9326.311480745313</c:v>
                </c:pt>
                <c:pt idx="70">
                  <c:v>9589.848612709371</c:v>
                </c:pt>
                <c:pt idx="71">
                  <c:v>9676.938336181145</c:v>
                </c:pt>
                <c:pt idx="72">
                  <c:v>9852.932152363684</c:v>
                </c:pt>
                <c:pt idx="73">
                  <c:v>9895.56982948002</c:v>
                </c:pt>
                <c:pt idx="74">
                  <c:v>10096.05763038901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42075984"/>
        <c:axId val="-342079376"/>
      </c:lineChart>
      <c:catAx>
        <c:axId val="-31776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40145914204896"/>
              <c:y val="0.9282393914460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0000"/>
            </a:solidFill>
            <a:bevel/>
          </a:ln>
        </c:spPr>
        <c:txPr>
          <a:bodyPr/>
          <a:lstStyle/>
          <a:p>
            <a:pPr>
              <a:defRPr sz="2200" b="1" i="0" baseline="0">
                <a:latin typeface="Calibri" pitchFamily="34" charset="0"/>
              </a:defRPr>
            </a:pPr>
            <a:endParaRPr lang="en-US"/>
          </a:p>
        </c:txPr>
        <c:crossAx val="-342083008"/>
        <c:crosses val="autoZero"/>
        <c:auto val="1"/>
        <c:lblAlgn val="ctr"/>
        <c:lblOffset val="50"/>
        <c:tickLblSkip val="10"/>
        <c:tickMarkSkip val="5"/>
        <c:noMultiLvlLbl val="0"/>
      </c:catAx>
      <c:valAx>
        <c:axId val="-342083008"/>
        <c:scaling>
          <c:orientation val="minMax"/>
          <c:max val="27.0"/>
          <c:min val="0.0"/>
        </c:scaling>
        <c:delete val="0"/>
        <c:axPos val="l"/>
        <c:title>
          <c:tx>
            <c:rich>
              <a:bodyPr rot="-5400000" vert="horz" anchor="t" anchorCtr="1"/>
              <a:lstStyle/>
              <a:p>
                <a:pPr>
                  <a:defRPr sz="2400">
                    <a:solidFill>
                      <a:srgbClr val="00523C"/>
                    </a:solidFill>
                  </a:defRPr>
                </a:pPr>
                <a:r>
                  <a:rPr lang="en-US" sz="2400" baseline="0">
                    <a:solidFill>
                      <a:srgbClr val="00523C"/>
                    </a:solidFill>
                    <a:latin typeface="Calibri" pitchFamily="34" charset="0"/>
                  </a:rPr>
                  <a:t>Cows (millions)</a:t>
                </a:r>
                <a:endParaRPr lang="en-US" sz="2400">
                  <a:solidFill>
                    <a:srgbClr val="00523C"/>
                  </a:solidFill>
                </a:endParaRPr>
              </a:p>
            </c:rich>
          </c:tx>
          <c:layout>
            <c:manualLayout>
              <c:xMode val="edge"/>
              <c:yMode val="edge"/>
              <c:x val="0.000939497947371965"/>
              <c:y val="0.2540192372161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00563F"/>
            </a:solidFill>
            <a:bevel/>
          </a:ln>
        </c:spPr>
        <c:txPr>
          <a:bodyPr/>
          <a:lstStyle/>
          <a:p>
            <a:pPr>
              <a:defRPr sz="2200" b="1" i="0" baseline="0">
                <a:solidFill>
                  <a:srgbClr val="00523C"/>
                </a:solidFill>
                <a:latin typeface="Calibri" pitchFamily="34" charset="0"/>
              </a:defRPr>
            </a:pPr>
            <a:endParaRPr lang="en-US"/>
          </a:p>
        </c:txPr>
        <c:crossAx val="-317765072"/>
        <c:crosses val="autoZero"/>
        <c:crossBetween val="midCat"/>
        <c:majorUnit val="5.0"/>
      </c:valAx>
      <c:valAx>
        <c:axId val="-342079376"/>
        <c:scaling>
          <c:orientation val="minMax"/>
          <c:max val="10000.0"/>
          <c:min val="0.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2400" baseline="0">
                    <a:solidFill>
                      <a:srgbClr val="244270"/>
                    </a:solidFill>
                    <a:latin typeface="Calibri" pitchFamily="34" charset="0"/>
                  </a:defRPr>
                </a:pPr>
                <a:r>
                  <a:rPr lang="en-US" sz="2400" baseline="0">
                    <a:solidFill>
                      <a:srgbClr val="244270"/>
                    </a:solidFill>
                    <a:latin typeface="Calibri" pitchFamily="34" charset="0"/>
                  </a:rPr>
                  <a:t>Milk (kg) per cow</a:t>
                </a:r>
              </a:p>
            </c:rich>
          </c:tx>
          <c:layout>
            <c:manualLayout>
              <c:xMode val="edge"/>
              <c:yMode val="edge"/>
              <c:x val="0.95051988693721"/>
              <c:y val="0.2336951408737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4450" cap="sq">
            <a:solidFill>
              <a:srgbClr val="00337F"/>
            </a:solidFill>
            <a:bevel/>
          </a:ln>
        </c:spPr>
        <c:txPr>
          <a:bodyPr/>
          <a:lstStyle/>
          <a:p>
            <a:pPr>
              <a:defRPr sz="2200" b="1" i="0" baseline="0">
                <a:solidFill>
                  <a:srgbClr val="244270"/>
                </a:solidFill>
                <a:latin typeface="Calibri" pitchFamily="34" charset="0"/>
              </a:defRPr>
            </a:pPr>
            <a:endParaRPr lang="en-US"/>
          </a:p>
        </c:txPr>
        <c:crossAx val="-342075984"/>
        <c:crosses val="max"/>
        <c:crossBetween val="between"/>
        <c:majorUnit val="2500.0"/>
      </c:valAx>
      <c:catAx>
        <c:axId val="-34207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342079376"/>
        <c:crossesAt val="0.0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600" b="1" i="0" baseline="0">
                <a:solidFill>
                  <a:srgbClr val="00563F"/>
                </a:solidFill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600" b="1" i="0" baseline="0">
                <a:solidFill>
                  <a:srgbClr val="00337F"/>
                </a:solidFill>
                <a:latin typeface="Calibri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09276556933652"/>
          <c:y val="0.647919317554002"/>
          <c:w val="0.3382841913597"/>
          <c:h val="0.16918873658017"/>
        </c:manualLayout>
      </c:layout>
      <c:overlay val="1"/>
      <c:txPr>
        <a:bodyPr/>
        <a:lstStyle/>
        <a:p>
          <a:pPr>
            <a:defRPr sz="2600" b="1" i="0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9428458725897"/>
          <c:y val="0.0380399129607652"/>
          <c:w val="0.749195818730754"/>
          <c:h val="0.773146458129108"/>
        </c:manualLayout>
      </c:layout>
      <c:lineChart>
        <c:grouping val="standard"/>
        <c:varyColors val="0"/>
        <c:ser>
          <c:idx val="4"/>
          <c:order val="0"/>
          <c:tx>
            <c:strRef>
              <c:f>Data!$C$1</c:f>
              <c:strCache>
                <c:ptCount val="1"/>
                <c:pt idx="0">
                  <c:v>Cow BVM (kg)</c:v>
                </c:pt>
              </c:strCache>
            </c:strRef>
          </c:tx>
          <c:spPr>
            <a:ln w="38100">
              <a:solidFill>
                <a:srgbClr val="00523C"/>
              </a:solidFill>
            </a:ln>
          </c:spPr>
          <c:marker>
            <c:symbol val="none"/>
          </c:marker>
          <c:cat>
            <c:numRef>
              <c:f>Data!$A$2:$A$57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Data!$C$2:$C$57</c:f>
              <c:numCache>
                <c:formatCode>#,##0.00</c:formatCode>
                <c:ptCount val="56"/>
                <c:pt idx="0">
                  <c:v>-3333.903476653765</c:v>
                </c:pt>
                <c:pt idx="1">
                  <c:v>-3320.749299671049</c:v>
                </c:pt>
                <c:pt idx="2">
                  <c:v>-3313.03823040532</c:v>
                </c:pt>
                <c:pt idx="3">
                  <c:v>-3275.843661005916</c:v>
                </c:pt>
                <c:pt idx="4">
                  <c:v>-3244.54579163325</c:v>
                </c:pt>
                <c:pt idx="5">
                  <c:v>-3206.897629924097</c:v>
                </c:pt>
                <c:pt idx="6">
                  <c:v>-3173.331799002686</c:v>
                </c:pt>
                <c:pt idx="7">
                  <c:v>-3147.93062965675</c:v>
                </c:pt>
                <c:pt idx="8">
                  <c:v>-3118.44712952308</c:v>
                </c:pt>
                <c:pt idx="9">
                  <c:v>-3065.830421592217</c:v>
                </c:pt>
                <c:pt idx="10">
                  <c:v>-3019.564005997834</c:v>
                </c:pt>
                <c:pt idx="11">
                  <c:v>-2962.864967279237</c:v>
                </c:pt>
                <c:pt idx="12">
                  <c:v>-2899.815636224158</c:v>
                </c:pt>
                <c:pt idx="13">
                  <c:v>-2838.127082098313</c:v>
                </c:pt>
                <c:pt idx="14">
                  <c:v>-2778.252897211471</c:v>
                </c:pt>
                <c:pt idx="15">
                  <c:v>-2722.007450802617</c:v>
                </c:pt>
                <c:pt idx="16">
                  <c:v>-2640.814427357582</c:v>
                </c:pt>
                <c:pt idx="17">
                  <c:v>-2555.992665434553</c:v>
                </c:pt>
                <c:pt idx="18">
                  <c:v>-2483.871488184492</c:v>
                </c:pt>
                <c:pt idx="19">
                  <c:v>-2403.132057049206</c:v>
                </c:pt>
                <c:pt idx="20">
                  <c:v>-2325.114179772408</c:v>
                </c:pt>
                <c:pt idx="21">
                  <c:v>-2237.570863990887</c:v>
                </c:pt>
                <c:pt idx="22">
                  <c:v>-2155.470655926352</c:v>
                </c:pt>
                <c:pt idx="23">
                  <c:v>-2071.102486313073</c:v>
                </c:pt>
                <c:pt idx="24">
                  <c:v>-1997.620532133766</c:v>
                </c:pt>
                <c:pt idx="25">
                  <c:v>-1914.613139449733</c:v>
                </c:pt>
                <c:pt idx="26">
                  <c:v>-1831.605746765701</c:v>
                </c:pt>
                <c:pt idx="27">
                  <c:v>-1755.85583103765</c:v>
                </c:pt>
                <c:pt idx="28">
                  <c:v>-1666.498146017131</c:v>
                </c:pt>
                <c:pt idx="29">
                  <c:v>-1567.161430182143</c:v>
                </c:pt>
                <c:pt idx="30">
                  <c:v>-1488.236368285851</c:v>
                </c:pt>
                <c:pt idx="31">
                  <c:v>-1392.52839092885</c:v>
                </c:pt>
                <c:pt idx="32">
                  <c:v>-1297.72759819135</c:v>
                </c:pt>
                <c:pt idx="33">
                  <c:v>-1210.637874719578</c:v>
                </c:pt>
                <c:pt idx="34">
                  <c:v>-1126.723297416048</c:v>
                </c:pt>
                <c:pt idx="35">
                  <c:v>-1041.901535493021</c:v>
                </c:pt>
                <c:pt idx="36">
                  <c:v>-952.0902581627553</c:v>
                </c:pt>
                <c:pt idx="37">
                  <c:v>-866.3613116202295</c:v>
                </c:pt>
                <c:pt idx="38">
                  <c:v>-788.7970266531831</c:v>
                </c:pt>
                <c:pt idx="39">
                  <c:v>-721.2117725006125</c:v>
                </c:pt>
                <c:pt idx="40">
                  <c:v>-651.358556799293</c:v>
                </c:pt>
                <c:pt idx="41">
                  <c:v>-577.423010310237</c:v>
                </c:pt>
                <c:pt idx="42">
                  <c:v>-500.312317652939</c:v>
                </c:pt>
                <c:pt idx="43">
                  <c:v>-441.3453173855936</c:v>
                </c:pt>
                <c:pt idx="44">
                  <c:v>-385.5534632864897</c:v>
                </c:pt>
                <c:pt idx="45">
                  <c:v>-322.5041322314046</c:v>
                </c:pt>
                <c:pt idx="46">
                  <c:v>-249.4757703618458</c:v>
                </c:pt>
                <c:pt idx="47">
                  <c:v>-184.6120700677662</c:v>
                </c:pt>
                <c:pt idx="48">
                  <c:v>-127.459439039416</c:v>
                </c:pt>
                <c:pt idx="49">
                  <c:v>-74.38913879880508</c:v>
                </c:pt>
                <c:pt idx="50" formatCode="General">
                  <c:v>0.0</c:v>
                </c:pt>
                <c:pt idx="51" formatCode="General">
                  <c:v>64.4101079843314</c:v>
                </c:pt>
                <c:pt idx="52" formatCode="General">
                  <c:v>132.902546756402</c:v>
                </c:pt>
                <c:pt idx="53" formatCode="General">
                  <c:v>216.3635317501831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Data!$E$1</c:f>
              <c:strCache>
                <c:ptCount val="1"/>
                <c:pt idx="0">
                  <c:v>Sire BVM (kg)</c:v>
                </c:pt>
              </c:strCache>
            </c:strRef>
          </c:tx>
          <c:spPr>
            <a:ln w="38100">
              <a:solidFill>
                <a:srgbClr val="244270"/>
              </a:solidFill>
            </a:ln>
          </c:spPr>
          <c:marker>
            <c:symbol val="none"/>
          </c:marker>
          <c:cat>
            <c:numRef>
              <c:f>Data!$A$2:$A$57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Data!$E$2:$E$57</c:f>
              <c:numCache>
                <c:formatCode>#,##0.00</c:formatCode>
                <c:ptCount val="56"/>
                <c:pt idx="0">
                  <c:v>-3274.029291766915</c:v>
                </c:pt>
                <c:pt idx="1">
                  <c:v>-3261.782299403696</c:v>
                </c:pt>
                <c:pt idx="2">
                  <c:v>-3260.421522474464</c:v>
                </c:pt>
                <c:pt idx="3">
                  <c:v>-3206.897629924097</c:v>
                </c:pt>
                <c:pt idx="4">
                  <c:v>-3162.445583568714</c:v>
                </c:pt>
                <c:pt idx="5">
                  <c:v>-3112.096837186596</c:v>
                </c:pt>
                <c:pt idx="6">
                  <c:v>-3057.665760016734</c:v>
                </c:pt>
                <c:pt idx="7">
                  <c:v>-3034.986144529298</c:v>
                </c:pt>
                <c:pt idx="8">
                  <c:v>-3010.038567493112</c:v>
                </c:pt>
                <c:pt idx="9">
                  <c:v>-2934.288651765052</c:v>
                </c:pt>
                <c:pt idx="10">
                  <c:v>-2860.806697585754</c:v>
                </c:pt>
                <c:pt idx="11">
                  <c:v>-2767.820274087251</c:v>
                </c:pt>
                <c:pt idx="12">
                  <c:v>-2676.648219827731</c:v>
                </c:pt>
                <c:pt idx="13">
                  <c:v>-2593.187234833955</c:v>
                </c:pt>
                <c:pt idx="14">
                  <c:v>-2528.323534539882</c:v>
                </c:pt>
                <c:pt idx="15">
                  <c:v>-2465.727795794539</c:v>
                </c:pt>
                <c:pt idx="16">
                  <c:v>-2355.051272215834</c:v>
                </c:pt>
                <c:pt idx="17">
                  <c:v>-2248.00348711511</c:v>
                </c:pt>
                <c:pt idx="18">
                  <c:v>-2154.109878997105</c:v>
                </c:pt>
                <c:pt idx="19">
                  <c:v>-2054.773163162116</c:v>
                </c:pt>
                <c:pt idx="20">
                  <c:v>-1968.137032000093</c:v>
                </c:pt>
                <c:pt idx="21">
                  <c:v>-1873.336239262591</c:v>
                </c:pt>
                <c:pt idx="22">
                  <c:v>-1797.58632353454</c:v>
                </c:pt>
                <c:pt idx="23">
                  <c:v>-1711.857376992015</c:v>
                </c:pt>
                <c:pt idx="24">
                  <c:v>-1650.168822866176</c:v>
                </c:pt>
                <c:pt idx="25">
                  <c:v>-1573.058130208875</c:v>
                </c:pt>
                <c:pt idx="26">
                  <c:v>-1486.421999046855</c:v>
                </c:pt>
                <c:pt idx="27">
                  <c:v>-1418.836744894282</c:v>
                </c:pt>
                <c:pt idx="28">
                  <c:v>-1332.200613732262</c:v>
                </c:pt>
                <c:pt idx="29">
                  <c:v>-1222.431274773047</c:v>
                </c:pt>
                <c:pt idx="30">
                  <c:v>-1150.763689832735</c:v>
                </c:pt>
                <c:pt idx="31">
                  <c:v>-1044.623089351513</c:v>
                </c:pt>
                <c:pt idx="32">
                  <c:v>-945.2863735165256</c:v>
                </c:pt>
                <c:pt idx="33">
                  <c:v>-857.2894654252534</c:v>
                </c:pt>
                <c:pt idx="34">
                  <c:v>-769.2925573339842</c:v>
                </c:pt>
                <c:pt idx="35">
                  <c:v>-692.6354569864352</c:v>
                </c:pt>
                <c:pt idx="36">
                  <c:v>-593.7523334611945</c:v>
                </c:pt>
                <c:pt idx="37">
                  <c:v>-504.3946484406778</c:v>
                </c:pt>
                <c:pt idx="38">
                  <c:v>-430.4591019516215</c:v>
                </c:pt>
                <c:pt idx="39">
                  <c:v>-379.2031709500056</c:v>
                </c:pt>
                <c:pt idx="40">
                  <c:v>-316.6074322046704</c:v>
                </c:pt>
                <c:pt idx="41">
                  <c:v>-244.4862549546097</c:v>
                </c:pt>
                <c:pt idx="42">
                  <c:v>-171.4578930850508</c:v>
                </c:pt>
                <c:pt idx="43">
                  <c:v>-123.8307005614254</c:v>
                </c:pt>
                <c:pt idx="44">
                  <c:v>-88.45050040101838</c:v>
                </c:pt>
                <c:pt idx="45">
                  <c:v>-22.67961548744062</c:v>
                </c:pt>
                <c:pt idx="46">
                  <c:v>54.43107716985725</c:v>
                </c:pt>
                <c:pt idx="47">
                  <c:v>109.7693389592124</c:v>
                </c:pt>
                <c:pt idx="48">
                  <c:v>153.7677930048465</c:v>
                </c:pt>
                <c:pt idx="49">
                  <c:v>188.6944008555059</c:v>
                </c:pt>
                <c:pt idx="50" formatCode="General">
                  <c:v>268.9802396810452</c:v>
                </c:pt>
                <c:pt idx="51" formatCode="General">
                  <c:v>343.822970789599</c:v>
                </c:pt>
                <c:pt idx="52" formatCode="General">
                  <c:v>420.026478827399</c:v>
                </c:pt>
                <c:pt idx="53" formatCode="General">
                  <c:v>530.2494100963606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36229824"/>
        <c:axId val="-336226432"/>
      </c:lineChart>
      <c:catAx>
        <c:axId val="-33622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6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36226432"/>
        <c:crossesAt val="-10000.0"/>
        <c:auto val="0"/>
        <c:lblAlgn val="ctr"/>
        <c:lblOffset val="0"/>
        <c:tickLblSkip val="10"/>
        <c:tickMarkSkip val="10"/>
        <c:noMultiLvlLbl val="0"/>
      </c:catAx>
      <c:valAx>
        <c:axId val="-336226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(kg)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36229824"/>
        <c:crossesAt val="1.0"/>
        <c:crossBetween val="midCat"/>
        <c:majorUnit val="1000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164425834054"/>
          <c:y val="0.0380400019442014"/>
          <c:w val="0.801604296572757"/>
          <c:h val="0.773146458129109"/>
        </c:manualLayout>
      </c:layout>
      <c:lineChart>
        <c:grouping val="standard"/>
        <c:varyColors val="0"/>
        <c:ser>
          <c:idx val="7"/>
          <c:order val="0"/>
          <c:tx>
            <c:strRef>
              <c:f>Data!$Q$1</c:f>
              <c:strCache>
                <c:ptCount val="1"/>
                <c:pt idx="0">
                  <c:v>Cow BVPL (mo)</c:v>
                </c:pt>
              </c:strCache>
            </c:strRef>
          </c:tx>
          <c:spPr>
            <a:ln w="38100" cap="sq">
              <a:solidFill>
                <a:srgbClr val="00523C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Data!$A$2:$A$57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Data!$Q$2:$Q$57</c:f>
              <c:numCache>
                <c:formatCode>#,##0.00</c:formatCode>
                <c:ptCount val="56"/>
                <c:pt idx="0">
                  <c:v>-13.48</c:v>
                </c:pt>
                <c:pt idx="1">
                  <c:v>-13.4</c:v>
                </c:pt>
                <c:pt idx="2">
                  <c:v>-13.3</c:v>
                </c:pt>
                <c:pt idx="3">
                  <c:v>-13.03</c:v>
                </c:pt>
                <c:pt idx="4">
                  <c:v>-12.97</c:v>
                </c:pt>
                <c:pt idx="5">
                  <c:v>-12.8</c:v>
                </c:pt>
                <c:pt idx="6">
                  <c:v>-12.61</c:v>
                </c:pt>
                <c:pt idx="7">
                  <c:v>-12.48</c:v>
                </c:pt>
                <c:pt idx="8">
                  <c:v>-12.19</c:v>
                </c:pt>
                <c:pt idx="9">
                  <c:v>-11.93</c:v>
                </c:pt>
                <c:pt idx="10">
                  <c:v>-11.74</c:v>
                </c:pt>
                <c:pt idx="11">
                  <c:v>-11.33</c:v>
                </c:pt>
                <c:pt idx="12">
                  <c:v>-10.98</c:v>
                </c:pt>
                <c:pt idx="13">
                  <c:v>-10.46</c:v>
                </c:pt>
                <c:pt idx="14">
                  <c:v>-10.12</c:v>
                </c:pt>
                <c:pt idx="15">
                  <c:v>-9.860000000000004</c:v>
                </c:pt>
                <c:pt idx="16">
                  <c:v>-9.56</c:v>
                </c:pt>
                <c:pt idx="17">
                  <c:v>-9.16</c:v>
                </c:pt>
                <c:pt idx="18">
                  <c:v>-8.82</c:v>
                </c:pt>
                <c:pt idx="19">
                  <c:v>-8.350000000000006</c:v>
                </c:pt>
                <c:pt idx="20">
                  <c:v>-7.970000000000002</c:v>
                </c:pt>
                <c:pt idx="21">
                  <c:v>-7.49</c:v>
                </c:pt>
                <c:pt idx="22">
                  <c:v>-7.06</c:v>
                </c:pt>
                <c:pt idx="23">
                  <c:v>-6.6</c:v>
                </c:pt>
                <c:pt idx="24">
                  <c:v>-6.26</c:v>
                </c:pt>
                <c:pt idx="25">
                  <c:v>-5.91</c:v>
                </c:pt>
                <c:pt idx="26">
                  <c:v>-5.76</c:v>
                </c:pt>
                <c:pt idx="27">
                  <c:v>-5.54</c:v>
                </c:pt>
                <c:pt idx="28">
                  <c:v>-5.17</c:v>
                </c:pt>
                <c:pt idx="29">
                  <c:v>-4.98</c:v>
                </c:pt>
                <c:pt idx="30">
                  <c:v>-4.79</c:v>
                </c:pt>
                <c:pt idx="31">
                  <c:v>-4.48</c:v>
                </c:pt>
                <c:pt idx="32">
                  <c:v>-4.17</c:v>
                </c:pt>
                <c:pt idx="33">
                  <c:v>-3.93</c:v>
                </c:pt>
                <c:pt idx="34">
                  <c:v>-3.89</c:v>
                </c:pt>
                <c:pt idx="35">
                  <c:v>-3.7</c:v>
                </c:pt>
                <c:pt idx="36">
                  <c:v>-3.4</c:v>
                </c:pt>
                <c:pt idx="37">
                  <c:v>-3.13</c:v>
                </c:pt>
                <c:pt idx="38">
                  <c:v>-3.13</c:v>
                </c:pt>
                <c:pt idx="39">
                  <c:v>-3.01</c:v>
                </c:pt>
                <c:pt idx="40">
                  <c:v>-3.1</c:v>
                </c:pt>
                <c:pt idx="41">
                  <c:v>-3.02</c:v>
                </c:pt>
                <c:pt idx="42">
                  <c:v>-2.88</c:v>
                </c:pt>
                <c:pt idx="43">
                  <c:v>-2.66</c:v>
                </c:pt>
                <c:pt idx="44">
                  <c:v>-2.41</c:v>
                </c:pt>
                <c:pt idx="45">
                  <c:v>-2.09</c:v>
                </c:pt>
                <c:pt idx="46">
                  <c:v>-1.91</c:v>
                </c:pt>
                <c:pt idx="47">
                  <c:v>-1.680000000000002</c:v>
                </c:pt>
                <c:pt idx="48">
                  <c:v>-1.27</c:v>
                </c:pt>
                <c:pt idx="49">
                  <c:v>-0.730000000000001</c:v>
                </c:pt>
                <c:pt idx="50" formatCode="General">
                  <c:v>0.0</c:v>
                </c:pt>
                <c:pt idx="51" formatCode="General">
                  <c:v>0.58</c:v>
                </c:pt>
                <c:pt idx="52" formatCode="General">
                  <c:v>1.129999999999997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Data!$R$1</c:f>
              <c:strCache>
                <c:ptCount val="1"/>
                <c:pt idx="0">
                  <c:v>Sire BVPL (mo)</c:v>
                </c:pt>
              </c:strCache>
            </c:strRef>
          </c:tx>
          <c:spPr>
            <a:ln w="38100" cap="sq">
              <a:solidFill>
                <a:srgbClr val="244270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Data!$A$2:$A$57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Data!$R$2:$R$57</c:f>
              <c:numCache>
                <c:formatCode>#,##0.00</c:formatCode>
                <c:ptCount val="56"/>
                <c:pt idx="0">
                  <c:v>-12.38</c:v>
                </c:pt>
                <c:pt idx="1">
                  <c:v>-12.23</c:v>
                </c:pt>
                <c:pt idx="2">
                  <c:v>-12.16</c:v>
                </c:pt>
                <c:pt idx="3">
                  <c:v>-11.78</c:v>
                </c:pt>
                <c:pt idx="4">
                  <c:v>-11.6</c:v>
                </c:pt>
                <c:pt idx="5">
                  <c:v>-11.47</c:v>
                </c:pt>
                <c:pt idx="6">
                  <c:v>-11.28</c:v>
                </c:pt>
                <c:pt idx="7">
                  <c:v>-11.13</c:v>
                </c:pt>
                <c:pt idx="8">
                  <c:v>-10.73</c:v>
                </c:pt>
                <c:pt idx="9">
                  <c:v>-10.46</c:v>
                </c:pt>
                <c:pt idx="10">
                  <c:v>-10.1</c:v>
                </c:pt>
                <c:pt idx="11">
                  <c:v>-9.42</c:v>
                </c:pt>
                <c:pt idx="12">
                  <c:v>-8.93</c:v>
                </c:pt>
                <c:pt idx="13">
                  <c:v>-8.38</c:v>
                </c:pt>
                <c:pt idx="14">
                  <c:v>-7.87</c:v>
                </c:pt>
                <c:pt idx="15">
                  <c:v>-7.659999999999997</c:v>
                </c:pt>
                <c:pt idx="16">
                  <c:v>-7.42</c:v>
                </c:pt>
                <c:pt idx="17">
                  <c:v>-7.22</c:v>
                </c:pt>
                <c:pt idx="18">
                  <c:v>-6.89</c:v>
                </c:pt>
                <c:pt idx="19">
                  <c:v>-6.319999999999998</c:v>
                </c:pt>
                <c:pt idx="20">
                  <c:v>-5.87</c:v>
                </c:pt>
                <c:pt idx="21">
                  <c:v>-5.430000000000002</c:v>
                </c:pt>
                <c:pt idx="22">
                  <c:v>-4.98</c:v>
                </c:pt>
                <c:pt idx="23">
                  <c:v>-4.68</c:v>
                </c:pt>
                <c:pt idx="24">
                  <c:v>-4.58</c:v>
                </c:pt>
                <c:pt idx="25">
                  <c:v>-4.470000000000002</c:v>
                </c:pt>
                <c:pt idx="26">
                  <c:v>-4.64</c:v>
                </c:pt>
                <c:pt idx="27">
                  <c:v>-4.609999999999998</c:v>
                </c:pt>
                <c:pt idx="28">
                  <c:v>-4.29</c:v>
                </c:pt>
                <c:pt idx="29">
                  <c:v>-4.2</c:v>
                </c:pt>
                <c:pt idx="30">
                  <c:v>-4.149999999999999</c:v>
                </c:pt>
                <c:pt idx="31">
                  <c:v>-3.84</c:v>
                </c:pt>
                <c:pt idx="32">
                  <c:v>-3.47</c:v>
                </c:pt>
                <c:pt idx="33">
                  <c:v>-3.32</c:v>
                </c:pt>
                <c:pt idx="34">
                  <c:v>-3.47</c:v>
                </c:pt>
                <c:pt idx="35">
                  <c:v>-3.37</c:v>
                </c:pt>
                <c:pt idx="36">
                  <c:v>-3.02</c:v>
                </c:pt>
                <c:pt idx="37">
                  <c:v>-2.73</c:v>
                </c:pt>
                <c:pt idx="38">
                  <c:v>-2.95</c:v>
                </c:pt>
                <c:pt idx="39">
                  <c:v>-2.93</c:v>
                </c:pt>
                <c:pt idx="40">
                  <c:v>-3.349999999999999</c:v>
                </c:pt>
                <c:pt idx="41">
                  <c:v>-3.329999999999999</c:v>
                </c:pt>
                <c:pt idx="42">
                  <c:v>-3.16</c:v>
                </c:pt>
                <c:pt idx="43">
                  <c:v>-2.8</c:v>
                </c:pt>
                <c:pt idx="44">
                  <c:v>-2.38</c:v>
                </c:pt>
                <c:pt idx="45">
                  <c:v>-1.86</c:v>
                </c:pt>
                <c:pt idx="46">
                  <c:v>-1.6</c:v>
                </c:pt>
                <c:pt idx="47">
                  <c:v>-1.37</c:v>
                </c:pt>
                <c:pt idx="48">
                  <c:v>-0.720000000000001</c:v>
                </c:pt>
                <c:pt idx="49">
                  <c:v>0.02</c:v>
                </c:pt>
                <c:pt idx="50" formatCode="General">
                  <c:v>1.24</c:v>
                </c:pt>
                <c:pt idx="51" formatCode="General">
                  <c:v>2.11</c:v>
                </c:pt>
                <c:pt idx="52" formatCode="General">
                  <c:v>2.77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41885760"/>
        <c:axId val="-341881728"/>
      </c:lineChart>
      <c:catAx>
        <c:axId val="-34188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6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41881728"/>
        <c:crossesAt val="-14.0"/>
        <c:auto val="0"/>
        <c:lblAlgn val="ctr"/>
        <c:lblOffset val="0"/>
        <c:tickLblSkip val="10"/>
        <c:tickMarkSkip val="10"/>
        <c:noMultiLvlLbl val="0"/>
      </c:catAx>
      <c:valAx>
        <c:axId val="-341881728"/>
        <c:scaling>
          <c:orientation val="minMax"/>
          <c:max val="2.0"/>
          <c:min val="-14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 dirty="0">
                    <a:latin typeface="Calibri" pitchFamily="34" charset="0"/>
                  </a:rPr>
                  <a:t>Breeding value (</a:t>
                </a:r>
                <a:r>
                  <a:rPr lang="en-US" sz="2400" b="1" baseline="0" dirty="0" smtClean="0">
                    <a:latin typeface="Calibri" pitchFamily="34" charset="0"/>
                  </a:rPr>
                  <a:t>months)</a:t>
                </a:r>
                <a:endParaRPr lang="en-US" sz="2400" b="1" baseline="0" dirty="0">
                  <a:latin typeface="Calibri" pitchFamily="34" charset="0"/>
                </a:endParaRPr>
              </a:p>
            </c:rich>
          </c:tx>
          <c:layout>
            <c:manualLayout>
              <c:xMode val="edge"/>
              <c:yMode val="edge"/>
              <c:x val="0.00190602764249845"/>
              <c:y val="0.09846038242955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41885760"/>
        <c:crossesAt val="1.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5555626355954"/>
          <c:y val="0.0380400019442014"/>
          <c:w val="0.767692928557341"/>
          <c:h val="0.773146458129109"/>
        </c:manualLayout>
      </c:layout>
      <c:lineChart>
        <c:grouping val="standard"/>
        <c:varyColors val="0"/>
        <c:ser>
          <c:idx val="0"/>
          <c:order val="0"/>
          <c:tx>
            <c:strRef>
              <c:f>Data!$T$1</c:f>
              <c:strCache>
                <c:ptCount val="1"/>
                <c:pt idx="0">
                  <c:v>Cow BVSCS</c:v>
                </c:pt>
              </c:strCache>
            </c:strRef>
          </c:tx>
          <c:spPr>
            <a:ln w="38100" cap="sq">
              <a:solidFill>
                <a:srgbClr val="00523C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Data!$A$26:$A$57</c:f>
              <c:numCache>
                <c:formatCode>General</c:formatCode>
                <c:ptCount val="32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  <c:pt idx="29">
                  <c:v>2013.0</c:v>
                </c:pt>
                <c:pt idx="30">
                  <c:v>2014.0</c:v>
                </c:pt>
                <c:pt idx="31">
                  <c:v>2015.0</c:v>
                </c:pt>
              </c:numCache>
            </c:numRef>
          </c:cat>
          <c:val>
            <c:numRef>
              <c:f>Data!$T$26:$T$57</c:f>
              <c:numCache>
                <c:formatCode>#,##0.00</c:formatCode>
                <c:ptCount val="32"/>
                <c:pt idx="0">
                  <c:v>2.92</c:v>
                </c:pt>
                <c:pt idx="1">
                  <c:v>2.94</c:v>
                </c:pt>
                <c:pt idx="2">
                  <c:v>2.96</c:v>
                </c:pt>
                <c:pt idx="3">
                  <c:v>2.97</c:v>
                </c:pt>
                <c:pt idx="4">
                  <c:v>2.98</c:v>
                </c:pt>
                <c:pt idx="5">
                  <c:v>3.0</c:v>
                </c:pt>
                <c:pt idx="6">
                  <c:v>3.03</c:v>
                </c:pt>
                <c:pt idx="7">
                  <c:v>3.03</c:v>
                </c:pt>
                <c:pt idx="8">
                  <c:v>3.03</c:v>
                </c:pt>
                <c:pt idx="9">
                  <c:v>3.02</c:v>
                </c:pt>
                <c:pt idx="10">
                  <c:v>3.04</c:v>
                </c:pt>
                <c:pt idx="11">
                  <c:v>3.05</c:v>
                </c:pt>
                <c:pt idx="12">
                  <c:v>3.05</c:v>
                </c:pt>
                <c:pt idx="13">
                  <c:v>3.06</c:v>
                </c:pt>
                <c:pt idx="14">
                  <c:v>3.08</c:v>
                </c:pt>
                <c:pt idx="15">
                  <c:v>3.09</c:v>
                </c:pt>
                <c:pt idx="16">
                  <c:v>3.1</c:v>
                </c:pt>
                <c:pt idx="17">
                  <c:v>3.12</c:v>
                </c:pt>
                <c:pt idx="18">
                  <c:v>3.11</c:v>
                </c:pt>
                <c:pt idx="19">
                  <c:v>3.11</c:v>
                </c:pt>
                <c:pt idx="20">
                  <c:v>3.11</c:v>
                </c:pt>
                <c:pt idx="21">
                  <c:v>3.1</c:v>
                </c:pt>
                <c:pt idx="22">
                  <c:v>3.09</c:v>
                </c:pt>
                <c:pt idx="23">
                  <c:v>3.06</c:v>
                </c:pt>
                <c:pt idx="24">
                  <c:v>3.04</c:v>
                </c:pt>
                <c:pt idx="25">
                  <c:v>3.04</c:v>
                </c:pt>
                <c:pt idx="26" formatCode="0.00">
                  <c:v>3.0</c:v>
                </c:pt>
                <c:pt idx="27" formatCode="General">
                  <c:v>2.97</c:v>
                </c:pt>
                <c:pt idx="28" formatCode="General">
                  <c:v>2.93</c:v>
                </c:pt>
                <c:pt idx="29" formatCode="0.00">
                  <c:v>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Data!$U$1</c:f>
              <c:strCache>
                <c:ptCount val="1"/>
                <c:pt idx="0">
                  <c:v>Sire BVSCS</c:v>
                </c:pt>
              </c:strCache>
            </c:strRef>
          </c:tx>
          <c:spPr>
            <a:ln w="38100" cap="sq">
              <a:solidFill>
                <a:srgbClr val="244270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Data!$A$26:$A$57</c:f>
              <c:numCache>
                <c:formatCode>General</c:formatCode>
                <c:ptCount val="32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  <c:pt idx="27">
                  <c:v>2011.0</c:v>
                </c:pt>
                <c:pt idx="28">
                  <c:v>2012.0</c:v>
                </c:pt>
                <c:pt idx="29">
                  <c:v>2013.0</c:v>
                </c:pt>
                <c:pt idx="30">
                  <c:v>2014.0</c:v>
                </c:pt>
                <c:pt idx="31">
                  <c:v>2015.0</c:v>
                </c:pt>
              </c:numCache>
            </c:numRef>
          </c:cat>
          <c:val>
            <c:numRef>
              <c:f>Data!$U$26:$U$57</c:f>
              <c:numCache>
                <c:formatCode>#,##0.00</c:formatCode>
                <c:ptCount val="32"/>
                <c:pt idx="0">
                  <c:v>3.0</c:v>
                </c:pt>
                <c:pt idx="1">
                  <c:v>3.01</c:v>
                </c:pt>
                <c:pt idx="2">
                  <c:v>3.03</c:v>
                </c:pt>
                <c:pt idx="3">
                  <c:v>3.04</c:v>
                </c:pt>
                <c:pt idx="4">
                  <c:v>3.04</c:v>
                </c:pt>
                <c:pt idx="5">
                  <c:v>3.07</c:v>
                </c:pt>
                <c:pt idx="6">
                  <c:v>3.11</c:v>
                </c:pt>
                <c:pt idx="7">
                  <c:v>3.11</c:v>
                </c:pt>
                <c:pt idx="8">
                  <c:v>3.08</c:v>
                </c:pt>
                <c:pt idx="9">
                  <c:v>3.05</c:v>
                </c:pt>
                <c:pt idx="10">
                  <c:v>3.09</c:v>
                </c:pt>
                <c:pt idx="11">
                  <c:v>3.11</c:v>
                </c:pt>
                <c:pt idx="12">
                  <c:v>3.1</c:v>
                </c:pt>
                <c:pt idx="13">
                  <c:v>3.11</c:v>
                </c:pt>
                <c:pt idx="14">
                  <c:v>3.14</c:v>
                </c:pt>
                <c:pt idx="15">
                  <c:v>3.15</c:v>
                </c:pt>
                <c:pt idx="16">
                  <c:v>3.17</c:v>
                </c:pt>
                <c:pt idx="17">
                  <c:v>3.19</c:v>
                </c:pt>
                <c:pt idx="18">
                  <c:v>3.17</c:v>
                </c:pt>
                <c:pt idx="19">
                  <c:v>3.16</c:v>
                </c:pt>
                <c:pt idx="20">
                  <c:v>3.14</c:v>
                </c:pt>
                <c:pt idx="21">
                  <c:v>3.13</c:v>
                </c:pt>
                <c:pt idx="22">
                  <c:v>3.09</c:v>
                </c:pt>
                <c:pt idx="23">
                  <c:v>3.05</c:v>
                </c:pt>
                <c:pt idx="24">
                  <c:v>3.01</c:v>
                </c:pt>
                <c:pt idx="25">
                  <c:v>3.0</c:v>
                </c:pt>
                <c:pt idx="26" formatCode="General">
                  <c:v>2.94</c:v>
                </c:pt>
                <c:pt idx="27" formatCode="General">
                  <c:v>2.88</c:v>
                </c:pt>
                <c:pt idx="28" formatCode="General">
                  <c:v>2.829999999999999</c:v>
                </c:pt>
                <c:pt idx="29" formatCode="General">
                  <c:v>2.78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16656160"/>
        <c:axId val="-316652128"/>
      </c:lineChart>
      <c:catAx>
        <c:axId val="-316656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6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16652128"/>
        <c:crossesAt val="-10.0"/>
        <c:auto val="0"/>
        <c:lblAlgn val="ctr"/>
        <c:lblOffset val="0"/>
        <c:tickLblSkip val="4"/>
        <c:tickMarkSkip val="4"/>
        <c:noMultiLvlLbl val="0"/>
      </c:catAx>
      <c:valAx>
        <c:axId val="-316652128"/>
        <c:scaling>
          <c:orientation val="minMax"/>
          <c:max val="3.2"/>
          <c:min val="2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(log</a:t>
                </a:r>
                <a:r>
                  <a:rPr lang="en-US" sz="2400" b="1" baseline="-25000">
                    <a:latin typeface="Calibri" pitchFamily="34" charset="0"/>
                  </a:rPr>
                  <a:t>2</a:t>
                </a:r>
                <a:r>
                  <a:rPr lang="en-US" sz="2400" b="1" baseline="0">
                    <a:latin typeface="Calibri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16656160"/>
        <c:crossesAt val="1.0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517090710483"/>
          <c:y val="0.0380400019442014"/>
          <c:w val="0.787731464202813"/>
          <c:h val="0.773146458129109"/>
        </c:manualLayout>
      </c:layout>
      <c:lineChart>
        <c:grouping val="standard"/>
        <c:varyColors val="0"/>
        <c:ser>
          <c:idx val="0"/>
          <c:order val="0"/>
          <c:tx>
            <c:strRef>
              <c:f>Data!$W$1</c:f>
              <c:strCache>
                <c:ptCount val="1"/>
                <c:pt idx="0">
                  <c:v>Cow BVDPR (%)</c:v>
                </c:pt>
              </c:strCache>
            </c:strRef>
          </c:tx>
          <c:spPr>
            <a:ln w="38100" cap="sq">
              <a:solidFill>
                <a:srgbClr val="00523C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Data!$A$2:$A$57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Data!$W$2:$W$57</c:f>
              <c:numCache>
                <c:formatCode>#,##0.00</c:formatCode>
                <c:ptCount val="56"/>
                <c:pt idx="0">
                  <c:v>15.77</c:v>
                </c:pt>
                <c:pt idx="1">
                  <c:v>15.53</c:v>
                </c:pt>
                <c:pt idx="2">
                  <c:v>15.33</c:v>
                </c:pt>
                <c:pt idx="3">
                  <c:v>15.1</c:v>
                </c:pt>
                <c:pt idx="4">
                  <c:v>15.04</c:v>
                </c:pt>
                <c:pt idx="5">
                  <c:v>14.81</c:v>
                </c:pt>
                <c:pt idx="6">
                  <c:v>14.5</c:v>
                </c:pt>
                <c:pt idx="7">
                  <c:v>14.2</c:v>
                </c:pt>
                <c:pt idx="8">
                  <c:v>13.99</c:v>
                </c:pt>
                <c:pt idx="9">
                  <c:v>13.72</c:v>
                </c:pt>
                <c:pt idx="10">
                  <c:v>13.48</c:v>
                </c:pt>
                <c:pt idx="11">
                  <c:v>13.22</c:v>
                </c:pt>
                <c:pt idx="12">
                  <c:v>12.88</c:v>
                </c:pt>
                <c:pt idx="13">
                  <c:v>12.62</c:v>
                </c:pt>
                <c:pt idx="14">
                  <c:v>12.47</c:v>
                </c:pt>
                <c:pt idx="15">
                  <c:v>12.29</c:v>
                </c:pt>
                <c:pt idx="16">
                  <c:v>11.81</c:v>
                </c:pt>
                <c:pt idx="17">
                  <c:v>11.54</c:v>
                </c:pt>
                <c:pt idx="18">
                  <c:v>11.21</c:v>
                </c:pt>
                <c:pt idx="19">
                  <c:v>10.76</c:v>
                </c:pt>
                <c:pt idx="20">
                  <c:v>10.32</c:v>
                </c:pt>
                <c:pt idx="21">
                  <c:v>9.870000000000002</c:v>
                </c:pt>
                <c:pt idx="22">
                  <c:v>9.44</c:v>
                </c:pt>
                <c:pt idx="23">
                  <c:v>9.030000000000001</c:v>
                </c:pt>
                <c:pt idx="24">
                  <c:v>8.56</c:v>
                </c:pt>
                <c:pt idx="25">
                  <c:v>8.07</c:v>
                </c:pt>
                <c:pt idx="26">
                  <c:v>7.6</c:v>
                </c:pt>
                <c:pt idx="27">
                  <c:v>7.13</c:v>
                </c:pt>
                <c:pt idx="28">
                  <c:v>6.619999999999996</c:v>
                </c:pt>
                <c:pt idx="29">
                  <c:v>6.01</c:v>
                </c:pt>
                <c:pt idx="30">
                  <c:v>5.470000000000002</c:v>
                </c:pt>
                <c:pt idx="31">
                  <c:v>5.01</c:v>
                </c:pt>
                <c:pt idx="32">
                  <c:v>4.51</c:v>
                </c:pt>
                <c:pt idx="33">
                  <c:v>3.87</c:v>
                </c:pt>
                <c:pt idx="34">
                  <c:v>3.26</c:v>
                </c:pt>
                <c:pt idx="35">
                  <c:v>2.82</c:v>
                </c:pt>
                <c:pt idx="36">
                  <c:v>2.46</c:v>
                </c:pt>
                <c:pt idx="37">
                  <c:v>2.14</c:v>
                </c:pt>
                <c:pt idx="38">
                  <c:v>1.680000000000002</c:v>
                </c:pt>
                <c:pt idx="39">
                  <c:v>1.35</c:v>
                </c:pt>
                <c:pt idx="40">
                  <c:v>0.840000000000001</c:v>
                </c:pt>
                <c:pt idx="41">
                  <c:v>0.3</c:v>
                </c:pt>
                <c:pt idx="42">
                  <c:v>-0.05</c:v>
                </c:pt>
                <c:pt idx="43">
                  <c:v>-0.12</c:v>
                </c:pt>
                <c:pt idx="44">
                  <c:v>-0.12</c:v>
                </c:pt>
                <c:pt idx="45">
                  <c:v>-0.16</c:v>
                </c:pt>
                <c:pt idx="46">
                  <c:v>-0.380000000000001</c:v>
                </c:pt>
                <c:pt idx="47">
                  <c:v>-0.43</c:v>
                </c:pt>
                <c:pt idx="48">
                  <c:v>-0.44</c:v>
                </c:pt>
                <c:pt idx="49">
                  <c:v>-0.380000000000001</c:v>
                </c:pt>
                <c:pt idx="50" formatCode="0.00">
                  <c:v>0.0</c:v>
                </c:pt>
                <c:pt idx="51" formatCode="General">
                  <c:v>0.14</c:v>
                </c:pt>
                <c:pt idx="52" formatCode="General">
                  <c:v>0.52</c:v>
                </c:pt>
                <c:pt idx="53" formatCode="General">
                  <c:v>1.04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Data!$X$1</c:f>
              <c:strCache>
                <c:ptCount val="1"/>
                <c:pt idx="0">
                  <c:v>Sire BVDPR (%)</c:v>
                </c:pt>
              </c:strCache>
            </c:strRef>
          </c:tx>
          <c:spPr>
            <a:ln w="38100" cap="sq">
              <a:solidFill>
                <a:srgbClr val="244270"/>
              </a:solidFill>
              <a:prstDash val="solid"/>
              <a:miter lim="800000"/>
            </a:ln>
          </c:spPr>
          <c:marker>
            <c:symbol val="none"/>
          </c:marker>
          <c:cat>
            <c:numRef>
              <c:f>Data!$A$2:$A$57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Data!$X$2:$X$57</c:f>
              <c:numCache>
                <c:formatCode>#,##0.00</c:formatCode>
                <c:ptCount val="56"/>
                <c:pt idx="0">
                  <c:v>15.06</c:v>
                </c:pt>
                <c:pt idx="1">
                  <c:v>14.67</c:v>
                </c:pt>
                <c:pt idx="2">
                  <c:v>14.34</c:v>
                </c:pt>
                <c:pt idx="3">
                  <c:v>14.06</c:v>
                </c:pt>
                <c:pt idx="4">
                  <c:v>14.0</c:v>
                </c:pt>
                <c:pt idx="5">
                  <c:v>13.56</c:v>
                </c:pt>
                <c:pt idx="6">
                  <c:v>13.09</c:v>
                </c:pt>
                <c:pt idx="7">
                  <c:v>12.64</c:v>
                </c:pt>
                <c:pt idx="8">
                  <c:v>12.44</c:v>
                </c:pt>
                <c:pt idx="9">
                  <c:v>11.97</c:v>
                </c:pt>
                <c:pt idx="10">
                  <c:v>11.69</c:v>
                </c:pt>
                <c:pt idx="11">
                  <c:v>11.42</c:v>
                </c:pt>
                <c:pt idx="12">
                  <c:v>11.03</c:v>
                </c:pt>
                <c:pt idx="13">
                  <c:v>10.79</c:v>
                </c:pt>
                <c:pt idx="14">
                  <c:v>10.68</c:v>
                </c:pt>
                <c:pt idx="15">
                  <c:v>10.58</c:v>
                </c:pt>
                <c:pt idx="16">
                  <c:v>9.98</c:v>
                </c:pt>
                <c:pt idx="17">
                  <c:v>9.48</c:v>
                </c:pt>
                <c:pt idx="18">
                  <c:v>9.120000000000001</c:v>
                </c:pt>
                <c:pt idx="19">
                  <c:v>8.56</c:v>
                </c:pt>
                <c:pt idx="20">
                  <c:v>8.06</c:v>
                </c:pt>
                <c:pt idx="21">
                  <c:v>7.54</c:v>
                </c:pt>
                <c:pt idx="22">
                  <c:v>7.109999999999999</c:v>
                </c:pt>
                <c:pt idx="23">
                  <c:v>6.770000000000001</c:v>
                </c:pt>
                <c:pt idx="24">
                  <c:v>6.29</c:v>
                </c:pt>
                <c:pt idx="25">
                  <c:v>5.7</c:v>
                </c:pt>
                <c:pt idx="26">
                  <c:v>5.3</c:v>
                </c:pt>
                <c:pt idx="27">
                  <c:v>4.85</c:v>
                </c:pt>
                <c:pt idx="28">
                  <c:v>4.24</c:v>
                </c:pt>
                <c:pt idx="29">
                  <c:v>3.51</c:v>
                </c:pt>
                <c:pt idx="30">
                  <c:v>2.88</c:v>
                </c:pt>
                <c:pt idx="31">
                  <c:v>2.47</c:v>
                </c:pt>
                <c:pt idx="32">
                  <c:v>2.01</c:v>
                </c:pt>
                <c:pt idx="33">
                  <c:v>1.29</c:v>
                </c:pt>
                <c:pt idx="34">
                  <c:v>0.630000000000001</c:v>
                </c:pt>
                <c:pt idx="35">
                  <c:v>0.29</c:v>
                </c:pt>
                <c:pt idx="36">
                  <c:v>0.13</c:v>
                </c:pt>
                <c:pt idx="37">
                  <c:v>0.02</c:v>
                </c:pt>
                <c:pt idx="38">
                  <c:v>-0.330000000000001</c:v>
                </c:pt>
                <c:pt idx="39">
                  <c:v>-0.55</c:v>
                </c:pt>
                <c:pt idx="40">
                  <c:v>-1.180000000000002</c:v>
                </c:pt>
                <c:pt idx="41">
                  <c:v>-1.73</c:v>
                </c:pt>
                <c:pt idx="42">
                  <c:v>-2.23</c:v>
                </c:pt>
                <c:pt idx="43">
                  <c:v>-2.01</c:v>
                </c:pt>
                <c:pt idx="44">
                  <c:v>-1.690000000000002</c:v>
                </c:pt>
                <c:pt idx="45">
                  <c:v>-1.51</c:v>
                </c:pt>
                <c:pt idx="46">
                  <c:v>-1.690000000000002</c:v>
                </c:pt>
                <c:pt idx="47">
                  <c:v>-1.72</c:v>
                </c:pt>
                <c:pt idx="48">
                  <c:v>-1.52</c:v>
                </c:pt>
                <c:pt idx="49">
                  <c:v>-1.22</c:v>
                </c:pt>
                <c:pt idx="50" formatCode="General">
                  <c:v>-0.43</c:v>
                </c:pt>
                <c:pt idx="51" formatCode="0.00">
                  <c:v>-0.1</c:v>
                </c:pt>
                <c:pt idx="52" formatCode="General">
                  <c:v>0.53</c:v>
                </c:pt>
                <c:pt idx="53" formatCode="General">
                  <c:v>1.38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36182848"/>
        <c:axId val="-336179456"/>
      </c:lineChart>
      <c:catAx>
        <c:axId val="-336182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6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36179456"/>
        <c:crossesAt val="-4.0"/>
        <c:auto val="0"/>
        <c:lblAlgn val="ctr"/>
        <c:lblOffset val="0"/>
        <c:tickLblSkip val="10"/>
        <c:tickMarkSkip val="10"/>
        <c:noMultiLvlLbl val="0"/>
      </c:catAx>
      <c:valAx>
        <c:axId val="-336179456"/>
        <c:scaling>
          <c:orientation val="minMax"/>
          <c:max val="16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(%)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36182848"/>
        <c:crossesAt val="1.0"/>
        <c:crossBetween val="midCat"/>
        <c:majorUnit val="4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0218439458074"/>
          <c:y val="0.0380400019442014"/>
          <c:w val="0.743030115455221"/>
          <c:h val="0.77314645812911"/>
        </c:manualLayout>
      </c:layout>
      <c:lineChart>
        <c:grouping val="standard"/>
        <c:varyColors val="0"/>
        <c:ser>
          <c:idx val="3"/>
          <c:order val="0"/>
          <c:tx>
            <c:strRef>
              <c:f>Data!$Z$1</c:f>
              <c:strCache>
                <c:ptCount val="1"/>
                <c:pt idx="0">
                  <c:v>PTASCE (%)</c:v>
                </c:pt>
              </c:strCache>
            </c:strRef>
          </c:tx>
          <c:spPr>
            <a:ln w="38100" cap="rnd">
              <a:solidFill>
                <a:srgbClr val="24427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Data!$A$22:$A$57</c:f>
              <c:numCache>
                <c:formatCode>General</c:formatCode>
                <c:ptCount val="36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</c:numCache>
            </c:numRef>
          </c:cat>
          <c:val>
            <c:numRef>
              <c:f>Data!$Z$22:$Z$57</c:f>
              <c:numCache>
                <c:formatCode>#,##0.00</c:formatCode>
                <c:ptCount val="36"/>
                <c:pt idx="0">
                  <c:v>8.0</c:v>
                </c:pt>
                <c:pt idx="1">
                  <c:v>7.5</c:v>
                </c:pt>
                <c:pt idx="2">
                  <c:v>7.7</c:v>
                </c:pt>
                <c:pt idx="3">
                  <c:v>7.9</c:v>
                </c:pt>
                <c:pt idx="4">
                  <c:v>7.9</c:v>
                </c:pt>
                <c:pt idx="5">
                  <c:v>8.0</c:v>
                </c:pt>
                <c:pt idx="6">
                  <c:v>7.7</c:v>
                </c:pt>
                <c:pt idx="7">
                  <c:v>8.0</c:v>
                </c:pt>
                <c:pt idx="8">
                  <c:v>7.7</c:v>
                </c:pt>
                <c:pt idx="9">
                  <c:v>7.5</c:v>
                </c:pt>
                <c:pt idx="10">
                  <c:v>7.8</c:v>
                </c:pt>
                <c:pt idx="11">
                  <c:v>7.6</c:v>
                </c:pt>
                <c:pt idx="12">
                  <c:v>7.8</c:v>
                </c:pt>
                <c:pt idx="13">
                  <c:v>7.8</c:v>
                </c:pt>
                <c:pt idx="14">
                  <c:v>8.3</c:v>
                </c:pt>
                <c:pt idx="15">
                  <c:v>8.1</c:v>
                </c:pt>
                <c:pt idx="16">
                  <c:v>8.3</c:v>
                </c:pt>
                <c:pt idx="17">
                  <c:v>7.9</c:v>
                </c:pt>
                <c:pt idx="18">
                  <c:v>8.0</c:v>
                </c:pt>
                <c:pt idx="19">
                  <c:v>8.3</c:v>
                </c:pt>
                <c:pt idx="20">
                  <c:v>8.200000000000001</c:v>
                </c:pt>
                <c:pt idx="21">
                  <c:v>8.5</c:v>
                </c:pt>
                <c:pt idx="22">
                  <c:v>8.4</c:v>
                </c:pt>
                <c:pt idx="23">
                  <c:v>8.4</c:v>
                </c:pt>
                <c:pt idx="24">
                  <c:v>8.0</c:v>
                </c:pt>
                <c:pt idx="25">
                  <c:v>8.0</c:v>
                </c:pt>
                <c:pt idx="26">
                  <c:v>8.0</c:v>
                </c:pt>
                <c:pt idx="27">
                  <c:v>8.1</c:v>
                </c:pt>
                <c:pt idx="28" formatCode="0.00">
                  <c:v>8.0</c:v>
                </c:pt>
                <c:pt idx="29" formatCode="0.00">
                  <c:v>7.9</c:v>
                </c:pt>
                <c:pt idx="30" formatCode="0.00">
                  <c:v>7.6</c:v>
                </c:pt>
                <c:pt idx="31" formatCode="0.00">
                  <c:v>7.4</c:v>
                </c:pt>
                <c:pt idx="33" formatCode="General">
                  <c:v>-0.05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Data!$AB$1</c:f>
              <c:strCache>
                <c:ptCount val="1"/>
                <c:pt idx="0">
                  <c:v>PTADCE (%)</c:v>
                </c:pt>
              </c:strCache>
            </c:strRef>
          </c:tx>
          <c:spPr>
            <a:ln w="38100" cap="rnd">
              <a:solidFill>
                <a:srgbClr val="00523C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Data!$A$22:$A$57</c:f>
              <c:numCache>
                <c:formatCode>General</c:formatCode>
                <c:ptCount val="36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  <c:pt idx="31">
                  <c:v>2011.0</c:v>
                </c:pt>
                <c:pt idx="32">
                  <c:v>2012.0</c:v>
                </c:pt>
                <c:pt idx="33">
                  <c:v>2013.0</c:v>
                </c:pt>
                <c:pt idx="34">
                  <c:v>2014.0</c:v>
                </c:pt>
                <c:pt idx="35">
                  <c:v>2015.0</c:v>
                </c:pt>
              </c:numCache>
            </c:numRef>
          </c:cat>
          <c:val>
            <c:numRef>
              <c:f>Data!$AB$22:$AB$57</c:f>
              <c:numCache>
                <c:formatCode>#,##0.00</c:formatCode>
                <c:ptCount val="36"/>
                <c:pt idx="0">
                  <c:v>10.0</c:v>
                </c:pt>
                <c:pt idx="1">
                  <c:v>10.1</c:v>
                </c:pt>
                <c:pt idx="2">
                  <c:v>10.0</c:v>
                </c:pt>
                <c:pt idx="3">
                  <c:v>9.9</c:v>
                </c:pt>
                <c:pt idx="4">
                  <c:v>10.3</c:v>
                </c:pt>
                <c:pt idx="5">
                  <c:v>10.6</c:v>
                </c:pt>
                <c:pt idx="6">
                  <c:v>10.1</c:v>
                </c:pt>
                <c:pt idx="7">
                  <c:v>10.7</c:v>
                </c:pt>
                <c:pt idx="8">
                  <c:v>10.8</c:v>
                </c:pt>
                <c:pt idx="9">
                  <c:v>10.5</c:v>
                </c:pt>
                <c:pt idx="10">
                  <c:v>10.5</c:v>
                </c:pt>
                <c:pt idx="11">
                  <c:v>10.7</c:v>
                </c:pt>
                <c:pt idx="12" formatCode="0.00">
                  <c:v>10.5</c:v>
                </c:pt>
                <c:pt idx="13" formatCode="0.00">
                  <c:v>10.7</c:v>
                </c:pt>
                <c:pt idx="14">
                  <c:v>10.7</c:v>
                </c:pt>
                <c:pt idx="15">
                  <c:v>10.7</c:v>
                </c:pt>
                <c:pt idx="16">
                  <c:v>10.7</c:v>
                </c:pt>
                <c:pt idx="17">
                  <c:v>10.4</c:v>
                </c:pt>
                <c:pt idx="18">
                  <c:v>10.2</c:v>
                </c:pt>
                <c:pt idx="19">
                  <c:v>10.3</c:v>
                </c:pt>
                <c:pt idx="20">
                  <c:v>9.700000000000001</c:v>
                </c:pt>
                <c:pt idx="21">
                  <c:v>10.0</c:v>
                </c:pt>
                <c:pt idx="22">
                  <c:v>9.5</c:v>
                </c:pt>
                <c:pt idx="23">
                  <c:v>9.3</c:v>
                </c:pt>
                <c:pt idx="24">
                  <c:v>9.3</c:v>
                </c:pt>
                <c:pt idx="25">
                  <c:v>8.5</c:v>
                </c:pt>
                <c:pt idx="26">
                  <c:v>8.1</c:v>
                </c:pt>
                <c:pt idx="27">
                  <c:v>8.1</c:v>
                </c:pt>
                <c:pt idx="28">
                  <c:v>7.6</c:v>
                </c:pt>
                <c:pt idx="29">
                  <c:v>7.3</c:v>
                </c:pt>
                <c:pt idx="30" formatCode="0.00">
                  <c:v>6.6</c:v>
                </c:pt>
                <c:pt idx="33" formatCode="General">
                  <c:v>-0.392857142857144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36270192"/>
        <c:axId val="-336266800"/>
      </c:lineChart>
      <c:catAx>
        <c:axId val="-33627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504089208502117"/>
              <c:y val="0.9163882305406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36266800"/>
        <c:crossesAt val="6.0"/>
        <c:auto val="0"/>
        <c:lblAlgn val="ctr"/>
        <c:lblOffset val="0"/>
        <c:tickLblSkip val="5"/>
        <c:tickMarkSkip val="5"/>
        <c:noMultiLvlLbl val="0"/>
      </c:catAx>
      <c:valAx>
        <c:axId val="-336266800"/>
        <c:scaling>
          <c:orientation val="minMax"/>
          <c:max val="11.0"/>
          <c:min val="6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lnSpc>
                    <a:spcPts val="2600"/>
                  </a:lnSpc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Predicted transmitting ability</a:t>
                </a:r>
              </a:p>
              <a:p>
                <a:pPr>
                  <a:lnSpc>
                    <a:spcPts val="2600"/>
                  </a:lnSpc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(% difficult births in heifers)</a:t>
                </a:r>
              </a:p>
            </c:rich>
          </c:tx>
          <c:layout>
            <c:manualLayout>
              <c:xMode val="edge"/>
              <c:yMode val="edge"/>
              <c:x val="0.00344745346138092"/>
              <c:y val="0.039689124621282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prstClr val="black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-336270192"/>
        <c:crossesAt val="1.0"/>
        <c:crossBetween val="midCat"/>
        <c:majorUnit val="1.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4547723229411"/>
          <c:y val="0.0643543114993056"/>
          <c:w val="0.894802502560285"/>
          <c:h val="0.8145315016362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Old &gt;=50K</c:v>
                </c:pt>
              </c:strCache>
            </c:strRef>
          </c:tx>
          <c:spPr>
            <a:gradFill>
              <a:gsLst>
                <a:gs pos="0">
                  <a:srgbClr val="0E90AA"/>
                </a:gs>
                <a:gs pos="50000">
                  <a:srgbClr val="13C4E7"/>
                </a:gs>
                <a:gs pos="100000">
                  <a:srgbClr val="0E90A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Sheet1!$B$2:$B$93</c:f>
              <c:numCache>
                <c:formatCode>General</c:formatCode>
                <c:ptCount val="92"/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  <c:pt idx="48">
                  <c:v>23651.0</c:v>
                </c:pt>
                <c:pt idx="49">
                  <c:v>23657.0</c:v>
                </c:pt>
                <c:pt idx="50">
                  <c:v>24528.0</c:v>
                </c:pt>
                <c:pt idx="51">
                  <c:v>24566.0</c:v>
                </c:pt>
                <c:pt idx="52">
                  <c:v>24590.0</c:v>
                </c:pt>
                <c:pt idx="53">
                  <c:v>24596.0</c:v>
                </c:pt>
                <c:pt idx="54">
                  <c:v>25275.0</c:v>
                </c:pt>
                <c:pt idx="55">
                  <c:v>25276.0</c:v>
                </c:pt>
                <c:pt idx="56">
                  <c:v>25271.0</c:v>
                </c:pt>
                <c:pt idx="57">
                  <c:v>25270.0</c:v>
                </c:pt>
                <c:pt idx="58">
                  <c:v>26036.0</c:v>
                </c:pt>
                <c:pt idx="59">
                  <c:v>26037.0</c:v>
                </c:pt>
                <c:pt idx="60">
                  <c:v>26036.0</c:v>
                </c:pt>
                <c:pt idx="61">
                  <c:v>26038.0</c:v>
                </c:pt>
                <c:pt idx="62">
                  <c:v>26696.0</c:v>
                </c:pt>
                <c:pt idx="63">
                  <c:v>26705.0</c:v>
                </c:pt>
                <c:pt idx="64">
                  <c:v>26694.0</c:v>
                </c:pt>
                <c:pt idx="65">
                  <c:v>26693.0</c:v>
                </c:pt>
                <c:pt idx="66">
                  <c:v>27391.0</c:v>
                </c:pt>
                <c:pt idx="67">
                  <c:v>27391.0</c:v>
                </c:pt>
                <c:pt idx="68">
                  <c:v>27392.0</c:v>
                </c:pt>
                <c:pt idx="69">
                  <c:v>27395.0</c:v>
                </c:pt>
                <c:pt idx="70">
                  <c:v>28182.0</c:v>
                </c:pt>
                <c:pt idx="71">
                  <c:v>28181.0</c:v>
                </c:pt>
                <c:pt idx="72">
                  <c:v>28182.0</c:v>
                </c:pt>
                <c:pt idx="73">
                  <c:v>28181.0</c:v>
                </c:pt>
                <c:pt idx="74">
                  <c:v>28806.0</c:v>
                </c:pt>
                <c:pt idx="75">
                  <c:v>28807.0</c:v>
                </c:pt>
                <c:pt idx="76">
                  <c:v>28807.0</c:v>
                </c:pt>
                <c:pt idx="77">
                  <c:v>30132.0</c:v>
                </c:pt>
                <c:pt idx="78">
                  <c:v>30935.0</c:v>
                </c:pt>
                <c:pt idx="79">
                  <c:v>33880.0</c:v>
                </c:pt>
                <c:pt idx="80">
                  <c:v>33933.0</c:v>
                </c:pt>
                <c:pt idx="81">
                  <c:v>33936.0</c:v>
                </c:pt>
                <c:pt idx="82">
                  <c:v>34781.0</c:v>
                </c:pt>
                <c:pt idx="83">
                  <c:v>34784.0</c:v>
                </c:pt>
                <c:pt idx="84">
                  <c:v>34781.0</c:v>
                </c:pt>
                <c:pt idx="85">
                  <c:v>34802.0</c:v>
                </c:pt>
                <c:pt idx="86">
                  <c:v>35509.0</c:v>
                </c:pt>
                <c:pt idx="87">
                  <c:v>35512.0</c:v>
                </c:pt>
                <c:pt idx="88">
                  <c:v>35507.0</c:v>
                </c:pt>
                <c:pt idx="89">
                  <c:v>35510.0</c:v>
                </c:pt>
                <c:pt idx="90">
                  <c:v>36133.0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Old &gt;=50K</c:v>
                </c:pt>
              </c:strCache>
            </c:strRef>
          </c:tx>
          <c:spPr>
            <a:gradFill>
              <a:gsLst>
                <a:gs pos="0">
                  <a:srgbClr val="D43402"/>
                </a:gs>
                <a:gs pos="50000">
                  <a:srgbClr val="FD834D"/>
                </a:gs>
                <a:gs pos="100000">
                  <a:srgbClr val="D43402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Sheet1!$C$2:$C$93</c:f>
              <c:numCache>
                <c:formatCode>General</c:formatCode>
                <c:ptCount val="92"/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  <c:pt idx="48">
                  <c:v>18563.0</c:v>
                </c:pt>
                <c:pt idx="49">
                  <c:v>18655.0</c:v>
                </c:pt>
                <c:pt idx="50">
                  <c:v>20122.0</c:v>
                </c:pt>
                <c:pt idx="51">
                  <c:v>20404.0</c:v>
                </c:pt>
                <c:pt idx="52">
                  <c:v>20613.0</c:v>
                </c:pt>
                <c:pt idx="53">
                  <c:v>20618.0</c:v>
                </c:pt>
                <c:pt idx="54">
                  <c:v>22092.0</c:v>
                </c:pt>
                <c:pt idx="55">
                  <c:v>22094.0</c:v>
                </c:pt>
                <c:pt idx="56">
                  <c:v>22092.0</c:v>
                </c:pt>
                <c:pt idx="57">
                  <c:v>22096.0</c:v>
                </c:pt>
                <c:pt idx="58">
                  <c:v>23668.0</c:v>
                </c:pt>
                <c:pt idx="59">
                  <c:v>23667.0</c:v>
                </c:pt>
                <c:pt idx="60">
                  <c:v>23767.0</c:v>
                </c:pt>
                <c:pt idx="61">
                  <c:v>23888.0</c:v>
                </c:pt>
                <c:pt idx="62">
                  <c:v>25434.0</c:v>
                </c:pt>
                <c:pt idx="63">
                  <c:v>26041.0</c:v>
                </c:pt>
                <c:pt idx="64">
                  <c:v>26124.0</c:v>
                </c:pt>
                <c:pt idx="65">
                  <c:v>26197.0</c:v>
                </c:pt>
                <c:pt idx="66">
                  <c:v>27869.0</c:v>
                </c:pt>
                <c:pt idx="67">
                  <c:v>27949.0</c:v>
                </c:pt>
                <c:pt idx="68">
                  <c:v>27362.0</c:v>
                </c:pt>
                <c:pt idx="69">
                  <c:v>27461.0</c:v>
                </c:pt>
                <c:pt idx="70">
                  <c:v>29409.0</c:v>
                </c:pt>
                <c:pt idx="71">
                  <c:v>29489.0</c:v>
                </c:pt>
                <c:pt idx="72">
                  <c:v>29852.0</c:v>
                </c:pt>
                <c:pt idx="73">
                  <c:v>29937.0</c:v>
                </c:pt>
                <c:pt idx="74">
                  <c:v>31695.0</c:v>
                </c:pt>
                <c:pt idx="75">
                  <c:v>31954.0</c:v>
                </c:pt>
                <c:pt idx="76">
                  <c:v>32077.0</c:v>
                </c:pt>
                <c:pt idx="77">
                  <c:v>32151.0</c:v>
                </c:pt>
                <c:pt idx="78">
                  <c:v>33648.0</c:v>
                </c:pt>
                <c:pt idx="79">
                  <c:v>33727.0</c:v>
                </c:pt>
                <c:pt idx="80">
                  <c:v>33934.0</c:v>
                </c:pt>
                <c:pt idx="81">
                  <c:v>33967.0</c:v>
                </c:pt>
                <c:pt idx="82">
                  <c:v>35151.0</c:v>
                </c:pt>
                <c:pt idx="83">
                  <c:v>35198.0</c:v>
                </c:pt>
                <c:pt idx="84">
                  <c:v>35237.0</c:v>
                </c:pt>
                <c:pt idx="85">
                  <c:v>35264.0</c:v>
                </c:pt>
                <c:pt idx="86">
                  <c:v>36375.0</c:v>
                </c:pt>
                <c:pt idx="87">
                  <c:v>36404.0</c:v>
                </c:pt>
                <c:pt idx="88">
                  <c:v>36933.0</c:v>
                </c:pt>
                <c:pt idx="89">
                  <c:v>36999.0</c:v>
                </c:pt>
                <c:pt idx="90">
                  <c:v>37886.0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 Young &gt;=50K</c:v>
                </c:pt>
              </c:strCache>
            </c:strRef>
          </c:tx>
          <c:spPr>
            <a:gradFill>
              <a:gsLst>
                <a:gs pos="0">
                  <a:srgbClr val="12B4D4"/>
                </a:gs>
                <a:gs pos="50000">
                  <a:srgbClr val="6ADBF2"/>
                </a:gs>
                <a:gs pos="100000">
                  <a:srgbClr val="12B4D4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Sheet1!$D$2:$D$93</c:f>
              <c:numCache>
                <c:formatCode>General</c:formatCode>
                <c:ptCount val="92"/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  <c:pt idx="48">
                  <c:v>49352.0</c:v>
                </c:pt>
                <c:pt idx="49">
                  <c:v>49627.0</c:v>
                </c:pt>
                <c:pt idx="50">
                  <c:v>49252.0</c:v>
                </c:pt>
                <c:pt idx="51">
                  <c:v>50166.0</c:v>
                </c:pt>
                <c:pt idx="52">
                  <c:v>50557.0</c:v>
                </c:pt>
                <c:pt idx="53">
                  <c:v>50964.0</c:v>
                </c:pt>
                <c:pt idx="54">
                  <c:v>50550.0</c:v>
                </c:pt>
                <c:pt idx="55">
                  <c:v>51122.0</c:v>
                </c:pt>
                <c:pt idx="56">
                  <c:v>51724.0</c:v>
                </c:pt>
                <c:pt idx="57">
                  <c:v>52230.0</c:v>
                </c:pt>
                <c:pt idx="58">
                  <c:v>51918.0</c:v>
                </c:pt>
                <c:pt idx="59">
                  <c:v>52320.0</c:v>
                </c:pt>
                <c:pt idx="60">
                  <c:v>53110.0</c:v>
                </c:pt>
                <c:pt idx="61">
                  <c:v>53485.0</c:v>
                </c:pt>
                <c:pt idx="62">
                  <c:v>53334.0</c:v>
                </c:pt>
                <c:pt idx="63">
                  <c:v>54174.0</c:v>
                </c:pt>
                <c:pt idx="64">
                  <c:v>54694.0</c:v>
                </c:pt>
                <c:pt idx="65">
                  <c:v>55118.0</c:v>
                </c:pt>
                <c:pt idx="66">
                  <c:v>55446.0</c:v>
                </c:pt>
                <c:pt idx="67">
                  <c:v>55923.0</c:v>
                </c:pt>
                <c:pt idx="68">
                  <c:v>56006.0</c:v>
                </c:pt>
                <c:pt idx="69">
                  <c:v>56771.0</c:v>
                </c:pt>
                <c:pt idx="70">
                  <c:v>56455.0</c:v>
                </c:pt>
                <c:pt idx="71">
                  <c:v>56780.0</c:v>
                </c:pt>
                <c:pt idx="72">
                  <c:v>57390.0</c:v>
                </c:pt>
                <c:pt idx="73">
                  <c:v>57687.0</c:v>
                </c:pt>
                <c:pt idx="74">
                  <c:v>57330.0</c:v>
                </c:pt>
                <c:pt idx="75">
                  <c:v>57878.0</c:v>
                </c:pt>
                <c:pt idx="76">
                  <c:v>58135.0</c:v>
                </c:pt>
                <c:pt idx="77">
                  <c:v>59948.0</c:v>
                </c:pt>
                <c:pt idx="78">
                  <c:v>59599.0</c:v>
                </c:pt>
                <c:pt idx="79">
                  <c:v>59984.0</c:v>
                </c:pt>
                <c:pt idx="80">
                  <c:v>60370.0</c:v>
                </c:pt>
                <c:pt idx="81">
                  <c:v>60650.0</c:v>
                </c:pt>
                <c:pt idx="82">
                  <c:v>60453.0</c:v>
                </c:pt>
                <c:pt idx="83">
                  <c:v>61086.0</c:v>
                </c:pt>
                <c:pt idx="84">
                  <c:v>61410.0</c:v>
                </c:pt>
                <c:pt idx="85">
                  <c:v>61773.0</c:v>
                </c:pt>
                <c:pt idx="86">
                  <c:v>61332.0</c:v>
                </c:pt>
                <c:pt idx="87">
                  <c:v>61634.0</c:v>
                </c:pt>
                <c:pt idx="88">
                  <c:v>62796.0</c:v>
                </c:pt>
                <c:pt idx="89">
                  <c:v>64368.0</c:v>
                </c:pt>
                <c:pt idx="90">
                  <c:v>64882.0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 Young &gt;=50K</c:v>
                </c:pt>
              </c:strCache>
            </c:strRef>
          </c:tx>
          <c:spPr>
            <a:gradFill>
              <a:gsLst>
                <a:gs pos="0">
                  <a:srgbClr val="FD7335"/>
                </a:gs>
                <a:gs pos="50000">
                  <a:srgbClr val="FEB898"/>
                </a:gs>
                <a:gs pos="100000">
                  <a:srgbClr val="FD7335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Sheet1!$E$2:$E$93</c:f>
              <c:numCache>
                <c:formatCode>General</c:formatCode>
                <c:ptCount val="92"/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  <c:pt idx="48">
                  <c:v>37865.0</c:v>
                </c:pt>
                <c:pt idx="49">
                  <c:v>38501.0</c:v>
                </c:pt>
                <c:pt idx="50">
                  <c:v>37353.0</c:v>
                </c:pt>
                <c:pt idx="51">
                  <c:v>37974.0</c:v>
                </c:pt>
                <c:pt idx="52">
                  <c:v>38391.0</c:v>
                </c:pt>
                <c:pt idx="53">
                  <c:v>38817.0</c:v>
                </c:pt>
                <c:pt idx="54">
                  <c:v>37593.0</c:v>
                </c:pt>
                <c:pt idx="55">
                  <c:v>38182.0</c:v>
                </c:pt>
                <c:pt idx="56">
                  <c:v>38526.0</c:v>
                </c:pt>
                <c:pt idx="57">
                  <c:v>38806.0</c:v>
                </c:pt>
                <c:pt idx="58">
                  <c:v>37716.0</c:v>
                </c:pt>
                <c:pt idx="59">
                  <c:v>38048.0</c:v>
                </c:pt>
                <c:pt idx="60">
                  <c:v>38520.0</c:v>
                </c:pt>
                <c:pt idx="61">
                  <c:v>38804.0</c:v>
                </c:pt>
                <c:pt idx="62">
                  <c:v>38253.0</c:v>
                </c:pt>
                <c:pt idx="63">
                  <c:v>38779.0</c:v>
                </c:pt>
                <c:pt idx="64">
                  <c:v>38896.0</c:v>
                </c:pt>
                <c:pt idx="65">
                  <c:v>39434.0</c:v>
                </c:pt>
                <c:pt idx="66">
                  <c:v>40286.0</c:v>
                </c:pt>
                <c:pt idx="67">
                  <c:v>40911.0</c:v>
                </c:pt>
                <c:pt idx="68">
                  <c:v>40748.0</c:v>
                </c:pt>
                <c:pt idx="69">
                  <c:v>41401.0</c:v>
                </c:pt>
                <c:pt idx="70">
                  <c:v>41592.0</c:v>
                </c:pt>
                <c:pt idx="71">
                  <c:v>42791.0</c:v>
                </c:pt>
                <c:pt idx="72">
                  <c:v>43841.0</c:v>
                </c:pt>
                <c:pt idx="73">
                  <c:v>44488.0</c:v>
                </c:pt>
                <c:pt idx="74">
                  <c:v>43749.0</c:v>
                </c:pt>
                <c:pt idx="75">
                  <c:v>44117.0</c:v>
                </c:pt>
                <c:pt idx="76">
                  <c:v>44102.0</c:v>
                </c:pt>
                <c:pt idx="77">
                  <c:v>44540.0</c:v>
                </c:pt>
                <c:pt idx="78">
                  <c:v>43966.0</c:v>
                </c:pt>
                <c:pt idx="79">
                  <c:v>44920.0</c:v>
                </c:pt>
                <c:pt idx="80">
                  <c:v>46049.0</c:v>
                </c:pt>
                <c:pt idx="81">
                  <c:v>46680.0</c:v>
                </c:pt>
                <c:pt idx="82">
                  <c:v>45813.0</c:v>
                </c:pt>
                <c:pt idx="83">
                  <c:v>46461.0</c:v>
                </c:pt>
                <c:pt idx="84">
                  <c:v>46747.0</c:v>
                </c:pt>
                <c:pt idx="85">
                  <c:v>46937.0</c:v>
                </c:pt>
                <c:pt idx="86">
                  <c:v>46313.0</c:v>
                </c:pt>
                <c:pt idx="87">
                  <c:v>46771.0</c:v>
                </c:pt>
                <c:pt idx="88">
                  <c:v>47964.0</c:v>
                </c:pt>
                <c:pt idx="89">
                  <c:v>49622.0</c:v>
                </c:pt>
                <c:pt idx="90">
                  <c:v>50442.0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Male Old &lt;50K</c:v>
                </c:pt>
              </c:strCache>
            </c:strRef>
          </c:tx>
          <c:spPr>
            <a:gradFill>
              <a:gsLst>
                <a:gs pos="0">
                  <a:srgbClr val="006DDA"/>
                </a:gs>
                <a:gs pos="50000">
                  <a:srgbClr val="2F97FF"/>
                </a:gs>
                <a:gs pos="100000">
                  <a:srgbClr val="006DDA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Sheet1!$F$2:$F$93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  <c:pt idx="48">
                  <c:v>19.0</c:v>
                </c:pt>
                <c:pt idx="49">
                  <c:v>19.0</c:v>
                </c:pt>
                <c:pt idx="50">
                  <c:v>19.0</c:v>
                </c:pt>
                <c:pt idx="51">
                  <c:v>19.0</c:v>
                </c:pt>
                <c:pt idx="52">
                  <c:v>19.0</c:v>
                </c:pt>
                <c:pt idx="53">
                  <c:v>19.0</c:v>
                </c:pt>
                <c:pt idx="54">
                  <c:v>23.0</c:v>
                </c:pt>
                <c:pt idx="55">
                  <c:v>24.0</c:v>
                </c:pt>
                <c:pt idx="56">
                  <c:v>24.0</c:v>
                </c:pt>
                <c:pt idx="57">
                  <c:v>24.0</c:v>
                </c:pt>
                <c:pt idx="58">
                  <c:v>36.0</c:v>
                </c:pt>
                <c:pt idx="59">
                  <c:v>37.0</c:v>
                </c:pt>
                <c:pt idx="60">
                  <c:v>37.0</c:v>
                </c:pt>
                <c:pt idx="61">
                  <c:v>37.0</c:v>
                </c:pt>
                <c:pt idx="62">
                  <c:v>53.0</c:v>
                </c:pt>
                <c:pt idx="63">
                  <c:v>54.0</c:v>
                </c:pt>
                <c:pt idx="64">
                  <c:v>54.0</c:v>
                </c:pt>
                <c:pt idx="65">
                  <c:v>55.0</c:v>
                </c:pt>
                <c:pt idx="66">
                  <c:v>73.0</c:v>
                </c:pt>
                <c:pt idx="67">
                  <c:v>73.0</c:v>
                </c:pt>
                <c:pt idx="68">
                  <c:v>75.0</c:v>
                </c:pt>
                <c:pt idx="69">
                  <c:v>74.0</c:v>
                </c:pt>
                <c:pt idx="70">
                  <c:v>97.0</c:v>
                </c:pt>
                <c:pt idx="71">
                  <c:v>97.0</c:v>
                </c:pt>
                <c:pt idx="72">
                  <c:v>97.0</c:v>
                </c:pt>
                <c:pt idx="73">
                  <c:v>97.0</c:v>
                </c:pt>
                <c:pt idx="74">
                  <c:v>111.0</c:v>
                </c:pt>
                <c:pt idx="75">
                  <c:v>115.0</c:v>
                </c:pt>
                <c:pt idx="76">
                  <c:v>115.0</c:v>
                </c:pt>
                <c:pt idx="77">
                  <c:v>115.0</c:v>
                </c:pt>
                <c:pt idx="78">
                  <c:v>136.0</c:v>
                </c:pt>
                <c:pt idx="79">
                  <c:v>136.0</c:v>
                </c:pt>
                <c:pt idx="80">
                  <c:v>136.0</c:v>
                </c:pt>
                <c:pt idx="81">
                  <c:v>136.0</c:v>
                </c:pt>
                <c:pt idx="82">
                  <c:v>165.0</c:v>
                </c:pt>
                <c:pt idx="83">
                  <c:v>165.0</c:v>
                </c:pt>
                <c:pt idx="84">
                  <c:v>165.0</c:v>
                </c:pt>
                <c:pt idx="85">
                  <c:v>166.0</c:v>
                </c:pt>
                <c:pt idx="86">
                  <c:v>215.0</c:v>
                </c:pt>
                <c:pt idx="87">
                  <c:v>215.0</c:v>
                </c:pt>
                <c:pt idx="88">
                  <c:v>217.0</c:v>
                </c:pt>
                <c:pt idx="89">
                  <c:v>217.0</c:v>
                </c:pt>
                <c:pt idx="90">
                  <c:v>277.0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Female Old &lt;50K</c:v>
                </c:pt>
              </c:strCache>
            </c:strRef>
          </c:tx>
          <c:spPr>
            <a:gradFill>
              <a:gsLst>
                <a:gs pos="0">
                  <a:srgbClr val="DE004F"/>
                </a:gs>
                <a:gs pos="50000">
                  <a:srgbClr val="FF659C"/>
                </a:gs>
                <a:gs pos="100000">
                  <a:srgbClr val="DE004F"/>
                </a:gs>
              </a:gsLst>
              <a:lin ang="0" scaled="1"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Sheet1!$G$2:$G$93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  <c:pt idx="48">
                  <c:v>29748.0</c:v>
                </c:pt>
                <c:pt idx="49">
                  <c:v>29866.0</c:v>
                </c:pt>
                <c:pt idx="50">
                  <c:v>37642.0</c:v>
                </c:pt>
                <c:pt idx="51">
                  <c:v>37781.0</c:v>
                </c:pt>
                <c:pt idx="52">
                  <c:v>37926.0</c:v>
                </c:pt>
                <c:pt idx="53">
                  <c:v>38041.0</c:v>
                </c:pt>
                <c:pt idx="54">
                  <c:v>48378.0</c:v>
                </c:pt>
                <c:pt idx="55">
                  <c:v>48552.0</c:v>
                </c:pt>
                <c:pt idx="56">
                  <c:v>48694.0</c:v>
                </c:pt>
                <c:pt idx="57">
                  <c:v>48850.0</c:v>
                </c:pt>
                <c:pt idx="58">
                  <c:v>63885.0</c:v>
                </c:pt>
                <c:pt idx="59">
                  <c:v>63981.0</c:v>
                </c:pt>
                <c:pt idx="60">
                  <c:v>64102.0</c:v>
                </c:pt>
                <c:pt idx="61">
                  <c:v>64152.0</c:v>
                </c:pt>
                <c:pt idx="62">
                  <c:v>84280.0</c:v>
                </c:pt>
                <c:pt idx="63">
                  <c:v>85063.0</c:v>
                </c:pt>
                <c:pt idx="64">
                  <c:v>85561.0</c:v>
                </c:pt>
                <c:pt idx="65">
                  <c:v>86347.0</c:v>
                </c:pt>
                <c:pt idx="66">
                  <c:v>105045.0</c:v>
                </c:pt>
                <c:pt idx="67">
                  <c:v>105640.0</c:v>
                </c:pt>
                <c:pt idx="68">
                  <c:v>106742.0</c:v>
                </c:pt>
                <c:pt idx="69">
                  <c:v>107469.0</c:v>
                </c:pt>
                <c:pt idx="70">
                  <c:v>131848.0</c:v>
                </c:pt>
                <c:pt idx="71">
                  <c:v>132501.0</c:v>
                </c:pt>
                <c:pt idx="72">
                  <c:v>133673.0</c:v>
                </c:pt>
                <c:pt idx="73">
                  <c:v>134563.0</c:v>
                </c:pt>
                <c:pt idx="74">
                  <c:v>157896.0</c:v>
                </c:pt>
                <c:pt idx="75">
                  <c:v>158067.0</c:v>
                </c:pt>
                <c:pt idx="76">
                  <c:v>159939.0</c:v>
                </c:pt>
                <c:pt idx="77">
                  <c:v>160810.0</c:v>
                </c:pt>
                <c:pt idx="78">
                  <c:v>194656.0</c:v>
                </c:pt>
                <c:pt idx="79">
                  <c:v>195585.0</c:v>
                </c:pt>
                <c:pt idx="80">
                  <c:v>196280.0</c:v>
                </c:pt>
                <c:pt idx="81">
                  <c:v>197276.0</c:v>
                </c:pt>
                <c:pt idx="82">
                  <c:v>232207.0</c:v>
                </c:pt>
                <c:pt idx="83">
                  <c:v>233339.0</c:v>
                </c:pt>
                <c:pt idx="84">
                  <c:v>234217.0</c:v>
                </c:pt>
                <c:pt idx="85">
                  <c:v>235223.0</c:v>
                </c:pt>
                <c:pt idx="86">
                  <c:v>275300.0</c:v>
                </c:pt>
                <c:pt idx="87">
                  <c:v>276476.0</c:v>
                </c:pt>
                <c:pt idx="88">
                  <c:v>277852.0</c:v>
                </c:pt>
                <c:pt idx="89">
                  <c:v>279359.0</c:v>
                </c:pt>
                <c:pt idx="90">
                  <c:v>318997.0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2F97FF"/>
                </a:gs>
                <a:gs pos="50000">
                  <a:srgbClr val="89C4FF"/>
                </a:gs>
                <a:gs pos="100000">
                  <a:srgbClr val="2F97FF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Sheet1!$H$2:$H$93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  <c:pt idx="48">
                  <c:v>21165.0</c:v>
                </c:pt>
                <c:pt idx="49">
                  <c:v>23189.0</c:v>
                </c:pt>
                <c:pt idx="50">
                  <c:v>24378.0</c:v>
                </c:pt>
                <c:pt idx="51">
                  <c:v>27605.0</c:v>
                </c:pt>
                <c:pt idx="52">
                  <c:v>29412.0</c:v>
                </c:pt>
                <c:pt idx="53">
                  <c:v>31329.0</c:v>
                </c:pt>
                <c:pt idx="54">
                  <c:v>32777.0</c:v>
                </c:pt>
                <c:pt idx="55">
                  <c:v>35639.0</c:v>
                </c:pt>
                <c:pt idx="56">
                  <c:v>37205.0</c:v>
                </c:pt>
                <c:pt idx="57">
                  <c:v>38888.0</c:v>
                </c:pt>
                <c:pt idx="58">
                  <c:v>40850.0</c:v>
                </c:pt>
                <c:pt idx="59">
                  <c:v>42660.0</c:v>
                </c:pt>
                <c:pt idx="60">
                  <c:v>44672.0</c:v>
                </c:pt>
                <c:pt idx="61">
                  <c:v>46502.0</c:v>
                </c:pt>
                <c:pt idx="62">
                  <c:v>48377.0</c:v>
                </c:pt>
                <c:pt idx="63">
                  <c:v>50603.0</c:v>
                </c:pt>
                <c:pt idx="64">
                  <c:v>52359.0</c:v>
                </c:pt>
                <c:pt idx="65">
                  <c:v>54514.0</c:v>
                </c:pt>
                <c:pt idx="66">
                  <c:v>56149.0</c:v>
                </c:pt>
                <c:pt idx="67">
                  <c:v>58878.0</c:v>
                </c:pt>
                <c:pt idx="68">
                  <c:v>61345.0</c:v>
                </c:pt>
                <c:pt idx="69">
                  <c:v>63673.0</c:v>
                </c:pt>
                <c:pt idx="70">
                  <c:v>65579.0</c:v>
                </c:pt>
                <c:pt idx="71">
                  <c:v>67402.0</c:v>
                </c:pt>
                <c:pt idx="72">
                  <c:v>69749.0</c:v>
                </c:pt>
                <c:pt idx="73">
                  <c:v>71713.0</c:v>
                </c:pt>
                <c:pt idx="74">
                  <c:v>73375.0</c:v>
                </c:pt>
                <c:pt idx="75">
                  <c:v>74834.0</c:v>
                </c:pt>
                <c:pt idx="76">
                  <c:v>77765.0</c:v>
                </c:pt>
                <c:pt idx="77">
                  <c:v>81391.0</c:v>
                </c:pt>
                <c:pt idx="78">
                  <c:v>83623.0</c:v>
                </c:pt>
                <c:pt idx="79">
                  <c:v>86118.0</c:v>
                </c:pt>
                <c:pt idx="80">
                  <c:v>89163.0</c:v>
                </c:pt>
                <c:pt idx="81">
                  <c:v>91010.0</c:v>
                </c:pt>
                <c:pt idx="82">
                  <c:v>92577.0</c:v>
                </c:pt>
                <c:pt idx="83">
                  <c:v>94900.0</c:v>
                </c:pt>
                <c:pt idx="84">
                  <c:v>97243.0</c:v>
                </c:pt>
                <c:pt idx="85">
                  <c:v>99520.0</c:v>
                </c:pt>
                <c:pt idx="86">
                  <c:v>101864.0</c:v>
                </c:pt>
                <c:pt idx="87">
                  <c:v>104731.0</c:v>
                </c:pt>
                <c:pt idx="88">
                  <c:v>107367.0</c:v>
                </c:pt>
                <c:pt idx="89">
                  <c:v>108612.0</c:v>
                </c:pt>
                <c:pt idx="90">
                  <c:v>109980.0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Female Young &lt;50K</c:v>
                </c:pt>
              </c:strCache>
            </c:strRef>
          </c:tx>
          <c:spPr>
            <a:gradFill flip="none" rotWithShape="1">
              <a:gsLst>
                <a:gs pos="0">
                  <a:srgbClr val="FF5D97"/>
                </a:gs>
                <a:gs pos="50000">
                  <a:srgbClr val="FF9BBF"/>
                </a:gs>
                <a:gs pos="100000">
                  <a:srgbClr val="FF5D97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Sheet1!$I$2:$I$93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  <c:pt idx="48">
                  <c:v>223834.0</c:v>
                </c:pt>
                <c:pt idx="49">
                  <c:v>236202.0</c:v>
                </c:pt>
                <c:pt idx="50">
                  <c:v>239905.0</c:v>
                </c:pt>
                <c:pt idx="51">
                  <c:v>254120.0</c:v>
                </c:pt>
                <c:pt idx="52">
                  <c:v>264158.0</c:v>
                </c:pt>
                <c:pt idx="53">
                  <c:v>276960.0</c:v>
                </c:pt>
                <c:pt idx="54">
                  <c:v>278052.0</c:v>
                </c:pt>
                <c:pt idx="55">
                  <c:v>294875.0</c:v>
                </c:pt>
                <c:pt idx="56">
                  <c:v>309784.0</c:v>
                </c:pt>
                <c:pt idx="57">
                  <c:v>323344.0</c:v>
                </c:pt>
                <c:pt idx="58">
                  <c:v>323065.0</c:v>
                </c:pt>
                <c:pt idx="59">
                  <c:v>345130.0</c:v>
                </c:pt>
                <c:pt idx="60">
                  <c:v>363352.0</c:v>
                </c:pt>
                <c:pt idx="61">
                  <c:v>380220.0</c:v>
                </c:pt>
                <c:pt idx="62">
                  <c:v>385940.0</c:v>
                </c:pt>
                <c:pt idx="63">
                  <c:v>403379.0</c:v>
                </c:pt>
                <c:pt idx="64">
                  <c:v>422803.0</c:v>
                </c:pt>
                <c:pt idx="65">
                  <c:v>445719.0</c:v>
                </c:pt>
                <c:pt idx="66">
                  <c:v>446982.0</c:v>
                </c:pt>
                <c:pt idx="67">
                  <c:v>469964.0</c:v>
                </c:pt>
                <c:pt idx="68">
                  <c:v>497421.0</c:v>
                </c:pt>
                <c:pt idx="69">
                  <c:v>523232.0</c:v>
                </c:pt>
                <c:pt idx="70">
                  <c:v>519509.0</c:v>
                </c:pt>
                <c:pt idx="71">
                  <c:v>540937.0</c:v>
                </c:pt>
                <c:pt idx="72">
                  <c:v>567051.0</c:v>
                </c:pt>
                <c:pt idx="73">
                  <c:v>589118.0</c:v>
                </c:pt>
                <c:pt idx="74">
                  <c:v>586025.0</c:v>
                </c:pt>
                <c:pt idx="75">
                  <c:v>610962.0</c:v>
                </c:pt>
                <c:pt idx="76">
                  <c:v>632123.0</c:v>
                </c:pt>
                <c:pt idx="77">
                  <c:v>657023.0</c:v>
                </c:pt>
                <c:pt idx="78">
                  <c:v>649752.0</c:v>
                </c:pt>
                <c:pt idx="79">
                  <c:v>681850.0</c:v>
                </c:pt>
                <c:pt idx="80">
                  <c:v>714592.0</c:v>
                </c:pt>
                <c:pt idx="81">
                  <c:v>737118.0</c:v>
                </c:pt>
                <c:pt idx="82">
                  <c:v>724137.0</c:v>
                </c:pt>
                <c:pt idx="83">
                  <c:v>754005.0</c:v>
                </c:pt>
                <c:pt idx="84">
                  <c:v>779856.0</c:v>
                </c:pt>
                <c:pt idx="85">
                  <c:v>807724.0</c:v>
                </c:pt>
                <c:pt idx="86">
                  <c:v>798186.0</c:v>
                </c:pt>
                <c:pt idx="87">
                  <c:v>827580.0</c:v>
                </c:pt>
                <c:pt idx="88">
                  <c:v>863597.0</c:v>
                </c:pt>
                <c:pt idx="89">
                  <c:v>892993.0</c:v>
                </c:pt>
                <c:pt idx="90">
                  <c:v>875450.0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Old imputed</c:v>
                </c:pt>
              </c:strCache>
            </c:strRef>
          </c:tx>
          <c:spPr>
            <a:gradFill flip="none" rotWithShape="1">
              <a:gsLst>
                <a:gs pos="0">
                  <a:srgbClr val="423100"/>
                </a:gs>
                <a:gs pos="50000">
                  <a:srgbClr val="B08200"/>
                </a:gs>
                <a:gs pos="100000">
                  <a:srgbClr val="4231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Sheet1!$J$2:$J$93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  <c:pt idx="48">
                  <c:v>2845.0</c:v>
                </c:pt>
                <c:pt idx="49">
                  <c:v>2855.0</c:v>
                </c:pt>
                <c:pt idx="50">
                  <c:v>2894.0</c:v>
                </c:pt>
                <c:pt idx="51">
                  <c:v>2911.0</c:v>
                </c:pt>
                <c:pt idx="52">
                  <c:v>2926.0</c:v>
                </c:pt>
                <c:pt idx="53">
                  <c:v>2934.0</c:v>
                </c:pt>
                <c:pt idx="54">
                  <c:v>2953.0</c:v>
                </c:pt>
                <c:pt idx="55">
                  <c:v>2983.0</c:v>
                </c:pt>
                <c:pt idx="56">
                  <c:v>3068.0</c:v>
                </c:pt>
                <c:pt idx="57">
                  <c:v>3088.0</c:v>
                </c:pt>
                <c:pt idx="58">
                  <c:v>3099.0</c:v>
                </c:pt>
                <c:pt idx="59">
                  <c:v>3116.0</c:v>
                </c:pt>
                <c:pt idx="60">
                  <c:v>3118.0</c:v>
                </c:pt>
                <c:pt idx="61">
                  <c:v>3138.0</c:v>
                </c:pt>
                <c:pt idx="62">
                  <c:v>3181.0</c:v>
                </c:pt>
                <c:pt idx="63">
                  <c:v>3205.0</c:v>
                </c:pt>
                <c:pt idx="64">
                  <c:v>3221.0</c:v>
                </c:pt>
                <c:pt idx="65">
                  <c:v>3240.0</c:v>
                </c:pt>
                <c:pt idx="66">
                  <c:v>3270.0</c:v>
                </c:pt>
                <c:pt idx="67">
                  <c:v>3290.0</c:v>
                </c:pt>
                <c:pt idx="68">
                  <c:v>3316.0</c:v>
                </c:pt>
                <c:pt idx="69">
                  <c:v>3331.0</c:v>
                </c:pt>
                <c:pt idx="70">
                  <c:v>3357.0</c:v>
                </c:pt>
                <c:pt idx="71">
                  <c:v>3372.0</c:v>
                </c:pt>
                <c:pt idx="72">
                  <c:v>3367.0</c:v>
                </c:pt>
                <c:pt idx="73">
                  <c:v>3364.0</c:v>
                </c:pt>
                <c:pt idx="74">
                  <c:v>3391.0</c:v>
                </c:pt>
                <c:pt idx="75">
                  <c:v>3415.0</c:v>
                </c:pt>
                <c:pt idx="76">
                  <c:v>3443.0</c:v>
                </c:pt>
                <c:pt idx="77">
                  <c:v>3477.0</c:v>
                </c:pt>
                <c:pt idx="78">
                  <c:v>3514.0</c:v>
                </c:pt>
                <c:pt idx="79">
                  <c:v>3607.0</c:v>
                </c:pt>
                <c:pt idx="80">
                  <c:v>3636.0</c:v>
                </c:pt>
                <c:pt idx="81">
                  <c:v>3658.0</c:v>
                </c:pt>
                <c:pt idx="82">
                  <c:v>3684.0</c:v>
                </c:pt>
                <c:pt idx="83">
                  <c:v>3708.0</c:v>
                </c:pt>
                <c:pt idx="84">
                  <c:v>3720.0</c:v>
                </c:pt>
                <c:pt idx="85">
                  <c:v>3750.0</c:v>
                </c:pt>
                <c:pt idx="86">
                  <c:v>3775.0</c:v>
                </c:pt>
                <c:pt idx="87">
                  <c:v>3800.0</c:v>
                </c:pt>
                <c:pt idx="88">
                  <c:v>3830.0</c:v>
                </c:pt>
                <c:pt idx="89">
                  <c:v>3856.0</c:v>
                </c:pt>
                <c:pt idx="90">
                  <c:v>3863.0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Young imputed</c:v>
                </c:pt>
              </c:strCache>
            </c:strRef>
          </c:tx>
          <c:spPr>
            <a:gradFill flip="none" rotWithShape="1">
              <a:gsLst>
                <a:gs pos="0">
                  <a:srgbClr val="B08200"/>
                </a:gs>
                <a:gs pos="50000">
                  <a:srgbClr val="E5C609"/>
                </a:gs>
                <a:gs pos="100000">
                  <a:srgbClr val="B08200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Sheet1!$A$2:$A$93</c:f>
              <c:strCache>
                <c:ptCount val="91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  <c:pt idx="48">
                  <c:v>O</c:v>
                </c:pt>
                <c:pt idx="49">
                  <c:v>N</c:v>
                </c:pt>
                <c:pt idx="50">
                  <c:v>D</c:v>
                </c:pt>
                <c:pt idx="51">
                  <c:v>Jan</c:v>
                </c:pt>
                <c:pt idx="52">
                  <c:v>F</c:v>
                </c:pt>
                <c:pt idx="53">
                  <c:v>M</c:v>
                </c:pt>
                <c:pt idx="54">
                  <c:v>A</c:v>
                </c:pt>
                <c:pt idx="55">
                  <c:v>M</c:v>
                </c:pt>
                <c:pt idx="56">
                  <c:v>J</c:v>
                </c:pt>
                <c:pt idx="57">
                  <c:v>J</c:v>
                </c:pt>
                <c:pt idx="58">
                  <c:v>A</c:v>
                </c:pt>
                <c:pt idx="59">
                  <c:v>S</c:v>
                </c:pt>
                <c:pt idx="60">
                  <c:v>O</c:v>
                </c:pt>
                <c:pt idx="61">
                  <c:v>N</c:v>
                </c:pt>
                <c:pt idx="62">
                  <c:v>D</c:v>
                </c:pt>
                <c:pt idx="63">
                  <c:v>Jan</c:v>
                </c:pt>
                <c:pt idx="64">
                  <c:v>F</c:v>
                </c:pt>
                <c:pt idx="65">
                  <c:v>M</c:v>
                </c:pt>
                <c:pt idx="66">
                  <c:v>A</c:v>
                </c:pt>
                <c:pt idx="67">
                  <c:v>M</c:v>
                </c:pt>
                <c:pt idx="68">
                  <c:v>J</c:v>
                </c:pt>
                <c:pt idx="69">
                  <c:v>J</c:v>
                </c:pt>
                <c:pt idx="70">
                  <c:v>A</c:v>
                </c:pt>
                <c:pt idx="71">
                  <c:v>S</c:v>
                </c:pt>
                <c:pt idx="72">
                  <c:v>O</c:v>
                </c:pt>
                <c:pt idx="73">
                  <c:v>N</c:v>
                </c:pt>
                <c:pt idx="74">
                  <c:v>D</c:v>
                </c:pt>
                <c:pt idx="75">
                  <c:v>Jan</c:v>
                </c:pt>
                <c:pt idx="76">
                  <c:v>F</c:v>
                </c:pt>
                <c:pt idx="77">
                  <c:v>M</c:v>
                </c:pt>
                <c:pt idx="78">
                  <c:v>A</c:v>
                </c:pt>
                <c:pt idx="79">
                  <c:v>M</c:v>
                </c:pt>
                <c:pt idx="80">
                  <c:v>J</c:v>
                </c:pt>
                <c:pt idx="81">
                  <c:v>J</c:v>
                </c:pt>
                <c:pt idx="82">
                  <c:v>A</c:v>
                </c:pt>
                <c:pt idx="83">
                  <c:v>S</c:v>
                </c:pt>
                <c:pt idx="84">
                  <c:v>O</c:v>
                </c:pt>
                <c:pt idx="85">
                  <c:v>N</c:v>
                </c:pt>
                <c:pt idx="86">
                  <c:v>D</c:v>
                </c:pt>
                <c:pt idx="87">
                  <c:v>Jan</c:v>
                </c:pt>
                <c:pt idx="88">
                  <c:v>F</c:v>
                </c:pt>
                <c:pt idx="89">
                  <c:v>M</c:v>
                </c:pt>
                <c:pt idx="90">
                  <c:v>A</c:v>
                </c:pt>
              </c:strCache>
            </c:strRef>
          </c:cat>
          <c:val>
            <c:numRef>
              <c:f>Sheet1!$K$2:$K$93</c:f>
              <c:numCache>
                <c:formatCode>General</c:formatCode>
                <c:ptCount val="92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  <c:pt idx="48">
                  <c:v>1270.0</c:v>
                </c:pt>
                <c:pt idx="49">
                  <c:v>1290.0</c:v>
                </c:pt>
                <c:pt idx="50">
                  <c:v>1327.0</c:v>
                </c:pt>
                <c:pt idx="51">
                  <c:v>1356.0</c:v>
                </c:pt>
                <c:pt idx="52">
                  <c:v>1368.0</c:v>
                </c:pt>
                <c:pt idx="53">
                  <c:v>1402.0</c:v>
                </c:pt>
                <c:pt idx="54">
                  <c:v>1377.0</c:v>
                </c:pt>
                <c:pt idx="55">
                  <c:v>1394.0</c:v>
                </c:pt>
                <c:pt idx="56">
                  <c:v>1453.0</c:v>
                </c:pt>
                <c:pt idx="57">
                  <c:v>1457.0</c:v>
                </c:pt>
                <c:pt idx="58">
                  <c:v>1457.0</c:v>
                </c:pt>
                <c:pt idx="59">
                  <c:v>1473.0</c:v>
                </c:pt>
                <c:pt idx="60">
                  <c:v>1481.0</c:v>
                </c:pt>
                <c:pt idx="61">
                  <c:v>1488.0</c:v>
                </c:pt>
                <c:pt idx="62">
                  <c:v>1473.0</c:v>
                </c:pt>
                <c:pt idx="63">
                  <c:v>1491.0</c:v>
                </c:pt>
                <c:pt idx="64">
                  <c:v>1499.0</c:v>
                </c:pt>
                <c:pt idx="65">
                  <c:v>1512.0</c:v>
                </c:pt>
                <c:pt idx="66">
                  <c:v>1518.0</c:v>
                </c:pt>
                <c:pt idx="67">
                  <c:v>1532.0</c:v>
                </c:pt>
                <c:pt idx="68">
                  <c:v>1541.0</c:v>
                </c:pt>
                <c:pt idx="69">
                  <c:v>1561.0</c:v>
                </c:pt>
                <c:pt idx="70">
                  <c:v>1563.0</c:v>
                </c:pt>
                <c:pt idx="71">
                  <c:v>1570.0</c:v>
                </c:pt>
                <c:pt idx="72">
                  <c:v>1578.0</c:v>
                </c:pt>
                <c:pt idx="73">
                  <c:v>1587.0</c:v>
                </c:pt>
                <c:pt idx="74">
                  <c:v>1582.0</c:v>
                </c:pt>
                <c:pt idx="75">
                  <c:v>1602.0</c:v>
                </c:pt>
                <c:pt idx="76">
                  <c:v>1616.0</c:v>
                </c:pt>
                <c:pt idx="77">
                  <c:v>1707.0</c:v>
                </c:pt>
                <c:pt idx="78">
                  <c:v>1713.0</c:v>
                </c:pt>
                <c:pt idx="79">
                  <c:v>1739.0</c:v>
                </c:pt>
                <c:pt idx="80">
                  <c:v>1761.0</c:v>
                </c:pt>
                <c:pt idx="81">
                  <c:v>1778.0</c:v>
                </c:pt>
                <c:pt idx="82">
                  <c:v>1781.0</c:v>
                </c:pt>
                <c:pt idx="83">
                  <c:v>1791.0</c:v>
                </c:pt>
                <c:pt idx="84">
                  <c:v>1801.0</c:v>
                </c:pt>
                <c:pt idx="85">
                  <c:v>1816.0</c:v>
                </c:pt>
                <c:pt idx="86">
                  <c:v>1820.0</c:v>
                </c:pt>
                <c:pt idx="87">
                  <c:v>1839.0</c:v>
                </c:pt>
                <c:pt idx="88">
                  <c:v>1862.0</c:v>
                </c:pt>
                <c:pt idx="89">
                  <c:v>1877.0</c:v>
                </c:pt>
                <c:pt idx="90">
                  <c:v>1867.0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336525488"/>
        <c:axId val="-336521664"/>
      </c:barChart>
      <c:catAx>
        <c:axId val="-336525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Evaluation date</a:t>
                </a:r>
              </a:p>
            </c:rich>
          </c:tx>
          <c:layout>
            <c:manualLayout>
              <c:xMode val="edge"/>
              <c:yMode val="edge"/>
              <c:x val="0.42881265048481"/>
              <c:y val="0.955713115046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780" b="1" baseline="0"/>
            </a:pPr>
            <a:endParaRPr lang="en-US"/>
          </a:p>
        </c:txPr>
        <c:crossAx val="-336521664"/>
        <c:crosses val="autoZero"/>
        <c:auto val="1"/>
        <c:lblAlgn val="ctr"/>
        <c:lblOffset val="20"/>
        <c:tickLblSkip val="1"/>
        <c:noMultiLvlLbl val="0"/>
      </c:catAx>
      <c:valAx>
        <c:axId val="-336521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Animals genotyped (no.)</a:t>
                </a:r>
              </a:p>
            </c:rich>
          </c:tx>
          <c:layout>
            <c:manualLayout>
              <c:xMode val="edge"/>
              <c:yMode val="edge"/>
              <c:x val="7.46299390287051E-5"/>
              <c:y val="0.261471318122682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1750" cap="sq">
            <a:solidFill>
              <a:srgbClr val="001322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336525488"/>
        <c:crossesAt val="1.0"/>
        <c:crossBetween val="midCat"/>
        <c:majorUnit val="250000.0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109403622600949"/>
          <c:y val="0.0274095470618915"/>
          <c:w val="0.203583420230948"/>
          <c:h val="0.58079946661470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rgbClr val="001322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01244288908"/>
          <c:y val="0.054307600071959"/>
          <c:w val="0.828500170117624"/>
          <c:h val="0.777794005500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gradFill>
              <a:gsLst>
                <a:gs pos="0">
                  <a:srgbClr val="C0504D">
                    <a:lumMod val="75000"/>
                  </a:srgbClr>
                </a:gs>
                <a:gs pos="50000">
                  <a:srgbClr val="C0504D">
                    <a:lumMod val="40000"/>
                    <a:lumOff val="60000"/>
                  </a:srgbClr>
                </a:gs>
                <a:gs pos="100000">
                  <a:srgbClr val="990C22">
                    <a:lumMod val="75000"/>
                  </a:srgbClr>
                </a:gs>
              </a:gsLst>
              <a:lin ang="0" scaled="1"/>
            </a:gra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132133"/>
                  </a:gs>
                  <a:gs pos="50000">
                    <a:srgbClr val="244270"/>
                  </a:gs>
                  <a:gs pos="100000">
                    <a:srgbClr val="132133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600000"/>
                  </a:gs>
                  <a:gs pos="50000">
                    <a:srgbClr val="B00000"/>
                  </a:gs>
                  <a:gs pos="100000">
                    <a:srgbClr val="600000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6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7"/>
            <c:invertIfNegative val="0"/>
            <c:bubble3D val="0"/>
            <c:spPr>
              <a:gradFill>
                <a:gsLst>
                  <a:gs pos="0">
                    <a:srgbClr val="002A1F"/>
                  </a:gs>
                  <a:gs pos="50000">
                    <a:srgbClr val="00523C"/>
                  </a:gs>
                  <a:gs pos="100000">
                    <a:srgbClr val="002A1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merit'!$A$5:$A$23</c:f>
              <c:strCache>
                <c:ptCount val="18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</c:strCache>
            </c:strRef>
          </c:cat>
          <c:val>
            <c:numRef>
              <c:f>'Genetic merit'!$C$5:$C$23</c:f>
              <c:numCache>
                <c:formatCode>General</c:formatCode>
                <c:ptCount val="19"/>
                <c:pt idx="1">
                  <c:v>-216.1346938999999</c:v>
                </c:pt>
                <c:pt idx="2">
                  <c:v>-199.6043453</c:v>
                </c:pt>
                <c:pt idx="3">
                  <c:v>-168.9223692000003</c:v>
                </c:pt>
                <c:pt idx="4">
                  <c:v>-151.167735</c:v>
                </c:pt>
                <c:pt idx="5">
                  <c:v>-145.255603</c:v>
                </c:pt>
                <c:pt idx="6">
                  <c:v>-105.1367749</c:v>
                </c:pt>
                <c:pt idx="7">
                  <c:v>-50.9911894</c:v>
                </c:pt>
                <c:pt idx="8">
                  <c:v>-27.3117409</c:v>
                </c:pt>
                <c:pt idx="9">
                  <c:v>4.9573703</c:v>
                </c:pt>
                <c:pt idx="10">
                  <c:v>89.50215749999998</c:v>
                </c:pt>
                <c:pt idx="11">
                  <c:v>131.8376483000004</c:v>
                </c:pt>
                <c:pt idx="12">
                  <c:v>197.3713102</c:v>
                </c:pt>
                <c:pt idx="13">
                  <c:v>275.9150753999997</c:v>
                </c:pt>
                <c:pt idx="14">
                  <c:v>367.8590987</c:v>
                </c:pt>
                <c:pt idx="15">
                  <c:v>473.2302783999997</c:v>
                </c:pt>
                <c:pt idx="16">
                  <c:v>544.1813411</c:v>
                </c:pt>
                <c:pt idx="17">
                  <c:v>652.9288538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316614704"/>
        <c:axId val="-316610672"/>
      </c:barChart>
      <c:catAx>
        <c:axId val="-31661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entered AI</a:t>
                </a:r>
              </a:p>
            </c:rich>
          </c:tx>
          <c:layout>
            <c:manualLayout>
              <c:xMode val="edge"/>
              <c:yMode val="edge"/>
              <c:x val="0.435167444347234"/>
              <c:y val="0.90371247724049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316610672"/>
        <c:crossesAt val="-300.0"/>
        <c:auto val="1"/>
        <c:lblAlgn val="ctr"/>
        <c:lblOffset val="20"/>
        <c:tickLblSkip val="1"/>
        <c:noMultiLvlLbl val="0"/>
      </c:catAx>
      <c:valAx>
        <c:axId val="-316610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net merit (US$)</a:t>
                </a:r>
              </a:p>
            </c:rich>
          </c:tx>
          <c:layout>
            <c:manualLayout>
              <c:xMode val="edge"/>
              <c:yMode val="edge"/>
              <c:x val="0.00130115679984446"/>
              <c:y val="0.1267347531587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000"/>
            </a:pPr>
            <a:endParaRPr lang="en-US"/>
          </a:p>
        </c:txPr>
        <c:crossAx val="-316614704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2400" b="1">
          <a:solidFill>
            <a:srgbClr val="000000"/>
          </a:solidFill>
          <a:latin typeface="Calibri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456925981106"/>
          <c:y val="0.00575303102383664"/>
          <c:w val="0.645162284391886"/>
          <c:h val="0.91530950792710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Indices!$B$46</c:f>
              <c:strCache>
                <c:ptCount val="1"/>
                <c:pt idx="0">
                  <c:v>Protein (kg)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rgbClr val="C000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Indices!$B$47:$B$64</c:f>
              <c:numCache>
                <c:formatCode>0%</c:formatCode>
                <c:ptCount val="18"/>
                <c:pt idx="0">
                  <c:v>0.28</c:v>
                </c:pt>
                <c:pt idx="1">
                  <c:v>0.29</c:v>
                </c:pt>
                <c:pt idx="2">
                  <c:v>0.310000000000001</c:v>
                </c:pt>
                <c:pt idx="3">
                  <c:v>0.4</c:v>
                </c:pt>
                <c:pt idx="4">
                  <c:v>0.36</c:v>
                </c:pt>
                <c:pt idx="5">
                  <c:v>0.22</c:v>
                </c:pt>
                <c:pt idx="6">
                  <c:v>0.21</c:v>
                </c:pt>
                <c:pt idx="7">
                  <c:v>0.42</c:v>
                </c:pt>
                <c:pt idx="8">
                  <c:v>0.390000000000001</c:v>
                </c:pt>
                <c:pt idx="9">
                  <c:v>0.53</c:v>
                </c:pt>
                <c:pt idx="10">
                  <c:v>0.14</c:v>
                </c:pt>
                <c:pt idx="11">
                  <c:v>0.4</c:v>
                </c:pt>
                <c:pt idx="12">
                  <c:v>0.21</c:v>
                </c:pt>
                <c:pt idx="13">
                  <c:v>0.26</c:v>
                </c:pt>
                <c:pt idx="14">
                  <c:v>0.3</c:v>
                </c:pt>
                <c:pt idx="15">
                  <c:v>0.34</c:v>
                </c:pt>
                <c:pt idx="16">
                  <c:v>0.16</c:v>
                </c:pt>
                <c:pt idx="17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Indices!$C$46</c:f>
              <c:strCache>
                <c:ptCount val="1"/>
                <c:pt idx="0">
                  <c:v>Fat (kg)</c:v>
                </c:pt>
              </c:strCache>
            </c:strRef>
          </c:tx>
          <c:spPr>
            <a:solidFill>
              <a:srgbClr val="FFCC00"/>
            </a:solidFill>
            <a:ln w="6350">
              <a:solidFill>
                <a:srgbClr val="FFCC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Indices!$C$47:$C$64</c:f>
              <c:numCache>
                <c:formatCode>0%</c:formatCode>
                <c:ptCount val="18"/>
                <c:pt idx="0">
                  <c:v>0.07</c:v>
                </c:pt>
                <c:pt idx="1">
                  <c:v>0.09</c:v>
                </c:pt>
                <c:pt idx="2">
                  <c:v>0.2</c:v>
                </c:pt>
                <c:pt idx="3">
                  <c:v>0.1</c:v>
                </c:pt>
                <c:pt idx="4">
                  <c:v>0.09</c:v>
                </c:pt>
                <c:pt idx="5">
                  <c:v>0.12</c:v>
                </c:pt>
                <c:pt idx="6">
                  <c:v>0.04</c:v>
                </c:pt>
                <c:pt idx="7">
                  <c:v>0.15</c:v>
                </c:pt>
                <c:pt idx="8">
                  <c:v>0.02</c:v>
                </c:pt>
                <c:pt idx="9">
                  <c:v>0.19</c:v>
                </c:pt>
                <c:pt idx="10">
                  <c:v>0.09</c:v>
                </c:pt>
                <c:pt idx="11">
                  <c:v>0.12</c:v>
                </c:pt>
                <c:pt idx="12">
                  <c:v>0.05</c:v>
                </c:pt>
                <c:pt idx="13">
                  <c:v>0.26</c:v>
                </c:pt>
                <c:pt idx="14">
                  <c:v>0.05</c:v>
                </c:pt>
                <c:pt idx="15">
                  <c:v>0.11</c:v>
                </c:pt>
                <c:pt idx="16">
                  <c:v>0.19</c:v>
                </c:pt>
                <c:pt idx="17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Indices!$D$46</c:f>
              <c:strCache>
                <c:ptCount val="1"/>
                <c:pt idx="0">
                  <c:v>Milk (kg)</c:v>
                </c:pt>
              </c:strCache>
            </c:strRef>
          </c:tx>
          <c:spPr>
            <a:solidFill>
              <a:srgbClr val="006600"/>
            </a:solidFill>
            <a:ln w="6350">
              <a:solidFill>
                <a:srgbClr val="0066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Indices!$D$47:$D$64</c:f>
              <c:numCache>
                <c:formatCode>0%</c:formatCode>
                <c:ptCount val="18"/>
                <c:pt idx="0">
                  <c:v>0.12</c:v>
                </c:pt>
                <c:pt idx="1">
                  <c:v>0.1</c:v>
                </c:pt>
                <c:pt idx="5">
                  <c:v>0.11</c:v>
                </c:pt>
                <c:pt idx="6">
                  <c:v>0.1</c:v>
                </c:pt>
                <c:pt idx="8">
                  <c:v>0.08</c:v>
                </c:pt>
                <c:pt idx="10">
                  <c:v>0.03</c:v>
                </c:pt>
                <c:pt idx="11">
                  <c:v>0.15</c:v>
                </c:pt>
                <c:pt idx="12">
                  <c:v>0.05</c:v>
                </c:pt>
                <c:pt idx="14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Indices!$E$46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9933FF"/>
            </a:solidFill>
            <a:ln w="6350">
              <a:solidFill>
                <a:srgbClr val="9933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Indices!$E$47:$E$64</c:f>
              <c:numCache>
                <c:formatCode>0%</c:formatCode>
                <c:ptCount val="18"/>
                <c:pt idx="1">
                  <c:v>0.24</c:v>
                </c:pt>
                <c:pt idx="2">
                  <c:v>0.27</c:v>
                </c:pt>
                <c:pt idx="3">
                  <c:v>0.13</c:v>
                </c:pt>
                <c:pt idx="4">
                  <c:v>0.15</c:v>
                </c:pt>
                <c:pt idx="5">
                  <c:v>0.04</c:v>
                </c:pt>
                <c:pt idx="8">
                  <c:v>0.23</c:v>
                </c:pt>
                <c:pt idx="9">
                  <c:v>0.24</c:v>
                </c:pt>
                <c:pt idx="10">
                  <c:v>0.28</c:v>
                </c:pt>
                <c:pt idx="12">
                  <c:v>0.11</c:v>
                </c:pt>
                <c:pt idx="13">
                  <c:v>0.45</c:v>
                </c:pt>
                <c:pt idx="14">
                  <c:v>0.29</c:v>
                </c:pt>
                <c:pt idx="15">
                  <c:v>0.2</c:v>
                </c:pt>
                <c:pt idx="16">
                  <c:v>0.17</c:v>
                </c:pt>
                <c:pt idx="17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Indices!$F$46</c:f>
              <c:strCache>
                <c:ptCount val="1"/>
                <c:pt idx="0">
                  <c:v>Longevity</c:v>
                </c:pt>
              </c:strCache>
            </c:strRef>
          </c:tx>
          <c:spPr>
            <a:solidFill>
              <a:srgbClr val="0099FF"/>
            </a:solidFill>
            <a:ln w="6350">
              <a:solidFill>
                <a:srgbClr val="0099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Indices!$F$47:$F$64</c:f>
              <c:numCache>
                <c:formatCode>0%</c:formatCode>
                <c:ptCount val="18"/>
                <c:pt idx="0">
                  <c:v>0.17</c:v>
                </c:pt>
                <c:pt idx="1">
                  <c:v>0.23</c:v>
                </c:pt>
                <c:pt idx="2">
                  <c:v>0.07</c:v>
                </c:pt>
                <c:pt idx="3">
                  <c:v>0.13</c:v>
                </c:pt>
                <c:pt idx="4">
                  <c:v>0.2</c:v>
                </c:pt>
                <c:pt idx="5">
                  <c:v>0.21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10">
                  <c:v>0.11</c:v>
                </c:pt>
                <c:pt idx="11">
                  <c:v>0.06</c:v>
                </c:pt>
                <c:pt idx="12">
                  <c:v>0.05</c:v>
                </c:pt>
                <c:pt idx="14">
                  <c:v>0.08</c:v>
                </c:pt>
                <c:pt idx="15">
                  <c:v>0.1</c:v>
                </c:pt>
                <c:pt idx="16">
                  <c:v>0.22</c:v>
                </c:pt>
                <c:pt idx="17">
                  <c:v>0.09</c:v>
                </c:pt>
              </c:numCache>
            </c:numRef>
          </c:val>
        </c:ser>
        <c:ser>
          <c:idx val="5"/>
          <c:order val="5"/>
          <c:tx>
            <c:strRef>
              <c:f>Indices!$G$46</c:f>
              <c:strCache>
                <c:ptCount val="1"/>
                <c:pt idx="0">
                  <c:v>Udder Health</c:v>
                </c:pt>
              </c:strCache>
            </c:strRef>
          </c:tx>
          <c:spPr>
            <a:solidFill>
              <a:srgbClr val="000000"/>
            </a:solidFill>
            <a:ln w="6350">
              <a:solidFill>
                <a:srgbClr val="0000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Indices!$G$47:$G$64</c:f>
              <c:numCache>
                <c:formatCode>0%</c:formatCode>
                <c:ptCount val="18"/>
                <c:pt idx="0">
                  <c:v>0.08</c:v>
                </c:pt>
                <c:pt idx="1">
                  <c:v>0.05</c:v>
                </c:pt>
                <c:pt idx="2">
                  <c:v>0.05</c:v>
                </c:pt>
                <c:pt idx="3">
                  <c:v>0.13</c:v>
                </c:pt>
                <c:pt idx="4">
                  <c:v>0.07</c:v>
                </c:pt>
                <c:pt idx="5">
                  <c:v>0.11</c:v>
                </c:pt>
                <c:pt idx="6">
                  <c:v>0.03</c:v>
                </c:pt>
                <c:pt idx="7">
                  <c:v>0.13</c:v>
                </c:pt>
                <c:pt idx="8">
                  <c:v>0.1</c:v>
                </c:pt>
                <c:pt idx="9">
                  <c:v>0.04</c:v>
                </c:pt>
                <c:pt idx="10">
                  <c:v>0.14</c:v>
                </c:pt>
                <c:pt idx="11">
                  <c:v>0.07</c:v>
                </c:pt>
                <c:pt idx="12">
                  <c:v>0.17</c:v>
                </c:pt>
                <c:pt idx="13">
                  <c:v>0.03</c:v>
                </c:pt>
                <c:pt idx="14">
                  <c:v>0.03</c:v>
                </c:pt>
                <c:pt idx="15">
                  <c:v>0.08</c:v>
                </c:pt>
                <c:pt idx="16">
                  <c:v>0.1</c:v>
                </c:pt>
                <c:pt idx="17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Indices!$H$46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FF9966"/>
            </a:solidFill>
            <a:ln w="6350">
              <a:solidFill>
                <a:srgbClr val="FF9966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Indices!$H$47:$H$64</c:f>
              <c:numCache>
                <c:formatCode>General</c:formatCode>
                <c:ptCount val="18"/>
                <c:pt idx="0" formatCode="0%">
                  <c:v>0.19</c:v>
                </c:pt>
                <c:pt idx="2" formatCode="0%">
                  <c:v>0.1</c:v>
                </c:pt>
                <c:pt idx="3" formatCode="0%">
                  <c:v>0.13</c:v>
                </c:pt>
                <c:pt idx="4" formatCode="0%">
                  <c:v>0.1</c:v>
                </c:pt>
                <c:pt idx="5" formatCode="0%">
                  <c:v>0.19</c:v>
                </c:pt>
                <c:pt idx="6" formatCode="0%">
                  <c:v>0.25</c:v>
                </c:pt>
                <c:pt idx="7" formatCode="0%">
                  <c:v>0.16</c:v>
                </c:pt>
                <c:pt idx="8" formatCode="0%">
                  <c:v>0.1</c:v>
                </c:pt>
                <c:pt idx="10" formatCode="0%">
                  <c:v>0.14</c:v>
                </c:pt>
                <c:pt idx="11" formatCode="0%">
                  <c:v>0.08</c:v>
                </c:pt>
                <c:pt idx="12" formatCode="0%">
                  <c:v>0.13</c:v>
                </c:pt>
                <c:pt idx="14" formatCode="0%">
                  <c:v>0.03</c:v>
                </c:pt>
                <c:pt idx="15" formatCode="0%">
                  <c:v>0.15</c:v>
                </c:pt>
                <c:pt idx="16" formatCode="0%">
                  <c:v>0.11</c:v>
                </c:pt>
                <c:pt idx="17" formatCode="0%">
                  <c:v>0.11</c:v>
                </c:pt>
              </c:numCache>
            </c:numRef>
          </c:val>
        </c:ser>
        <c:ser>
          <c:idx val="7"/>
          <c:order val="7"/>
          <c:tx>
            <c:strRef>
              <c:f>Indices!$I$46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993300"/>
            </a:solidFill>
            <a:ln w="6350">
              <a:solidFill>
                <a:srgbClr val="9933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Indices!$I$47:$I$64</c:f>
              <c:numCache>
                <c:formatCode>General</c:formatCode>
                <c:ptCount val="18"/>
                <c:pt idx="0" formatCode="0%">
                  <c:v>0.1</c:v>
                </c:pt>
                <c:pt idx="4" formatCode="0%">
                  <c:v>0.03</c:v>
                </c:pt>
                <c:pt idx="6" formatCode="0%">
                  <c:v>0.29</c:v>
                </c:pt>
                <c:pt idx="7" formatCode="0%">
                  <c:v>0.06</c:v>
                </c:pt>
                <c:pt idx="10" formatCode="0%">
                  <c:v>0.05</c:v>
                </c:pt>
                <c:pt idx="11" formatCode="0%">
                  <c:v>0.13</c:v>
                </c:pt>
                <c:pt idx="12" formatCode="0%">
                  <c:v>0.19</c:v>
                </c:pt>
                <c:pt idx="15" formatCode="0%">
                  <c:v>0.02</c:v>
                </c:pt>
                <c:pt idx="16" formatCode="0%">
                  <c:v>0.05</c:v>
                </c:pt>
                <c:pt idx="17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336457952"/>
        <c:axId val="-336455120"/>
      </c:barChart>
      <c:catAx>
        <c:axId val="-3364579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336455120"/>
        <c:crosses val="autoZero"/>
        <c:auto val="1"/>
        <c:lblAlgn val="ctr"/>
        <c:lblOffset val="0"/>
        <c:noMultiLvlLbl val="0"/>
      </c:catAx>
      <c:valAx>
        <c:axId val="-33645512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spPr>
          <a:ln w="3810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336457952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55428454274643"/>
          <c:y val="0.292411663191185"/>
          <c:w val="0.144571545725358"/>
          <c:h val="0.41517647431634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0.66893</cdr:x>
      <cdr:y>0.54175</cdr:y>
    </cdr:from>
    <cdr:to>
      <cdr:x>0.6786</cdr:x>
      <cdr:y>0.64215</cdr:y>
    </cdr:to>
    <cdr:sp macro="" textlink="">
      <cdr:nvSpPr>
        <cdr:cNvPr id="13" name="Oval 12"/>
        <cdr:cNvSpPr/>
      </cdr:nvSpPr>
      <cdr:spPr>
        <a:xfrm xmlns:a="http://schemas.openxmlformats.org/drawingml/2006/main">
          <a:off x="5963771" y="3270802"/>
          <a:ext cx="86190" cy="60616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0.72926</cdr:x>
      <cdr:y>0.54338</cdr:y>
    </cdr:from>
    <cdr:to>
      <cdr:x>0.74334</cdr:x>
      <cdr:y>0.63621</cdr:y>
    </cdr:to>
    <cdr:sp macro="" textlink="">
      <cdr:nvSpPr>
        <cdr:cNvPr id="14" name="Oval 13"/>
        <cdr:cNvSpPr/>
      </cdr:nvSpPr>
      <cdr:spPr>
        <a:xfrm xmlns:a="http://schemas.openxmlformats.org/drawingml/2006/main">
          <a:off x="6501653" y="3280647"/>
          <a:ext cx="125506" cy="560464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0.68301</cdr:x>
      <cdr:y>0.54294</cdr:y>
    </cdr:from>
    <cdr:to>
      <cdr:x>0.69142</cdr:x>
      <cdr:y>0.66739</cdr:y>
    </cdr:to>
    <cdr:sp macro="" textlink="">
      <cdr:nvSpPr>
        <cdr:cNvPr id="15" name="Oval 14"/>
        <cdr:cNvSpPr/>
      </cdr:nvSpPr>
      <cdr:spPr>
        <a:xfrm xmlns:a="http://schemas.openxmlformats.org/drawingml/2006/main">
          <a:off x="6089275" y="3277992"/>
          <a:ext cx="74981" cy="75137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0.66934</cdr:x>
      <cdr:y>0.47138</cdr:y>
    </cdr:from>
    <cdr:to>
      <cdr:x>0.77827</cdr:x>
      <cdr:y>0.58766</cdr:y>
    </cdr:to>
    <cdr:pic>
      <cdr:nvPicPr>
        <cdr:cNvPr id="2" name="Picture 1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618568" y="2409478"/>
          <a:ext cx="914400" cy="5943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0.27756</cdr:x>
      <cdr:y>0.2275</cdr:y>
    </cdr:from>
    <cdr:to>
      <cdr:x>0.29295</cdr:x>
      <cdr:y>0.25779</cdr:y>
    </cdr:to>
    <cdr:sp macro="" textlink="">
      <cdr:nvSpPr>
        <cdr:cNvPr id="11" name="Oval 10"/>
        <cdr:cNvSpPr/>
      </cdr:nvSpPr>
      <cdr:spPr>
        <a:xfrm xmlns:a="http://schemas.openxmlformats.org/drawingml/2006/main" rot="20100000">
          <a:off x="2474596" y="1373533"/>
          <a:ext cx="137160" cy="1828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0.3609</cdr:x>
      <cdr:y>0.64287</cdr:y>
    </cdr:from>
    <cdr:to>
      <cdr:x>0.4317</cdr:x>
      <cdr:y>0.72337</cdr:y>
    </cdr:to>
    <cdr:pic>
      <cdr:nvPicPr>
        <cdr:cNvPr id="12" name="Picture 11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029446" y="3286009"/>
          <a:ext cx="594360" cy="4114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0.38487</cdr:x>
      <cdr:y>0.73172</cdr:y>
    </cdr:from>
    <cdr:to>
      <cdr:x>0.41426</cdr:x>
      <cdr:y>0.80745</cdr:y>
    </cdr:to>
    <cdr:pic>
      <cdr:nvPicPr>
        <cdr:cNvPr id="19" name="Picture 18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230638" y="3740189"/>
          <a:ext cx="246705" cy="3870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0.1991</cdr:x>
      <cdr:y>0.21679</cdr:y>
    </cdr:from>
    <cdr:to>
      <cdr:x>0.30781</cdr:x>
      <cdr:y>0.33307</cdr:y>
    </cdr:to>
    <cdr:pic>
      <cdr:nvPicPr>
        <cdr:cNvPr id="20" name="Picture 19" descr="cow_USDA-green.jpg"/>
        <cdr:cNvPicPr>
          <a:picLocks xmlns:a="http://schemas.openxmlformats.org/drawingml/2006/main"/>
        </cdr:cNvPicPr>
      </cdr:nvPicPr>
      <cdr:blipFill>
        <a:blip xmlns:a="http://schemas.openxmlformats.org/drawingml/2006/main" xmlns:r="http://schemas.openxmlformats.org/officeDocument/2006/relationships" r:embed="rId1">
          <a:clrChange>
            <a:clrFrom>
              <a:srgbClr val="FEFDFB"/>
            </a:clrFrom>
            <a:clrTo>
              <a:srgbClr val="FEFDFB">
                <a:alpha val="0"/>
              </a:srgbClr>
            </a:clrTo>
          </a:clrChange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71284" y="1108121"/>
          <a:ext cx="912532" cy="5943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0.70506</cdr:x>
      <cdr:y>0.05884</cdr:y>
    </cdr:from>
    <cdr:to>
      <cdr:x>0.74875</cdr:x>
      <cdr:y>0.18406</cdr:y>
    </cdr:to>
    <cdr:pic>
      <cdr:nvPicPr>
        <cdr:cNvPr id="10" name="Picture 9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18379" y="300736"/>
          <a:ext cx="366788" cy="64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0.23844</cdr:x>
      <cdr:y>0.54395</cdr:y>
    </cdr:from>
    <cdr:to>
      <cdr:x>0.28214</cdr:x>
      <cdr:y>0.66917</cdr:y>
    </cdr:to>
    <cdr:pic>
      <cdr:nvPicPr>
        <cdr:cNvPr id="16" name="Picture 15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01520" y="2780374"/>
          <a:ext cx="366788" cy="6400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0.14543</cdr:x>
      <cdr:y>0.52535</cdr:y>
    </cdr:from>
    <cdr:to>
      <cdr:x>0.40331</cdr:x>
      <cdr:y>0.69392</cdr:y>
    </cdr:to>
    <cdr:sp macro="" textlink="">
      <cdr:nvSpPr>
        <cdr:cNvPr id="5" name="TextBox 6"/>
        <cdr:cNvSpPr txBox="1"/>
      </cdr:nvSpPr>
      <cdr:spPr>
        <a:xfrm xmlns:a="http://schemas.openxmlformats.org/drawingml/2006/main">
          <a:off x="1196831" y="2589875"/>
          <a:ext cx="212224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i="0" dirty="0" smtClean="0">
              <a:solidFill>
                <a:srgbClr val="244270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2400" b="1" i="0" dirty="0" smtClean="0">
              <a:solidFill>
                <a:srgbClr val="244270"/>
              </a:solidFill>
              <a:latin typeface="Calibri" pitchFamily="34" charset="0"/>
            </a:rPr>
            <a:t>US$17.72/year</a:t>
          </a:r>
          <a:endParaRPr lang="en-US" sz="2400" b="1" i="0" dirty="0">
            <a:solidFill>
              <a:srgbClr val="24427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0.37944</cdr:x>
      <cdr:y>0.34842</cdr:y>
    </cdr:from>
    <cdr:to>
      <cdr:x>0.64015</cdr:x>
      <cdr:y>0.51699</cdr:y>
    </cdr:to>
    <cdr:sp macro="" textlink="">
      <cdr:nvSpPr>
        <cdr:cNvPr id="6" name="TextBox 6"/>
        <cdr:cNvSpPr txBox="1"/>
      </cdr:nvSpPr>
      <cdr:spPr>
        <a:xfrm xmlns:a="http://schemas.openxmlformats.org/drawingml/2006/main">
          <a:off x="3122639" y="1717644"/>
          <a:ext cx="2145539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i="0" dirty="0" smtClean="0">
              <a:solidFill>
                <a:srgbClr val="B00000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2400" b="1" i="0" dirty="0" smtClean="0">
              <a:solidFill>
                <a:srgbClr val="B00000"/>
              </a:solidFill>
              <a:latin typeface="Calibri" pitchFamily="34" charset="0"/>
            </a:rPr>
            <a:t>US$46.95/year</a:t>
          </a:r>
          <a:endParaRPr lang="en-US" sz="2400" b="1" i="0" dirty="0">
            <a:solidFill>
              <a:srgbClr val="B00000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0.65266</cdr:x>
      <cdr:y>0</cdr:y>
    </cdr:from>
    <cdr:to>
      <cdr:x>0.916</cdr:x>
      <cdr:y>0.16857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71131" y="0"/>
          <a:ext cx="2167183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b="1" i="0" dirty="0" smtClean="0">
              <a:solidFill>
                <a:srgbClr val="00523C"/>
              </a:solidFill>
              <a:latin typeface="Calibri" pitchFamily="34" charset="0"/>
            </a:rPr>
            <a:t>Average gain:</a:t>
          </a:r>
        </a:p>
        <a:p xmlns:a="http://schemas.openxmlformats.org/drawingml/2006/main">
          <a:pPr algn="ctr"/>
          <a:r>
            <a:rPr lang="en-US" sz="2400" b="1" i="0" dirty="0" smtClean="0">
              <a:solidFill>
                <a:srgbClr val="00523C"/>
              </a:solidFill>
              <a:latin typeface="Calibri" pitchFamily="34" charset="0"/>
            </a:rPr>
            <a:t>US$80.49/year</a:t>
          </a:r>
          <a:endParaRPr lang="en-US" sz="2400" b="1" i="0" dirty="0">
            <a:solidFill>
              <a:srgbClr val="00523C"/>
            </a:solidFill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6562-9D1E-4FFD-9645-01B399FBC516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F7C56-861D-499D-8170-A7A5367EEB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50292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59436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Symposium on Genetic and Genomic Selection in Dairy Cattle, St. Petersburg, Russia, 2017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5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hn.cole@ars.usd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 smtClean="0"/>
              <a:t>Improving production efficiency through genetic selection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John B. Cole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Animal Genomics and Improvement Laboratory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Agricultural Research Service, USDA, Beltsville, MD</a:t>
            </a:r>
          </a:p>
          <a:p>
            <a:pPr>
              <a:lnSpc>
                <a:spcPts val="2800"/>
              </a:lnSpc>
              <a:spcAft>
                <a:spcPts val="3000"/>
              </a:spcAft>
            </a:pPr>
            <a:r>
              <a:rPr lang="en-US" sz="2400" u="sng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sz="2400" u="sng" dirty="0" smtClean="0">
              <a:solidFill>
                <a:srgbClr val="244270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00523C"/>
                </a:solidFill>
              </a:rPr>
              <a:t>Diane M. Spurlock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en-US" sz="2400" dirty="0" smtClean="0"/>
              <a:t>Department of Animal Science, Iowa State University, Ames, 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Conformation (type) traits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Stature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Strength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Body depth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(Ayrshire, Guernsey, Holstein)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Dairy form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Rump angle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Thurl/rump width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Rear legs </a:t>
            </a:r>
            <a:r>
              <a:rPr lang="en-US" sz="2100" dirty="0" smtClean="0">
                <a:solidFill>
                  <a:srgbClr val="244270"/>
                </a:solidFill>
              </a:rPr>
              <a:t>(side view)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Rear legs</a:t>
            </a:r>
            <a:r>
              <a:rPr lang="en-US" sz="2100" dirty="0" smtClean="0">
                <a:solidFill>
                  <a:srgbClr val="244270"/>
                </a:solidFill>
              </a:rPr>
              <a:t> (rear view)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(Brown Swiss, Guernsey, Holstein, Milking Shorthorn)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Foot angle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Feet and legs score </a:t>
            </a:r>
            <a:r>
              <a:rPr lang="en-US" sz="2100" dirty="0" smtClean="0">
                <a:solidFill>
                  <a:srgbClr val="00523C"/>
                </a:solidFill>
              </a:rPr>
              <a:t>(Holstein)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Mobility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>
                <a:solidFill>
                  <a:srgbClr val="244270"/>
                </a:solidFill>
              </a:rPr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(Brown Swiss, Milking Shorthorn)</a:t>
            </a:r>
            <a:endParaRPr lang="en-US" sz="2100" dirty="0">
              <a:solidFill>
                <a:srgbClr val="00523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4038600" cy="5029200"/>
          </a:xfrm>
        </p:spPr>
        <p:txBody>
          <a:bodyPr/>
          <a:lstStyle/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Fore  udder attachment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Rear udder height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Rear udder width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Udder cleft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Udder depth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Front teat placement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Rear teat placement 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(Holstein, Jersey)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/>
              <a:t>Teat length</a:t>
            </a:r>
          </a:p>
          <a:p>
            <a:pPr marL="228600" lvl="0" indent="-228600">
              <a:lnSpc>
                <a:spcPts val="2300"/>
              </a:lnSpc>
              <a:spcAft>
                <a:spcPts val="0"/>
              </a:spcAft>
            </a:pPr>
            <a:r>
              <a:rPr lang="en-US" sz="2100" dirty="0" smtClean="0"/>
              <a:t>Milking speed 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olidFill>
                  <a:srgbClr val="00523C"/>
                </a:solidFill>
              </a:rPr>
              <a:t>(Brown Swiss, Milking Shorthorn)</a:t>
            </a:r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endParaRPr lang="en-US" sz="2100" dirty="0" smtClean="0"/>
          </a:p>
          <a:p>
            <a:pPr marL="228600" lvl="0" indent="-228600">
              <a:lnSpc>
                <a:spcPts val="2300"/>
              </a:lnSpc>
              <a:spcAft>
                <a:spcPts val="500"/>
              </a:spcAft>
            </a:pPr>
            <a:r>
              <a:rPr lang="en-US" sz="2100" dirty="0" smtClean="0">
                <a:solidFill>
                  <a:srgbClr val="B00000"/>
                </a:solidFill>
              </a:rPr>
              <a:t>Final score</a:t>
            </a:r>
            <a:endParaRPr lang="en-US" sz="2100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Genetic trend – milk yield</a:t>
            </a:r>
            <a:r>
              <a:rPr lang="en-US" sz="3000" dirty="0" smtClean="0">
                <a:solidFill>
                  <a:srgbClr val="FFFF00"/>
                </a:solidFill>
              </a:rPr>
              <a:t> (Holstein)</a:t>
            </a:r>
            <a:endParaRPr lang="en-US" sz="3000" dirty="0">
              <a:solidFill>
                <a:srgbClr val="FFFF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150979" y="2281071"/>
            <a:ext cx="6126480" cy="0"/>
          </a:xfrm>
          <a:prstGeom prst="line">
            <a:avLst/>
          </a:prstGeom>
          <a:noFill/>
          <a:ln w="34925" cap="rnd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Chart 18"/>
          <p:cNvGraphicFramePr/>
          <p:nvPr/>
        </p:nvGraphicFramePr>
        <p:xfrm>
          <a:off x="440405" y="134302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26"/>
          <p:cNvGrpSpPr/>
          <p:nvPr/>
        </p:nvGrpSpPr>
        <p:grpSpPr>
          <a:xfrm>
            <a:off x="6560811" y="2316168"/>
            <a:ext cx="1310261" cy="930634"/>
            <a:chOff x="6777381" y="2117963"/>
            <a:chExt cx="1310261" cy="930634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6845509" y="2586418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908246" y="2117963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20146219">
              <a:off x="6777381" y="2710043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B00000"/>
                  </a:solidFill>
                  <a:latin typeface="Calibri" pitchFamily="34" charset="0"/>
                  <a:cs typeface="Calibri" pitchFamily="34" charset="0"/>
                </a:rPr>
                <a:t>63 kg/yr</a:t>
              </a:r>
              <a:endParaRPr lang="en-US" sz="2200" b="1" dirty="0">
                <a:solidFill>
                  <a:srgbClr val="B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4" name="Picture 23" descr="cow_USDA-green-Paint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 l="905" t="1317" r="905" b="1317"/>
          <a:stretch>
            <a:fillRect/>
          </a:stretch>
        </p:blipFill>
        <p:spPr>
          <a:xfrm>
            <a:off x="4089116" y="3867073"/>
            <a:ext cx="992232" cy="677323"/>
          </a:xfrm>
          <a:prstGeom prst="rect">
            <a:avLst/>
          </a:prstGeom>
          <a:ln>
            <a:noFill/>
          </a:ln>
        </p:spPr>
      </p:pic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4238871" y="3991778"/>
            <a:ext cx="549679" cy="28520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25" descr="bull_USDA-blue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714279" y="2597424"/>
            <a:ext cx="1005840" cy="743917"/>
          </a:xfrm>
          <a:prstGeom prst="rect">
            <a:avLst/>
          </a:prstGeom>
        </p:spPr>
      </p:pic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4956763" y="2724452"/>
            <a:ext cx="457200" cy="265151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53651" y="1257042"/>
            <a:ext cx="150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00000"/>
                </a:solidFill>
              </a:rPr>
              <a:t>August 2016</a:t>
            </a:r>
            <a:endParaRPr lang="en-US" sz="2000" b="1" dirty="0">
              <a:solidFill>
                <a:srgbClr val="B0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220377" y="1942884"/>
            <a:ext cx="4294187" cy="338554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12,245 </a:t>
            </a:r>
            <a:r>
              <a:rPr lang="en-US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Genetic trend – productive life</a:t>
            </a:r>
            <a:r>
              <a:rPr lang="en-US" sz="3000" dirty="0" smtClean="0">
                <a:solidFill>
                  <a:srgbClr val="FFFF00"/>
                </a:solidFill>
              </a:rPr>
              <a:t> (Holstein)</a:t>
            </a:r>
            <a:endParaRPr lang="en-US" sz="3000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8000" y="2042705"/>
            <a:ext cx="6583680" cy="0"/>
          </a:xfrm>
          <a:prstGeom prst="line">
            <a:avLst/>
          </a:prstGeom>
          <a:noFill/>
          <a:ln w="34925" cap="rnd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" name="Chart 6"/>
          <p:cNvGraphicFramePr/>
          <p:nvPr/>
        </p:nvGraphicFramePr>
        <p:xfrm>
          <a:off x="476500" y="138138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26"/>
          <p:cNvGrpSpPr/>
          <p:nvPr/>
        </p:nvGrpSpPr>
        <p:grpSpPr>
          <a:xfrm>
            <a:off x="6584875" y="2077790"/>
            <a:ext cx="1310261" cy="1166295"/>
            <a:chOff x="6753317" y="1781067"/>
            <a:chExt cx="1310261" cy="1166295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19620000">
              <a:off x="6753317" y="2481435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B00000"/>
                  </a:solidFill>
                  <a:latin typeface="Calibri" pitchFamily="34" charset="0"/>
                  <a:cs typeface="Calibri" pitchFamily="34" charset="0"/>
                </a:rPr>
                <a:t>0.3 mo/yr</a:t>
              </a:r>
              <a:endParaRPr lang="en-US" sz="2200" b="1" dirty="0">
                <a:solidFill>
                  <a:srgbClr val="B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6797381" y="2490162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7908246" y="1781067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pic>
        <p:nvPicPr>
          <p:cNvPr id="12" name="Picture 11" descr="cow_USDA-green-Paint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 l="905" t="1317" r="905" b="1317"/>
          <a:stretch>
            <a:fillRect/>
          </a:stretch>
        </p:blipFill>
        <p:spPr>
          <a:xfrm>
            <a:off x="3403299" y="4146065"/>
            <a:ext cx="992232" cy="677323"/>
          </a:xfrm>
          <a:prstGeom prst="rect">
            <a:avLst/>
          </a:prstGeom>
          <a:ln>
            <a:noFill/>
          </a:ln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3553054" y="4270770"/>
            <a:ext cx="549679" cy="28520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 descr="bull_USDA-blue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44231" y="2539526"/>
            <a:ext cx="1005840" cy="743917"/>
          </a:xfrm>
          <a:prstGeom prst="rect">
            <a:avLst/>
          </a:prstGeom>
        </p:spPr>
      </p:pic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4186715" y="2666554"/>
            <a:ext cx="457200" cy="265151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691" y="1295400"/>
            <a:ext cx="150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00000"/>
                </a:solidFill>
              </a:rPr>
              <a:t>August 2016</a:t>
            </a:r>
            <a:endParaRPr lang="en-US" sz="2000" b="1" dirty="0">
              <a:solidFill>
                <a:srgbClr val="B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59429" y="1692487"/>
            <a:ext cx="4294187" cy="338554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26.02 months</a:t>
            </a:r>
            <a:endParaRPr lang="en-US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Genetic trend – somatic cell score</a:t>
            </a:r>
            <a:r>
              <a:rPr lang="en-US" sz="3000" dirty="0" smtClean="0">
                <a:solidFill>
                  <a:srgbClr val="FFFF00"/>
                </a:solidFill>
              </a:rPr>
              <a:t> (Holstein)</a:t>
            </a:r>
            <a:endParaRPr lang="en-US" sz="3000" dirty="0">
              <a:solidFill>
                <a:srgbClr val="FFFF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2006600" y="3115283"/>
            <a:ext cx="6324600" cy="0"/>
          </a:xfrm>
          <a:prstGeom prst="line">
            <a:avLst/>
          </a:prstGeom>
          <a:noFill/>
          <a:ln w="34925" cap="rnd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Chart 18"/>
          <p:cNvGraphicFramePr/>
          <p:nvPr/>
        </p:nvGraphicFramePr>
        <p:xfrm>
          <a:off x="440407" y="141922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459653" y="3174121"/>
            <a:ext cx="3109594" cy="29572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300"/>
              </a:lnSpc>
            </a:pPr>
            <a:r>
              <a:rPr lang="en-US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Phenotypic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base = 3.0 </a:t>
            </a:r>
            <a:r>
              <a:rPr lang="en-US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kg</a:t>
            </a:r>
          </a:p>
        </p:txBody>
      </p:sp>
      <p:grpSp>
        <p:nvGrpSpPr>
          <p:cNvPr id="21" name="Group 26"/>
          <p:cNvGrpSpPr/>
          <p:nvPr/>
        </p:nvGrpSpPr>
        <p:grpSpPr>
          <a:xfrm>
            <a:off x="7074065" y="2270779"/>
            <a:ext cx="822094" cy="1589632"/>
            <a:chOff x="6845509" y="2525675"/>
            <a:chExt cx="822094" cy="1589632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6845509" y="2586418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3056642">
              <a:off x="6856736" y="2844765"/>
              <a:ext cx="976734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B00000"/>
                  </a:solidFill>
                  <a:latin typeface="Calibri" pitchFamily="34" charset="0"/>
                  <a:cs typeface="Calibri" pitchFamily="34" charset="0"/>
                </a:rPr>
                <a:t>0.04/yr</a:t>
              </a:r>
              <a:endParaRPr lang="en-US" sz="2200" b="1" dirty="0">
                <a:solidFill>
                  <a:srgbClr val="B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7667603" y="3658107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pic>
        <p:nvPicPr>
          <p:cNvPr id="25" name="Picture 24" descr="cow_USDA-green-Paint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 l="905" t="1317" r="905" b="1317"/>
          <a:stretch>
            <a:fillRect/>
          </a:stretch>
        </p:blipFill>
        <p:spPr>
          <a:xfrm>
            <a:off x="2260334" y="3245433"/>
            <a:ext cx="992232" cy="677323"/>
          </a:xfrm>
          <a:prstGeom prst="rect">
            <a:avLst/>
          </a:prstGeom>
          <a:ln>
            <a:noFill/>
          </a:ln>
        </p:spPr>
      </p:pic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2410089" y="3370138"/>
            <a:ext cx="549679" cy="28520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6" descr="bull_USDA-blue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317261" y="1410306"/>
            <a:ext cx="1005840" cy="743917"/>
          </a:xfrm>
          <a:prstGeom prst="rect">
            <a:avLst/>
          </a:prstGeom>
        </p:spPr>
      </p:pic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4547210" y="1536855"/>
            <a:ext cx="457200" cy="265151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45363" y="1333240"/>
            <a:ext cx="150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00000"/>
                </a:solidFill>
              </a:rPr>
              <a:t>August 2016</a:t>
            </a:r>
            <a:endParaRPr lang="en-US" sz="2000" b="1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Genetic trend – daughter pregnancy rate</a:t>
            </a:r>
            <a:r>
              <a:rPr lang="en-US" sz="3000" dirty="0" smtClean="0">
                <a:solidFill>
                  <a:srgbClr val="FFFF00"/>
                </a:solidFill>
              </a:rPr>
              <a:t> (Holstein)</a:t>
            </a:r>
            <a:endParaRPr lang="en-US" sz="3000" dirty="0">
              <a:solidFill>
                <a:srgbClr val="FFFF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874248" y="4561403"/>
            <a:ext cx="6492240" cy="0"/>
          </a:xfrm>
          <a:prstGeom prst="line">
            <a:avLst/>
          </a:prstGeom>
          <a:noFill/>
          <a:ln w="34925" cap="rnd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9" name="Chart 18"/>
          <p:cNvGraphicFramePr/>
          <p:nvPr/>
        </p:nvGraphicFramePr>
        <p:xfrm>
          <a:off x="476499" y="134302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55701" y="4180753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28.5%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oup 26"/>
          <p:cNvGrpSpPr/>
          <p:nvPr/>
        </p:nvGrpSpPr>
        <p:grpSpPr>
          <a:xfrm>
            <a:off x="7066133" y="3606065"/>
            <a:ext cx="1310261" cy="995325"/>
            <a:chOff x="6897692" y="1915945"/>
            <a:chExt cx="1310261" cy="995325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326770" y="245407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7908246" y="2117963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B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 rot="19680000">
              <a:off x="6897692" y="1915945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B00000"/>
                  </a:solidFill>
                  <a:latin typeface="Calibri" pitchFamily="34" charset="0"/>
                  <a:cs typeface="Calibri" pitchFamily="34" charset="0"/>
                </a:rPr>
                <a:t>0.3%/yr</a:t>
              </a:r>
              <a:endParaRPr lang="en-US" sz="2200" b="1" dirty="0">
                <a:solidFill>
                  <a:srgbClr val="B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25" name="Picture 24" descr="cow_USDA-green-Paint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</a:blip>
          <a:srcRect l="905" t="1317" r="905" b="2635"/>
          <a:stretch>
            <a:fillRect/>
          </a:stretch>
        </p:blipFill>
        <p:spPr>
          <a:xfrm>
            <a:off x="5220104" y="3012825"/>
            <a:ext cx="992232" cy="668165"/>
          </a:xfrm>
          <a:prstGeom prst="rect">
            <a:avLst/>
          </a:prstGeom>
          <a:ln>
            <a:noFill/>
          </a:ln>
        </p:spPr>
      </p:pic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5369859" y="3137530"/>
            <a:ext cx="549679" cy="28520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6" descr="bull_USDA-blue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38155" y="2669607"/>
            <a:ext cx="1005840" cy="743917"/>
          </a:xfrm>
          <a:prstGeom prst="rect">
            <a:avLst/>
          </a:prstGeom>
        </p:spPr>
      </p:pic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3380639" y="2796635"/>
            <a:ext cx="457200" cy="265151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0979" y="1257040"/>
            <a:ext cx="150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00000"/>
                </a:solidFill>
              </a:rPr>
              <a:t>August 2016</a:t>
            </a:r>
            <a:endParaRPr lang="en-US" sz="2000" b="1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Genetic trend – calving ease</a:t>
            </a:r>
            <a:r>
              <a:rPr lang="en-US" sz="3000" dirty="0" smtClean="0">
                <a:solidFill>
                  <a:srgbClr val="FFFF00"/>
                </a:solidFill>
              </a:rPr>
              <a:t> (Holstein)</a:t>
            </a:r>
            <a:endParaRPr lang="en-US" sz="3000" dirty="0">
              <a:solidFill>
                <a:srgbClr val="FFFF00"/>
              </a:solidFill>
            </a:endParaRPr>
          </a:p>
        </p:txBody>
      </p:sp>
      <p:graphicFrame>
        <p:nvGraphicFramePr>
          <p:cNvPr id="38" name="Chart 37"/>
          <p:cNvGraphicFramePr/>
          <p:nvPr/>
        </p:nvGraphicFramePr>
        <p:xfrm>
          <a:off x="440406" y="134302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002451" y="4277020"/>
            <a:ext cx="2929117" cy="29572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300"/>
              </a:lnSpc>
            </a:pPr>
            <a:r>
              <a:rPr lang="en-US" sz="22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Service-sire calving ease</a:t>
            </a:r>
            <a:endParaRPr lang="en-US" sz="2200" b="1" dirty="0">
              <a:solidFill>
                <a:srgbClr val="00337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Group 26"/>
          <p:cNvGrpSpPr/>
          <p:nvPr/>
        </p:nvGrpSpPr>
        <p:grpSpPr>
          <a:xfrm>
            <a:off x="6364201" y="2327512"/>
            <a:ext cx="882252" cy="1949995"/>
            <a:chOff x="6604877" y="1611860"/>
            <a:chExt cx="882252" cy="1949995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6604877" y="1611860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 rot="3251387">
              <a:off x="6676265" y="2351471"/>
              <a:ext cx="976734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B00000"/>
                  </a:solidFill>
                  <a:latin typeface="Calibri" pitchFamily="34" charset="0"/>
                  <a:cs typeface="Calibri" pitchFamily="34" charset="0"/>
                </a:rPr>
                <a:t>0.4%/yr</a:t>
              </a:r>
              <a:endParaRPr lang="en-US" sz="2200" b="1" dirty="0">
                <a:solidFill>
                  <a:srgbClr val="B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7487129" y="3104655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563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2410089" y="3281907"/>
            <a:ext cx="549679" cy="28520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DCE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4547210" y="1448624"/>
            <a:ext cx="457200" cy="265151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SCE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49907" y="1257041"/>
            <a:ext cx="150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00000"/>
                </a:solidFill>
              </a:rPr>
              <a:t>August 2016</a:t>
            </a:r>
            <a:endParaRPr lang="en-US" sz="2000" b="1" dirty="0">
              <a:solidFill>
                <a:srgbClr val="B00000"/>
              </a:solidFill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938283" y="2323891"/>
            <a:ext cx="2596244" cy="294953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300"/>
              </a:lnSpc>
            </a:pPr>
            <a:r>
              <a:rPr lang="en-US" sz="22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Daughter calving ease</a:t>
            </a:r>
            <a:endParaRPr lang="en-US" sz="2200" b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8" name="Group 26"/>
          <p:cNvGrpSpPr/>
          <p:nvPr/>
        </p:nvGrpSpPr>
        <p:grpSpPr>
          <a:xfrm>
            <a:off x="6149659" y="3815417"/>
            <a:ext cx="1273259" cy="874499"/>
            <a:chOff x="8860818" y="3103776"/>
            <a:chExt cx="1273259" cy="874499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flipV="1">
              <a:off x="9059319" y="3103776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337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0" name="Text Box 5"/>
            <p:cNvSpPr txBox="1">
              <a:spLocks noChangeArrowheads="1"/>
            </p:cNvSpPr>
            <p:nvPr/>
          </p:nvSpPr>
          <p:spPr bwMode="auto">
            <a:xfrm rot="716836">
              <a:off x="8860818" y="3639721"/>
              <a:ext cx="1101845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B00000"/>
                  </a:solidFill>
                  <a:latin typeface="Calibri" pitchFamily="34" charset="0"/>
                  <a:cs typeface="Calibri" pitchFamily="34" charset="0"/>
                </a:rPr>
                <a:t>0.05%/yr</a:t>
              </a:r>
              <a:endParaRPr lang="en-US" sz="2200" b="1" dirty="0">
                <a:solidFill>
                  <a:srgbClr val="B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V="1">
              <a:off x="10134077" y="3441539"/>
              <a:ext cx="0" cy="457200"/>
            </a:xfrm>
            <a:prstGeom prst="straightConnector1">
              <a:avLst/>
            </a:prstGeom>
            <a:noFill/>
            <a:ln w="38100" cap="flat" cmpd="sng" algn="ctr">
              <a:solidFill>
                <a:srgbClr val="00337F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evaluation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001000" cy="50292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Provides timely evaluations of young bulls for purchasing decisions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Increases accuracy of evaluations of bull dams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Assists in selection of service sires</a:t>
            </a:r>
          </a:p>
          <a:p>
            <a:pPr lvl="1">
              <a:spcAft>
                <a:spcPts val="3600"/>
              </a:spcAft>
            </a:pPr>
            <a:r>
              <a:rPr lang="en-US" dirty="0" smtClean="0">
                <a:solidFill>
                  <a:srgbClr val="00523C"/>
                </a:solidFill>
              </a:rPr>
              <a:t>Particularly for traits with low reliability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High demand for semen from genomically evaluated 2-year-old bulls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are abundant</a:t>
            </a:r>
            <a:endParaRPr lang="en-US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176981" y="1072056"/>
          <a:ext cx="8790038" cy="523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6975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2009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049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2010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444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2011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76478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2012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446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2013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576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2014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1" name="TextBox 96"/>
          <p:cNvSpPr txBox="1"/>
          <p:nvPr/>
        </p:nvSpPr>
        <p:spPr>
          <a:xfrm>
            <a:off x="1367328" y="1272873"/>
            <a:ext cx="4671522" cy="2987997"/>
          </a:xfrm>
          <a:prstGeom prst="rect">
            <a:avLst/>
          </a:prstGeom>
          <a:solidFill>
            <a:prstClr val="white"/>
          </a:solidFill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young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Imputed, old (young cows included before March 2012) 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</a:rPr>
              <a:t>&lt;50K, old, male (</a:t>
            </a: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 20 bulls)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young, 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female</a:t>
            </a:r>
          </a:p>
          <a:p>
            <a:pPr>
              <a:lnSpc>
                <a:spcPts val="1670"/>
              </a:lnSpc>
              <a:spcAft>
                <a:spcPts val="700"/>
              </a:spcAft>
            </a:pPr>
            <a:r>
              <a:rPr lang="en-US" sz="1600" b="1" dirty="0" smtClean="0">
                <a:solidFill>
                  <a:srgbClr val="001322"/>
                </a:solidFill>
                <a:sym typeface="Symbol"/>
              </a:rPr>
              <a:t>50K, old, male</a:t>
            </a:r>
            <a:endParaRPr lang="en-US" sz="1600" b="1" dirty="0">
              <a:solidFill>
                <a:srgbClr val="00132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5662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2015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30933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2016</a:t>
            </a:r>
            <a:endParaRPr lang="en-US" sz="1300" b="1" dirty="0">
              <a:solidFill>
                <a:srgbClr val="00132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8387" y="5801201"/>
            <a:ext cx="5801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001322"/>
                </a:solidFill>
              </a:rPr>
              <a:t>2017</a:t>
            </a:r>
            <a:endParaRPr lang="en-US" sz="1300" b="1" dirty="0">
              <a:solidFill>
                <a:srgbClr val="00132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samples </a:t>
            </a:r>
            <a:r>
              <a:rPr lang="en-US" dirty="0" smtClean="0">
                <a:solidFill>
                  <a:srgbClr val="FFFF00"/>
                </a:solidFill>
              </a:rPr>
              <a:t>(1 farm, 1 day)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5723" r="3196" b="40126"/>
          <a:stretch>
            <a:fillRect/>
          </a:stretch>
        </p:blipFill>
        <p:spPr bwMode="auto">
          <a:xfrm>
            <a:off x="1468100" y="1149179"/>
            <a:ext cx="620780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49094" y="6172312"/>
            <a:ext cx="11221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Photo: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523C"/>
                </a:solidFill>
                <a:effectLst/>
                <a:uLnTx/>
                <a:uFillTx/>
              </a:rPr>
              <a:t>Zoetis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523C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incoming data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84123"/>
              </p:ext>
            </p:extLst>
          </p:nvPr>
        </p:nvGraphicFramePr>
        <p:xfrm>
          <a:off x="381000" y="1268760"/>
          <a:ext cx="8382000" cy="452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2600"/>
                <a:gridCol w="28194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24427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Data</a:t>
                      </a:r>
                      <a:endParaRPr lang="en-US" sz="2700" b="1" dirty="0">
                        <a:solidFill>
                          <a:srgbClr val="24427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solidFill>
                            <a:srgbClr val="00523C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Annual value</a:t>
                      </a:r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Phenotypes from DHI </a:t>
                      </a:r>
                      <a:r>
                        <a:rPr lang="en-US" sz="2700" b="1" dirty="0" smtClean="0">
                          <a:solidFill>
                            <a:srgbClr val="24427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(2014)</a:t>
                      </a:r>
                      <a:endParaRPr lang="en-US" sz="2700" b="1" dirty="0">
                        <a:solidFill>
                          <a:srgbClr val="24427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B="0" anchor="b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    4 million cows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×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$1.25/cow/month</a:t>
                      </a:r>
                      <a:endParaRPr lang="en-US" sz="2700" b="1" dirty="0">
                        <a:solidFill>
                          <a:srgbClr val="00000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T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solidFill>
                            <a:srgbClr val="00523C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$60 million</a:t>
                      </a:r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Genotypes from CDCB </a:t>
                      </a:r>
                      <a:r>
                        <a:rPr lang="en-US" sz="2700" b="1" dirty="0" smtClean="0">
                          <a:solidFill>
                            <a:srgbClr val="24427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(2014)</a:t>
                      </a:r>
                      <a:endParaRPr lang="en-US" sz="2700" b="1" dirty="0">
                        <a:solidFill>
                          <a:srgbClr val="24427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pPr algn="r"/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    15,000 medium density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×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$125</a:t>
                      </a:r>
                      <a:endParaRPr lang="en-US" sz="2700" b="1" dirty="0">
                        <a:solidFill>
                          <a:srgbClr val="00000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solidFill>
                            <a:srgbClr val="00523C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$2 million</a:t>
                      </a:r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    258,000 </a:t>
                      </a:r>
                      <a:r>
                        <a:rPr lang="en-US" sz="27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low density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×</a:t>
                      </a:r>
                      <a:r>
                        <a:rPr lang="en-US" sz="27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$45</a:t>
                      </a:r>
                      <a:endParaRPr lang="en-US" sz="2700" b="1" dirty="0">
                        <a:solidFill>
                          <a:srgbClr val="00000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solidFill>
                            <a:srgbClr val="00523C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$12 million</a:t>
                      </a:r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Whole genome sequence</a:t>
                      </a:r>
                      <a:r>
                        <a:rPr lang="en-US" sz="27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data </a:t>
                      </a:r>
                      <a:r>
                        <a:rPr lang="en-US" sz="2700" b="1" baseline="0" dirty="0" smtClean="0">
                          <a:solidFill>
                            <a:srgbClr val="24427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(2015)</a:t>
                      </a:r>
                      <a:endParaRPr lang="en-US" sz="2700" b="1" dirty="0">
                        <a:solidFill>
                          <a:srgbClr val="24427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B="0" anchor="b"/>
                </a:tc>
                <a:tc>
                  <a:txBody>
                    <a:bodyPr/>
                    <a:lstStyle/>
                    <a:p>
                      <a:pPr algn="r"/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    200+ bulls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×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$1,000</a:t>
                      </a:r>
                      <a:r>
                        <a:rPr lang="en-US" sz="2700" b="1" dirty="0" smtClean="0">
                          <a:solidFill>
                            <a:srgbClr val="24427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(AGIL data)</a:t>
                      </a:r>
                      <a:endParaRPr lang="en-US" sz="2700" b="1" dirty="0">
                        <a:solidFill>
                          <a:srgbClr val="24427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solidFill>
                            <a:srgbClr val="00523C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$0.2 million</a:t>
                      </a:r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    1,000+ bulls 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Arial Unicode MS"/>
                          <a:ea typeface="Arial Unicode MS"/>
                          <a:cs typeface="Arial Unicode MS"/>
                        </a:rPr>
                        <a:t>×</a:t>
                      </a:r>
                      <a:r>
                        <a:rPr lang="en-US" sz="2700" b="1" dirty="0" smtClean="0">
                          <a:solidFill>
                            <a:srgbClr val="00000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$3,000</a:t>
                      </a:r>
                      <a:r>
                        <a:rPr lang="en-US" sz="2700" b="1" dirty="0" smtClean="0">
                          <a:solidFill>
                            <a:srgbClr val="244270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 (world data)</a:t>
                      </a:r>
                      <a:endParaRPr lang="en-US" sz="2700" b="1" dirty="0">
                        <a:solidFill>
                          <a:srgbClr val="244270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700" b="1" dirty="0" smtClean="0">
                          <a:solidFill>
                            <a:srgbClr val="00523C"/>
                          </a:solidFill>
                          <a:latin typeface="+mn-lt"/>
                          <a:ea typeface="Trebuchet MS" charset="0"/>
                          <a:cs typeface="Trebuchet MS" charset="0"/>
                        </a:rPr>
                        <a:t>$3 million</a:t>
                      </a:r>
                      <a:endParaRPr lang="en-US" sz="2700" b="1" dirty="0">
                        <a:solidFill>
                          <a:srgbClr val="00523C"/>
                        </a:solidFill>
                        <a:latin typeface="+mn-lt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is-IS" smtClean="0"/>
              <a:t>How genetic selection works</a:t>
            </a:r>
          </a:p>
          <a:p>
            <a:pPr>
              <a:spcAft>
                <a:spcPts val="4200"/>
              </a:spcAft>
            </a:pPr>
            <a:r>
              <a:rPr lang="is-IS" smtClean="0"/>
              <a:t>Gains due to genetic selection</a:t>
            </a:r>
          </a:p>
          <a:p>
            <a:pPr>
              <a:spcAft>
                <a:spcPts val="4200"/>
              </a:spcAft>
            </a:pPr>
            <a:r>
              <a:rPr lang="en-US" smtClean="0"/>
              <a:t>Use of genomic technology</a:t>
            </a:r>
          </a:p>
          <a:p>
            <a:pPr>
              <a:spcAft>
                <a:spcPts val="4200"/>
              </a:spcAft>
            </a:pPr>
            <a:r>
              <a:rPr lang="en-US" smtClean="0"/>
              <a:t>Future research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443219" y="5945633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*2013 </a:t>
            </a:r>
            <a:r>
              <a:rPr lang="en-US" b="1" dirty="0">
                <a:solidFill>
                  <a:srgbClr val="244270"/>
                </a:solidFill>
              </a:rPr>
              <a:t>deregressed value – </a:t>
            </a:r>
            <a:r>
              <a:rPr lang="en-US" b="1" dirty="0" smtClean="0">
                <a:solidFill>
                  <a:srgbClr val="244270"/>
                </a:solidFill>
              </a:rPr>
              <a:t>2009 </a:t>
            </a:r>
            <a:r>
              <a:rPr lang="en-US" b="1" dirty="0">
                <a:solidFill>
                  <a:srgbClr val="244270"/>
                </a:solidFill>
              </a:rPr>
              <a:t>genomic </a:t>
            </a:r>
            <a:r>
              <a:rPr lang="en-US" b="1" dirty="0" smtClean="0">
                <a:solidFill>
                  <a:srgbClr val="244270"/>
                </a:solidFill>
              </a:rPr>
              <a:t>evaluation</a:t>
            </a:r>
            <a:endParaRPr lang="en-US" b="1" dirty="0">
              <a:solidFill>
                <a:srgbClr val="244270"/>
              </a:solidFill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420649"/>
                <a:gridCol w="1421296"/>
                <a:gridCol w="1634871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Trait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Bias*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gain (% points)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Milk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−80.3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69.2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Fat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−1.4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68.4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29.5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Protein (kg)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Fat 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93.7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54.8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Protein 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86.3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48.0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Productive life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months)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73.7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41.6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Somatic cell score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64.9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29.3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pregnancy rate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53.5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20.9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Sire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calving ease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45.8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19.6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calving ease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−1.8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44.2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Sire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stillbirth rate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28.2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Daughter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stillbirth rate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37.6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17.9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" name="Rectangle 106"/>
          <p:cNvSpPr>
            <a:spLocks noChangeArrowheads="1"/>
          </p:cNvSpPr>
          <p:nvPr/>
        </p:nvSpPr>
        <p:spPr bwMode="auto">
          <a:xfrm>
            <a:off x="443219" y="5945633"/>
            <a:ext cx="51587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244270"/>
                </a:solidFill>
              </a:rPr>
              <a:t>*2013 </a:t>
            </a:r>
            <a:r>
              <a:rPr lang="en-US" b="1" dirty="0">
                <a:solidFill>
                  <a:srgbClr val="244270"/>
                </a:solidFill>
              </a:rPr>
              <a:t>deregressed value – </a:t>
            </a:r>
            <a:r>
              <a:rPr lang="en-US" b="1" dirty="0" smtClean="0">
                <a:solidFill>
                  <a:srgbClr val="244270"/>
                </a:solidFill>
              </a:rPr>
              <a:t>2009 </a:t>
            </a:r>
            <a:r>
              <a:rPr lang="en-US" b="1" dirty="0">
                <a:solidFill>
                  <a:srgbClr val="244270"/>
                </a:solidFill>
              </a:rPr>
              <a:t>genomic </a:t>
            </a:r>
            <a:r>
              <a:rPr lang="en-US" b="1" dirty="0" smtClean="0">
                <a:solidFill>
                  <a:srgbClr val="244270"/>
                </a:solidFill>
              </a:rPr>
              <a:t>evaluation</a:t>
            </a:r>
            <a:endParaRPr lang="en-US" b="1" dirty="0">
              <a:solidFill>
                <a:srgbClr val="244270"/>
              </a:solidFill>
            </a:endParaRPr>
          </a:p>
        </p:txBody>
      </p:sp>
      <p:graphicFrame>
        <p:nvGraphicFramePr>
          <p:cNvPr id="4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43833"/>
              </p:ext>
            </p:extLst>
          </p:nvPr>
        </p:nvGraphicFramePr>
        <p:xfrm>
          <a:off x="455612" y="1233488"/>
          <a:ext cx="8380043" cy="4490720"/>
        </p:xfrm>
        <a:graphic>
          <a:graphicData uri="http://schemas.openxmlformats.org/drawingml/2006/table">
            <a:tbl>
              <a:tblPr/>
              <a:tblGrid>
                <a:gridCol w="3420649"/>
                <a:gridCol w="1421296"/>
                <a:gridCol w="1634871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Trait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Bias*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(%)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Reliability gain (% points)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Final score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58.8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Stature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68.5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30.6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Dairy form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  <a:defRPr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71.8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34.5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Rump angle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34.7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Rump width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65.0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28.1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Feet and legs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44.0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12.8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Fore udder attachment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70.4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33.1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Rear udder height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59.4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22.2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Udder depth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75.3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37.7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Udder cleft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62.1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25.1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Front teat placement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 </a:t>
                      </a: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−0.2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69.9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32.6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Teat length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30238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	−0.1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66.7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charset="0"/>
                        </a:rPr>
                        <a:t>29.4</a:t>
                      </a:r>
                      <a:endParaRPr kumimoji="0" 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merit </a:t>
            </a:r>
            <a:r>
              <a:rPr lang="en-US" dirty="0" smtClean="0">
                <a:solidFill>
                  <a:srgbClr val="FFFF00"/>
                </a:solidFill>
              </a:rPr>
              <a:t>(marketed Holstein bulls)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14219"/>
              </p:ext>
            </p:extLst>
          </p:nvPr>
        </p:nvGraphicFramePr>
        <p:xfrm>
          <a:off x="457200" y="1351722"/>
          <a:ext cx="8229600" cy="492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can be applied to many traits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AU" dirty="0" smtClean="0"/>
              <a:t>An animal’s genotype is good for all traits </a:t>
            </a:r>
            <a:endParaRPr lang="en-US" dirty="0" smtClean="0"/>
          </a:p>
          <a:p>
            <a:pPr>
              <a:spcAft>
                <a:spcPts val="3000"/>
              </a:spcAft>
            </a:pPr>
            <a:r>
              <a:rPr lang="en-US" dirty="0" smtClean="0"/>
              <a:t>Traditional evaluations are required for accurate estimates of SNP effects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Traditional evaluations not currently available for heat tolerance or feed efficiency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Research populations could provide data for traits that are expensive to measure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Will resulting evaluations work in target population?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 ways farmers can use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Animal ID and parentage verification</a:t>
            </a:r>
          </a:p>
          <a:p>
            <a:pPr lvl="1">
              <a:spcAft>
                <a:spcPts val="4200"/>
              </a:spcAft>
            </a:pPr>
            <a:r>
              <a:rPr lang="en-US" dirty="0" smtClean="0">
                <a:solidFill>
                  <a:srgbClr val="00523C"/>
                </a:solidFill>
              </a:rPr>
              <a:t>Is this the animal that I think it is?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Early culling decisions</a:t>
            </a:r>
          </a:p>
          <a:p>
            <a:pPr lvl="1">
              <a:spcAft>
                <a:spcPts val="4200"/>
              </a:spcAft>
            </a:pPr>
            <a:r>
              <a:rPr lang="en-US" dirty="0" smtClean="0">
                <a:solidFill>
                  <a:srgbClr val="00523C"/>
                </a:solidFill>
              </a:rPr>
              <a:t>Am I raising the right animals?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Mate selection</a:t>
            </a:r>
          </a:p>
          <a:p>
            <a:pPr lvl="1">
              <a:spcAft>
                <a:spcPts val="4200"/>
              </a:spcAft>
            </a:pPr>
            <a:r>
              <a:rPr lang="en-US" dirty="0" smtClean="0">
                <a:solidFill>
                  <a:srgbClr val="00523C"/>
                </a:solidFill>
              </a:rPr>
              <a:t>How do I produce the best calves?</a:t>
            </a:r>
          </a:p>
          <a:p>
            <a:r>
              <a:rPr lang="en-US" dirty="0" smtClean="0"/>
              <a:t>Identification of elite </a:t>
            </a:r>
            <a:r>
              <a:rPr lang="en-US" dirty="0" smtClean="0"/>
              <a:t>cows</a:t>
            </a:r>
          </a:p>
          <a:p>
            <a:pPr lvl="1"/>
            <a:r>
              <a:rPr lang="en-US" dirty="0" smtClean="0">
                <a:solidFill>
                  <a:srgbClr val="00523C"/>
                </a:solidFill>
              </a:rPr>
              <a:t>What are the best genetics in my herd?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indices include many traits …</a:t>
            </a:r>
            <a:endParaRPr lang="en-US" dirty="0"/>
          </a:p>
        </p:txBody>
      </p:sp>
      <p:sp>
        <p:nvSpPr>
          <p:cNvPr id="5" name="Shape 70"/>
          <p:cNvSpPr/>
          <p:nvPr/>
        </p:nvSpPr>
        <p:spPr>
          <a:xfrm>
            <a:off x="4165363" y="6169654"/>
            <a:ext cx="3742213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1400" b="1" i="1" dirty="0">
                <a:solidFill>
                  <a:srgbClr val="000000"/>
                </a:solidFill>
                <a:latin typeface="+mn-lt"/>
              </a:rPr>
              <a:t>Source: </a:t>
            </a:r>
            <a:r>
              <a:rPr sz="1400" b="1" dirty="0">
                <a:solidFill>
                  <a:srgbClr val="00523C"/>
                </a:solidFill>
                <a:latin typeface="+mn-lt"/>
              </a:rPr>
              <a:t>Miglior et </a:t>
            </a:r>
            <a:r>
              <a:rPr lang="en-US" sz="1400" b="1" dirty="0" smtClean="0">
                <a:solidFill>
                  <a:srgbClr val="00523C"/>
                </a:solidFill>
                <a:latin typeface="+mn-lt"/>
              </a:rPr>
              <a:t>a</a:t>
            </a:r>
            <a:r>
              <a:rPr sz="1400" b="1" dirty="0" smtClean="0">
                <a:solidFill>
                  <a:srgbClr val="00523C"/>
                </a:solidFill>
                <a:latin typeface="+mn-lt"/>
              </a:rPr>
              <a:t>l.</a:t>
            </a:r>
            <a:r>
              <a:rPr lang="en-US" sz="1400" b="1" dirty="0" smtClean="0">
                <a:solidFill>
                  <a:srgbClr val="00523C"/>
                </a:solidFill>
                <a:latin typeface="+mn-lt"/>
              </a:rPr>
              <a:t> (</a:t>
            </a:r>
            <a:r>
              <a:rPr sz="1400" b="1" dirty="0" smtClean="0">
                <a:solidFill>
                  <a:srgbClr val="00523C"/>
                </a:solidFill>
                <a:latin typeface="+mn-lt"/>
              </a:rPr>
              <a:t>2012</a:t>
            </a:r>
            <a:r>
              <a:rPr lang="en-US" sz="1400" b="1" dirty="0" smtClean="0">
                <a:solidFill>
                  <a:srgbClr val="00523C"/>
                </a:solidFill>
                <a:latin typeface="+mn-lt"/>
              </a:rPr>
              <a:t>)</a:t>
            </a:r>
            <a:endParaRPr sz="1400" b="1" dirty="0">
              <a:solidFill>
                <a:srgbClr val="00523C"/>
              </a:solidFill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38539" y="1188357"/>
          <a:ext cx="8696739" cy="496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we keep adding new ones</a:t>
            </a:r>
            <a:endParaRPr lang="en-US" dirty="0"/>
          </a:p>
        </p:txBody>
      </p:sp>
      <p:graphicFrame>
        <p:nvGraphicFramePr>
          <p:cNvPr id="4" name="Group 1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761502"/>
              </p:ext>
            </p:extLst>
          </p:nvPr>
        </p:nvGraphicFramePr>
        <p:xfrm>
          <a:off x="481264" y="1284642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new traits?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Changes in production economics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Technology produces new phenotypes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Better understanding of biology</a:t>
            </a:r>
          </a:p>
          <a:p>
            <a:r>
              <a:rPr lang="en-US" dirty="0" smtClean="0"/>
              <a:t>Recent review by Egger-Danner et al.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92" y="3758520"/>
            <a:ext cx="7315200" cy="251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traits should add information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0298" y="532370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550" y="532370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63515" y="410921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35174" y="202741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84588" y="2919581"/>
            <a:ext cx="449786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Phenotypic correlation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with existing traits</a:t>
            </a:r>
            <a:endParaRPr lang="en-US" sz="2400" b="1" dirty="0">
              <a:solidFill>
                <a:srgbClr val="24427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3335"/>
              </p:ext>
            </p:extLst>
          </p:nvPr>
        </p:nvGraphicFramePr>
        <p:xfrm>
          <a:off x="1773198" y="1213021"/>
          <a:ext cx="6400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include some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new information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contain little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new information</a:t>
                      </a:r>
                      <a:endParaRPr lang="en-US" sz="2400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include much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new information</a:t>
                      </a:r>
                      <a:endParaRPr lang="en-US" sz="2400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include some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new information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64726" y="5717060"/>
            <a:ext cx="604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23C"/>
                </a:solidFill>
                <a:latin typeface="+mn-lt"/>
              </a:rPr>
              <a:t>Genetic correlation with existing traits</a:t>
            </a:r>
            <a:endParaRPr lang="en-US" sz="2400" b="1" dirty="0">
              <a:solidFill>
                <a:srgbClr val="00523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traits should have value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513" y="532370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765" y="532370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1730" y="410921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73389" y="202741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22803" y="3079881"/>
            <a:ext cx="4497865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Phenotype value</a:t>
            </a:r>
            <a:endParaRPr lang="en-US" sz="2400" b="1" dirty="0">
              <a:solidFill>
                <a:srgbClr val="24427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13335"/>
              </p:ext>
            </p:extLst>
          </p:nvPr>
        </p:nvGraphicFramePr>
        <p:xfrm>
          <a:off x="1711413" y="1213021"/>
          <a:ext cx="6400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Milk yield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Feed intake</a:t>
                      </a:r>
                      <a:endParaRPr lang="en-US" sz="2400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Conformation</a:t>
                      </a:r>
                      <a:endParaRPr lang="en-US" sz="2400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Greenhouse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gas emissions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2941" y="5717060"/>
            <a:ext cx="604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23C"/>
                </a:solidFill>
                <a:latin typeface="+mn-lt"/>
              </a:rPr>
              <a:t>Measurement cost</a:t>
            </a:r>
            <a:endParaRPr lang="en-US" sz="2400" b="1" dirty="0">
              <a:solidFill>
                <a:srgbClr val="00523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genetic selection 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pPr marL="228600" indent="-228600">
              <a:lnSpc>
                <a:spcPts val="2600"/>
              </a:lnSpc>
              <a:spcAft>
                <a:spcPts val="2400"/>
              </a:spcAft>
            </a:pPr>
            <a:r>
              <a:rPr lang="en-US" sz="2400" dirty="0" smtClean="0">
                <a:solidFill>
                  <a:srgbClr val="00523C"/>
                </a:solidFill>
                <a:sym typeface="Symbol"/>
              </a:rPr>
              <a:t></a:t>
            </a:r>
            <a:r>
              <a:rPr lang="en-US" sz="2400" dirty="0" smtClean="0">
                <a:solidFill>
                  <a:srgbClr val="00523C"/>
                </a:solidFill>
              </a:rPr>
              <a:t>G </a:t>
            </a:r>
            <a:r>
              <a:rPr lang="en-US" sz="2400" dirty="0" smtClean="0">
                <a:solidFill>
                  <a:srgbClr val="000000"/>
                </a:solidFill>
              </a:rPr>
              <a:t>= genetic gain each year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</a:pPr>
            <a:r>
              <a:rPr lang="en-US" sz="2400" dirty="0" smtClean="0">
                <a:solidFill>
                  <a:srgbClr val="00523C"/>
                </a:solidFill>
              </a:rPr>
              <a:t>Reliability </a:t>
            </a:r>
            <a:r>
              <a:rPr lang="en-US" sz="2400" dirty="0" smtClean="0">
                <a:solidFill>
                  <a:srgbClr val="000000"/>
                </a:solidFill>
              </a:rPr>
              <a:t>= h</a:t>
            </a:r>
            <a:r>
              <a:rPr lang="en-US" sz="2400" dirty="0" smtClean="0"/>
              <a:t>ow certain we are about our estimate of an animal’s genetic merit</a:t>
            </a:r>
            <a:r>
              <a:rPr lang="en-US" sz="2400" dirty="0" smtClean="0">
                <a:solidFill>
                  <a:srgbClr val="244270"/>
                </a:solidFill>
              </a:rPr>
              <a:t> </a:t>
            </a:r>
            <a:r>
              <a:rPr lang="en-US" sz="2400" dirty="0" smtClean="0">
                <a:solidFill>
                  <a:srgbClr val="B00000"/>
                </a:solidFill>
              </a:rPr>
              <a:t>(genomics </a:t>
            </a:r>
            <a:r>
              <a:rPr lang="en-US" sz="2400" dirty="0" smtClean="0">
                <a:solidFill>
                  <a:srgbClr val="B00000"/>
                </a:solidFill>
                <a:latin typeface="Calibri"/>
                <a:cs typeface="Arial"/>
                <a:sym typeface="AMS Mathematical Symbol"/>
              </a:rPr>
              <a:t>↑</a:t>
            </a:r>
            <a:r>
              <a:rPr lang="en-US" sz="2400" dirty="0" smtClean="0">
                <a:solidFill>
                  <a:srgbClr val="B00000"/>
                </a:solidFill>
              </a:rPr>
              <a:t>)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</a:pPr>
            <a:r>
              <a:rPr lang="en-US" sz="2400" dirty="0" smtClean="0">
                <a:solidFill>
                  <a:srgbClr val="00523C"/>
                </a:solidFill>
              </a:rPr>
              <a:t>Selection intensity </a:t>
            </a:r>
            <a:r>
              <a:rPr lang="en-US" sz="2400" dirty="0" smtClean="0">
                <a:solidFill>
                  <a:srgbClr val="000000"/>
                </a:solidFill>
              </a:rPr>
              <a:t>= ho</a:t>
            </a:r>
            <a:r>
              <a:rPr lang="en-US" sz="2400" dirty="0" smtClean="0"/>
              <a:t>w selective we are when making mating decisions </a:t>
            </a:r>
            <a:r>
              <a:rPr lang="en-US" sz="2400" dirty="0" smtClean="0">
                <a:solidFill>
                  <a:srgbClr val="B00000"/>
                </a:solidFill>
              </a:rPr>
              <a:t>(management can </a:t>
            </a:r>
            <a:r>
              <a:rPr lang="en-US" sz="2400" dirty="0" smtClean="0">
                <a:solidFill>
                  <a:srgbClr val="B00000"/>
                </a:solidFill>
                <a:cs typeface="Arial"/>
                <a:sym typeface="AMS Mathematical Symbol"/>
              </a:rPr>
              <a:t>↑</a:t>
            </a:r>
            <a:r>
              <a:rPr lang="en-US" sz="2400" dirty="0" smtClean="0">
                <a:solidFill>
                  <a:srgbClr val="B00000"/>
                </a:solidFill>
              </a:rPr>
              <a:t>)</a:t>
            </a:r>
          </a:p>
          <a:p>
            <a:pPr marL="228600" indent="-228600">
              <a:lnSpc>
                <a:spcPts val="2600"/>
              </a:lnSpc>
              <a:spcAft>
                <a:spcPts val="2400"/>
              </a:spcAft>
            </a:pPr>
            <a:r>
              <a:rPr lang="en-US" sz="2400" dirty="0" smtClean="0">
                <a:solidFill>
                  <a:srgbClr val="00523C"/>
                </a:solidFill>
              </a:rPr>
              <a:t>Genetic variance </a:t>
            </a:r>
            <a:r>
              <a:rPr lang="en-US" sz="2400" dirty="0" smtClean="0">
                <a:solidFill>
                  <a:srgbClr val="000000"/>
                </a:solidFill>
              </a:rPr>
              <a:t>= varia</a:t>
            </a:r>
            <a:r>
              <a:rPr lang="en-US" sz="2400" dirty="0" smtClean="0"/>
              <a:t>tion in the population due to genetics </a:t>
            </a:r>
            <a:r>
              <a:rPr lang="en-US" sz="2400" dirty="0" smtClean="0">
                <a:solidFill>
                  <a:srgbClr val="B00000"/>
                </a:solidFill>
              </a:rPr>
              <a:t>(we can’t really change this)</a:t>
            </a:r>
          </a:p>
          <a:p>
            <a:pPr marL="228600" indent="-228600">
              <a:lnSpc>
                <a:spcPts val="2600"/>
              </a:lnSpc>
            </a:pPr>
            <a:r>
              <a:rPr lang="en-US" sz="2400" dirty="0" smtClean="0">
                <a:solidFill>
                  <a:srgbClr val="00523C"/>
                </a:solidFill>
              </a:rPr>
              <a:t>Generation interval </a:t>
            </a:r>
            <a:r>
              <a:rPr lang="en-US" sz="2400" dirty="0" smtClean="0">
                <a:solidFill>
                  <a:srgbClr val="000000"/>
                </a:solidFill>
              </a:rPr>
              <a:t>= time b</a:t>
            </a:r>
            <a:r>
              <a:rPr lang="en-US" sz="2400" dirty="0" smtClean="0"/>
              <a:t>etween generations </a:t>
            </a:r>
            <a:r>
              <a:rPr lang="en-US" sz="2400" dirty="0" smtClean="0">
                <a:solidFill>
                  <a:srgbClr val="B00000"/>
                </a:solidFill>
              </a:rPr>
              <a:t>(genomics </a:t>
            </a:r>
            <a:r>
              <a:rPr lang="en-US" sz="2400" dirty="0" smtClean="0">
                <a:solidFill>
                  <a:srgbClr val="B00000"/>
                </a:solidFill>
                <a:latin typeface="Calibri"/>
              </a:rPr>
              <a:t>↓</a:t>
            </a:r>
            <a:r>
              <a:rPr lang="en-US" sz="2400" dirty="0" smtClean="0">
                <a:solidFill>
                  <a:srgbClr val="B00000"/>
                </a:solidFill>
              </a:rPr>
              <a:t>)</a:t>
            </a:r>
          </a:p>
          <a:p>
            <a:pPr>
              <a:lnSpc>
                <a:spcPts val="2600"/>
              </a:lnSpc>
            </a:pP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1234440"/>
          <a:ext cx="7886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7886520" imgH="736560" progId="Equation.DSMT4">
                  <p:embed/>
                </p:oleObj>
              </mc:Choice>
              <mc:Fallback>
                <p:oleObj name="Equation" r:id="rId4" imgW="7886520" imgH="736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34440"/>
                        <a:ext cx="78867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current phenotypes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Low dimensionality</a:t>
            </a:r>
          </a:p>
          <a:p>
            <a:pPr lvl="1">
              <a:spcAft>
                <a:spcPts val="1800"/>
              </a:spcAft>
            </a:pPr>
            <a:r>
              <a:rPr lang="en-GB" dirty="0" smtClean="0"/>
              <a:t>Usually </a:t>
            </a:r>
            <a:r>
              <a:rPr lang="en-GB" dirty="0" smtClean="0">
                <a:solidFill>
                  <a:srgbClr val="B00000"/>
                </a:solidFill>
              </a:rPr>
              <a:t>few</a:t>
            </a:r>
            <a:r>
              <a:rPr lang="en-GB" dirty="0" smtClean="0"/>
              <a:t> observations per lactation</a:t>
            </a:r>
          </a:p>
          <a:p>
            <a:pPr lvl="1">
              <a:lnSpc>
                <a:spcPts val="2800"/>
              </a:lnSpc>
              <a:spcAft>
                <a:spcPts val="1800"/>
              </a:spcAft>
            </a:pPr>
            <a:r>
              <a:rPr lang="en-GB" dirty="0" smtClean="0"/>
              <a:t>Close </a:t>
            </a:r>
            <a:r>
              <a:rPr lang="en-GB" dirty="0" smtClean="0">
                <a:solidFill>
                  <a:srgbClr val="B00000"/>
                </a:solidFill>
              </a:rPr>
              <a:t>correspondence</a:t>
            </a:r>
            <a:r>
              <a:rPr lang="en-GB" dirty="0" smtClean="0"/>
              <a:t> of phenotypes with values measured</a:t>
            </a:r>
          </a:p>
          <a:p>
            <a:pPr lvl="1"/>
            <a:r>
              <a:rPr lang="en-GB" dirty="0" smtClean="0"/>
              <a:t>Easy </a:t>
            </a:r>
            <a:r>
              <a:rPr lang="en-GB" dirty="0" smtClean="0">
                <a:solidFill>
                  <a:srgbClr val="B00000"/>
                </a:solidFill>
              </a:rPr>
              <a:t>transmission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B00000"/>
                </a:solidFill>
              </a:rPr>
              <a:t>storage</a:t>
            </a:r>
          </a:p>
          <a:p>
            <a:endParaRPr lang="en-US" dirty="0"/>
          </a:p>
        </p:txBody>
      </p:sp>
      <p:pic>
        <p:nvPicPr>
          <p:cNvPr id="6" name="Picture 5" descr="Screen Shot 2014-05-14 at 8.26.32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1" r="20912" b="63846"/>
          <a:stretch/>
        </p:blipFill>
        <p:spPr>
          <a:xfrm>
            <a:off x="114300" y="4047239"/>
            <a:ext cx="8915400" cy="168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new phenotypes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High dimensionality</a:t>
            </a:r>
          </a:p>
          <a:p>
            <a:pPr lvl="1">
              <a:buClr>
                <a:srgbClr val="000000"/>
              </a:buClr>
            </a:pPr>
            <a:r>
              <a:rPr lang="en-GB" i="1" dirty="0" smtClean="0">
                <a:solidFill>
                  <a:srgbClr val="244270"/>
                </a:solidFill>
              </a:rPr>
              <a:t>Example:</a:t>
            </a:r>
            <a:r>
              <a:rPr lang="en-GB" dirty="0" smtClean="0"/>
              <a:t> MIR produces </a:t>
            </a:r>
            <a:r>
              <a:rPr lang="en-GB" dirty="0" smtClean="0">
                <a:solidFill>
                  <a:srgbClr val="B00000"/>
                </a:solidFill>
              </a:rPr>
              <a:t>1,060</a:t>
            </a:r>
            <a:r>
              <a:rPr lang="en-GB" dirty="0" smtClean="0"/>
              <a:t> points/observation</a:t>
            </a:r>
          </a:p>
          <a:p>
            <a:pPr lvl="1">
              <a:buClr>
                <a:srgbClr val="000000"/>
              </a:buClr>
            </a:pPr>
            <a:r>
              <a:rPr lang="en-GB" dirty="0" smtClean="0">
                <a:solidFill>
                  <a:srgbClr val="B00000"/>
                </a:solidFill>
              </a:rPr>
              <a:t>Disconnect</a:t>
            </a:r>
            <a:r>
              <a:rPr lang="en-GB" dirty="0" smtClean="0"/>
              <a:t> between phenotype and measurement</a:t>
            </a:r>
          </a:p>
          <a:p>
            <a:pPr lvl="1">
              <a:lnSpc>
                <a:spcPts val="2800"/>
              </a:lnSpc>
            </a:pPr>
            <a:r>
              <a:rPr lang="en-GB" dirty="0" smtClean="0">
                <a:solidFill>
                  <a:srgbClr val="B00000"/>
                </a:solidFill>
              </a:rPr>
              <a:t>More resources</a:t>
            </a:r>
            <a:r>
              <a:rPr lang="en-GB" dirty="0" smtClean="0"/>
              <a:t> needed for transmissi</a:t>
            </a:r>
            <a:r>
              <a:rPr lang="en-GB" dirty="0" smtClean="0">
                <a:solidFill>
                  <a:srgbClr val="000000"/>
                </a:solidFill>
              </a:rPr>
              <a:t>on, storage, and analysis</a:t>
            </a:r>
          </a:p>
          <a:p>
            <a:endParaRPr lang="en-US" dirty="0"/>
          </a:p>
        </p:txBody>
      </p:sp>
      <p:pic>
        <p:nvPicPr>
          <p:cNvPr id="5" name="Picture 4" descr="Screen Shot 2014-05-13 at 9.28.46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00"/>
          <a:stretch/>
        </p:blipFill>
        <p:spPr>
          <a:xfrm>
            <a:off x="114300" y="3851189"/>
            <a:ext cx="8915400" cy="211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do with new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Put them into a </a:t>
            </a:r>
            <a:r>
              <a:rPr lang="en-US" dirty="0" smtClean="0">
                <a:solidFill>
                  <a:srgbClr val="B00000"/>
                </a:solidFill>
              </a:rPr>
              <a:t>selection index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Correlated traits are helpful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Apply selection for a </a:t>
            </a:r>
            <a:r>
              <a:rPr lang="en-US" dirty="0" smtClean="0">
                <a:solidFill>
                  <a:srgbClr val="B00000"/>
                </a:solidFill>
              </a:rPr>
              <a:t>long time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There are no shortcuts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Collect many </a:t>
            </a:r>
            <a:r>
              <a:rPr lang="en-US" dirty="0" smtClean="0">
                <a:solidFill>
                  <a:srgbClr val="B00000"/>
                </a:solidFill>
              </a:rPr>
              <a:t>phenotypes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Repeated records </a:t>
            </a:r>
            <a:r>
              <a:rPr lang="en-US" dirty="0" smtClean="0"/>
              <a:t>are of </a:t>
            </a:r>
            <a:r>
              <a:rPr lang="en-US" dirty="0" smtClean="0"/>
              <a:t>limited value</a:t>
            </a:r>
          </a:p>
          <a:p>
            <a:pPr lvl="1">
              <a:spcAft>
                <a:spcPts val="3600"/>
              </a:spcAft>
            </a:pPr>
            <a:r>
              <a:rPr lang="en-US" dirty="0" smtClean="0"/>
              <a:t>Genomics can increase accuracy</a:t>
            </a:r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challenges are on the horizon?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We need </a:t>
            </a:r>
            <a:r>
              <a:rPr lang="en-GB" dirty="0" smtClean="0">
                <a:solidFill>
                  <a:srgbClr val="B00000"/>
                </a:solidFill>
              </a:rPr>
              <a:t>more frequent</a:t>
            </a:r>
            <a:r>
              <a:rPr lang="en-GB" dirty="0" smtClean="0"/>
              <a:t> sampling for modern management</a:t>
            </a:r>
          </a:p>
          <a:p>
            <a:pPr lvl="1">
              <a:spcAft>
                <a:spcPts val="3600"/>
              </a:spcAft>
            </a:pPr>
            <a:r>
              <a:rPr lang="en-GB" dirty="0" smtClean="0"/>
              <a:t>Samples do not need to be evenly spaced across the lactation</a:t>
            </a:r>
          </a:p>
          <a:p>
            <a:pPr>
              <a:spcAft>
                <a:spcPts val="3600"/>
              </a:spcAft>
            </a:pPr>
            <a:r>
              <a:rPr lang="en-GB" dirty="0" smtClean="0"/>
              <a:t>Some large farms do not see a </a:t>
            </a:r>
            <a:r>
              <a:rPr lang="en-GB" dirty="0" smtClean="0">
                <a:solidFill>
                  <a:srgbClr val="B00000"/>
                </a:solidFill>
              </a:rPr>
              <a:t>value proposition</a:t>
            </a:r>
            <a:r>
              <a:rPr lang="en-GB" dirty="0" smtClean="0"/>
              <a:t> in milk </a:t>
            </a:r>
            <a:r>
              <a:rPr lang="en-GB" dirty="0" smtClean="0"/>
              <a:t>recording</a:t>
            </a:r>
            <a:endParaRPr lang="en-GB" dirty="0" smtClean="0"/>
          </a:p>
          <a:p>
            <a:r>
              <a:rPr lang="en-GB" dirty="0" smtClean="0"/>
              <a:t>On-farm data are growing but </a:t>
            </a:r>
            <a:r>
              <a:rPr lang="en-GB" dirty="0" smtClean="0">
                <a:solidFill>
                  <a:srgbClr val="B00000"/>
                </a:solidFill>
              </a:rPr>
              <a:t>not collected</a:t>
            </a:r>
            <a:r>
              <a:rPr lang="en-GB" dirty="0" smtClean="0"/>
              <a:t> in a central </a:t>
            </a:r>
            <a:r>
              <a:rPr lang="en-GB" dirty="0" smtClean="0"/>
              <a:t>database</a:t>
            </a:r>
          </a:p>
          <a:p>
            <a:pPr lvl="1"/>
            <a:r>
              <a:rPr lang="en-GB" dirty="0" smtClean="0"/>
              <a:t>Calibration and validation are concerns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 to genetic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  <a:buClr>
                <a:srgbClr val="000000"/>
              </a:buClr>
            </a:pPr>
            <a:r>
              <a:rPr lang="en-US" dirty="0" smtClean="0">
                <a:solidFill>
                  <a:srgbClr val="B00000"/>
                </a:solidFill>
              </a:rPr>
              <a:t>Research </a:t>
            </a:r>
            <a:r>
              <a:rPr lang="en-US" dirty="0" smtClean="0"/>
              <a:t>is being done on new traits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Often </a:t>
            </a:r>
            <a:r>
              <a:rPr lang="en-US" dirty="0" smtClean="0">
                <a:solidFill>
                  <a:srgbClr val="B00000"/>
                </a:solidFill>
              </a:rPr>
              <a:t>not turned</a:t>
            </a:r>
            <a:r>
              <a:rPr lang="en-US" dirty="0" smtClean="0"/>
              <a:t> into new products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It’s a collective action problem</a:t>
            </a:r>
          </a:p>
          <a:p>
            <a:pPr lvl="1">
              <a:spcAft>
                <a:spcPts val="600"/>
              </a:spcAft>
              <a:buClr>
                <a:srgbClr val="000000"/>
              </a:buClr>
            </a:pPr>
            <a:r>
              <a:rPr lang="en-US" dirty="0" smtClean="0">
                <a:solidFill>
                  <a:srgbClr val="B00000"/>
                </a:solidFill>
              </a:rPr>
              <a:t>Disagreement</a:t>
            </a:r>
            <a:r>
              <a:rPr lang="en-US" dirty="0" smtClean="0"/>
              <a:t> on objectives</a:t>
            </a:r>
          </a:p>
          <a:p>
            <a:pPr lvl="1">
              <a:spcAft>
                <a:spcPts val="600"/>
              </a:spcAft>
              <a:buClr>
                <a:srgbClr val="000000"/>
              </a:buClr>
            </a:pPr>
            <a:r>
              <a:rPr lang="is-IS" dirty="0" smtClean="0">
                <a:solidFill>
                  <a:srgbClr val="B00000"/>
                </a:solidFill>
              </a:rPr>
              <a:t>Lack</a:t>
            </a:r>
            <a:r>
              <a:rPr lang="is-IS" dirty="0" smtClean="0"/>
              <a:t> of commercial incentives</a:t>
            </a:r>
          </a:p>
          <a:p>
            <a:pPr lvl="1">
              <a:spcAft>
                <a:spcPts val="3000"/>
              </a:spcAft>
              <a:buClr>
                <a:srgbClr val="000000"/>
              </a:buClr>
            </a:pPr>
            <a:r>
              <a:rPr lang="is-IS" dirty="0" smtClean="0">
                <a:solidFill>
                  <a:srgbClr val="B00000"/>
                </a:solidFill>
              </a:rPr>
              <a:t>Infrastructure</a:t>
            </a:r>
            <a:r>
              <a:rPr lang="is-IS" dirty="0" smtClean="0"/>
              <a:t> is not in place</a:t>
            </a:r>
          </a:p>
          <a:p>
            <a:pPr>
              <a:spcAft>
                <a:spcPts val="600"/>
              </a:spcAft>
            </a:pPr>
            <a:r>
              <a:rPr lang="is-IS" dirty="0" smtClean="0"/>
              <a:t>This provides an opportunity for </a:t>
            </a:r>
            <a:r>
              <a:rPr lang="is-IS" dirty="0" smtClean="0">
                <a:solidFill>
                  <a:srgbClr val="B00000"/>
                </a:solidFill>
              </a:rPr>
              <a:t>new players</a:t>
            </a:r>
            <a:r>
              <a:rPr lang="is-IS" dirty="0" smtClean="0"/>
              <a:t> to enter the market</a:t>
            </a:r>
          </a:p>
          <a:p>
            <a:pPr lvl="1">
              <a:spcAft>
                <a:spcPts val="3600"/>
              </a:spcAft>
            </a:pPr>
            <a:r>
              <a:rPr lang="is-IS" dirty="0" smtClean="0"/>
              <a:t>Independent validation lacking</a:t>
            </a:r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There are no guarantees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New technologies often require considerable </a:t>
            </a:r>
            <a:r>
              <a:rPr lang="en-US" dirty="0" smtClean="0">
                <a:solidFill>
                  <a:srgbClr val="B00000"/>
                </a:solidFill>
              </a:rPr>
              <a:t>capital investment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They sometimes </a:t>
            </a:r>
            <a:r>
              <a:rPr lang="en-US" dirty="0" smtClean="0">
                <a:solidFill>
                  <a:srgbClr val="B00000"/>
                </a:solidFill>
              </a:rPr>
              <a:t>fail to work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B00000"/>
                </a:solidFill>
              </a:rPr>
              <a:t>do not deliver</a:t>
            </a:r>
            <a:r>
              <a:rPr lang="en-US" dirty="0" smtClean="0"/>
              <a:t> the promised gain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Data are most useful when </a:t>
            </a:r>
            <a:r>
              <a:rPr lang="en-US" dirty="0" smtClean="0">
                <a:solidFill>
                  <a:srgbClr val="00523C"/>
                </a:solidFill>
              </a:rPr>
              <a:t>combined</a:t>
            </a:r>
            <a:r>
              <a:rPr lang="en-US" dirty="0" smtClean="0"/>
              <a:t> with observations from </a:t>
            </a:r>
            <a:r>
              <a:rPr lang="en-US" dirty="0" smtClean="0">
                <a:solidFill>
                  <a:srgbClr val="B00000"/>
                </a:solidFill>
              </a:rPr>
              <a:t>many</a:t>
            </a:r>
            <a:r>
              <a:rPr lang="en-US" dirty="0" smtClean="0"/>
              <a:t> farms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This inevitably involves </a:t>
            </a:r>
            <a:r>
              <a:rPr lang="en-US" dirty="0" smtClean="0">
                <a:solidFill>
                  <a:srgbClr val="B00000"/>
                </a:solidFill>
              </a:rPr>
              <a:t>risk</a:t>
            </a:r>
            <a:endParaRPr lang="en-US" dirty="0">
              <a:solidFill>
                <a:srgbClr val="B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is essential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7883611" cy="502920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When new traits are expensive, it takes a consortium to collect the data needed for genetic evaluation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4" y="2382798"/>
            <a:ext cx="7589520" cy="276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 smtClean="0"/>
              <a:t>Genetic and genomic selection have been very successful technologies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Modern on-farm tools produce </a:t>
            </a:r>
            <a:r>
              <a:rPr lang="en-US" dirty="0" smtClean="0">
                <a:solidFill>
                  <a:srgbClr val="B00000"/>
                </a:solidFill>
              </a:rPr>
              <a:t>large amounts of data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Those data can be used to improve </a:t>
            </a:r>
            <a:r>
              <a:rPr lang="en-US" dirty="0" smtClean="0">
                <a:solidFill>
                  <a:srgbClr val="B00000"/>
                </a:solidFill>
              </a:rPr>
              <a:t>herd management and profitability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Dairy breeders need to </a:t>
            </a:r>
            <a:r>
              <a:rPr lang="en-US" dirty="0" smtClean="0">
                <a:solidFill>
                  <a:srgbClr val="B00000"/>
                </a:solidFill>
              </a:rPr>
              <a:t>rise to the challenge</a:t>
            </a:r>
            <a:r>
              <a:rPr lang="en-US" dirty="0" smtClean="0"/>
              <a:t> of turning new data into decisions</a:t>
            </a:r>
          </a:p>
          <a:p>
            <a:pPr>
              <a:spcAft>
                <a:spcPts val="3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Appropriated project 8042-31000-101-00, “Improving Genetic Predictions in Dairy Animals Using Phenotypic and Genomic Information,” </a:t>
            </a:r>
            <a:r>
              <a:rPr lang="en-US" dirty="0" smtClean="0">
                <a:solidFill>
                  <a:srgbClr val="00523C"/>
                </a:solidFill>
              </a:rPr>
              <a:t>Agricultural Research Service, USDA</a:t>
            </a:r>
          </a:p>
          <a:p>
            <a:pPr>
              <a:spcAft>
                <a:spcPts val="3000"/>
              </a:spcAft>
            </a:pPr>
            <a:r>
              <a:rPr lang="en-US" dirty="0" err="1" smtClean="0"/>
              <a:t>CNPq</a:t>
            </a:r>
            <a:r>
              <a:rPr lang="en-US" dirty="0" smtClean="0"/>
              <a:t> “Science Without Borders” project 301025/2014-2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Kristen Gaddis, Dan Null, Paul VanRaden, and George Wiggans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Council on Dairy Cattle Breeding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Dr. Kirill </a:t>
            </a:r>
            <a:r>
              <a:rPr lang="en-US" dirty="0" err="1"/>
              <a:t>Plemyashov</a:t>
            </a:r>
            <a:r>
              <a:rPr lang="en-US" dirty="0"/>
              <a:t> and Dr. Andrei </a:t>
            </a:r>
            <a:r>
              <a:rPr lang="en-US" dirty="0" err="1"/>
              <a:t>Kudinov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/>
              <a:t>Department of Animal Husbandry and Breeding of Ministry of Agriculture of the Russian Federation</a:t>
            </a:r>
          </a:p>
          <a:p>
            <a:pPr>
              <a:spcAft>
                <a:spcPts val="3000"/>
              </a:spcAft>
            </a:pPr>
            <a:r>
              <a:rPr lang="en-US" dirty="0"/>
              <a:t>Committee on Agriculture and Fisheries of the Leningrad Region</a:t>
            </a:r>
          </a:p>
          <a:p>
            <a:pPr>
              <a:spcAft>
                <a:spcPts val="3000"/>
              </a:spcAft>
            </a:pPr>
            <a:r>
              <a:rPr lang="en-US" dirty="0"/>
              <a:t>St. Petersburg State Academy of Veterinary Medicine</a:t>
            </a:r>
          </a:p>
          <a:p>
            <a:pPr>
              <a:spcAft>
                <a:spcPts val="3000"/>
              </a:spcAft>
            </a:pPr>
            <a:r>
              <a:rPr lang="en-US" dirty="0"/>
              <a:t>JSC "Neva for breeding"</a:t>
            </a:r>
          </a:p>
        </p:txBody>
      </p:sp>
    </p:spTree>
    <p:extLst>
      <p:ext uri="{BB962C8B-B14F-4D97-AF65-F5344CB8AC3E}">
        <p14:creationId xmlns:p14="http://schemas.microsoft.com/office/powerpoint/2010/main" val="10453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dairy population &amp; milk yield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381000" y="1143000"/>
          <a:ext cx="8394192" cy="5111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Appropriated project 8042-31000-101-00, “Improving Genetic Predictions in Dairy Animals Using Phenotypic and Genomic Information,” </a:t>
            </a:r>
            <a:r>
              <a:rPr lang="en-US" dirty="0" smtClean="0">
                <a:solidFill>
                  <a:srgbClr val="00523C"/>
                </a:solidFill>
              </a:rPr>
              <a:t>Agricultural Research Service, USDA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Kristen </a:t>
            </a:r>
            <a:r>
              <a:rPr lang="en-US" dirty="0" smtClean="0"/>
              <a:t>Gaddis, Dan Null, Paul VanRaden, and George Wiggans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Council on Dairy Cattle Breeding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34440"/>
            <a:ext cx="7735330" cy="5029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Dr. Kirill </a:t>
            </a:r>
            <a:r>
              <a:rPr lang="en-US" dirty="0" err="1"/>
              <a:t>Plemyashov</a:t>
            </a:r>
            <a:r>
              <a:rPr lang="en-US" dirty="0"/>
              <a:t> and Dr. Andrei </a:t>
            </a:r>
            <a:r>
              <a:rPr lang="en-US" dirty="0" err="1"/>
              <a:t>Kudinov</a:t>
            </a:r>
            <a:endParaRPr lang="en-US" dirty="0"/>
          </a:p>
          <a:p>
            <a:pPr>
              <a:spcAft>
                <a:spcPts val="3000"/>
              </a:spcAft>
            </a:pPr>
            <a:r>
              <a:rPr lang="en-US" dirty="0"/>
              <a:t>Department of Animal Husbandry and Breeding of Ministry of Agriculture of the Russian Federation</a:t>
            </a:r>
          </a:p>
          <a:p>
            <a:pPr>
              <a:spcAft>
                <a:spcPts val="3000"/>
              </a:spcAft>
            </a:pPr>
            <a:r>
              <a:rPr lang="en-US" dirty="0"/>
              <a:t>Committee on Agriculture and Fisheries of the Leningrad Region</a:t>
            </a:r>
          </a:p>
          <a:p>
            <a:pPr>
              <a:spcAft>
                <a:spcPts val="3000"/>
              </a:spcAft>
            </a:pPr>
            <a:r>
              <a:rPr lang="en-US" dirty="0"/>
              <a:t>St. Petersburg State Academy of Veterinary Medicine</a:t>
            </a:r>
          </a:p>
          <a:p>
            <a:pPr>
              <a:spcAft>
                <a:spcPts val="3000"/>
              </a:spcAft>
            </a:pPr>
            <a:r>
              <a:rPr lang="en-US" dirty="0"/>
              <a:t>JSC "Neva for breeding"</a:t>
            </a:r>
          </a:p>
        </p:txBody>
      </p:sp>
    </p:spTree>
    <p:extLst>
      <p:ext uri="{BB962C8B-B14F-4D97-AF65-F5344CB8AC3E}">
        <p14:creationId xmlns:p14="http://schemas.microsoft.com/office/powerpoint/2010/main" val="16593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ts val="3200"/>
              </a:lnSpc>
              <a:buNone/>
            </a:pPr>
            <a:r>
              <a:rPr lang="en-US" dirty="0" smtClean="0"/>
              <a:t>Mention of trade names or commercial products in this presentation is solely for the purpose of providing specific information and does not imply recommendation or endorsement by the </a:t>
            </a:r>
            <a:r>
              <a:rPr lang="en-US" dirty="0" smtClean="0">
                <a:solidFill>
                  <a:srgbClr val="00523C"/>
                </a:solidFill>
              </a:rPr>
              <a:t>United States Department of Agriculture</a:t>
            </a:r>
            <a:r>
              <a:rPr lang="en-US" dirty="0" smtClean="0"/>
              <a:t>.</a:t>
            </a:r>
          </a:p>
          <a:p>
            <a:pPr>
              <a:lnSpc>
                <a:spcPts val="32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/>
            <a:r>
              <a:rPr lang="en-US" sz="14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ARS Image Gallery, image #K8587-14; photo by Bob Nichols</a:t>
            </a:r>
            <a:endParaRPr lang="en-US" sz="1400" b="1" i="1" dirty="0">
              <a:solidFill>
                <a:srgbClr val="00523C"/>
              </a:solidFill>
              <a:effectLst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evaluation advances</a:t>
            </a:r>
            <a:endParaRPr lang="en-US" dirty="0"/>
          </a:p>
        </p:txBody>
      </p:sp>
      <p:graphicFrame>
        <p:nvGraphicFramePr>
          <p:cNvPr id="5" name="Group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005785"/>
              </p:ext>
            </p:extLst>
          </p:nvPr>
        </p:nvGraphicFramePr>
        <p:xfrm>
          <a:off x="512065" y="1356618"/>
          <a:ext cx="8065007" cy="4739382"/>
        </p:xfrm>
        <a:graphic>
          <a:graphicData uri="http://schemas.openxmlformats.org/drawingml/2006/table">
            <a:tbl>
              <a:tblPr/>
              <a:tblGrid>
                <a:gridCol w="1091229"/>
                <a:gridCol w="5920447"/>
                <a:gridCol w="1053331"/>
              </a:tblGrid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Year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Advance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8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Gain, 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1862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USDA established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1895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USDA begins collecting dairy records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1926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Daughter-dam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100</a:t>
                      </a:r>
                    </a:p>
                  </a:txBody>
                  <a:tcPr marL="0" marR="27432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1962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Herdmate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50</a:t>
                      </a:r>
                    </a:p>
                  </a:txBody>
                  <a:tcPr marL="0" marR="27432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1973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Records in progress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10</a:t>
                      </a:r>
                    </a:p>
                  </a:txBody>
                  <a:tcPr marL="0" marR="27432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1974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Modified contemporary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7432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1977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evaluated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7432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1989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Animal model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7432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1994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Net merit, productive life, somatic cell score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50</a:t>
                      </a:r>
                    </a:p>
                  </a:txBody>
                  <a:tcPr marL="0" marR="27432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2008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Genomic selection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00000"/>
                          </a:solidFill>
                          <a:effectLst/>
                          <a:latin typeface="+mj-lt"/>
                          <a:cs typeface="Trebuchet MS"/>
                        </a:rPr>
                        <a:t>&gt;50</a:t>
                      </a:r>
                    </a:p>
                  </a:txBody>
                  <a:tcPr marL="0" marR="27432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 records database</a:t>
            </a:r>
            <a:r>
              <a:rPr lang="en-US" dirty="0" smtClean="0">
                <a:solidFill>
                  <a:srgbClr val="FFFF00"/>
                </a:solidFill>
              </a:rPr>
              <a:t> (1935)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6" descr="19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1219200"/>
            <a:ext cx="71532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 records database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2017)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6311" y="970815"/>
            <a:ext cx="5578434" cy="557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Animal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1989 to 2014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Introduced by Wiggans and VanRaden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Advantages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Information from all relatives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Adjustment for genetic merit of mates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Uniform procedures for males and females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Best prediction</a:t>
            </a:r>
            <a:r>
              <a:rPr lang="en-US" dirty="0" smtClean="0">
                <a:solidFill>
                  <a:srgbClr val="00523C"/>
                </a:solidFill>
              </a:rPr>
              <a:t> (BLUP)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Crossbreds included </a:t>
            </a:r>
            <a:r>
              <a:rPr lang="en-US" dirty="0" smtClean="0">
                <a:solidFill>
                  <a:srgbClr val="00523C"/>
                </a:solidFill>
              </a:rPr>
              <a:t>(2007)</a:t>
            </a:r>
          </a:p>
          <a:p>
            <a:pPr lvl="1"/>
            <a:r>
              <a:rPr lang="en-US" dirty="0" smtClean="0"/>
              <a:t>Genomic information added </a:t>
            </a:r>
            <a:r>
              <a:rPr lang="en-US" dirty="0" smtClean="0">
                <a:solidFill>
                  <a:srgbClr val="00523C"/>
                </a:solidFill>
              </a:rPr>
              <a:t>(2008)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evaluation programs (Dec.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Replaced animal model programs used since 1989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New options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Multitrait models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Multiple class and regression variables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Factors and weights differ by trait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Random regressions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Foreign data included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Parallel processing</a:t>
            </a:r>
          </a:p>
          <a:p>
            <a:r>
              <a:rPr lang="en-US" dirty="0" smtClean="0"/>
              <a:t>Developed  for  transition to single-step model </a:t>
            </a:r>
            <a:r>
              <a:rPr lang="en-US" dirty="0" smtClean="0">
                <a:solidFill>
                  <a:srgbClr val="00523C"/>
                </a:solidFill>
              </a:rPr>
              <a:t>(genotypes, phenotypes, pedigree)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1915</Words>
  <Application>Microsoft Macintosh PowerPoint</Application>
  <PresentationFormat>On-screen Show (4:3)</PresentationFormat>
  <Paragraphs>640</Paragraphs>
  <Slides>43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Trebuchet MS</vt:lpstr>
      <vt:lpstr>Calibri</vt:lpstr>
      <vt:lpstr>AMS Mathematical Symbol</vt:lpstr>
      <vt:lpstr>Monotype Sorts</vt:lpstr>
      <vt:lpstr>Times New Roman</vt:lpstr>
      <vt:lpstr>Symbol</vt:lpstr>
      <vt:lpstr>Arial Unicode MS</vt:lpstr>
      <vt:lpstr>AIP-2017 Slide Master</vt:lpstr>
      <vt:lpstr>Equation</vt:lpstr>
      <vt:lpstr>Improving production efficiency through genetic selection</vt:lpstr>
      <vt:lpstr>Introduction </vt:lpstr>
      <vt:lpstr>How does genetic selection work?</vt:lpstr>
      <vt:lpstr>U.S. dairy population &amp; milk yield</vt:lpstr>
      <vt:lpstr>Genetic evaluation advances</vt:lpstr>
      <vt:lpstr>DHI records database (1935)</vt:lpstr>
      <vt:lpstr>DHI records database (2017)</vt:lpstr>
      <vt:lpstr>Animal model</vt:lpstr>
      <vt:lpstr>New evaluation programs (Dec. 2014)</vt:lpstr>
      <vt:lpstr>Conformation (type) traits</vt:lpstr>
      <vt:lpstr>Genetic trend – milk yield (Holstein)</vt:lpstr>
      <vt:lpstr>Genetic trend – productive life (Holstein)</vt:lpstr>
      <vt:lpstr>Genetic trend – somatic cell score (Holstein)</vt:lpstr>
      <vt:lpstr>Genetic trend – daughter pregnancy rate (Holstein)</vt:lpstr>
      <vt:lpstr>Genetic trend – calving ease (Holstein)</vt:lpstr>
      <vt:lpstr>Genomic evaluation system</vt:lpstr>
      <vt:lpstr>Genotypes are abundant</vt:lpstr>
      <vt:lpstr>DNA samples (1 farm, 1 day)</vt:lpstr>
      <vt:lpstr>Value of incoming data</vt:lpstr>
      <vt:lpstr>Holstein prediction accuracy</vt:lpstr>
      <vt:lpstr>Holstein prediction accuracy</vt:lpstr>
      <vt:lpstr>Genetic merit (marketed Holstein bulls)</vt:lpstr>
      <vt:lpstr>Genotypes can be applied to many traits</vt:lpstr>
      <vt:lpstr>4 ways farmers can use genomics</vt:lpstr>
      <vt:lpstr>Selection indices include many traits …</vt:lpstr>
      <vt:lpstr>… and we keep adding new ones</vt:lpstr>
      <vt:lpstr>Why do we need new traits?</vt:lpstr>
      <vt:lpstr>New traits should add information</vt:lpstr>
      <vt:lpstr>New traits should have value</vt:lpstr>
      <vt:lpstr>What do current phenotypes look like?</vt:lpstr>
      <vt:lpstr>What do new phenotypes look like?</vt:lpstr>
      <vt:lpstr>What do we do with new traits?</vt:lpstr>
      <vt:lpstr>What challenges are on the horizon?</vt:lpstr>
      <vt:lpstr>Challenges to genetic improvement</vt:lpstr>
      <vt:lpstr>There are no guarantees …</vt:lpstr>
      <vt:lpstr>Collaboration is essential</vt:lpstr>
      <vt:lpstr>Conclusions</vt:lpstr>
      <vt:lpstr>Acknowledgments</vt:lpstr>
      <vt:lpstr>Acknowledgments</vt:lpstr>
      <vt:lpstr>Acknowledgments</vt:lpstr>
      <vt:lpstr>Acknowledgments (cont’d)</vt:lpstr>
      <vt:lpstr>Disclaimer</vt:lpstr>
      <vt:lpstr>Questions?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B. Cole</cp:lastModifiedBy>
  <cp:revision>95</cp:revision>
  <dcterms:created xsi:type="dcterms:W3CDTF">2017-04-14T13:19:57Z</dcterms:created>
  <dcterms:modified xsi:type="dcterms:W3CDTF">2017-05-15T14:28:56Z</dcterms:modified>
</cp:coreProperties>
</file>