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256" r:id="rId2"/>
    <p:sldId id="257" r:id="rId3"/>
    <p:sldId id="260" r:id="rId4"/>
    <p:sldId id="289" r:id="rId5"/>
    <p:sldId id="278" r:id="rId6"/>
    <p:sldId id="279" r:id="rId7"/>
    <p:sldId id="297" r:id="rId8"/>
    <p:sldId id="262" r:id="rId9"/>
    <p:sldId id="263" r:id="rId10"/>
    <p:sldId id="264" r:id="rId11"/>
    <p:sldId id="265" r:id="rId12"/>
    <p:sldId id="266" r:id="rId13"/>
    <p:sldId id="291" r:id="rId14"/>
    <p:sldId id="290" r:id="rId15"/>
    <p:sldId id="293" r:id="rId16"/>
    <p:sldId id="294" r:id="rId17"/>
    <p:sldId id="267" r:id="rId18"/>
    <p:sldId id="285" r:id="rId19"/>
    <p:sldId id="286" r:id="rId20"/>
    <p:sldId id="283" r:id="rId21"/>
    <p:sldId id="284" r:id="rId22"/>
    <p:sldId id="280" r:id="rId23"/>
    <p:sldId id="281" r:id="rId24"/>
    <p:sldId id="268" r:id="rId25"/>
    <p:sldId id="270" r:id="rId26"/>
    <p:sldId id="272" r:id="rId27"/>
    <p:sldId id="276" r:id="rId28"/>
    <p:sldId id="271" r:id="rId29"/>
    <p:sldId id="282" r:id="rId30"/>
    <p:sldId id="274" r:id="rId31"/>
    <p:sldId id="269" r:id="rId32"/>
    <p:sldId id="273" r:id="rId33"/>
    <p:sldId id="287" r:id="rId34"/>
    <p:sldId id="288" r:id="rId35"/>
    <p:sldId id="277" r:id="rId36"/>
    <p:sldId id="275" r:id="rId37"/>
    <p:sldId id="295" r:id="rId38"/>
    <p:sldId id="296" r:id="rId39"/>
    <p:sldId id="305" r:id="rId40"/>
    <p:sldId id="258" r:id="rId41"/>
    <p:sldId id="259" r:id="rId42"/>
    <p:sldId id="299" r:id="rId43"/>
    <p:sldId id="308" r:id="rId44"/>
    <p:sldId id="306" r:id="rId45"/>
    <p:sldId id="30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8100"/>
    <a:srgbClr val="4F6389"/>
    <a:srgbClr val="293845"/>
    <a:srgbClr val="D9D7AC"/>
    <a:srgbClr val="14212B"/>
    <a:srgbClr val="0E158B"/>
    <a:srgbClr val="FFD700"/>
    <a:srgbClr val="483D8B"/>
    <a:srgbClr val="40008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718" autoAdjust="0"/>
  </p:normalViewPr>
  <p:slideViewPr>
    <p:cSldViewPr snapToGrid="0" snapToObjects="1">
      <p:cViewPr>
        <p:scale>
          <a:sx n="116" d="100"/>
          <a:sy n="116" d="100"/>
        </p:scale>
        <p:origin x="2064"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FAAD38-0EA8-0A47-8D54-6388ED46436E}" type="datetimeFigureOut">
              <a:rPr lang="en-US" smtClean="0"/>
              <a:t>3/29/16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757EBF-213D-FC4E-BA89-861FA38DFAF7}" type="slidenum">
              <a:rPr lang="en-US" smtClean="0"/>
              <a:t>‹#›</a:t>
            </a:fld>
            <a:endParaRPr lang="en-US"/>
          </a:p>
        </p:txBody>
      </p:sp>
    </p:spTree>
    <p:extLst>
      <p:ext uri="{BB962C8B-B14F-4D97-AF65-F5344CB8AC3E}">
        <p14:creationId xmlns:p14="http://schemas.microsoft.com/office/powerpoint/2010/main" val="4026456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9AA663-4072-A946-9AEC-A52932F32A19}" type="datetimeFigureOut">
              <a:rPr lang="en-US" smtClean="0"/>
              <a:t>3/29/16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18D839-52E9-1348-BB4E-36CF865E0CE5}" type="slidenum">
              <a:rPr lang="en-US" smtClean="0"/>
              <a:t>‹#›</a:t>
            </a:fld>
            <a:endParaRPr lang="en-US"/>
          </a:p>
        </p:txBody>
      </p:sp>
    </p:spTree>
    <p:extLst>
      <p:ext uri="{BB962C8B-B14F-4D97-AF65-F5344CB8AC3E}">
        <p14:creationId xmlns:p14="http://schemas.microsoft.com/office/powerpoint/2010/main" val="7234070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chemeClr val="accent4">
                    <a:lumMod val="60000"/>
                    <a:lumOff val="4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accent5">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USDA_W-B.jpg"/>
          <p:cNvPicPr>
            <a:picLocks noChangeAspect="1"/>
          </p:cNvPicPr>
          <p:nvPr userDrawn="1"/>
        </p:nvPicPr>
        <p:blipFill>
          <a:blip r:embed="rId2" cstate="print">
            <a:clrChange>
              <a:clrFrom>
                <a:srgbClr val="000000"/>
              </a:clrFrom>
              <a:clrTo>
                <a:srgbClr val="000000">
                  <a:alpha val="0"/>
                </a:srgbClr>
              </a:clrTo>
            </a:clrChange>
          </a:blip>
          <a:stretch>
            <a:fillRect/>
          </a:stretch>
        </p:blipFill>
        <p:spPr>
          <a:xfrm>
            <a:off x="8231040" y="6192040"/>
            <a:ext cx="829001" cy="566928"/>
          </a:xfrm>
          <a:prstGeom prst="rect">
            <a:avLst/>
          </a:prstGeom>
        </p:spPr>
      </p:pic>
    </p:spTree>
    <p:extLst>
      <p:ext uri="{BB962C8B-B14F-4D97-AF65-F5344CB8AC3E}">
        <p14:creationId xmlns:p14="http://schemas.microsoft.com/office/powerpoint/2010/main" val="80870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D7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accent5">
                    <a:lumMod val="60000"/>
                    <a:lumOff val="40000"/>
                  </a:schemeClr>
                </a:solidFill>
              </a:defRPr>
            </a:lvl1pPr>
            <a:lvl2pPr>
              <a:defRPr baseline="0">
                <a:solidFill>
                  <a:schemeClr val="accent5">
                    <a:lumMod val="60000"/>
                    <a:lumOff val="40000"/>
                  </a:schemeClr>
                </a:solidFill>
              </a:defRPr>
            </a:lvl2pPr>
            <a:lvl3pPr>
              <a:defRPr baseline="0">
                <a:solidFill>
                  <a:schemeClr val="accent5">
                    <a:lumMod val="60000"/>
                    <a:lumOff val="40000"/>
                  </a:schemeClr>
                </a:solidFill>
              </a:defRPr>
            </a:lvl3pPr>
            <a:lvl4pPr>
              <a:defRPr baseline="0">
                <a:solidFill>
                  <a:schemeClr val="accent5">
                    <a:lumMod val="60000"/>
                    <a:lumOff val="40000"/>
                  </a:schemeClr>
                </a:solidFill>
              </a:defRPr>
            </a:lvl4pPr>
            <a:lvl5pPr>
              <a:defRPr baseline="0">
                <a:solidFill>
                  <a:schemeClr val="accent5">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7"/>
          <p:cNvSpPr>
            <a:spLocks noGrp="1"/>
          </p:cNvSpPr>
          <p:nvPr>
            <p:ph type="ftr" sz="quarter" idx="3"/>
          </p:nvPr>
        </p:nvSpPr>
        <p:spPr>
          <a:xfrm>
            <a:off x="470293" y="6356350"/>
            <a:ext cx="8229600" cy="365125"/>
          </a:xfrm>
          <a:prstGeom prst="rect">
            <a:avLst/>
          </a:prstGeom>
        </p:spPr>
        <p:txBody>
          <a:bodyPr vert="horz" lIns="91440" tIns="45720" rIns="91440" bIns="45720" rtlCol="0" anchor="ctr"/>
          <a:lstStyle>
            <a:lvl1pPr algn="ctr">
              <a:defRPr sz="1200" baseline="0">
                <a:solidFill>
                  <a:schemeClr val="bg1">
                    <a:lumMod val="85000"/>
                  </a:schemeClr>
                </a:solidFill>
              </a:defRPr>
            </a:lvl1p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Tree>
    <p:extLst>
      <p:ext uri="{BB962C8B-B14F-4D97-AF65-F5344CB8AC3E}">
        <p14:creationId xmlns:p14="http://schemas.microsoft.com/office/powerpoint/2010/main" val="3860583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Footer Placeholder 7"/>
          <p:cNvSpPr>
            <a:spLocks noGrp="1"/>
          </p:cNvSpPr>
          <p:nvPr>
            <p:ph type="ftr" sz="quarter" idx="3"/>
          </p:nvPr>
        </p:nvSpPr>
        <p:spPr>
          <a:xfrm>
            <a:off x="457200" y="6356350"/>
            <a:ext cx="8229600" cy="365125"/>
          </a:xfrm>
          <a:prstGeom prst="rect">
            <a:avLst/>
          </a:prstGeom>
        </p:spPr>
        <p:txBody>
          <a:bodyPr vert="horz" lIns="91440" tIns="45720" rIns="91440" bIns="45720" rtlCol="0" anchor="ctr"/>
          <a:lstStyle>
            <a:lvl1pPr algn="ctr">
              <a:defRPr sz="1200" baseline="0">
                <a:solidFill>
                  <a:schemeClr val="bg1">
                    <a:lumMod val="85000"/>
                  </a:schemeClr>
                </a:solidFill>
              </a:defRPr>
            </a:lvl1p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Tree>
    <p:extLst>
      <p:ext uri="{BB962C8B-B14F-4D97-AF65-F5344CB8AC3E}">
        <p14:creationId xmlns:p14="http://schemas.microsoft.com/office/powerpoint/2010/main" val="197367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2" name="Footer Placeholder 7"/>
          <p:cNvSpPr>
            <a:spLocks noGrp="1"/>
          </p:cNvSpPr>
          <p:nvPr>
            <p:ph type="ftr" sz="quarter" idx="3"/>
          </p:nvPr>
        </p:nvSpPr>
        <p:spPr>
          <a:xfrm>
            <a:off x="457200" y="6356350"/>
            <a:ext cx="8229600" cy="365125"/>
          </a:xfrm>
          <a:prstGeom prst="rect">
            <a:avLst/>
          </a:prstGeom>
        </p:spPr>
        <p:txBody>
          <a:bodyPr vert="horz" lIns="91440" tIns="45720" rIns="91440" bIns="45720" rtlCol="0" anchor="ctr"/>
          <a:lstStyle>
            <a:lvl1pPr algn="ctr">
              <a:defRPr sz="1200" baseline="0">
                <a:solidFill>
                  <a:schemeClr val="bg1">
                    <a:lumMod val="85000"/>
                  </a:schemeClr>
                </a:solidFill>
              </a:defRPr>
            </a:lvl1p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Tree>
    <p:extLst>
      <p:ext uri="{BB962C8B-B14F-4D97-AF65-F5344CB8AC3E}">
        <p14:creationId xmlns:p14="http://schemas.microsoft.com/office/powerpoint/2010/main" val="17500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71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xfrm>
            <a:off x="669727" y="312539"/>
            <a:ext cx="7804547" cy="1518047"/>
          </a:xfrm>
          <a:prstGeom prst="rect">
            <a:avLst/>
          </a:prstGeom>
          <a:ln>
            <a:noFill/>
          </a:ln>
        </p:spPr>
        <p:txBody>
          <a:bodyPr lIns="0" tIns="0" rIns="0" bIns="0">
            <a:normAutofit/>
          </a:bodyPr>
          <a:lstStyle>
            <a:lvl1pPr defTabSz="410751">
              <a:defRPr sz="5600">
                <a:solidFill>
                  <a:srgbClr val="000000"/>
                </a:solidFill>
                <a:uFillTx/>
                <a:latin typeface="+mn-lt"/>
                <a:ea typeface="+mn-ea"/>
                <a:cs typeface="+mn-cs"/>
                <a:sym typeface="Helvetica Light"/>
              </a:defRPr>
            </a:lvl1pPr>
          </a:lstStyle>
          <a:p>
            <a:pPr lvl="0">
              <a:defRPr sz="1800"/>
            </a:pPr>
            <a:r>
              <a:rPr sz="5600"/>
              <a:t>Title Text</a:t>
            </a:r>
          </a:p>
        </p:txBody>
      </p:sp>
      <p:sp>
        <p:nvSpPr>
          <p:cNvPr id="19" name="Shape 19"/>
          <p:cNvSpPr>
            <a:spLocks noGrp="1"/>
          </p:cNvSpPr>
          <p:nvPr>
            <p:ph type="body" idx="1"/>
          </p:nvPr>
        </p:nvSpPr>
        <p:spPr>
          <a:xfrm>
            <a:off x="669727" y="1830586"/>
            <a:ext cx="7804547" cy="4420195"/>
          </a:xfrm>
          <a:prstGeom prst="rect">
            <a:avLst/>
          </a:prstGeom>
        </p:spPr>
        <p:txBody>
          <a:bodyPr lIns="0" tIns="0" rIns="0" bIns="0">
            <a:normAutofit/>
          </a:bodyPr>
          <a:lstStyle>
            <a:lvl1pPr marL="312528" indent="-312528" defTabSz="410751">
              <a:spcBef>
                <a:spcPts val="2953"/>
              </a:spcBef>
              <a:buClrTx/>
              <a:buSzPct val="75000"/>
              <a:buFontTx/>
              <a:buChar char="•"/>
              <a:defRPr sz="2500">
                <a:uFillTx/>
                <a:latin typeface="+mn-lt"/>
                <a:ea typeface="+mn-ea"/>
                <a:cs typeface="+mn-cs"/>
                <a:sym typeface="Helvetica Light"/>
              </a:defRPr>
            </a:lvl1pPr>
            <a:lvl2pPr marL="625056" indent="-312528" defTabSz="410751">
              <a:spcBef>
                <a:spcPts val="2953"/>
              </a:spcBef>
              <a:buClrTx/>
              <a:buSzPct val="75000"/>
              <a:buFontTx/>
              <a:buChar char="•"/>
              <a:defRPr sz="2500">
                <a:uFillTx/>
                <a:latin typeface="+mn-lt"/>
                <a:ea typeface="+mn-ea"/>
                <a:cs typeface="+mn-cs"/>
                <a:sym typeface="Helvetica Light"/>
              </a:defRPr>
            </a:lvl2pPr>
            <a:lvl3pPr marL="937584" indent="-312528" defTabSz="410751">
              <a:spcBef>
                <a:spcPts val="2953"/>
              </a:spcBef>
              <a:buClrTx/>
              <a:buSzPct val="75000"/>
              <a:buFontTx/>
              <a:buChar char="•"/>
              <a:defRPr sz="2500">
                <a:uFillTx/>
                <a:latin typeface="+mn-lt"/>
                <a:ea typeface="+mn-ea"/>
                <a:cs typeface="+mn-cs"/>
                <a:sym typeface="Helvetica Light"/>
              </a:defRPr>
            </a:lvl3pPr>
            <a:lvl4pPr marL="1250112" indent="-312528" defTabSz="410751">
              <a:spcBef>
                <a:spcPts val="2953"/>
              </a:spcBef>
              <a:buClrTx/>
              <a:buSzPct val="75000"/>
              <a:buFontTx/>
              <a:buChar char="•"/>
              <a:defRPr sz="2500">
                <a:uFillTx/>
                <a:latin typeface="+mn-lt"/>
                <a:ea typeface="+mn-ea"/>
                <a:cs typeface="+mn-cs"/>
                <a:sym typeface="Helvetica Light"/>
              </a:defRPr>
            </a:lvl4pPr>
            <a:lvl5pPr marL="1562640" indent="-312528" defTabSz="410751">
              <a:spcBef>
                <a:spcPts val="2953"/>
              </a:spcBef>
              <a:buClrTx/>
              <a:buSzPct val="75000"/>
              <a:buFontTx/>
              <a:buChar char="•"/>
              <a:defRPr sz="2500">
                <a:uFillTx/>
                <a:latin typeface="+mn-lt"/>
                <a:ea typeface="+mn-ea"/>
                <a:cs typeface="+mn-cs"/>
                <a:sym typeface="Helvetica Light"/>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383426705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212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3"/>
          </p:nvPr>
        </p:nvSpPr>
        <p:spPr>
          <a:xfrm>
            <a:off x="457200" y="6356350"/>
            <a:ext cx="8229600" cy="365125"/>
          </a:xfrm>
          <a:prstGeom prst="rect">
            <a:avLst/>
          </a:prstGeom>
        </p:spPr>
        <p:txBody>
          <a:bodyPr vert="horz" lIns="91440" tIns="45720" rIns="91440" bIns="45720" rtlCol="0" anchor="ctr"/>
          <a:lstStyle>
            <a:lvl1pPr algn="ctr">
              <a:defRPr sz="1200" baseline="0">
                <a:solidFill>
                  <a:schemeClr val="bg1">
                    <a:lumMod val="85000"/>
                  </a:schemeClr>
                </a:solidFill>
              </a:defRPr>
            </a:lvl1p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Tree>
    <p:extLst>
      <p:ext uri="{BB962C8B-B14F-4D97-AF65-F5344CB8AC3E}">
        <p14:creationId xmlns:p14="http://schemas.microsoft.com/office/powerpoint/2010/main" val="267874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baseline="0">
          <a:solidFill>
            <a:srgbClr val="FFD700"/>
          </a:solidFill>
          <a:latin typeface="Gill Sans SemiBold"/>
          <a:ea typeface="+mj-ea"/>
          <a:cs typeface="+mj-cs"/>
        </a:defRPr>
      </a:lvl1pPr>
    </p:titleStyle>
    <p:bodyStyle>
      <a:lvl1pPr marL="342900" indent="-342900" algn="l" defTabSz="457200" rtl="0" eaLnBrk="1" latinLnBrk="0" hangingPunct="1">
        <a:spcBef>
          <a:spcPts val="750"/>
        </a:spcBef>
        <a:spcAft>
          <a:spcPts val="250"/>
        </a:spcAft>
        <a:buClr>
          <a:srgbClr val="FFD700"/>
        </a:buClr>
        <a:buFont typeface="Arial"/>
        <a:buChar char="•"/>
        <a:defRPr sz="3200" kern="1200" baseline="0">
          <a:solidFill>
            <a:schemeClr val="accent5">
              <a:lumMod val="60000"/>
              <a:lumOff val="40000"/>
            </a:schemeClr>
          </a:solidFill>
          <a:latin typeface="+mj-lt"/>
          <a:ea typeface="+mn-ea"/>
          <a:cs typeface="+mn-cs"/>
        </a:defRPr>
      </a:lvl1pPr>
      <a:lvl2pPr marL="742950" indent="-285750" algn="l" defTabSz="457200" rtl="0" eaLnBrk="1" latinLnBrk="0" hangingPunct="1">
        <a:spcBef>
          <a:spcPts val="750"/>
        </a:spcBef>
        <a:spcAft>
          <a:spcPts val="250"/>
        </a:spcAft>
        <a:buClr>
          <a:srgbClr val="FFD700"/>
        </a:buClr>
        <a:buFont typeface="Arial"/>
        <a:buChar char="–"/>
        <a:defRPr sz="2800" kern="1200" baseline="0">
          <a:solidFill>
            <a:schemeClr val="accent5">
              <a:lumMod val="60000"/>
              <a:lumOff val="40000"/>
            </a:schemeClr>
          </a:solidFill>
          <a:latin typeface="+mj-lt"/>
          <a:ea typeface="+mn-ea"/>
          <a:cs typeface="+mn-cs"/>
        </a:defRPr>
      </a:lvl2pPr>
      <a:lvl3pPr marL="1143000" indent="-228600" algn="l" defTabSz="457200" rtl="0" eaLnBrk="1" latinLnBrk="0" hangingPunct="1">
        <a:spcBef>
          <a:spcPts val="750"/>
        </a:spcBef>
        <a:spcAft>
          <a:spcPts val="250"/>
        </a:spcAft>
        <a:buClr>
          <a:srgbClr val="FFD700"/>
        </a:buClr>
        <a:buFont typeface="Arial"/>
        <a:buChar char="•"/>
        <a:defRPr sz="2400" kern="1200" baseline="0">
          <a:solidFill>
            <a:schemeClr val="accent5">
              <a:lumMod val="60000"/>
              <a:lumOff val="40000"/>
            </a:schemeClr>
          </a:solidFill>
          <a:latin typeface="+mj-lt"/>
          <a:ea typeface="+mn-ea"/>
          <a:cs typeface="+mn-cs"/>
        </a:defRPr>
      </a:lvl3pPr>
      <a:lvl4pPr marL="1600200" indent="-228600" algn="l" defTabSz="457200" rtl="0" eaLnBrk="1" latinLnBrk="0" hangingPunct="1">
        <a:spcBef>
          <a:spcPts val="750"/>
        </a:spcBef>
        <a:spcAft>
          <a:spcPts val="250"/>
        </a:spcAft>
        <a:buClr>
          <a:srgbClr val="FFD700"/>
        </a:buClr>
        <a:buFont typeface="Arial"/>
        <a:buChar char="–"/>
        <a:defRPr sz="2000" kern="1200" baseline="0">
          <a:solidFill>
            <a:schemeClr val="accent5">
              <a:lumMod val="60000"/>
              <a:lumOff val="40000"/>
            </a:schemeClr>
          </a:solidFill>
          <a:latin typeface="+mj-lt"/>
          <a:ea typeface="+mn-ea"/>
          <a:cs typeface="+mn-cs"/>
        </a:defRPr>
      </a:lvl4pPr>
      <a:lvl5pPr marL="2057400" indent="-228600" algn="l" defTabSz="457200" rtl="0" eaLnBrk="1" latinLnBrk="0" hangingPunct="1">
        <a:spcBef>
          <a:spcPts val="750"/>
        </a:spcBef>
        <a:spcAft>
          <a:spcPts val="250"/>
        </a:spcAft>
        <a:buClr>
          <a:srgbClr val="FFD700"/>
        </a:buClr>
        <a:buFont typeface="Arial"/>
        <a:buChar char="»"/>
        <a:defRPr sz="2000" kern="1200" baseline="0">
          <a:solidFill>
            <a:schemeClr val="accent5">
              <a:lumMod val="60000"/>
              <a:lumOff val="40000"/>
            </a:schemeClr>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image" Target="../media/image7.emf"/><Relationship Id="rId12" Type="http://schemas.openxmlformats.org/officeDocument/2006/relationships/oleObject" Target="../embeddings/oleObject6.bin"/><Relationship Id="rId13" Type="http://schemas.openxmlformats.org/officeDocument/2006/relationships/package" Target="../embeddings/Microsoft_Word_Document6.docx"/><Relationship Id="rId14"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3.bin"/><Relationship Id="rId4" Type="http://schemas.openxmlformats.org/officeDocument/2006/relationships/package" Target="../embeddings/Microsoft_Word_Document3.docx"/><Relationship Id="rId5" Type="http://schemas.openxmlformats.org/officeDocument/2006/relationships/image" Target="../media/image5.emf"/><Relationship Id="rId6" Type="http://schemas.openxmlformats.org/officeDocument/2006/relationships/oleObject" Target="../embeddings/oleObject4.bin"/><Relationship Id="rId7" Type="http://schemas.openxmlformats.org/officeDocument/2006/relationships/package" Target="../embeddings/Microsoft_Word_Document4.docx"/><Relationship Id="rId8" Type="http://schemas.openxmlformats.org/officeDocument/2006/relationships/image" Target="../media/image6.emf"/><Relationship Id="rId9" Type="http://schemas.openxmlformats.org/officeDocument/2006/relationships/oleObject" Target="../embeddings/oleObject5.bin"/><Relationship Id="rId10" Type="http://schemas.openxmlformats.org/officeDocument/2006/relationships/package" Target="../embeddings/Microsoft_Word_Document5.doc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package" Target="../embeddings/Microsoft_Word_Document7.docx"/><Relationship Id="rId5"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package" Target="../embeddings/Microsoft_Word_Document8.docx"/><Relationship Id="rId5" Type="http://schemas.openxmlformats.org/officeDocument/2006/relationships/image" Target="../media/image10.emf"/><Relationship Id="rId6" Type="http://schemas.openxmlformats.org/officeDocument/2006/relationships/oleObject" Target="../embeddings/oleObject9.bin"/><Relationship Id="rId7" Type="http://schemas.openxmlformats.org/officeDocument/2006/relationships/package" Target="../embeddings/Microsoft_Word_Document9.docx"/><Relationship Id="rId8"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package" Target="../embeddings/Microsoft_Word_Document10.docx"/><Relationship Id="rId5" Type="http://schemas.openxmlformats.org/officeDocument/2006/relationships/image" Target="../media/image12.emf"/><Relationship Id="rId6" Type="http://schemas.openxmlformats.org/officeDocument/2006/relationships/oleObject" Target="../embeddings/oleObject11.bin"/><Relationship Id="rId7" Type="http://schemas.openxmlformats.org/officeDocument/2006/relationships/package" Target="../embeddings/Microsoft_Word_Document11.docx"/><Relationship Id="rId8" Type="http://schemas.openxmlformats.org/officeDocument/2006/relationships/image" Target="../media/image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9677"/>
            <a:ext cx="7772400" cy="2644586"/>
          </a:xfrm>
        </p:spPr>
        <p:txBody>
          <a:bodyPr>
            <a:normAutofit/>
          </a:bodyPr>
          <a:lstStyle/>
          <a:p>
            <a:r>
              <a:rPr lang="en-US" dirty="0" smtClean="0"/>
              <a:t>Genomic Selection in Multi-Breed Dairy Cattle Populations</a:t>
            </a:r>
            <a:endParaRPr lang="en-US" dirty="0"/>
          </a:p>
        </p:txBody>
      </p:sp>
      <p:sp>
        <p:nvSpPr>
          <p:cNvPr id="3" name="Subtitle 2"/>
          <p:cNvSpPr>
            <a:spLocks noGrp="1"/>
          </p:cNvSpPr>
          <p:nvPr>
            <p:ph type="subTitle" idx="1"/>
          </p:nvPr>
        </p:nvSpPr>
        <p:spPr/>
        <p:txBody>
          <a:bodyPr>
            <a:noAutofit/>
          </a:bodyPr>
          <a:lstStyle/>
          <a:p>
            <a:pPr>
              <a:spcBef>
                <a:spcPts val="0"/>
              </a:spcBef>
            </a:pPr>
            <a:r>
              <a:rPr lang="en-US" sz="2400" dirty="0" smtClean="0"/>
              <a:t>John B. Cole</a:t>
            </a:r>
          </a:p>
          <a:p>
            <a:pPr>
              <a:spcBef>
                <a:spcPts val="0"/>
              </a:spcBef>
            </a:pPr>
            <a:r>
              <a:rPr lang="en-US" sz="2400" dirty="0" smtClean="0"/>
              <a:t>Animal Genomics and Improvement Laboratory</a:t>
            </a:r>
          </a:p>
          <a:p>
            <a:pPr>
              <a:spcBef>
                <a:spcPts val="0"/>
              </a:spcBef>
            </a:pPr>
            <a:r>
              <a:rPr lang="en-US" sz="2400" dirty="0" smtClean="0"/>
              <a:t>Agricultural Research Service, USDA</a:t>
            </a:r>
          </a:p>
          <a:p>
            <a:pPr>
              <a:spcBef>
                <a:spcPts val="0"/>
              </a:spcBef>
            </a:pPr>
            <a:r>
              <a:rPr lang="en-US" sz="2400" dirty="0" smtClean="0"/>
              <a:t>Beltsville, MD 20705-2350</a:t>
            </a:r>
          </a:p>
        </p:txBody>
      </p:sp>
    </p:spTree>
    <p:extLst>
      <p:ext uri="{BB962C8B-B14F-4D97-AF65-F5344CB8AC3E}">
        <p14:creationId xmlns:p14="http://schemas.microsoft.com/office/powerpoint/2010/main" val="1933460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Single-breed theory </a:t>
            </a:r>
            <a:r>
              <a:rPr lang="en-US" sz="3200" dirty="0" smtClean="0">
                <a:solidFill>
                  <a:srgbClr val="4F6389"/>
                </a:solidFill>
              </a:rPr>
              <a:t>cont’d</a:t>
            </a:r>
            <a:endParaRPr lang="en-US" sz="3200" dirty="0">
              <a:solidFill>
                <a:srgbClr val="4F6389"/>
              </a:solidFill>
            </a:endParaRPr>
          </a:p>
        </p:txBody>
      </p:sp>
      <p:sp>
        <p:nvSpPr>
          <p:cNvPr id="3" name="Content Placeholder 2"/>
          <p:cNvSpPr>
            <a:spLocks noGrp="1"/>
          </p:cNvSpPr>
          <p:nvPr>
            <p:ph idx="1"/>
          </p:nvPr>
        </p:nvSpPr>
        <p:spPr/>
        <p:txBody>
          <a:bodyPr/>
          <a:lstStyle/>
          <a:p>
            <a:pPr marL="0" indent="0" algn="ctr">
              <a:buNone/>
            </a:pPr>
            <a:r>
              <a:rPr lang="en-US" dirty="0" smtClean="0">
                <a:latin typeface="Cambria Math"/>
                <a:cs typeface="Cambria Math"/>
              </a:rPr>
              <a:t>y = </a:t>
            </a:r>
            <a:r>
              <a:rPr lang="en-US" dirty="0" err="1" smtClean="0">
                <a:latin typeface="Cambria Math"/>
                <a:cs typeface="Cambria Math"/>
              </a:rPr>
              <a:t>Xb</a:t>
            </a:r>
            <a:r>
              <a:rPr lang="en-US" dirty="0" smtClean="0">
                <a:latin typeface="Cambria Math"/>
                <a:cs typeface="Cambria Math"/>
              </a:rPr>
              <a:t> + </a:t>
            </a:r>
            <a:r>
              <a:rPr lang="en-US" dirty="0" err="1" smtClean="0">
                <a:latin typeface="Cambria Math"/>
                <a:cs typeface="Cambria Math"/>
              </a:rPr>
              <a:t>Zu</a:t>
            </a:r>
            <a:r>
              <a:rPr lang="en-US" dirty="0" smtClean="0">
                <a:latin typeface="Cambria Math"/>
                <a:cs typeface="Cambria Math"/>
              </a:rPr>
              <a:t> + e</a:t>
            </a:r>
            <a:endParaRPr lang="en-US" dirty="0">
              <a:latin typeface="Cambria Math"/>
              <a:cs typeface="Cambria Math"/>
            </a:endParaRPr>
          </a:p>
        </p:txBody>
      </p:sp>
      <p:sp>
        <p:nvSpPr>
          <p:cNvPr id="4" name="Footer Placeholder 3"/>
          <p:cNvSpPr>
            <a:spLocks noGrp="1"/>
          </p:cNvSpPr>
          <p:nvPr>
            <p:ph type="ftr" sz="quarter" idx="3"/>
          </p:nvPr>
        </p:nvSpPr>
        <p:spPr/>
        <p:txBody>
          <a:body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grpSp>
        <p:nvGrpSpPr>
          <p:cNvPr id="10" name="Group 9"/>
          <p:cNvGrpSpPr/>
          <p:nvPr/>
        </p:nvGrpSpPr>
        <p:grpSpPr>
          <a:xfrm>
            <a:off x="782586" y="1702824"/>
            <a:ext cx="2726200" cy="1426987"/>
            <a:chOff x="782586" y="1702824"/>
            <a:chExt cx="2726200" cy="1426987"/>
          </a:xfrm>
        </p:grpSpPr>
        <p:grpSp>
          <p:nvGrpSpPr>
            <p:cNvPr id="8" name="Group 7"/>
            <p:cNvGrpSpPr/>
            <p:nvPr/>
          </p:nvGrpSpPr>
          <p:grpSpPr>
            <a:xfrm>
              <a:off x="2386228" y="1702824"/>
              <a:ext cx="1122558" cy="1093611"/>
              <a:chOff x="2386228" y="1702824"/>
              <a:chExt cx="1122558" cy="1093611"/>
            </a:xfrm>
          </p:grpSpPr>
          <p:sp>
            <p:nvSpPr>
              <p:cNvPr id="5" name="Oval 4"/>
              <p:cNvSpPr/>
              <p:nvPr/>
            </p:nvSpPr>
            <p:spPr>
              <a:xfrm>
                <a:off x="3034106" y="1702824"/>
                <a:ext cx="474680" cy="554850"/>
              </a:xfrm>
              <a:prstGeom prst="ellipse">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5" idx="3"/>
              </p:cNvCxnSpPr>
              <p:nvPr/>
            </p:nvCxnSpPr>
            <p:spPr>
              <a:xfrm flipH="1">
                <a:off x="2386228" y="2176418"/>
                <a:ext cx="717393" cy="620017"/>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782586" y="2668146"/>
              <a:ext cx="1620606" cy="461665"/>
            </a:xfrm>
            <a:prstGeom prst="rect">
              <a:avLst/>
            </a:prstGeom>
            <a:noFill/>
          </p:spPr>
          <p:txBody>
            <a:bodyPr wrap="none" rtlCol="0">
              <a:spAutoFit/>
            </a:bodyPr>
            <a:lstStyle/>
            <a:p>
              <a:r>
                <a:rPr lang="en-US" sz="2400" dirty="0" smtClean="0">
                  <a:solidFill>
                    <a:schemeClr val="bg1">
                      <a:lumMod val="95000"/>
                    </a:schemeClr>
                  </a:solidFill>
                  <a:latin typeface="Gill Sans"/>
                  <a:cs typeface="Gill Sans"/>
                </a:rPr>
                <a:t>phenotypes</a:t>
              </a:r>
              <a:endParaRPr lang="en-US" sz="2400" dirty="0">
                <a:solidFill>
                  <a:schemeClr val="bg1">
                    <a:lumMod val="95000"/>
                  </a:schemeClr>
                </a:solidFill>
                <a:latin typeface="Gill Sans"/>
                <a:cs typeface="Gill Sans"/>
              </a:endParaRPr>
            </a:p>
          </p:txBody>
        </p:sp>
      </p:grpSp>
      <p:grpSp>
        <p:nvGrpSpPr>
          <p:cNvPr id="30" name="Group 29"/>
          <p:cNvGrpSpPr/>
          <p:nvPr/>
        </p:nvGrpSpPr>
        <p:grpSpPr>
          <a:xfrm>
            <a:off x="5624051" y="1624319"/>
            <a:ext cx="3005350" cy="1402948"/>
            <a:chOff x="5624051" y="1624319"/>
            <a:chExt cx="3005350" cy="1402948"/>
          </a:xfrm>
        </p:grpSpPr>
        <p:sp>
          <p:nvSpPr>
            <p:cNvPr id="26" name="Oval 25"/>
            <p:cNvSpPr/>
            <p:nvPr/>
          </p:nvSpPr>
          <p:spPr>
            <a:xfrm>
              <a:off x="5624051" y="1624319"/>
              <a:ext cx="474680" cy="554850"/>
            </a:xfrm>
            <a:prstGeom prst="ellipse">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034586" y="2099450"/>
              <a:ext cx="717393" cy="620017"/>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713492" y="2565602"/>
              <a:ext cx="1915909" cy="461665"/>
            </a:xfrm>
            <a:prstGeom prst="rect">
              <a:avLst/>
            </a:prstGeom>
            <a:noFill/>
          </p:spPr>
          <p:txBody>
            <a:bodyPr wrap="none" rtlCol="0">
              <a:spAutoFit/>
            </a:bodyPr>
            <a:lstStyle/>
            <a:p>
              <a:r>
                <a:rPr lang="en-US" sz="2400" dirty="0" smtClean="0">
                  <a:solidFill>
                    <a:schemeClr val="bg1">
                      <a:lumMod val="95000"/>
                    </a:schemeClr>
                  </a:solidFill>
                  <a:latin typeface="Gill Sans"/>
                  <a:cs typeface="Gill Sans"/>
                </a:rPr>
                <a:t>random error</a:t>
              </a:r>
              <a:endParaRPr lang="en-US" sz="2400" dirty="0">
                <a:solidFill>
                  <a:schemeClr val="bg1">
                    <a:lumMod val="95000"/>
                  </a:schemeClr>
                </a:solidFill>
                <a:latin typeface="Gill Sans"/>
                <a:cs typeface="Gill Sans"/>
              </a:endParaRPr>
            </a:p>
          </p:txBody>
        </p:sp>
      </p:grpSp>
      <p:grpSp>
        <p:nvGrpSpPr>
          <p:cNvPr id="32" name="Group 31"/>
          <p:cNvGrpSpPr/>
          <p:nvPr/>
        </p:nvGrpSpPr>
        <p:grpSpPr>
          <a:xfrm>
            <a:off x="4711617" y="1567190"/>
            <a:ext cx="3975183" cy="3296642"/>
            <a:chOff x="4711617" y="1567190"/>
            <a:chExt cx="3975183" cy="3296642"/>
          </a:xfrm>
        </p:grpSpPr>
        <p:grpSp>
          <p:nvGrpSpPr>
            <p:cNvPr id="29" name="Group 28"/>
            <p:cNvGrpSpPr/>
            <p:nvPr/>
          </p:nvGrpSpPr>
          <p:grpSpPr>
            <a:xfrm>
              <a:off x="4711617" y="1567190"/>
              <a:ext cx="3494187" cy="2332291"/>
              <a:chOff x="4711617" y="1567190"/>
              <a:chExt cx="3494187" cy="2332291"/>
            </a:xfrm>
          </p:grpSpPr>
          <p:sp>
            <p:nvSpPr>
              <p:cNvPr id="21" name="Oval 20"/>
              <p:cNvSpPr/>
              <p:nvPr/>
            </p:nvSpPr>
            <p:spPr>
              <a:xfrm>
                <a:off x="4711617" y="1567190"/>
                <a:ext cx="649420" cy="676119"/>
              </a:xfrm>
              <a:prstGeom prst="ellipse">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1" idx="4"/>
              </p:cNvCxnSpPr>
              <p:nvPr/>
            </p:nvCxnSpPr>
            <p:spPr>
              <a:xfrm>
                <a:off x="5036327" y="2243309"/>
                <a:ext cx="493051" cy="1309959"/>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497310" y="3437816"/>
                <a:ext cx="2708494" cy="461665"/>
              </a:xfrm>
              <a:prstGeom prst="rect">
                <a:avLst/>
              </a:prstGeom>
              <a:noFill/>
            </p:spPr>
            <p:txBody>
              <a:bodyPr wrap="none" rtlCol="0">
                <a:spAutoFit/>
              </a:bodyPr>
              <a:lstStyle/>
              <a:p>
                <a:r>
                  <a:rPr lang="en-US" sz="2400" dirty="0" smtClean="0">
                    <a:solidFill>
                      <a:srgbClr val="F2F2F2"/>
                    </a:solidFill>
                    <a:latin typeface="Gill Sans"/>
                    <a:cs typeface="Gill Sans"/>
                  </a:rPr>
                  <a:t>random SNP effects</a:t>
                </a:r>
                <a:endParaRPr lang="en-US" sz="2400" dirty="0">
                  <a:solidFill>
                    <a:srgbClr val="F2F2F2"/>
                  </a:solidFill>
                  <a:latin typeface="Gill Sans"/>
                  <a:cs typeface="Gill Sans"/>
                </a:endParaRPr>
              </a:p>
            </p:txBody>
          </p:sp>
        </p:grpSp>
        <p:sp>
          <p:nvSpPr>
            <p:cNvPr id="31" name="Rectangle 30"/>
            <p:cNvSpPr/>
            <p:nvPr/>
          </p:nvSpPr>
          <p:spPr>
            <a:xfrm>
              <a:off x="5516549" y="3848169"/>
              <a:ext cx="3170251" cy="1015663"/>
            </a:xfrm>
            <a:prstGeom prst="rect">
              <a:avLst/>
            </a:prstGeom>
          </p:spPr>
          <p:txBody>
            <a:bodyPr wrap="square">
              <a:spAutoFit/>
            </a:bodyPr>
            <a:lstStyle/>
            <a:p>
              <a:r>
                <a:rPr lang="en-US" sz="2000" dirty="0" smtClean="0">
                  <a:solidFill>
                    <a:srgbClr val="D9D7AC"/>
                  </a:solidFill>
                  <a:latin typeface="Gill Sans"/>
                  <a:cs typeface="Gill Sans"/>
                </a:rPr>
                <a:t>SNP coded </a:t>
              </a:r>
              <a:r>
                <a:rPr lang="en-US" sz="2000" dirty="0">
                  <a:solidFill>
                    <a:schemeClr val="bg1">
                      <a:lumMod val="95000"/>
                    </a:schemeClr>
                  </a:solidFill>
                  <a:latin typeface="Gill Sans"/>
                  <a:cs typeface="Gill Sans"/>
                </a:rPr>
                <a:t>−1</a:t>
              </a:r>
              <a:r>
                <a:rPr lang="en-US" sz="2000" dirty="0">
                  <a:solidFill>
                    <a:srgbClr val="D9D7AC"/>
                  </a:solidFill>
                  <a:latin typeface="Gill Sans"/>
                  <a:cs typeface="Gill Sans"/>
                </a:rPr>
                <a:t>, </a:t>
              </a:r>
              <a:r>
                <a:rPr lang="en-US" sz="2000" dirty="0">
                  <a:solidFill>
                    <a:srgbClr val="F2F2F2"/>
                  </a:solidFill>
                  <a:latin typeface="Gill Sans"/>
                  <a:cs typeface="Gill Sans"/>
                </a:rPr>
                <a:t>0</a:t>
              </a:r>
              <a:r>
                <a:rPr lang="en-US" sz="2000" dirty="0">
                  <a:solidFill>
                    <a:srgbClr val="D9D7AC"/>
                  </a:solidFill>
                  <a:latin typeface="Gill Sans"/>
                  <a:cs typeface="Gill Sans"/>
                </a:rPr>
                <a:t>, and </a:t>
              </a:r>
              <a:r>
                <a:rPr lang="en-US" sz="2000" dirty="0">
                  <a:solidFill>
                    <a:srgbClr val="F2F2F2"/>
                  </a:solidFill>
                  <a:latin typeface="Gill Sans"/>
                  <a:cs typeface="Gill Sans"/>
                </a:rPr>
                <a:t>1</a:t>
              </a:r>
              <a:r>
                <a:rPr lang="en-US" sz="2000" dirty="0">
                  <a:solidFill>
                    <a:srgbClr val="D9D7AC"/>
                  </a:solidFill>
                  <a:latin typeface="Gill Sans"/>
                  <a:cs typeface="Gill Sans"/>
                </a:rPr>
                <a:t> for homozygotes, heterozygotes, and other </a:t>
              </a:r>
              <a:r>
                <a:rPr lang="en-US" sz="2000" dirty="0" smtClean="0">
                  <a:solidFill>
                    <a:srgbClr val="D9D7AC"/>
                  </a:solidFill>
                  <a:latin typeface="Gill Sans"/>
                  <a:cs typeface="Gill Sans"/>
                </a:rPr>
                <a:t>homozygotes</a:t>
              </a:r>
              <a:endParaRPr lang="en-US" sz="2000" dirty="0">
                <a:solidFill>
                  <a:srgbClr val="D9D7AC"/>
                </a:solidFill>
                <a:latin typeface="Gill Sans"/>
                <a:cs typeface="Gill Sans"/>
              </a:endParaRPr>
            </a:p>
          </p:txBody>
        </p:sp>
      </p:grpSp>
      <p:grpSp>
        <p:nvGrpSpPr>
          <p:cNvPr id="36" name="Group 35"/>
          <p:cNvGrpSpPr/>
          <p:nvPr/>
        </p:nvGrpSpPr>
        <p:grpSpPr>
          <a:xfrm>
            <a:off x="446785" y="1581554"/>
            <a:ext cx="3966454" cy="2974365"/>
            <a:chOff x="446785" y="1581554"/>
            <a:chExt cx="3966454" cy="2974365"/>
          </a:xfrm>
        </p:grpSpPr>
        <p:grpSp>
          <p:nvGrpSpPr>
            <p:cNvPr id="20" name="Group 19"/>
            <p:cNvGrpSpPr/>
            <p:nvPr/>
          </p:nvGrpSpPr>
          <p:grpSpPr>
            <a:xfrm>
              <a:off x="1858780" y="1581554"/>
              <a:ext cx="2554459" cy="2317927"/>
              <a:chOff x="1858780" y="1581554"/>
              <a:chExt cx="2554459" cy="2317927"/>
            </a:xfrm>
          </p:grpSpPr>
          <p:sp>
            <p:nvSpPr>
              <p:cNvPr id="12" name="Oval 11"/>
              <p:cNvSpPr/>
              <p:nvPr/>
            </p:nvSpPr>
            <p:spPr>
              <a:xfrm>
                <a:off x="3763819" y="1581554"/>
                <a:ext cx="649420" cy="676119"/>
              </a:xfrm>
              <a:prstGeom prst="ellipse">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stCxn id="12" idx="4"/>
              </p:cNvCxnSpPr>
              <p:nvPr/>
            </p:nvCxnSpPr>
            <p:spPr>
              <a:xfrm flipH="1">
                <a:off x="3508786" y="2257673"/>
                <a:ext cx="579743" cy="1295595"/>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858780" y="3437816"/>
                <a:ext cx="1674557" cy="461665"/>
              </a:xfrm>
              <a:prstGeom prst="rect">
                <a:avLst/>
              </a:prstGeom>
              <a:noFill/>
            </p:spPr>
            <p:txBody>
              <a:bodyPr wrap="none" rtlCol="0">
                <a:spAutoFit/>
              </a:bodyPr>
              <a:lstStyle/>
              <a:p>
                <a:r>
                  <a:rPr lang="en-US" sz="2400" dirty="0" smtClean="0">
                    <a:solidFill>
                      <a:srgbClr val="F2F2F2"/>
                    </a:solidFill>
                    <a:latin typeface="Gill Sans"/>
                    <a:cs typeface="Gill Sans"/>
                  </a:rPr>
                  <a:t>fixed effects</a:t>
                </a:r>
                <a:endParaRPr lang="en-US" sz="2400" dirty="0">
                  <a:solidFill>
                    <a:srgbClr val="F2F2F2"/>
                  </a:solidFill>
                  <a:latin typeface="Gill Sans"/>
                  <a:cs typeface="Gill Sans"/>
                </a:endParaRPr>
              </a:p>
            </p:txBody>
          </p:sp>
        </p:grpSp>
        <p:sp>
          <p:nvSpPr>
            <p:cNvPr id="35" name="Rectangle 34"/>
            <p:cNvSpPr/>
            <p:nvPr/>
          </p:nvSpPr>
          <p:spPr>
            <a:xfrm>
              <a:off x="446785" y="3848033"/>
              <a:ext cx="3062001" cy="707886"/>
            </a:xfrm>
            <a:prstGeom prst="rect">
              <a:avLst/>
            </a:prstGeom>
          </p:spPr>
          <p:txBody>
            <a:bodyPr wrap="square">
              <a:spAutoFit/>
            </a:bodyPr>
            <a:lstStyle/>
            <a:p>
              <a:pPr algn="r"/>
              <a:r>
                <a:rPr lang="en-US" sz="2000" dirty="0" smtClean="0">
                  <a:solidFill>
                    <a:srgbClr val="D9D7AC"/>
                  </a:solidFill>
                  <a:latin typeface="Gill Sans"/>
                  <a:cs typeface="Gill Sans"/>
                </a:rPr>
                <a:t>Assume that all fixed effects are known</a:t>
              </a:r>
              <a:endParaRPr lang="en-US" sz="2000" dirty="0">
                <a:solidFill>
                  <a:srgbClr val="D9D7AC"/>
                </a:solidFill>
                <a:latin typeface="Gill Sans"/>
                <a:cs typeface="Gill Sans"/>
              </a:endParaRPr>
            </a:p>
          </p:txBody>
        </p:sp>
      </p:grpSp>
      <p:grpSp>
        <p:nvGrpSpPr>
          <p:cNvPr id="39" name="Group 38"/>
          <p:cNvGrpSpPr/>
          <p:nvPr/>
        </p:nvGrpSpPr>
        <p:grpSpPr>
          <a:xfrm>
            <a:off x="1695450" y="5130706"/>
            <a:ext cx="5753100" cy="829965"/>
            <a:chOff x="1695450" y="5130706"/>
            <a:chExt cx="5753100" cy="829965"/>
          </a:xfrm>
        </p:grpSpPr>
        <p:graphicFrame>
          <p:nvGraphicFramePr>
            <p:cNvPr id="37" name="Object 36"/>
            <p:cNvGraphicFramePr>
              <a:graphicFrameLocks noChangeAspect="1"/>
            </p:cNvGraphicFramePr>
            <p:nvPr>
              <p:extLst>
                <p:ext uri="{D42A27DB-BD31-4B8C-83A1-F6EECF244321}">
                  <p14:modId xmlns:p14="http://schemas.microsoft.com/office/powerpoint/2010/main" val="2238107157"/>
                </p:ext>
              </p:extLst>
            </p:nvPr>
          </p:nvGraphicFramePr>
          <p:xfrm>
            <a:off x="1695450" y="5592371"/>
            <a:ext cx="5753100" cy="368300"/>
          </p:xfrm>
          <a:graphic>
            <a:graphicData uri="http://schemas.openxmlformats.org/presentationml/2006/ole">
              <mc:AlternateContent xmlns:mc="http://schemas.openxmlformats.org/markup-compatibility/2006">
                <mc:Choice xmlns:v="urn:schemas-microsoft-com:vml" Requires="v">
                  <p:oleObj spid="_x0000_s2139" name="Document" r:id="rId4" imgW="5753100" imgH="368300" progId="Word.Document.12">
                    <p:embed/>
                  </p:oleObj>
                </mc:Choice>
                <mc:Fallback>
                  <p:oleObj name="Document" r:id="rId4" imgW="5753100" imgH="368300" progId="Word.Document.12">
                    <p:embed/>
                    <p:pic>
                      <p:nvPicPr>
                        <p:cNvPr id="0" name=""/>
                        <p:cNvPicPr/>
                        <p:nvPr/>
                      </p:nvPicPr>
                      <p:blipFill>
                        <a:blip r:embed="rId5"/>
                        <a:stretch>
                          <a:fillRect/>
                        </a:stretch>
                      </p:blipFill>
                      <p:spPr>
                        <a:xfrm>
                          <a:off x="1695450" y="5592371"/>
                          <a:ext cx="5753100" cy="368300"/>
                        </a:xfrm>
                        <a:prstGeom prst="rect">
                          <a:avLst/>
                        </a:prstGeom>
                      </p:spPr>
                    </p:pic>
                  </p:oleObj>
                </mc:Fallback>
              </mc:AlternateContent>
            </a:graphicData>
          </a:graphic>
        </p:graphicFrame>
        <p:sp>
          <p:nvSpPr>
            <p:cNvPr id="38" name="TextBox 37"/>
            <p:cNvSpPr txBox="1"/>
            <p:nvPr/>
          </p:nvSpPr>
          <p:spPr>
            <a:xfrm>
              <a:off x="1772424" y="5130706"/>
              <a:ext cx="5519209" cy="461665"/>
            </a:xfrm>
            <a:prstGeom prst="rect">
              <a:avLst/>
            </a:prstGeom>
            <a:noFill/>
          </p:spPr>
          <p:txBody>
            <a:bodyPr wrap="none" rtlCol="0">
              <a:spAutoFit/>
            </a:bodyPr>
            <a:lstStyle/>
            <a:p>
              <a:r>
                <a:rPr lang="en-US" sz="2400" dirty="0" smtClean="0">
                  <a:solidFill>
                    <a:schemeClr val="bg1">
                      <a:lumMod val="95000"/>
                    </a:schemeClr>
                  </a:solidFill>
                  <a:latin typeface="Gill Sans"/>
                  <a:cs typeface="Gill Sans"/>
                </a:rPr>
                <a:t>If </a:t>
              </a:r>
              <a:r>
                <a:rPr lang="en-US" sz="2400" dirty="0" err="1" smtClean="0">
                  <a:solidFill>
                    <a:srgbClr val="8F8100"/>
                  </a:solidFill>
                  <a:latin typeface="Gill Sans"/>
                  <a:cs typeface="Gill Sans"/>
                </a:rPr>
                <a:t>Xb</a:t>
              </a:r>
              <a:r>
                <a:rPr lang="en-US" sz="2400" dirty="0" smtClean="0">
                  <a:solidFill>
                    <a:schemeClr val="bg1">
                      <a:lumMod val="95000"/>
                    </a:schemeClr>
                  </a:solidFill>
                  <a:latin typeface="Gill Sans"/>
                  <a:cs typeface="Gill Sans"/>
                </a:rPr>
                <a:t> is known then </a:t>
              </a:r>
              <a:r>
                <a:rPr lang="en-US" sz="2400" dirty="0" smtClean="0">
                  <a:solidFill>
                    <a:srgbClr val="8F8100"/>
                  </a:solidFill>
                  <a:latin typeface="Gill Sans"/>
                  <a:cs typeface="Gill Sans"/>
                </a:rPr>
                <a:t>a</a:t>
              </a:r>
              <a:r>
                <a:rPr lang="en-US" sz="2400" dirty="0" smtClean="0">
                  <a:solidFill>
                    <a:schemeClr val="bg1">
                      <a:lumMod val="95000"/>
                    </a:schemeClr>
                  </a:solidFill>
                  <a:latin typeface="Gill Sans"/>
                  <a:cs typeface="Gill Sans"/>
                </a:rPr>
                <a:t> may be estimated as:</a:t>
              </a:r>
              <a:endParaRPr lang="en-US" sz="2400" dirty="0">
                <a:solidFill>
                  <a:schemeClr val="bg1">
                    <a:lumMod val="95000"/>
                  </a:schemeClr>
                </a:solidFill>
                <a:latin typeface="Gill Sans"/>
                <a:cs typeface="Gill Sans"/>
              </a:endParaRPr>
            </a:p>
          </p:txBody>
        </p:sp>
      </p:grpSp>
    </p:spTree>
    <p:extLst>
      <p:ext uri="{BB962C8B-B14F-4D97-AF65-F5344CB8AC3E}">
        <p14:creationId xmlns:p14="http://schemas.microsoft.com/office/powerpoint/2010/main" val="369625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10"/>
                                        </p:tgtEl>
                                        <p:attrNameLst>
                                          <p:attrName>style.opacity</p:attrName>
                                        </p:attrNameLst>
                                      </p:cBhvr>
                                      <p:to>
                                        <p:strVal val="0.5"/>
                                      </p:to>
                                    </p:set>
                                    <p:animEffect filter="image" prLst="opacity: 0.5">
                                      <p:cBhvr rctx="IE">
                                        <p:cTn id="11" dur="indefinite"/>
                                        <p:tgtEl>
                                          <p:spTgt spid="10"/>
                                        </p:tgtEl>
                                      </p:cBhvr>
                                    </p:animEffect>
                                  </p:childTnLst>
                                </p:cTn>
                              </p:par>
                              <p:par>
                                <p:cTn id="12" presetID="1"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6"/>
                                        </p:tgtEl>
                                        <p:attrNameLst>
                                          <p:attrName>style.opacity</p:attrName>
                                        </p:attrNameLst>
                                      </p:cBhvr>
                                      <p:to>
                                        <p:strVal val="0.5"/>
                                      </p:to>
                                    </p:set>
                                    <p:animEffect filter="image" prLst="opacity: 0.5">
                                      <p:cBhvr rctx="IE">
                                        <p:cTn id="18" dur="indefinite"/>
                                        <p:tgtEl>
                                          <p:spTgt spid="36"/>
                                        </p:tgtEl>
                                      </p:cBhvr>
                                    </p:animEffec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32"/>
                                        </p:tgtEl>
                                        <p:attrNameLst>
                                          <p:attrName>style.opacity</p:attrName>
                                        </p:attrNameLst>
                                      </p:cBhvr>
                                      <p:to>
                                        <p:strVal val="0.5"/>
                                      </p:to>
                                    </p:set>
                                    <p:animEffect filter="image" prLst="opacity: 0.5">
                                      <p:cBhvr rctx="IE">
                                        <p:cTn id="25" dur="indefinite"/>
                                        <p:tgtEl>
                                          <p:spTgt spid="32"/>
                                        </p:tgtEl>
                                      </p:cBhvr>
                                    </p:animEffect>
                                  </p:childTnLst>
                                </p:cTn>
                              </p:par>
                              <p:par>
                                <p:cTn id="26" presetID="1"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30"/>
                                        </p:tgtEl>
                                        <p:attrNameLst>
                                          <p:attrName>style.opacity</p:attrName>
                                        </p:attrNameLst>
                                      </p:cBhvr>
                                      <p:to>
                                        <p:strVal val="0.5"/>
                                      </p:to>
                                    </p:set>
                                    <p:animEffect filter="image" prLst="opacity: 0.5">
                                      <p:cBhvr rctx="IE">
                                        <p:cTn id="32" dur="indefinite"/>
                                        <p:tgtEl>
                                          <p:spTgt spid="30"/>
                                        </p:tgtEl>
                                      </p:cBhvr>
                                    </p:animEffec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Single-breed theory </a:t>
            </a:r>
            <a:r>
              <a:rPr lang="en-US" sz="3200" dirty="0" smtClean="0">
                <a:solidFill>
                  <a:srgbClr val="4F6389"/>
                </a:solidFill>
              </a:rPr>
              <a:t>cont’d</a:t>
            </a:r>
            <a:endParaRPr lang="en-US" sz="3200" dirty="0">
              <a:solidFill>
                <a:srgbClr val="4F6389"/>
              </a:solidFill>
            </a:endParaRPr>
          </a:p>
        </p:txBody>
      </p:sp>
      <p:sp>
        <p:nvSpPr>
          <p:cNvPr id="4" name="Footer Placeholder 3"/>
          <p:cNvSpPr>
            <a:spLocks noGrp="1"/>
          </p:cNvSpPr>
          <p:nvPr>
            <p:ph type="ftr" sz="quarter" idx="3"/>
          </p:nvPr>
        </p:nvSpPr>
        <p:spPr/>
        <p:txBody>
          <a:body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1069823144"/>
              </p:ext>
            </p:extLst>
          </p:nvPr>
        </p:nvGraphicFramePr>
        <p:xfrm>
          <a:off x="977014" y="1783326"/>
          <a:ext cx="7315200" cy="855862"/>
        </p:xfrm>
        <a:graphic>
          <a:graphicData uri="http://schemas.openxmlformats.org/presentationml/2006/ole">
            <mc:AlternateContent xmlns:mc="http://schemas.openxmlformats.org/markup-compatibility/2006">
              <mc:Choice xmlns:v="urn:schemas-microsoft-com:vml" Requires="v">
                <p:oleObj spid="_x0000_s1118" name="Document" r:id="rId4" imgW="5753100" imgH="673100" progId="Word.Document.12">
                  <p:embed/>
                </p:oleObj>
              </mc:Choice>
              <mc:Fallback>
                <p:oleObj name="Document" r:id="rId4" imgW="5753100" imgH="673100" progId="Word.Document.12">
                  <p:embed/>
                  <p:pic>
                    <p:nvPicPr>
                      <p:cNvPr id="0" name=""/>
                      <p:cNvPicPr/>
                      <p:nvPr/>
                    </p:nvPicPr>
                    <p:blipFill>
                      <a:blip r:embed="rId5"/>
                      <a:stretch>
                        <a:fillRect/>
                      </a:stretch>
                    </p:blipFill>
                    <p:spPr>
                      <a:xfrm>
                        <a:off x="977014" y="1783326"/>
                        <a:ext cx="7315200" cy="855862"/>
                      </a:xfrm>
                      <a:prstGeom prst="rect">
                        <a:avLst/>
                      </a:prstGeom>
                    </p:spPr>
                  </p:pic>
                </p:oleObj>
              </mc:Fallback>
            </mc:AlternateContent>
          </a:graphicData>
        </a:graphic>
      </p:graphicFrame>
      <p:sp>
        <p:nvSpPr>
          <p:cNvPr id="15" name="Rounded Rectangle 14"/>
          <p:cNvSpPr/>
          <p:nvPr/>
        </p:nvSpPr>
        <p:spPr>
          <a:xfrm>
            <a:off x="1603648" y="1885668"/>
            <a:ext cx="551656" cy="474625"/>
          </a:xfrm>
          <a:prstGeom prst="roundRect">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6029717" y="1885668"/>
            <a:ext cx="319180" cy="474625"/>
          </a:xfrm>
          <a:prstGeom prst="roundRect">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819530" y="3378772"/>
            <a:ext cx="2725175" cy="830997"/>
          </a:xfrm>
          <a:prstGeom prst="rect">
            <a:avLst/>
          </a:prstGeom>
          <a:noFill/>
        </p:spPr>
        <p:txBody>
          <a:bodyPr wrap="none" rtlCol="0">
            <a:spAutoFit/>
          </a:bodyPr>
          <a:lstStyle/>
          <a:p>
            <a:pPr algn="ctr"/>
            <a:r>
              <a:rPr lang="en-US" sz="2400" dirty="0" smtClean="0">
                <a:solidFill>
                  <a:srgbClr val="F2F2F2"/>
                </a:solidFill>
                <a:latin typeface="Gill Sans"/>
                <a:cs typeface="Gill Sans"/>
              </a:rPr>
              <a:t>average relationship</a:t>
            </a:r>
            <a:br>
              <a:rPr lang="en-US" sz="2400" dirty="0" smtClean="0">
                <a:solidFill>
                  <a:srgbClr val="F2F2F2"/>
                </a:solidFill>
                <a:latin typeface="Gill Sans"/>
                <a:cs typeface="Gill Sans"/>
              </a:rPr>
            </a:br>
            <a:r>
              <a:rPr lang="en-US" sz="2400" dirty="0" smtClean="0">
                <a:solidFill>
                  <a:srgbClr val="F2F2F2"/>
                </a:solidFill>
                <a:latin typeface="Gill Sans"/>
                <a:cs typeface="Gill Sans"/>
              </a:rPr>
              <a:t>matrix</a:t>
            </a:r>
            <a:endParaRPr lang="en-US" sz="2400" dirty="0">
              <a:solidFill>
                <a:srgbClr val="F2F2F2"/>
              </a:solidFill>
              <a:latin typeface="Gill Sans"/>
              <a:cs typeface="Gill Sans"/>
            </a:endParaRPr>
          </a:p>
        </p:txBody>
      </p:sp>
      <p:cxnSp>
        <p:nvCxnSpPr>
          <p:cNvPr id="18" name="Straight Connector 17"/>
          <p:cNvCxnSpPr>
            <a:stCxn id="33" idx="2"/>
            <a:endCxn id="37" idx="0"/>
          </p:cNvCxnSpPr>
          <p:nvPr/>
        </p:nvCxnSpPr>
        <p:spPr>
          <a:xfrm flipH="1">
            <a:off x="6182118" y="2360293"/>
            <a:ext cx="7189" cy="1018479"/>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1882792" y="2360293"/>
            <a:ext cx="7189" cy="1018479"/>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565161" y="3391595"/>
            <a:ext cx="649787" cy="461665"/>
          </a:xfrm>
          <a:prstGeom prst="rect">
            <a:avLst/>
          </a:prstGeom>
          <a:noFill/>
        </p:spPr>
        <p:txBody>
          <a:bodyPr wrap="none" rtlCol="0">
            <a:spAutoFit/>
          </a:bodyPr>
          <a:lstStyle/>
          <a:p>
            <a:r>
              <a:rPr lang="en-US" sz="2400" dirty="0" smtClean="0">
                <a:solidFill>
                  <a:srgbClr val="F2F2F2"/>
                </a:solidFill>
                <a:latin typeface="Gill Sans"/>
                <a:cs typeface="Gill Sans"/>
              </a:rPr>
              <a:t>ZZ’</a:t>
            </a:r>
            <a:endParaRPr lang="en-US" sz="2400" dirty="0">
              <a:solidFill>
                <a:srgbClr val="F2F2F2"/>
              </a:solidFill>
              <a:latin typeface="Gill Sans"/>
              <a:cs typeface="Gill Sans"/>
            </a:endParaRPr>
          </a:p>
        </p:txBody>
      </p:sp>
      <p:sp>
        <p:nvSpPr>
          <p:cNvPr id="41" name="Rectangle 40"/>
          <p:cNvSpPr/>
          <p:nvPr/>
        </p:nvSpPr>
        <p:spPr>
          <a:xfrm>
            <a:off x="1565161" y="3840437"/>
            <a:ext cx="2868044" cy="2246769"/>
          </a:xfrm>
          <a:prstGeom prst="rect">
            <a:avLst/>
          </a:prstGeom>
        </p:spPr>
        <p:txBody>
          <a:bodyPr wrap="square">
            <a:spAutoFit/>
          </a:bodyPr>
          <a:lstStyle/>
          <a:p>
            <a:r>
              <a:rPr lang="en-US" sz="2000" dirty="0" smtClean="0">
                <a:solidFill>
                  <a:srgbClr val="4F6389"/>
                </a:solidFill>
                <a:latin typeface="Gill Sans"/>
                <a:cs typeface="Gill Sans"/>
              </a:rPr>
              <a:t>Diagonals:</a:t>
            </a:r>
            <a:r>
              <a:rPr lang="en-US" sz="2000" dirty="0" smtClean="0">
                <a:solidFill>
                  <a:srgbClr val="D9D7AC"/>
                </a:solidFill>
                <a:latin typeface="Gill Sans"/>
                <a:cs typeface="Gill Sans"/>
              </a:rPr>
              <a:t> number of homozygous loci for each animals</a:t>
            </a:r>
            <a:br>
              <a:rPr lang="en-US" sz="2000" dirty="0" smtClean="0">
                <a:solidFill>
                  <a:srgbClr val="D9D7AC"/>
                </a:solidFill>
                <a:latin typeface="Gill Sans"/>
                <a:cs typeface="Gill Sans"/>
              </a:rPr>
            </a:br>
            <a:r>
              <a:rPr lang="en-US" sz="2000" dirty="0" smtClean="0">
                <a:solidFill>
                  <a:srgbClr val="D9D7AC"/>
                </a:solidFill>
                <a:latin typeface="Gill Sans"/>
                <a:cs typeface="Gill Sans"/>
              </a:rPr>
              <a:t/>
            </a:r>
            <a:br>
              <a:rPr lang="en-US" sz="2000" dirty="0" smtClean="0">
                <a:solidFill>
                  <a:srgbClr val="D9D7AC"/>
                </a:solidFill>
                <a:latin typeface="Gill Sans"/>
                <a:cs typeface="Gill Sans"/>
              </a:rPr>
            </a:br>
            <a:r>
              <a:rPr lang="en-US" sz="2000" dirty="0" smtClean="0">
                <a:solidFill>
                  <a:srgbClr val="4F6389"/>
                </a:solidFill>
                <a:latin typeface="Gill Sans"/>
                <a:cs typeface="Gill Sans"/>
              </a:rPr>
              <a:t>Off-diagonals:</a:t>
            </a:r>
            <a:r>
              <a:rPr lang="en-US" sz="2000" dirty="0" smtClean="0">
                <a:solidFill>
                  <a:srgbClr val="D9D7AC"/>
                </a:solidFill>
                <a:latin typeface="Gill Sans"/>
                <a:cs typeface="Gill Sans"/>
              </a:rPr>
              <a:t> number of alleles shared by two animals</a:t>
            </a:r>
            <a:endParaRPr lang="en-US" sz="2000" dirty="0">
              <a:solidFill>
                <a:srgbClr val="D9D7AC"/>
              </a:solidFill>
              <a:latin typeface="Gill Sans"/>
              <a:cs typeface="Gill Sans"/>
            </a:endParaRPr>
          </a:p>
        </p:txBody>
      </p:sp>
    </p:spTree>
    <p:extLst>
      <p:ext uri="{BB962C8B-B14F-4D97-AF65-F5344CB8AC3E}">
        <p14:creationId xmlns:p14="http://schemas.microsoft.com/office/powerpoint/2010/main" val="866351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805636087"/>
              </p:ext>
            </p:extLst>
          </p:nvPr>
        </p:nvGraphicFramePr>
        <p:xfrm>
          <a:off x="1695450" y="3238500"/>
          <a:ext cx="5753100" cy="381000"/>
        </p:xfrm>
        <a:graphic>
          <a:graphicData uri="http://schemas.openxmlformats.org/presentationml/2006/ole">
            <mc:AlternateContent xmlns:mc="http://schemas.openxmlformats.org/markup-compatibility/2006">
              <mc:Choice xmlns:v="urn:schemas-microsoft-com:vml" Requires="v">
                <p:oleObj spid="_x0000_s3279" name="Document" r:id="rId4" imgW="5753100" imgH="381000" progId="Word.Document.12">
                  <p:embed/>
                </p:oleObj>
              </mc:Choice>
              <mc:Fallback>
                <p:oleObj name="Document" r:id="rId4" imgW="5753100" imgH="381000" progId="Word.Document.12">
                  <p:embed/>
                  <p:pic>
                    <p:nvPicPr>
                      <p:cNvPr id="0" name=""/>
                      <p:cNvPicPr/>
                      <p:nvPr/>
                    </p:nvPicPr>
                    <p:blipFill>
                      <a:blip r:embed="rId5"/>
                      <a:stretch>
                        <a:fillRect/>
                      </a:stretch>
                    </p:blipFill>
                    <p:spPr>
                      <a:xfrm>
                        <a:off x="1695450" y="3238500"/>
                        <a:ext cx="5753100" cy="3810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Single-breed theory </a:t>
            </a:r>
            <a:r>
              <a:rPr lang="en-US" sz="3200" dirty="0" smtClean="0">
                <a:solidFill>
                  <a:srgbClr val="4F6389"/>
                </a:solidFill>
              </a:rPr>
              <a:t>cont’d</a:t>
            </a:r>
            <a:endParaRPr lang="en-US" dirty="0"/>
          </a:p>
        </p:txBody>
      </p:sp>
      <p:sp>
        <p:nvSpPr>
          <p:cNvPr id="3" name="Content Placeholder 2"/>
          <p:cNvSpPr>
            <a:spLocks noGrp="1"/>
          </p:cNvSpPr>
          <p:nvPr>
            <p:ph idx="1"/>
          </p:nvPr>
        </p:nvSpPr>
        <p:spPr/>
        <p:txBody>
          <a:bodyPr/>
          <a:lstStyle/>
          <a:p>
            <a:pPr marL="0" indent="0">
              <a:buNone/>
            </a:pPr>
            <a:r>
              <a:rPr lang="en-US" dirty="0" smtClean="0"/>
              <a:t>In practice, genomic relationship matrices can be estimated by regression:</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grpSp>
        <p:nvGrpSpPr>
          <p:cNvPr id="11" name="Group 10"/>
          <p:cNvGrpSpPr/>
          <p:nvPr/>
        </p:nvGrpSpPr>
        <p:grpSpPr>
          <a:xfrm>
            <a:off x="474137" y="3264156"/>
            <a:ext cx="4799090" cy="2254749"/>
            <a:chOff x="457200" y="3264156"/>
            <a:chExt cx="4799090" cy="2254749"/>
          </a:xfrm>
        </p:grpSpPr>
        <p:graphicFrame>
          <p:nvGraphicFramePr>
            <p:cNvPr id="6" name="Object 5"/>
            <p:cNvGraphicFramePr>
              <a:graphicFrameLocks noChangeAspect="1"/>
            </p:cNvGraphicFramePr>
            <p:nvPr>
              <p:extLst>
                <p:ext uri="{D42A27DB-BD31-4B8C-83A1-F6EECF244321}">
                  <p14:modId xmlns:p14="http://schemas.microsoft.com/office/powerpoint/2010/main" val="1704472981"/>
                </p:ext>
              </p:extLst>
            </p:nvPr>
          </p:nvGraphicFramePr>
          <p:xfrm>
            <a:off x="457200" y="4541005"/>
            <a:ext cx="4799090" cy="977900"/>
          </p:xfrm>
          <a:graphic>
            <a:graphicData uri="http://schemas.openxmlformats.org/presentationml/2006/ole">
              <mc:AlternateContent xmlns:mc="http://schemas.openxmlformats.org/markup-compatibility/2006">
                <mc:Choice xmlns:v="urn:schemas-microsoft-com:vml" Requires="v">
                  <p:oleObj spid="_x0000_s3280" name="Document" r:id="rId7" imgW="5753100" imgH="977900" progId="Word.Document.12">
                    <p:embed/>
                  </p:oleObj>
                </mc:Choice>
                <mc:Fallback>
                  <p:oleObj name="Document" r:id="rId7" imgW="5753100" imgH="977900" progId="Word.Document.12">
                    <p:embed/>
                    <p:pic>
                      <p:nvPicPr>
                        <p:cNvPr id="0" name=""/>
                        <p:cNvPicPr/>
                        <p:nvPr/>
                      </p:nvPicPr>
                      <p:blipFill>
                        <a:blip r:embed="rId8"/>
                        <a:stretch>
                          <a:fillRect/>
                        </a:stretch>
                      </p:blipFill>
                      <p:spPr>
                        <a:xfrm>
                          <a:off x="457200" y="4541005"/>
                          <a:ext cx="4799090" cy="977900"/>
                        </a:xfrm>
                        <a:prstGeom prst="rect">
                          <a:avLst/>
                        </a:prstGeom>
                      </p:spPr>
                    </p:pic>
                  </p:oleObj>
                </mc:Fallback>
              </mc:AlternateContent>
            </a:graphicData>
          </a:graphic>
        </p:graphicFrame>
        <p:sp>
          <p:nvSpPr>
            <p:cNvPr id="8" name="Rounded Rectangle 7"/>
            <p:cNvSpPr/>
            <p:nvPr/>
          </p:nvSpPr>
          <p:spPr>
            <a:xfrm>
              <a:off x="3797438" y="3264156"/>
              <a:ext cx="410534" cy="381000"/>
            </a:xfrm>
            <a:prstGeom prst="roundRect">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8" idx="2"/>
            </p:cNvCxnSpPr>
            <p:nvPr/>
          </p:nvCxnSpPr>
          <p:spPr>
            <a:xfrm flipH="1">
              <a:off x="3104662" y="3645156"/>
              <a:ext cx="898043" cy="895849"/>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933700" y="3275448"/>
            <a:ext cx="5753100" cy="1938657"/>
            <a:chOff x="2933700" y="3275448"/>
            <a:chExt cx="5753100" cy="1938657"/>
          </a:xfrm>
        </p:grpSpPr>
        <p:graphicFrame>
          <p:nvGraphicFramePr>
            <p:cNvPr id="7" name="Object 6"/>
            <p:cNvGraphicFramePr>
              <a:graphicFrameLocks noChangeAspect="1"/>
            </p:cNvGraphicFramePr>
            <p:nvPr>
              <p:extLst>
                <p:ext uri="{D42A27DB-BD31-4B8C-83A1-F6EECF244321}">
                  <p14:modId xmlns:p14="http://schemas.microsoft.com/office/powerpoint/2010/main" val="2861086249"/>
                </p:ext>
              </p:extLst>
            </p:nvPr>
          </p:nvGraphicFramePr>
          <p:xfrm>
            <a:off x="2933700" y="4541005"/>
            <a:ext cx="5753100" cy="673100"/>
          </p:xfrm>
          <a:graphic>
            <a:graphicData uri="http://schemas.openxmlformats.org/presentationml/2006/ole">
              <mc:AlternateContent xmlns:mc="http://schemas.openxmlformats.org/markup-compatibility/2006">
                <mc:Choice xmlns:v="urn:schemas-microsoft-com:vml" Requires="v">
                  <p:oleObj spid="_x0000_s3281" name="Document" r:id="rId10" imgW="5753100" imgH="673100" progId="Word.Document.12">
                    <p:embed/>
                  </p:oleObj>
                </mc:Choice>
                <mc:Fallback>
                  <p:oleObj name="Document" r:id="rId10" imgW="5753100" imgH="673100" progId="Word.Document.12">
                    <p:embed/>
                    <p:pic>
                      <p:nvPicPr>
                        <p:cNvPr id="0" name=""/>
                        <p:cNvPicPr/>
                        <p:nvPr/>
                      </p:nvPicPr>
                      <p:blipFill>
                        <a:blip r:embed="rId11"/>
                        <a:stretch>
                          <a:fillRect/>
                        </a:stretch>
                      </p:blipFill>
                      <p:spPr>
                        <a:xfrm>
                          <a:off x="2933700" y="4541005"/>
                          <a:ext cx="5753100" cy="673100"/>
                        </a:xfrm>
                        <a:prstGeom prst="rect">
                          <a:avLst/>
                        </a:prstGeom>
                      </p:spPr>
                    </p:pic>
                  </p:oleObj>
                </mc:Fallback>
              </mc:AlternateContent>
            </a:graphicData>
          </a:graphic>
        </p:graphicFrame>
        <p:sp>
          <p:nvSpPr>
            <p:cNvPr id="12" name="Rounded Rectangle 11"/>
            <p:cNvSpPr/>
            <p:nvPr/>
          </p:nvSpPr>
          <p:spPr>
            <a:xfrm>
              <a:off x="4988987" y="3275448"/>
              <a:ext cx="410534" cy="381000"/>
            </a:xfrm>
            <a:prstGeom prst="roundRect">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stCxn id="12" idx="2"/>
            </p:cNvCxnSpPr>
            <p:nvPr/>
          </p:nvCxnSpPr>
          <p:spPr>
            <a:xfrm>
              <a:off x="5194254" y="3656448"/>
              <a:ext cx="501903" cy="884557"/>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1695450" y="3275448"/>
            <a:ext cx="5753100" cy="2879290"/>
            <a:chOff x="1695450" y="3275448"/>
            <a:chExt cx="5753100" cy="2879290"/>
          </a:xfrm>
        </p:grpSpPr>
        <p:graphicFrame>
          <p:nvGraphicFramePr>
            <p:cNvPr id="16" name="Object 15"/>
            <p:cNvGraphicFramePr>
              <a:graphicFrameLocks noChangeAspect="1"/>
            </p:cNvGraphicFramePr>
            <p:nvPr>
              <p:extLst>
                <p:ext uri="{D42A27DB-BD31-4B8C-83A1-F6EECF244321}">
                  <p14:modId xmlns:p14="http://schemas.microsoft.com/office/powerpoint/2010/main" val="788306478"/>
                </p:ext>
              </p:extLst>
            </p:nvPr>
          </p:nvGraphicFramePr>
          <p:xfrm>
            <a:off x="1695450" y="5456238"/>
            <a:ext cx="5753100" cy="698500"/>
          </p:xfrm>
          <a:graphic>
            <a:graphicData uri="http://schemas.openxmlformats.org/presentationml/2006/ole">
              <mc:AlternateContent xmlns:mc="http://schemas.openxmlformats.org/markup-compatibility/2006">
                <mc:Choice xmlns:v="urn:schemas-microsoft-com:vml" Requires="v">
                  <p:oleObj spid="_x0000_s3282" name="Document" r:id="rId13" imgW="5753100" imgH="698500" progId="Word.Document.12">
                    <p:embed/>
                  </p:oleObj>
                </mc:Choice>
                <mc:Fallback>
                  <p:oleObj name="Document" r:id="rId13" imgW="5753100" imgH="698500" progId="Word.Document.12">
                    <p:embed/>
                    <p:pic>
                      <p:nvPicPr>
                        <p:cNvPr id="0" name=""/>
                        <p:cNvPicPr/>
                        <p:nvPr/>
                      </p:nvPicPr>
                      <p:blipFill>
                        <a:blip r:embed="rId14"/>
                        <a:stretch>
                          <a:fillRect/>
                        </a:stretch>
                      </p:blipFill>
                      <p:spPr>
                        <a:xfrm>
                          <a:off x="1695450" y="5456238"/>
                          <a:ext cx="5753100" cy="698500"/>
                        </a:xfrm>
                        <a:prstGeom prst="rect">
                          <a:avLst/>
                        </a:prstGeom>
                      </p:spPr>
                    </p:pic>
                  </p:oleObj>
                </mc:Fallback>
              </mc:AlternateContent>
            </a:graphicData>
          </a:graphic>
        </p:graphicFrame>
        <p:sp>
          <p:nvSpPr>
            <p:cNvPr id="17" name="Rounded Rectangle 16"/>
            <p:cNvSpPr/>
            <p:nvPr/>
          </p:nvSpPr>
          <p:spPr>
            <a:xfrm>
              <a:off x="5348205" y="3275448"/>
              <a:ext cx="296636" cy="381000"/>
            </a:xfrm>
            <a:prstGeom prst="roundRect">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7" idx="2"/>
            </p:cNvCxnSpPr>
            <p:nvPr/>
          </p:nvCxnSpPr>
          <p:spPr>
            <a:xfrm flipH="1">
              <a:off x="4823773" y="3656448"/>
              <a:ext cx="672750" cy="1799790"/>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913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11"/>
                                        </p:tgtEl>
                                        <p:attrNameLst>
                                          <p:attrName>style.opacity</p:attrName>
                                        </p:attrNameLst>
                                      </p:cBhvr>
                                      <p:to>
                                        <p:strVal val="0.5"/>
                                      </p:to>
                                    </p:set>
                                    <p:animEffect filter="image" prLst="opacity: 0.5">
                                      <p:cBhvr rctx="IE">
                                        <p:cTn id="11" dur="indefinite"/>
                                        <p:tgtEl>
                                          <p:spTgt spid="11"/>
                                        </p:tgtEl>
                                      </p:cBhvr>
                                    </p:animEffec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15"/>
                                        </p:tgtEl>
                                        <p:attrNameLst>
                                          <p:attrName>style.opacity</p:attrName>
                                        </p:attrNameLst>
                                      </p:cBhvr>
                                      <p:to>
                                        <p:strVal val="0.5"/>
                                      </p:to>
                                    </p:set>
                                    <p:animEffect filter="image" prLst="opacity: 0.5">
                                      <p:cBhvr rctx="IE">
                                        <p:cTn id="18" dur="indefinite"/>
                                        <p:tgtEl>
                                          <p:spTgt spid="15"/>
                                        </p:tgtEl>
                                      </p:cBhvr>
                                    </p:animEffec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Multi-breed theory</a:t>
            </a:r>
            <a:endParaRPr lang="en-US" dirty="0"/>
          </a:p>
        </p:txBody>
      </p:sp>
      <p:sp>
        <p:nvSpPr>
          <p:cNvPr id="3" name="Content Placeholder 2"/>
          <p:cNvSpPr>
            <a:spLocks noGrp="1"/>
          </p:cNvSpPr>
          <p:nvPr>
            <p:ph idx="1"/>
          </p:nvPr>
        </p:nvSpPr>
        <p:spPr/>
        <p:txBody>
          <a:bodyPr/>
          <a:lstStyle/>
          <a:p>
            <a:r>
              <a:rPr lang="en-US" dirty="0" smtClean="0"/>
              <a:t>The genomic relationship matrix from the single-breed case can be generalized to a multi-breed population</a:t>
            </a:r>
          </a:p>
          <a:p>
            <a:r>
              <a:rPr lang="en-US" dirty="0" smtClean="0"/>
              <a:t>Accounting for breed-specific allele frequencies requires a multiple regression equation that accounts for different expected means and variances</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3067796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Multi-breed theory </a:t>
            </a:r>
            <a:r>
              <a:rPr lang="en-US" sz="3200" dirty="0" smtClean="0">
                <a:solidFill>
                  <a:srgbClr val="4F6389"/>
                </a:solidFill>
              </a:rPr>
              <a:t>cont’d</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Let </a:t>
            </a:r>
            <a:r>
              <a:rPr lang="en-US" sz="2800" dirty="0" err="1"/>
              <a:t>λ</a:t>
            </a:r>
            <a:r>
              <a:rPr lang="en-US" sz="2800" i="1" baseline="-25000" dirty="0" err="1"/>
              <a:t>ik</a:t>
            </a:r>
            <a:r>
              <a:rPr lang="en-US" sz="2800" dirty="0"/>
              <a:t> denote the fraction of breed </a:t>
            </a:r>
            <a:r>
              <a:rPr lang="en-US" sz="2800" i="1" dirty="0"/>
              <a:t>k</a:t>
            </a:r>
            <a:r>
              <a:rPr lang="en-US" sz="2800" dirty="0"/>
              <a:t> in individual </a:t>
            </a:r>
            <a:r>
              <a:rPr lang="en-US" sz="2800" i="1" dirty="0" err="1"/>
              <a:t>i</a:t>
            </a:r>
            <a:r>
              <a:rPr lang="en-US" sz="2800" dirty="0"/>
              <a:t> then, in the two-breed case, we can sum over breeds </a:t>
            </a:r>
            <a:r>
              <a:rPr lang="en-US" sz="2800" i="1" dirty="0"/>
              <a:t>k</a:t>
            </a:r>
            <a:r>
              <a:rPr lang="en-US" sz="2800" dirty="0"/>
              <a:t> and </a:t>
            </a:r>
            <a:r>
              <a:rPr lang="en-US" sz="2800" i="1" dirty="0" smtClean="0"/>
              <a:t>l</a:t>
            </a:r>
            <a:r>
              <a:rPr lang="en-US" sz="2800" dirty="0" smtClean="0"/>
              <a:t>:</a:t>
            </a:r>
            <a:endParaRPr lang="en-US" sz="2800"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88109117"/>
              </p:ext>
            </p:extLst>
          </p:nvPr>
        </p:nvGraphicFramePr>
        <p:xfrm>
          <a:off x="1695450" y="3285537"/>
          <a:ext cx="5753100" cy="876300"/>
        </p:xfrm>
        <a:graphic>
          <a:graphicData uri="http://schemas.openxmlformats.org/presentationml/2006/ole">
            <mc:AlternateContent xmlns:mc="http://schemas.openxmlformats.org/markup-compatibility/2006">
              <mc:Choice xmlns:v="urn:schemas-microsoft-com:vml" Requires="v">
                <p:oleObj spid="_x0000_s5176" name="Document" r:id="rId4" imgW="5753100" imgH="876300" progId="Word.Document.12">
                  <p:embed/>
                </p:oleObj>
              </mc:Choice>
              <mc:Fallback>
                <p:oleObj name="Document" r:id="rId4" imgW="5753100" imgH="876300" progId="Word.Document.12">
                  <p:embed/>
                  <p:pic>
                    <p:nvPicPr>
                      <p:cNvPr id="0" name=""/>
                      <p:cNvPicPr/>
                      <p:nvPr/>
                    </p:nvPicPr>
                    <p:blipFill>
                      <a:blip r:embed="rId5"/>
                      <a:stretch>
                        <a:fillRect/>
                      </a:stretch>
                    </p:blipFill>
                    <p:spPr>
                      <a:xfrm>
                        <a:off x="1695450" y="3285537"/>
                        <a:ext cx="5753100" cy="876300"/>
                      </a:xfrm>
                      <a:prstGeom prst="rect">
                        <a:avLst/>
                      </a:prstGeom>
                    </p:spPr>
                  </p:pic>
                </p:oleObj>
              </mc:Fallback>
            </mc:AlternateContent>
          </a:graphicData>
        </a:graphic>
      </p:graphicFrame>
      <p:sp>
        <p:nvSpPr>
          <p:cNvPr id="18" name="Rounded Rectangle 17"/>
          <p:cNvSpPr/>
          <p:nvPr/>
        </p:nvSpPr>
        <p:spPr>
          <a:xfrm>
            <a:off x="6106690" y="3399336"/>
            <a:ext cx="577314" cy="500280"/>
          </a:xfrm>
          <a:prstGeom prst="roundRect">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024227" y="4725134"/>
            <a:ext cx="2750256" cy="1631216"/>
          </a:xfrm>
          <a:prstGeom prst="rect">
            <a:avLst/>
          </a:prstGeom>
        </p:spPr>
        <p:txBody>
          <a:bodyPr wrap="square">
            <a:spAutoFit/>
          </a:bodyPr>
          <a:lstStyle/>
          <a:p>
            <a:r>
              <a:rPr lang="en-US" sz="2000" dirty="0" smtClean="0">
                <a:solidFill>
                  <a:schemeClr val="bg1">
                    <a:lumMod val="95000"/>
                  </a:schemeClr>
                </a:solidFill>
              </a:rPr>
              <a:t>K</a:t>
            </a:r>
            <a:r>
              <a:rPr lang="en-US" sz="2000" dirty="0" smtClean="0">
                <a:solidFill>
                  <a:schemeClr val="bg1">
                    <a:lumMod val="85000"/>
                  </a:schemeClr>
                </a:solidFill>
              </a:rPr>
              <a:t> </a:t>
            </a:r>
            <a:r>
              <a:rPr lang="en-US" sz="2000" dirty="0" smtClean="0">
                <a:solidFill>
                  <a:srgbClr val="D9D7AC"/>
                </a:solidFill>
              </a:rPr>
              <a:t>partitioned </a:t>
            </a:r>
            <a:r>
              <a:rPr lang="en-US" sz="2000" dirty="0">
                <a:solidFill>
                  <a:srgbClr val="D9D7AC"/>
                </a:solidFill>
              </a:rPr>
              <a:t>into breed fractions to account for different variances and allele frequencies among breeds</a:t>
            </a:r>
            <a:r>
              <a:rPr lang="en-US" sz="2000" dirty="0" smtClean="0">
                <a:solidFill>
                  <a:srgbClr val="D9D7AC"/>
                </a:solidFill>
                <a:effectLst/>
              </a:rPr>
              <a:t> </a:t>
            </a:r>
            <a:endParaRPr lang="en-US" sz="2000" dirty="0">
              <a:solidFill>
                <a:srgbClr val="D9D7AC"/>
              </a:solidFill>
            </a:endParaRPr>
          </a:p>
        </p:txBody>
      </p:sp>
      <p:cxnSp>
        <p:nvCxnSpPr>
          <p:cNvPr id="23" name="Straight Connector 22"/>
          <p:cNvCxnSpPr>
            <a:stCxn id="18" idx="2"/>
            <a:endCxn id="20" idx="0"/>
          </p:cNvCxnSpPr>
          <p:nvPr/>
        </p:nvCxnSpPr>
        <p:spPr>
          <a:xfrm>
            <a:off x="6395347" y="3899616"/>
            <a:ext cx="4008" cy="825518"/>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499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Multi-breed theory </a:t>
            </a:r>
            <a:r>
              <a:rPr lang="en-US" sz="3200" dirty="0" smtClean="0">
                <a:solidFill>
                  <a:srgbClr val="4F6389"/>
                </a:solidFill>
              </a:rPr>
              <a:t>cont’d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Information added in the multi-breed case is about </a:t>
            </a:r>
            <a:r>
              <a:rPr lang="en-US" dirty="0" smtClean="0">
                <a:solidFill>
                  <a:srgbClr val="D9D7AC"/>
                </a:solidFill>
              </a:rPr>
              <a:t>(co)variances among breeds</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When (co)variances are near 0 or </a:t>
            </a:r>
            <a:r>
              <a:rPr lang="en-US" i="1" dirty="0" smtClean="0"/>
              <a:t>k</a:t>
            </a:r>
            <a:r>
              <a:rPr lang="en-US" dirty="0" smtClean="0"/>
              <a:t> = </a:t>
            </a:r>
            <a:r>
              <a:rPr lang="en-US" i="1" dirty="0" smtClean="0"/>
              <a:t>l</a:t>
            </a:r>
            <a:r>
              <a:rPr lang="en-US" dirty="0" smtClean="0"/>
              <a:t> these expectations simplify to the single-breed case</a:t>
            </a:r>
          </a:p>
          <a:p>
            <a:pPr marL="0" indent="0">
              <a:buNone/>
            </a:pP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01603570"/>
              </p:ext>
            </p:extLst>
          </p:nvPr>
        </p:nvGraphicFramePr>
        <p:xfrm>
          <a:off x="1265298" y="2528888"/>
          <a:ext cx="5753100" cy="977900"/>
        </p:xfrm>
        <a:graphic>
          <a:graphicData uri="http://schemas.openxmlformats.org/presentationml/2006/ole">
            <mc:AlternateContent xmlns:mc="http://schemas.openxmlformats.org/markup-compatibility/2006">
              <mc:Choice xmlns:v="urn:schemas-microsoft-com:vml" Requires="v">
                <p:oleObj spid="_x0000_s6231" name="Document" r:id="rId4" imgW="5753100" imgH="977900" progId="Word.Document.12">
                  <p:embed/>
                </p:oleObj>
              </mc:Choice>
              <mc:Fallback>
                <p:oleObj name="Document" r:id="rId4" imgW="5753100" imgH="977900" progId="Word.Document.12">
                  <p:embed/>
                  <p:pic>
                    <p:nvPicPr>
                      <p:cNvPr id="0" name=""/>
                      <p:cNvPicPr/>
                      <p:nvPr/>
                    </p:nvPicPr>
                    <p:blipFill>
                      <a:blip r:embed="rId5"/>
                      <a:stretch>
                        <a:fillRect/>
                      </a:stretch>
                    </p:blipFill>
                    <p:spPr>
                      <a:xfrm>
                        <a:off x="1265298" y="2528888"/>
                        <a:ext cx="5753100" cy="9779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667986"/>
              </p:ext>
            </p:extLst>
          </p:nvPr>
        </p:nvGraphicFramePr>
        <p:xfrm>
          <a:off x="1503015" y="3458292"/>
          <a:ext cx="5753100" cy="1397000"/>
        </p:xfrm>
        <a:graphic>
          <a:graphicData uri="http://schemas.openxmlformats.org/presentationml/2006/ole">
            <mc:AlternateContent xmlns:mc="http://schemas.openxmlformats.org/markup-compatibility/2006">
              <mc:Choice xmlns:v="urn:schemas-microsoft-com:vml" Requires="v">
                <p:oleObj spid="_x0000_s6232" name="Document" r:id="rId7" imgW="5753100" imgH="1397000" progId="Word.Document.12">
                  <p:embed/>
                </p:oleObj>
              </mc:Choice>
              <mc:Fallback>
                <p:oleObj name="Document" r:id="rId7" imgW="5753100" imgH="1397000" progId="Word.Document.12">
                  <p:embed/>
                  <p:pic>
                    <p:nvPicPr>
                      <p:cNvPr id="0" name=""/>
                      <p:cNvPicPr/>
                      <p:nvPr/>
                    </p:nvPicPr>
                    <p:blipFill>
                      <a:blip r:embed="rId8"/>
                      <a:stretch>
                        <a:fillRect/>
                      </a:stretch>
                    </p:blipFill>
                    <p:spPr>
                      <a:xfrm>
                        <a:off x="1503015" y="3458292"/>
                        <a:ext cx="5753100" cy="1397000"/>
                      </a:xfrm>
                      <a:prstGeom prst="rect">
                        <a:avLst/>
                      </a:prstGeom>
                    </p:spPr>
                  </p:pic>
                </p:oleObj>
              </mc:Fallback>
            </mc:AlternateContent>
          </a:graphicData>
        </a:graphic>
      </p:graphicFrame>
    </p:spTree>
    <p:extLst>
      <p:ext uri="{BB962C8B-B14F-4D97-AF65-F5344CB8AC3E}">
        <p14:creationId xmlns:p14="http://schemas.microsoft.com/office/powerpoint/2010/main" val="3269418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Multi-breed theory </a:t>
            </a:r>
            <a:r>
              <a:rPr lang="en-US" sz="3200" dirty="0" smtClean="0">
                <a:solidFill>
                  <a:srgbClr val="4F6389"/>
                </a:solidFill>
              </a:rPr>
              <a:t>cont’d</a:t>
            </a:r>
            <a:endParaRPr lang="en-US" dirty="0"/>
          </a:p>
        </p:txBody>
      </p:sp>
      <p:sp>
        <p:nvSpPr>
          <p:cNvPr id="3" name="Content Placeholder 2"/>
          <p:cNvSpPr>
            <a:spLocks noGrp="1"/>
          </p:cNvSpPr>
          <p:nvPr>
            <p:ph idx="1"/>
          </p:nvPr>
        </p:nvSpPr>
        <p:spPr>
          <a:xfrm>
            <a:off x="457200" y="1600201"/>
            <a:ext cx="8229600" cy="3068524"/>
          </a:xfrm>
        </p:spPr>
        <p:txBody>
          <a:bodyPr/>
          <a:lstStyle/>
          <a:p>
            <a:pPr marL="0" indent="0">
              <a:buNone/>
            </a:pPr>
            <a:r>
              <a:rPr lang="en-US" dirty="0" smtClean="0"/>
              <a:t>The multi-breed genomic relationship matrix can then be written as:</a:t>
            </a:r>
          </a:p>
          <a:p>
            <a:pPr marL="0" indent="0">
              <a:buNone/>
            </a:pP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53875244"/>
              </p:ext>
            </p:extLst>
          </p:nvPr>
        </p:nvGraphicFramePr>
        <p:xfrm>
          <a:off x="1695450" y="3003550"/>
          <a:ext cx="5753100" cy="850900"/>
        </p:xfrm>
        <a:graphic>
          <a:graphicData uri="http://schemas.openxmlformats.org/presentationml/2006/ole">
            <mc:AlternateContent xmlns:mc="http://schemas.openxmlformats.org/markup-compatibility/2006">
              <mc:Choice xmlns:v="urn:schemas-microsoft-com:vml" Requires="v">
                <p:oleObj spid="_x0000_s7253" name="Document" r:id="rId4" imgW="5753100" imgH="850900" progId="Word.Document.12">
                  <p:embed/>
                </p:oleObj>
              </mc:Choice>
              <mc:Fallback>
                <p:oleObj name="Document" r:id="rId4" imgW="5753100" imgH="850900" progId="Word.Document.12">
                  <p:embed/>
                  <p:pic>
                    <p:nvPicPr>
                      <p:cNvPr id="0" name=""/>
                      <p:cNvPicPr/>
                      <p:nvPr/>
                    </p:nvPicPr>
                    <p:blipFill>
                      <a:blip r:embed="rId5"/>
                      <a:stretch>
                        <a:fillRect/>
                      </a:stretch>
                    </p:blipFill>
                    <p:spPr>
                      <a:xfrm>
                        <a:off x="1695450" y="3003550"/>
                        <a:ext cx="5753100" cy="850900"/>
                      </a:xfrm>
                      <a:prstGeom prst="rect">
                        <a:avLst/>
                      </a:prstGeom>
                    </p:spPr>
                  </p:pic>
                </p:oleObj>
              </mc:Fallback>
            </mc:AlternateContent>
          </a:graphicData>
        </a:graphic>
      </p:graphicFrame>
      <p:grpSp>
        <p:nvGrpSpPr>
          <p:cNvPr id="13" name="Group 12"/>
          <p:cNvGrpSpPr/>
          <p:nvPr/>
        </p:nvGrpSpPr>
        <p:grpSpPr>
          <a:xfrm>
            <a:off x="700808" y="3129955"/>
            <a:ext cx="4969706" cy="1538769"/>
            <a:chOff x="700808" y="3129955"/>
            <a:chExt cx="4969706" cy="1538769"/>
          </a:xfrm>
        </p:grpSpPr>
        <p:sp>
          <p:nvSpPr>
            <p:cNvPr id="6" name="Rounded Rectangle 5"/>
            <p:cNvSpPr/>
            <p:nvPr/>
          </p:nvSpPr>
          <p:spPr>
            <a:xfrm>
              <a:off x="2771103" y="3129955"/>
              <a:ext cx="795410" cy="487452"/>
            </a:xfrm>
            <a:prstGeom prst="roundRect">
              <a:avLst/>
            </a:prstGeom>
            <a:noFill/>
            <a:ln w="25400">
              <a:solidFill>
                <a:srgbClr val="D9D7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00808" y="3960838"/>
              <a:ext cx="4969706" cy="707886"/>
            </a:xfrm>
            <a:prstGeom prst="rect">
              <a:avLst/>
            </a:prstGeom>
          </p:spPr>
          <p:txBody>
            <a:bodyPr wrap="square">
              <a:spAutoFit/>
            </a:bodyPr>
            <a:lstStyle/>
            <a:p>
              <a:r>
                <a:rPr lang="en-US" sz="2000" dirty="0" err="1" smtClean="0">
                  <a:solidFill>
                    <a:schemeClr val="bg1">
                      <a:lumMod val="95000"/>
                    </a:schemeClr>
                  </a:solidFill>
                </a:rPr>
                <a:t>Cholesky</a:t>
              </a:r>
              <a:r>
                <a:rPr lang="en-US" sz="2000" dirty="0" smtClean="0">
                  <a:solidFill>
                    <a:schemeClr val="bg1">
                      <a:lumMod val="95000"/>
                    </a:schemeClr>
                  </a:solidFill>
                </a:rPr>
                <a:t> factorization of  the </a:t>
              </a:r>
              <a:r>
                <a:rPr lang="en-US" sz="2000" dirty="0" err="1" smtClean="0">
                  <a:solidFill>
                    <a:schemeClr val="bg1">
                      <a:lumMod val="95000"/>
                    </a:schemeClr>
                  </a:solidFill>
                </a:rPr>
                <a:t>submatrix</a:t>
              </a:r>
              <a:r>
                <a:rPr lang="en-US" sz="2000" dirty="0" smtClean="0">
                  <a:solidFill>
                    <a:schemeClr val="bg1">
                      <a:lumMod val="95000"/>
                    </a:schemeClr>
                  </a:solidFill>
                </a:rPr>
                <a:t> of A with the genotyped animals in the population</a:t>
              </a:r>
              <a:endParaRPr lang="en-US" sz="2000" dirty="0">
                <a:solidFill>
                  <a:srgbClr val="D9D7AC"/>
                </a:solidFill>
              </a:endParaRPr>
            </a:p>
          </p:txBody>
        </p:sp>
      </p:grpSp>
      <p:cxnSp>
        <p:nvCxnSpPr>
          <p:cNvPr id="12" name="Straight Connector 11"/>
          <p:cNvCxnSpPr>
            <a:stCxn id="6" idx="2"/>
          </p:cNvCxnSpPr>
          <p:nvPr/>
        </p:nvCxnSpPr>
        <p:spPr>
          <a:xfrm>
            <a:off x="3168808" y="3617407"/>
            <a:ext cx="12829" cy="410485"/>
          </a:xfrm>
          <a:prstGeom prst="line">
            <a:avLst/>
          </a:prstGeom>
          <a:ln>
            <a:solidFill>
              <a:srgbClr val="D9D7AC"/>
            </a:solidFill>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77313" y="4734951"/>
            <a:ext cx="7327246" cy="1391212"/>
            <a:chOff x="577313" y="4734951"/>
            <a:chExt cx="7327246" cy="1391212"/>
          </a:xfrm>
        </p:grpSpPr>
        <p:graphicFrame>
          <p:nvGraphicFramePr>
            <p:cNvPr id="7" name="Object 6"/>
            <p:cNvGraphicFramePr>
              <a:graphicFrameLocks noChangeAspect="1"/>
            </p:cNvGraphicFramePr>
            <p:nvPr>
              <p:extLst>
                <p:ext uri="{D42A27DB-BD31-4B8C-83A1-F6EECF244321}">
                  <p14:modId xmlns:p14="http://schemas.microsoft.com/office/powerpoint/2010/main" val="466506782"/>
                </p:ext>
              </p:extLst>
            </p:nvPr>
          </p:nvGraphicFramePr>
          <p:xfrm>
            <a:off x="1695450" y="5427663"/>
            <a:ext cx="5753100" cy="698500"/>
          </p:xfrm>
          <a:graphic>
            <a:graphicData uri="http://schemas.openxmlformats.org/presentationml/2006/ole">
              <mc:AlternateContent xmlns:mc="http://schemas.openxmlformats.org/markup-compatibility/2006">
                <mc:Choice xmlns:v="urn:schemas-microsoft-com:vml" Requires="v">
                  <p:oleObj spid="_x0000_s7254" name="Document" r:id="rId7" imgW="5753100" imgH="698500" progId="Word.Document.12">
                    <p:embed/>
                  </p:oleObj>
                </mc:Choice>
                <mc:Fallback>
                  <p:oleObj name="Document" r:id="rId7" imgW="5753100" imgH="698500" progId="Word.Document.12">
                    <p:embed/>
                    <p:pic>
                      <p:nvPicPr>
                        <p:cNvPr id="0" name=""/>
                        <p:cNvPicPr/>
                        <p:nvPr/>
                      </p:nvPicPr>
                      <p:blipFill>
                        <a:blip r:embed="rId8"/>
                        <a:stretch>
                          <a:fillRect/>
                        </a:stretch>
                      </p:blipFill>
                      <p:spPr>
                        <a:xfrm>
                          <a:off x="1695450" y="5427663"/>
                          <a:ext cx="5753100" cy="698500"/>
                        </a:xfrm>
                        <a:prstGeom prst="rect">
                          <a:avLst/>
                        </a:prstGeom>
                      </p:spPr>
                    </p:pic>
                  </p:oleObj>
                </mc:Fallback>
              </mc:AlternateContent>
            </a:graphicData>
          </a:graphic>
        </p:graphicFrame>
        <p:sp>
          <p:nvSpPr>
            <p:cNvPr id="14" name="TextBox 13"/>
            <p:cNvSpPr txBox="1"/>
            <p:nvPr/>
          </p:nvSpPr>
          <p:spPr>
            <a:xfrm>
              <a:off x="577313" y="4734951"/>
              <a:ext cx="7327246" cy="584776"/>
            </a:xfrm>
            <a:prstGeom prst="rect">
              <a:avLst/>
            </a:prstGeom>
            <a:noFill/>
          </p:spPr>
          <p:txBody>
            <a:bodyPr wrap="none" rtlCol="0">
              <a:spAutoFit/>
            </a:bodyPr>
            <a:lstStyle/>
            <a:p>
              <a:r>
                <a:rPr lang="en-US" sz="3200" dirty="0" smtClean="0">
                  <a:solidFill>
                    <a:schemeClr val="bg1">
                      <a:lumMod val="95000"/>
                    </a:schemeClr>
                  </a:solidFill>
                </a:rPr>
                <a:t>For comparison, the single-breed matrix is:</a:t>
              </a:r>
            </a:p>
          </p:txBody>
        </p:sp>
      </p:grpSp>
    </p:spTree>
    <p:extLst>
      <p:ext uri="{BB962C8B-B14F-4D97-AF65-F5344CB8AC3E}">
        <p14:creationId xmlns:p14="http://schemas.microsoft.com/office/powerpoint/2010/main" val="44778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13"/>
                                        </p:tgtEl>
                                        <p:attrNameLst>
                                          <p:attrName>style.opacity</p:attrName>
                                        </p:attrNameLst>
                                      </p:cBhvr>
                                      <p:to>
                                        <p:strVal val="0.5"/>
                                      </p:to>
                                    </p:set>
                                    <p:animEffect filter="image" prLst="opacity: 0.5">
                                      <p:cBhvr rctx="IE">
                                        <p:cTn id="11" dur="indefinite"/>
                                        <p:tgtEl>
                                          <p:spTgt spid="13"/>
                                        </p:tgtEl>
                                      </p:cBhvr>
                                    </p:animEffec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8229600" cy="365125"/>
          </a:xfrm>
        </p:spPr>
        <p:txBody>
          <a:body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
        <p:nvSpPr>
          <p:cNvPr id="6"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rgbClr val="D9D7AC"/>
                </a:solidFill>
                <a:latin typeface="Gill Sans SemiBold"/>
                <a:ea typeface="+mj-ea"/>
                <a:cs typeface="+mj-cs"/>
              </a:defRPr>
            </a:lvl1pPr>
          </a:lstStyle>
          <a:p>
            <a:r>
              <a:rPr lang="en-US" dirty="0" smtClean="0"/>
              <a:t>What</a:t>
            </a:r>
            <a:r>
              <a:rPr lang="fr-FR" dirty="0" smtClean="0"/>
              <a:t>’</a:t>
            </a:r>
            <a:r>
              <a:rPr lang="en-US" dirty="0" smtClean="0"/>
              <a:t>s already been tried?</a:t>
            </a:r>
            <a:endParaRPr lang="en-US" dirty="0"/>
          </a:p>
        </p:txBody>
      </p:sp>
      <p:grpSp>
        <p:nvGrpSpPr>
          <p:cNvPr id="10" name="Group 9"/>
          <p:cNvGrpSpPr/>
          <p:nvPr/>
        </p:nvGrpSpPr>
        <p:grpSpPr>
          <a:xfrm>
            <a:off x="38100" y="790721"/>
            <a:ext cx="9055100" cy="5486400"/>
            <a:chOff x="38100" y="739409"/>
            <a:chExt cx="9055100" cy="5486400"/>
          </a:xfrm>
        </p:grpSpPr>
        <p:pic>
          <p:nvPicPr>
            <p:cNvPr id="8" name="Picture 7"/>
            <p:cNvPicPr>
              <a:picLocks noChangeAspect="1"/>
            </p:cNvPicPr>
            <p:nvPr/>
          </p:nvPicPr>
          <p:blipFill rotWithShape="1">
            <a:blip r:embed="rId2"/>
            <a:srcRect t="-6120" b="24764"/>
            <a:stretch/>
          </p:blipFill>
          <p:spPr>
            <a:xfrm>
              <a:off x="38100" y="739409"/>
              <a:ext cx="9055100" cy="5486400"/>
            </a:xfrm>
            <a:prstGeom prst="rect">
              <a:avLst/>
            </a:prstGeom>
          </p:spPr>
        </p:pic>
        <p:sp>
          <p:nvSpPr>
            <p:cNvPr id="9" name="Shape 209"/>
            <p:cNvSpPr/>
            <p:nvPr/>
          </p:nvSpPr>
          <p:spPr>
            <a:xfrm>
              <a:off x="2642813" y="5855219"/>
              <a:ext cx="6376092" cy="307775"/>
            </a:xfrm>
            <a:prstGeom prst="rect">
              <a:avLst/>
            </a:prstGeom>
            <a:solidFill>
              <a:schemeClr val="bg1">
                <a:lumMod val="75000"/>
                <a:alpha val="75000"/>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FFFFFF"/>
                  </a:solidFill>
                  <a:latin typeface="Arial"/>
                  <a:ea typeface="Arial"/>
                  <a:cs typeface="Arial"/>
                  <a:sym typeface="Arial"/>
                </a:defRPr>
              </a:lvl1pPr>
            </a:lstStyle>
            <a:p>
              <a:pPr lvl="0" algn="r">
                <a:defRPr sz="1800">
                  <a:solidFill>
                    <a:srgbClr val="000000"/>
                  </a:solidFill>
                </a:defRPr>
              </a:pPr>
              <a:r>
                <a:rPr lang="en-US" sz="1400" b="1" dirty="0" smtClean="0">
                  <a:solidFill>
                    <a:srgbClr val="4F6389"/>
                  </a:solidFill>
                  <a:latin typeface="Gill Sans Light"/>
                </a:rPr>
                <a:t>Girolando cattle on a farm near Coronel Pacheco, MG, </a:t>
              </a:r>
              <a:r>
                <a:rPr lang="en-US" sz="1400" b="1" dirty="0" err="1" smtClean="0">
                  <a:solidFill>
                    <a:srgbClr val="4F6389"/>
                  </a:solidFill>
                  <a:latin typeface="Gill Sans Light"/>
                </a:rPr>
                <a:t>Brasil</a:t>
              </a:r>
              <a:r>
                <a:rPr lang="en-US" sz="1400" b="1" dirty="0" smtClean="0">
                  <a:solidFill>
                    <a:srgbClr val="4F6389"/>
                  </a:solidFill>
                  <a:latin typeface="Gill Sans Light"/>
                </a:rPr>
                <a:t> (photo taken by author).</a:t>
              </a:r>
              <a:endParaRPr sz="1400" b="1" dirty="0">
                <a:solidFill>
                  <a:srgbClr val="4F6389"/>
                </a:solidFill>
                <a:latin typeface="Gill Sans Light"/>
              </a:endParaRPr>
            </a:p>
          </p:txBody>
        </p:sp>
      </p:grpSp>
    </p:spTree>
    <p:extLst>
      <p:ext uri="{BB962C8B-B14F-4D97-AF65-F5344CB8AC3E}">
        <p14:creationId xmlns:p14="http://schemas.microsoft.com/office/powerpoint/2010/main" val="295251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Hayes et al.</a:t>
            </a:r>
            <a:r>
              <a:rPr lang="en-US" sz="3200" dirty="0" smtClean="0">
                <a:solidFill>
                  <a:srgbClr val="4F6389"/>
                </a:solidFill>
              </a:rPr>
              <a:t> 2009</a:t>
            </a:r>
            <a:endParaRPr lang="en-US" sz="3200" dirty="0">
              <a:solidFill>
                <a:srgbClr val="4F6389"/>
              </a:solidFill>
            </a:endParaRPr>
          </a:p>
        </p:txBody>
      </p:sp>
      <p:sp>
        <p:nvSpPr>
          <p:cNvPr id="3" name="Content Placeholder 2"/>
          <p:cNvSpPr>
            <a:spLocks noGrp="1"/>
          </p:cNvSpPr>
          <p:nvPr>
            <p:ph idx="1"/>
          </p:nvPr>
        </p:nvSpPr>
        <p:spPr/>
        <p:txBody>
          <a:bodyPr/>
          <a:lstStyle/>
          <a:p>
            <a:r>
              <a:rPr lang="en-US" dirty="0" smtClean="0"/>
              <a:t>Used single-breed and multiple-breed reference populations to predict breeding values for purebred Holsteins and Jerseys</a:t>
            </a:r>
          </a:p>
          <a:p>
            <a:r>
              <a:rPr lang="en-US" dirty="0" smtClean="0"/>
              <a:t>GBLUP and Bayesian methods used to predict SNP effects and genomic PTA</a:t>
            </a:r>
          </a:p>
          <a:p>
            <a:r>
              <a:rPr lang="en-US" dirty="0" smtClean="0"/>
              <a:t>Agreement of realized with expected reliabilities lower with crossbred than purebred predictor sets under GBLUP</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274665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Hayes et al.</a:t>
            </a:r>
            <a:r>
              <a:rPr lang="en-US" sz="3200" dirty="0" smtClean="0">
                <a:solidFill>
                  <a:srgbClr val="4F6389"/>
                </a:solidFill>
              </a:rPr>
              <a:t> 2009 cont’d</a:t>
            </a:r>
            <a:endParaRPr lang="en-US" sz="3200" dirty="0">
              <a:solidFill>
                <a:srgbClr val="4F6389"/>
              </a:solidFill>
            </a:endParaRPr>
          </a:p>
        </p:txBody>
      </p:sp>
      <p:sp>
        <p:nvSpPr>
          <p:cNvPr id="3" name="Content Placeholder 2"/>
          <p:cNvSpPr>
            <a:spLocks noGrp="1"/>
          </p:cNvSpPr>
          <p:nvPr>
            <p:ph idx="1"/>
          </p:nvPr>
        </p:nvSpPr>
        <p:spPr/>
        <p:txBody>
          <a:bodyPr>
            <a:normAutofit/>
          </a:bodyPr>
          <a:lstStyle/>
          <a:p>
            <a:r>
              <a:rPr lang="en-US" dirty="0" smtClean="0"/>
              <a:t>Predictions of opposite-breed genomic PTA had accuracies near 0</a:t>
            </a:r>
          </a:p>
          <a:p>
            <a:r>
              <a:rPr lang="en-US" dirty="0" smtClean="0"/>
              <a:t>G matrix for multi-breed populations must be scaled achieve appropriate expected accuracies</a:t>
            </a:r>
          </a:p>
          <a:p>
            <a:r>
              <a:rPr lang="en-US" dirty="0" smtClean="0"/>
              <a:t>Bayesian approaches produce higher accuracies for some traits, particularly when a large QTL is segregating (e.g., </a:t>
            </a:r>
            <a:r>
              <a:rPr lang="en-US" i="1" dirty="0" smtClean="0"/>
              <a:t>DGAT1</a:t>
            </a:r>
            <a:r>
              <a:rPr lang="en-US" dirty="0" smtClean="0"/>
              <a:t>)</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544686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Introduction</a:t>
            </a:r>
            <a:endParaRPr lang="en-US" dirty="0"/>
          </a:p>
        </p:txBody>
      </p:sp>
      <p:sp>
        <p:nvSpPr>
          <p:cNvPr id="9" name="Content Placeholder 8"/>
          <p:cNvSpPr>
            <a:spLocks noGrp="1"/>
          </p:cNvSpPr>
          <p:nvPr>
            <p:ph idx="1"/>
          </p:nvPr>
        </p:nvSpPr>
        <p:spPr/>
        <p:txBody>
          <a:bodyPr>
            <a:normAutofit/>
          </a:bodyPr>
          <a:lstStyle/>
          <a:p>
            <a:r>
              <a:rPr lang="en-US" dirty="0" smtClean="0"/>
              <a:t>Genomic selection rapidly adopted for purebred cattle </a:t>
            </a:r>
            <a:r>
              <a:rPr lang="en-US" sz="2400" dirty="0" smtClean="0">
                <a:solidFill>
                  <a:srgbClr val="4F6389"/>
                </a:solidFill>
              </a:rPr>
              <a:t>(Hayes et al., 2009;  </a:t>
            </a:r>
            <a:r>
              <a:rPr lang="en-US" sz="2400" dirty="0" err="1" smtClean="0">
                <a:solidFill>
                  <a:srgbClr val="4F6389"/>
                </a:solidFill>
              </a:rPr>
              <a:t>Wiggans</a:t>
            </a:r>
            <a:r>
              <a:rPr lang="en-US" sz="2400" dirty="0" smtClean="0">
                <a:solidFill>
                  <a:srgbClr val="4F6389"/>
                </a:solidFill>
              </a:rPr>
              <a:t> et al., 2011)</a:t>
            </a:r>
          </a:p>
          <a:p>
            <a:r>
              <a:rPr lang="en-US" dirty="0" smtClean="0"/>
              <a:t>Many populations include crossbred animals that contribute to genetic progress </a:t>
            </a:r>
            <a:r>
              <a:rPr lang="en-US" sz="2400" dirty="0" smtClean="0">
                <a:solidFill>
                  <a:srgbClr val="4F6389"/>
                </a:solidFill>
              </a:rPr>
              <a:t>(Olson et al., 2012; Harris and Johnson, 2010)</a:t>
            </a:r>
          </a:p>
          <a:p>
            <a:r>
              <a:rPr lang="en-US" dirty="0" smtClean="0"/>
              <a:t>Breeds with small reference populations may benefit from analysis with similar breeds from other countries </a:t>
            </a:r>
            <a:r>
              <a:rPr lang="en-US" sz="2400" dirty="0" smtClean="0">
                <a:solidFill>
                  <a:srgbClr val="4F6389"/>
                </a:solidFill>
              </a:rPr>
              <a:t>(e.g., Pryce et al., 2011)</a:t>
            </a:r>
            <a:endParaRPr lang="en-US" dirty="0" smtClean="0"/>
          </a:p>
        </p:txBody>
      </p:sp>
      <p:sp>
        <p:nvSpPr>
          <p:cNvPr id="14" name="Footer Placeholder 13"/>
          <p:cNvSpPr>
            <a:spLocks noGrp="1"/>
          </p:cNvSpPr>
          <p:nvPr>
            <p:ph type="ftr" sz="quarter" idx="3"/>
          </p:nvPr>
        </p:nvSpPr>
        <p:spPr/>
        <p:txBody>
          <a:body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Tree>
    <p:extLst>
      <p:ext uri="{BB962C8B-B14F-4D97-AF65-F5344CB8AC3E}">
        <p14:creationId xmlns:p14="http://schemas.microsoft.com/office/powerpoint/2010/main" val="2620654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Ibánẽz-Escriche</a:t>
            </a:r>
            <a:r>
              <a:rPr lang="en-US" dirty="0"/>
              <a:t> </a:t>
            </a:r>
            <a:r>
              <a:rPr lang="en-US" dirty="0" smtClean="0"/>
              <a:t>et al. </a:t>
            </a:r>
            <a:r>
              <a:rPr lang="en-US" sz="3200" dirty="0" smtClean="0">
                <a:solidFill>
                  <a:srgbClr val="4F6389"/>
                </a:solidFill>
              </a:rPr>
              <a:t>2009</a:t>
            </a:r>
            <a:endParaRPr lang="en-US" sz="3200" dirty="0">
              <a:solidFill>
                <a:srgbClr val="4F6389"/>
              </a:solidFill>
            </a:endParaRPr>
          </a:p>
        </p:txBody>
      </p:sp>
      <p:sp>
        <p:nvSpPr>
          <p:cNvPr id="3" name="Content Placeholder 2"/>
          <p:cNvSpPr>
            <a:spLocks noGrp="1"/>
          </p:cNvSpPr>
          <p:nvPr>
            <p:ph idx="1"/>
          </p:nvPr>
        </p:nvSpPr>
        <p:spPr/>
        <p:txBody>
          <a:bodyPr/>
          <a:lstStyle/>
          <a:p>
            <a:r>
              <a:rPr lang="en-US" dirty="0" smtClean="0"/>
              <a:t>Simulated </a:t>
            </a:r>
            <a:r>
              <a:rPr lang="en-US" dirty="0" smtClean="0">
                <a:solidFill>
                  <a:srgbClr val="D9D7AC"/>
                </a:solidFill>
              </a:rPr>
              <a:t>6,000 SNP </a:t>
            </a:r>
            <a:r>
              <a:rPr lang="en-US" dirty="0" smtClean="0"/>
              <a:t>and </a:t>
            </a:r>
            <a:r>
              <a:rPr lang="en-US" dirty="0" smtClean="0">
                <a:solidFill>
                  <a:srgbClr val="D9D7AC"/>
                </a:solidFill>
              </a:rPr>
              <a:t>30 QTL </a:t>
            </a:r>
            <a:r>
              <a:rPr lang="en-US" dirty="0" smtClean="0"/>
              <a:t>in four breeds</a:t>
            </a:r>
          </a:p>
          <a:p>
            <a:r>
              <a:rPr lang="en-US" dirty="0" smtClean="0"/>
              <a:t>Breeds had recent, ancient, or no common origins</a:t>
            </a:r>
          </a:p>
          <a:p>
            <a:r>
              <a:rPr lang="en-US" dirty="0" smtClean="0"/>
              <a:t>Heritability of 0.30</a:t>
            </a:r>
          </a:p>
          <a:p>
            <a:r>
              <a:rPr lang="en-US" dirty="0" smtClean="0"/>
              <a:t>SNP effects estimated by Bayes B</a:t>
            </a:r>
          </a:p>
          <a:p>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596871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Ibánẽz-Escriche</a:t>
            </a:r>
            <a:r>
              <a:rPr lang="en-US" dirty="0" smtClean="0"/>
              <a:t> et al. </a:t>
            </a:r>
            <a:r>
              <a:rPr lang="en-US" sz="3200" dirty="0" smtClean="0">
                <a:solidFill>
                  <a:srgbClr val="4F6389"/>
                </a:solidFill>
              </a:rPr>
              <a:t>2009 cont’d</a:t>
            </a:r>
            <a:endParaRPr lang="en-US" sz="3200" dirty="0">
              <a:solidFill>
                <a:srgbClr val="4F6389"/>
              </a:solidFill>
            </a:endParaRPr>
          </a:p>
        </p:txBody>
      </p:sp>
      <p:sp>
        <p:nvSpPr>
          <p:cNvPr id="3" name="Content Placeholder 2"/>
          <p:cNvSpPr>
            <a:spLocks noGrp="1"/>
          </p:cNvSpPr>
          <p:nvPr>
            <p:ph idx="1"/>
          </p:nvPr>
        </p:nvSpPr>
        <p:spPr/>
        <p:txBody>
          <a:bodyPr>
            <a:normAutofit/>
          </a:bodyPr>
          <a:lstStyle/>
          <a:p>
            <a:r>
              <a:rPr lang="en-US" dirty="0" smtClean="0"/>
              <a:t>Alleles in crossbred lines originate from </a:t>
            </a:r>
            <a:r>
              <a:rPr lang="en-US" dirty="0" smtClean="0">
                <a:solidFill>
                  <a:srgbClr val="D9D7AC"/>
                </a:solidFill>
              </a:rPr>
              <a:t>purebred </a:t>
            </a:r>
            <a:r>
              <a:rPr lang="en-US" dirty="0" smtClean="0"/>
              <a:t>parental lines</a:t>
            </a:r>
          </a:p>
          <a:p>
            <a:r>
              <a:rPr lang="en-US" dirty="0" smtClean="0"/>
              <a:t>When purebred lines not closely related, SNP effects depend on their </a:t>
            </a:r>
            <a:r>
              <a:rPr lang="en-US" dirty="0" smtClean="0">
                <a:solidFill>
                  <a:srgbClr val="D9D7AC"/>
                </a:solidFill>
              </a:rPr>
              <a:t>line of origin</a:t>
            </a:r>
          </a:p>
          <a:p>
            <a:r>
              <a:rPr lang="en-US" dirty="0" smtClean="0"/>
              <a:t>Breed-specific models </a:t>
            </a:r>
            <a:r>
              <a:rPr lang="en-US" dirty="0" smtClean="0">
                <a:solidFill>
                  <a:srgbClr val="D9D7AC"/>
                </a:solidFill>
              </a:rPr>
              <a:t>rarely</a:t>
            </a:r>
            <a:r>
              <a:rPr lang="en-US" dirty="0" smtClean="0"/>
              <a:t> out-performed across-breed models</a:t>
            </a:r>
          </a:p>
          <a:p>
            <a:r>
              <a:rPr lang="en-US" dirty="0" smtClean="0"/>
              <a:t>Models with breed-specific allele effects may not be necessary, especially with </a:t>
            </a:r>
            <a:r>
              <a:rPr lang="en-US" dirty="0" smtClean="0">
                <a:solidFill>
                  <a:srgbClr val="D9D7AC"/>
                </a:solidFill>
              </a:rPr>
              <a:t>lots of SNP</a:t>
            </a:r>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629524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Kizilkya</a:t>
            </a:r>
            <a:r>
              <a:rPr lang="en-US" dirty="0" smtClean="0"/>
              <a:t> et al. </a:t>
            </a:r>
            <a:r>
              <a:rPr lang="en-US" sz="3200" dirty="0" smtClean="0">
                <a:solidFill>
                  <a:srgbClr val="4F6389"/>
                </a:solidFill>
              </a:rPr>
              <a:t>2009</a:t>
            </a:r>
            <a:endParaRPr lang="en-US" sz="3200" dirty="0">
              <a:solidFill>
                <a:srgbClr val="4F6389"/>
              </a:solidFill>
            </a:endParaRPr>
          </a:p>
        </p:txBody>
      </p:sp>
      <p:sp>
        <p:nvSpPr>
          <p:cNvPr id="3" name="Content Placeholder 2"/>
          <p:cNvSpPr>
            <a:spLocks noGrp="1"/>
          </p:cNvSpPr>
          <p:nvPr>
            <p:ph idx="1"/>
          </p:nvPr>
        </p:nvSpPr>
        <p:spPr/>
        <p:txBody>
          <a:bodyPr/>
          <a:lstStyle/>
          <a:p>
            <a:r>
              <a:rPr lang="en-US" dirty="0" smtClean="0"/>
              <a:t>Actual 50K SNP genotypes from purebred and crossbred animals combined with simulated phenotypes</a:t>
            </a:r>
          </a:p>
          <a:p>
            <a:pPr lvl="1"/>
            <a:r>
              <a:rPr lang="en-US" dirty="0" smtClean="0"/>
              <a:t>1,086 Angus and 924 crossbred animals</a:t>
            </a:r>
          </a:p>
          <a:p>
            <a:r>
              <a:rPr lang="en-US" dirty="0" smtClean="0"/>
              <a:t>Scenarios included 50 to 500 QTL</a:t>
            </a:r>
          </a:p>
          <a:p>
            <a:r>
              <a:rPr lang="en-US" dirty="0" smtClean="0"/>
              <a:t>Estimated SNP effects used to predict genomic merit for purebred and crossbred animals</a:t>
            </a:r>
            <a:endParaRPr lang="en-US" dirty="0"/>
          </a:p>
        </p:txBody>
      </p:sp>
    </p:spTree>
    <p:extLst>
      <p:ext uri="{BB962C8B-B14F-4D97-AF65-F5344CB8AC3E}">
        <p14:creationId xmlns:p14="http://schemas.microsoft.com/office/powerpoint/2010/main" val="2817394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Kizilkya</a:t>
            </a:r>
            <a:r>
              <a:rPr lang="en-US" dirty="0" smtClean="0"/>
              <a:t> et al. </a:t>
            </a:r>
            <a:r>
              <a:rPr lang="en-US" sz="3200" dirty="0" smtClean="0">
                <a:solidFill>
                  <a:srgbClr val="4F6389"/>
                </a:solidFill>
              </a:rPr>
              <a:t>2009 cont’d</a:t>
            </a:r>
            <a:endParaRPr lang="en-US" sz="3200" dirty="0">
              <a:solidFill>
                <a:srgbClr val="4F6389"/>
              </a:solidFill>
            </a:endParaRPr>
          </a:p>
        </p:txBody>
      </p:sp>
      <p:sp>
        <p:nvSpPr>
          <p:cNvPr id="3" name="Content Placeholder 2"/>
          <p:cNvSpPr>
            <a:spLocks noGrp="1"/>
          </p:cNvSpPr>
          <p:nvPr>
            <p:ph idx="1"/>
          </p:nvPr>
        </p:nvSpPr>
        <p:spPr/>
        <p:txBody>
          <a:bodyPr>
            <a:normAutofit fontScale="92500" lnSpcReduction="10000"/>
          </a:bodyPr>
          <a:lstStyle/>
          <a:p>
            <a:r>
              <a:rPr lang="en-US" dirty="0" smtClean="0"/>
              <a:t>Scenarios </a:t>
            </a:r>
            <a:r>
              <a:rPr lang="en-US" dirty="0" smtClean="0">
                <a:solidFill>
                  <a:srgbClr val="D9D7AC"/>
                </a:solidFill>
              </a:rPr>
              <a:t>with QTL </a:t>
            </a:r>
            <a:r>
              <a:rPr lang="en-US" dirty="0" smtClean="0"/>
              <a:t>explained more of the within-breed variance than panels with none</a:t>
            </a:r>
          </a:p>
          <a:p>
            <a:r>
              <a:rPr lang="en-US" dirty="0" smtClean="0"/>
              <a:t>Purebred training populations had greater correlations of </a:t>
            </a:r>
            <a:r>
              <a:rPr lang="en-US" dirty="0" smtClean="0">
                <a:solidFill>
                  <a:srgbClr val="D9D7AC"/>
                </a:solidFill>
              </a:rPr>
              <a:t>predicted with actual </a:t>
            </a:r>
            <a:r>
              <a:rPr lang="en-US" dirty="0" smtClean="0"/>
              <a:t>genetic merit</a:t>
            </a:r>
          </a:p>
          <a:p>
            <a:r>
              <a:rPr lang="en-US" dirty="0" smtClean="0"/>
              <a:t>Multi-breed training sets had greater correlations of predicted </a:t>
            </a:r>
            <a:r>
              <a:rPr lang="en-US" dirty="0" smtClean="0">
                <a:solidFill>
                  <a:srgbClr val="D9D7AC"/>
                </a:solidFill>
              </a:rPr>
              <a:t>genetic merit with phenotype</a:t>
            </a:r>
          </a:p>
          <a:p>
            <a:r>
              <a:rPr lang="en-US" dirty="0" smtClean="0"/>
              <a:t>Purebred training sets predicted multi-breed performance well because of </a:t>
            </a:r>
            <a:r>
              <a:rPr lang="en-US" dirty="0" smtClean="0">
                <a:solidFill>
                  <a:srgbClr val="D9D7AC"/>
                </a:solidFill>
              </a:rPr>
              <a:t>greater LD</a:t>
            </a:r>
            <a:endParaRPr lang="en-US" dirty="0">
              <a:solidFill>
                <a:srgbClr val="D9D7AC"/>
              </a:solidFill>
            </a:endParaRPr>
          </a:p>
        </p:txBody>
      </p:sp>
    </p:spTree>
    <p:extLst>
      <p:ext uri="{BB962C8B-B14F-4D97-AF65-F5344CB8AC3E}">
        <p14:creationId xmlns:p14="http://schemas.microsoft.com/office/powerpoint/2010/main" val="4281755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Toosi</a:t>
            </a:r>
            <a:r>
              <a:rPr lang="en-US" dirty="0" smtClean="0"/>
              <a:t> et al.</a:t>
            </a:r>
            <a:r>
              <a:rPr lang="en-US" sz="3200" dirty="0" smtClean="0">
                <a:solidFill>
                  <a:srgbClr val="4F6389"/>
                </a:solidFill>
              </a:rPr>
              <a:t> 2010</a:t>
            </a:r>
            <a:endParaRPr lang="en-US" sz="3200" dirty="0">
              <a:solidFill>
                <a:srgbClr val="4F6389"/>
              </a:solidFill>
            </a:endParaRPr>
          </a:p>
        </p:txBody>
      </p:sp>
      <p:sp>
        <p:nvSpPr>
          <p:cNvPr id="3" name="Content Placeholder 2"/>
          <p:cNvSpPr>
            <a:spLocks noGrp="1"/>
          </p:cNvSpPr>
          <p:nvPr>
            <p:ph idx="1"/>
          </p:nvPr>
        </p:nvSpPr>
        <p:spPr/>
        <p:txBody>
          <a:bodyPr>
            <a:normAutofit/>
          </a:bodyPr>
          <a:lstStyle/>
          <a:p>
            <a:r>
              <a:rPr lang="en-US" dirty="0" smtClean="0"/>
              <a:t>Simulated purebreds and F1, F2, 3- and 4-way crosses for </a:t>
            </a:r>
            <a:r>
              <a:rPr lang="en-US" dirty="0" smtClean="0">
                <a:solidFill>
                  <a:srgbClr val="D9D7AC"/>
                </a:solidFill>
              </a:rPr>
              <a:t>training</a:t>
            </a:r>
            <a:r>
              <a:rPr lang="en-US" dirty="0" smtClean="0"/>
              <a:t> datasets</a:t>
            </a:r>
          </a:p>
          <a:p>
            <a:r>
              <a:rPr lang="en-US" dirty="0" smtClean="0"/>
              <a:t>1,000 purebred animals in the </a:t>
            </a:r>
            <a:r>
              <a:rPr lang="en-US" dirty="0" smtClean="0">
                <a:solidFill>
                  <a:srgbClr val="D9D7AC"/>
                </a:solidFill>
              </a:rPr>
              <a:t>validation </a:t>
            </a:r>
            <a:r>
              <a:rPr lang="en-US" dirty="0" smtClean="0"/>
              <a:t>set</a:t>
            </a:r>
          </a:p>
          <a:p>
            <a:r>
              <a:rPr lang="en-US" dirty="0" smtClean="0"/>
              <a:t>Admixed data effectively predicted purebred performance when target breeds were included in the training set</a:t>
            </a:r>
          </a:p>
          <a:p>
            <a:r>
              <a:rPr lang="en-US" dirty="0" smtClean="0"/>
              <a:t>Performance of crossbred animals was </a:t>
            </a:r>
            <a:r>
              <a:rPr lang="en-US" dirty="0" smtClean="0">
                <a:solidFill>
                  <a:srgbClr val="D9D7AC"/>
                </a:solidFill>
              </a:rPr>
              <a:t>not predicted</a:t>
            </a:r>
          </a:p>
          <a:p>
            <a:endParaRPr lang="en-US" dirty="0" smtClean="0"/>
          </a:p>
          <a:p>
            <a:endParaRPr lang="en-US" dirty="0"/>
          </a:p>
        </p:txBody>
      </p:sp>
    </p:spTree>
    <p:extLst>
      <p:ext uri="{BB962C8B-B14F-4D97-AF65-F5344CB8AC3E}">
        <p14:creationId xmlns:p14="http://schemas.microsoft.com/office/powerpoint/2010/main" val="3954519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Harris et al. </a:t>
            </a:r>
            <a:r>
              <a:rPr lang="en-US" sz="3200" dirty="0" smtClean="0">
                <a:solidFill>
                  <a:srgbClr val="4F6389"/>
                </a:solidFill>
              </a:rPr>
              <a:t>2011</a:t>
            </a:r>
            <a:endParaRPr lang="en-US" sz="3200" dirty="0">
              <a:solidFill>
                <a:srgbClr val="4F6389"/>
              </a:solidFill>
            </a:endParaRPr>
          </a:p>
        </p:txBody>
      </p:sp>
      <p:sp>
        <p:nvSpPr>
          <p:cNvPr id="3" name="Content Placeholder 2"/>
          <p:cNvSpPr>
            <a:spLocks noGrp="1"/>
          </p:cNvSpPr>
          <p:nvPr>
            <p:ph idx="1"/>
          </p:nvPr>
        </p:nvSpPr>
        <p:spPr/>
        <p:txBody>
          <a:bodyPr>
            <a:normAutofit lnSpcReduction="10000"/>
          </a:bodyPr>
          <a:lstStyle/>
          <a:p>
            <a:r>
              <a:rPr lang="en-US" dirty="0" smtClean="0"/>
              <a:t>Compared results using </a:t>
            </a:r>
            <a:r>
              <a:rPr lang="en-US" dirty="0" smtClean="0">
                <a:solidFill>
                  <a:srgbClr val="D9D7AC"/>
                </a:solidFill>
              </a:rPr>
              <a:t>50K</a:t>
            </a:r>
            <a:r>
              <a:rPr lang="en-US" dirty="0" smtClean="0"/>
              <a:t>, </a:t>
            </a:r>
            <a:r>
              <a:rPr lang="en-US" dirty="0" smtClean="0">
                <a:solidFill>
                  <a:srgbClr val="D9D7AC"/>
                </a:solidFill>
              </a:rPr>
              <a:t>700K</a:t>
            </a:r>
            <a:r>
              <a:rPr lang="en-US" dirty="0" smtClean="0"/>
              <a:t>, and </a:t>
            </a:r>
            <a:r>
              <a:rPr lang="en-US" dirty="0" smtClean="0">
                <a:solidFill>
                  <a:srgbClr val="D9D7AC"/>
                </a:solidFill>
              </a:rPr>
              <a:t>330K</a:t>
            </a:r>
            <a:r>
              <a:rPr lang="en-US" dirty="0" smtClean="0"/>
              <a:t> SNP panels</a:t>
            </a:r>
          </a:p>
          <a:p>
            <a:r>
              <a:rPr lang="en-US" dirty="0" smtClean="0"/>
              <a:t>Prediction data included </a:t>
            </a:r>
            <a:r>
              <a:rPr lang="en-US" dirty="0" smtClean="0">
                <a:solidFill>
                  <a:srgbClr val="D9D7AC"/>
                </a:solidFill>
              </a:rPr>
              <a:t>4,211</a:t>
            </a:r>
            <a:r>
              <a:rPr lang="en-US" dirty="0" smtClean="0"/>
              <a:t> Holstein, Jersey, and Holstein Friesian-Jersey crossbred bulls</a:t>
            </a:r>
          </a:p>
          <a:p>
            <a:r>
              <a:rPr lang="en-US" dirty="0" smtClean="0"/>
              <a:t>Increased density </a:t>
            </a:r>
            <a:r>
              <a:rPr lang="en-US" dirty="0" smtClean="0">
                <a:solidFill>
                  <a:srgbClr val="D9D7AC"/>
                </a:solidFill>
              </a:rPr>
              <a:t>improved</a:t>
            </a:r>
            <a:r>
              <a:rPr lang="en-US" dirty="0" smtClean="0"/>
              <a:t> prediction accuracy of one pure breed from another</a:t>
            </a:r>
          </a:p>
          <a:p>
            <a:r>
              <a:rPr lang="en-US" dirty="0" smtClean="0">
                <a:solidFill>
                  <a:srgbClr val="D9D7AC"/>
                </a:solidFill>
              </a:rPr>
              <a:t>No improvement </a:t>
            </a:r>
            <a:r>
              <a:rPr lang="en-US" dirty="0" smtClean="0"/>
              <a:t>was seen for prediction of crossbred genomic PTA</a:t>
            </a:r>
          </a:p>
          <a:p>
            <a:endParaRPr lang="en-US" dirty="0"/>
          </a:p>
        </p:txBody>
      </p:sp>
    </p:spTree>
    <p:extLst>
      <p:ext uri="{BB962C8B-B14F-4D97-AF65-F5344CB8AC3E}">
        <p14:creationId xmlns:p14="http://schemas.microsoft.com/office/powerpoint/2010/main" val="1179540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Olson et al. </a:t>
            </a:r>
            <a:r>
              <a:rPr lang="en-US" sz="3200" dirty="0" smtClean="0">
                <a:solidFill>
                  <a:srgbClr val="4F6389"/>
                </a:solidFill>
              </a:rPr>
              <a:t>2012</a:t>
            </a:r>
            <a:endParaRPr lang="en-US" sz="3200" dirty="0">
              <a:solidFill>
                <a:srgbClr val="4F6389"/>
              </a:solidFill>
            </a:endParaRPr>
          </a:p>
        </p:txBody>
      </p:sp>
      <p:sp>
        <p:nvSpPr>
          <p:cNvPr id="3" name="Content Placeholder 2"/>
          <p:cNvSpPr>
            <a:spLocks noGrp="1"/>
          </p:cNvSpPr>
          <p:nvPr>
            <p:ph idx="1"/>
          </p:nvPr>
        </p:nvSpPr>
        <p:spPr/>
        <p:txBody>
          <a:bodyPr>
            <a:normAutofit/>
          </a:bodyPr>
          <a:lstStyle/>
          <a:p>
            <a:r>
              <a:rPr lang="en-US" dirty="0" smtClean="0"/>
              <a:t>Three methods of multi-breed evaluation were investigated:</a:t>
            </a:r>
          </a:p>
          <a:p>
            <a:pPr lvl="1"/>
            <a:r>
              <a:rPr lang="en-US" dirty="0" smtClean="0">
                <a:solidFill>
                  <a:srgbClr val="D9D7AC"/>
                </a:solidFill>
              </a:rPr>
              <a:t>Method 1</a:t>
            </a:r>
            <a:r>
              <a:rPr lang="en-US" dirty="0" smtClean="0"/>
              <a:t> estimated SNP effects within breed and applied them to other breeds</a:t>
            </a:r>
          </a:p>
          <a:p>
            <a:pPr lvl="1"/>
            <a:r>
              <a:rPr lang="en-US" dirty="0" smtClean="0">
                <a:solidFill>
                  <a:srgbClr val="D9D7AC"/>
                </a:solidFill>
              </a:rPr>
              <a:t>Method 2</a:t>
            </a:r>
            <a:r>
              <a:rPr lang="en-US" dirty="0" smtClean="0"/>
              <a:t> estimated common SNP effects using combined genotypes and phenotypes of all breeds</a:t>
            </a:r>
          </a:p>
          <a:p>
            <a:pPr lvl="1"/>
            <a:r>
              <a:rPr lang="en-US" dirty="0" smtClean="0">
                <a:solidFill>
                  <a:srgbClr val="D9D7AC"/>
                </a:solidFill>
              </a:rPr>
              <a:t>Method 3 </a:t>
            </a:r>
            <a:r>
              <a:rPr lang="en-US" dirty="0" smtClean="0"/>
              <a:t>used a multiple-trait model with SNP effects in different breeds treated as correlated traits </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56462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Olson et al. </a:t>
            </a:r>
            <a:r>
              <a:rPr lang="en-US" sz="3200" dirty="0" smtClean="0">
                <a:solidFill>
                  <a:srgbClr val="4F6389"/>
                </a:solidFill>
              </a:rPr>
              <a:t>2012 cont’d</a:t>
            </a:r>
            <a:endParaRPr lang="en-US" sz="3200" dirty="0">
              <a:solidFill>
                <a:srgbClr val="4F6389"/>
              </a:solidFill>
            </a:endParaRPr>
          </a:p>
        </p:txBody>
      </p:sp>
      <p:sp>
        <p:nvSpPr>
          <p:cNvPr id="3" name="Content Placeholder 2"/>
          <p:cNvSpPr>
            <a:spLocks noGrp="1"/>
          </p:cNvSpPr>
          <p:nvPr>
            <p:ph idx="1"/>
          </p:nvPr>
        </p:nvSpPr>
        <p:spPr/>
        <p:txBody>
          <a:bodyPr>
            <a:normAutofit/>
          </a:bodyPr>
          <a:lstStyle/>
          <a:p>
            <a:r>
              <a:rPr lang="en-US" dirty="0" smtClean="0">
                <a:solidFill>
                  <a:srgbClr val="D9D7AC"/>
                </a:solidFill>
              </a:rPr>
              <a:t>Method 1</a:t>
            </a:r>
            <a:r>
              <a:rPr lang="en-US" dirty="0" smtClean="0"/>
              <a:t> </a:t>
            </a:r>
            <a:r>
              <a:rPr lang="en-US" dirty="0" err="1" smtClean="0"/>
              <a:t>gPTA</a:t>
            </a:r>
            <a:r>
              <a:rPr lang="en-US" dirty="0" smtClean="0"/>
              <a:t> had higher reliability than PA within breed, but worked poorly across breeds</a:t>
            </a:r>
          </a:p>
          <a:p>
            <a:r>
              <a:rPr lang="en-US" dirty="0" smtClean="0">
                <a:solidFill>
                  <a:srgbClr val="D9D7AC"/>
                </a:solidFill>
              </a:rPr>
              <a:t>Method 2 </a:t>
            </a:r>
            <a:r>
              <a:rPr lang="en-US" dirty="0" smtClean="0"/>
              <a:t>across-breed </a:t>
            </a:r>
            <a:r>
              <a:rPr lang="en-US" dirty="0" err="1" smtClean="0"/>
              <a:t>gPTA</a:t>
            </a:r>
            <a:r>
              <a:rPr lang="en-US" dirty="0" smtClean="0"/>
              <a:t> were less-accurate than within-breed </a:t>
            </a:r>
            <a:r>
              <a:rPr lang="en-US" dirty="0" err="1" smtClean="0"/>
              <a:t>gPTA</a:t>
            </a:r>
            <a:r>
              <a:rPr lang="en-US" dirty="0" smtClean="0"/>
              <a:t> for many traits</a:t>
            </a:r>
          </a:p>
          <a:p>
            <a:r>
              <a:rPr lang="en-US" dirty="0" smtClean="0">
                <a:solidFill>
                  <a:srgbClr val="D9D7AC"/>
                </a:solidFill>
              </a:rPr>
              <a:t>Method 3</a:t>
            </a:r>
            <a:r>
              <a:rPr lang="en-US" dirty="0" smtClean="0"/>
              <a:t> produced significantly better correlations, but gains were small in magnitude</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1495967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Strandén</a:t>
            </a:r>
            <a:r>
              <a:rPr lang="en-US" dirty="0" smtClean="0"/>
              <a:t> and </a:t>
            </a:r>
            <a:r>
              <a:rPr lang="en-US" dirty="0" err="1" smtClean="0"/>
              <a:t>Mäntysaari</a:t>
            </a:r>
            <a:r>
              <a:rPr lang="en-US" sz="3200" dirty="0" smtClean="0">
                <a:solidFill>
                  <a:srgbClr val="4F6389"/>
                </a:solidFill>
              </a:rPr>
              <a:t> 2012</a:t>
            </a:r>
            <a:endParaRPr lang="en-US" sz="3200" dirty="0">
              <a:solidFill>
                <a:srgbClr val="4F6389"/>
              </a:solidFill>
            </a:endParaRPr>
          </a:p>
        </p:txBody>
      </p:sp>
      <p:sp>
        <p:nvSpPr>
          <p:cNvPr id="3" name="Content Placeholder 2"/>
          <p:cNvSpPr>
            <a:spLocks noGrp="1"/>
          </p:cNvSpPr>
          <p:nvPr>
            <p:ph idx="1"/>
          </p:nvPr>
        </p:nvSpPr>
        <p:spPr/>
        <p:txBody>
          <a:bodyPr>
            <a:normAutofit lnSpcReduction="10000"/>
          </a:bodyPr>
          <a:lstStyle/>
          <a:p>
            <a:r>
              <a:rPr lang="en-US" dirty="0" smtClean="0"/>
              <a:t>Used a random regression model to include </a:t>
            </a:r>
            <a:r>
              <a:rPr lang="en-US" dirty="0" smtClean="0">
                <a:solidFill>
                  <a:srgbClr val="D9D7AC"/>
                </a:solidFill>
              </a:rPr>
              <a:t>breed composition </a:t>
            </a:r>
            <a:r>
              <a:rPr lang="en-US" dirty="0" smtClean="0"/>
              <a:t>information and </a:t>
            </a:r>
            <a:r>
              <a:rPr lang="en-US" dirty="0" smtClean="0">
                <a:solidFill>
                  <a:srgbClr val="D9D7AC"/>
                </a:solidFill>
              </a:rPr>
              <a:t>genetic variances</a:t>
            </a:r>
            <a:r>
              <a:rPr lang="en-US" dirty="0" smtClean="0"/>
              <a:t> of origin breeds in </a:t>
            </a:r>
            <a:r>
              <a:rPr lang="en-US" dirty="0" err="1" smtClean="0"/>
              <a:t>multibreed</a:t>
            </a:r>
            <a:r>
              <a:rPr lang="en-US" dirty="0" smtClean="0"/>
              <a:t> analyses</a:t>
            </a:r>
          </a:p>
          <a:p>
            <a:r>
              <a:rPr lang="en-US" dirty="0" smtClean="0"/>
              <a:t>Computationally tractable approximation</a:t>
            </a:r>
          </a:p>
          <a:p>
            <a:r>
              <a:rPr lang="en-US" dirty="0" smtClean="0"/>
              <a:t>Correlation of 0.987 with results of </a:t>
            </a:r>
            <a:r>
              <a:rPr lang="en-US" dirty="0" err="1" smtClean="0"/>
              <a:t>García</a:t>
            </a:r>
            <a:r>
              <a:rPr lang="en-US" dirty="0" smtClean="0"/>
              <a:t>-Cortés &amp; Toro </a:t>
            </a:r>
            <a:r>
              <a:rPr lang="en-US" sz="2400" dirty="0" smtClean="0">
                <a:solidFill>
                  <a:srgbClr val="4F6389"/>
                </a:solidFill>
              </a:rPr>
              <a:t>(2006)</a:t>
            </a:r>
          </a:p>
          <a:p>
            <a:r>
              <a:rPr lang="en-US" dirty="0" smtClean="0"/>
              <a:t>Intended for use in admixed populations, not prediction of crossbred performance</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2386967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Christensen et al.</a:t>
            </a:r>
            <a:r>
              <a:rPr lang="en-US" sz="3200" dirty="0" smtClean="0">
                <a:solidFill>
                  <a:srgbClr val="4F6389"/>
                </a:solidFill>
              </a:rPr>
              <a:t> 2014</a:t>
            </a:r>
            <a:endParaRPr lang="en-US" sz="3200" dirty="0">
              <a:solidFill>
                <a:srgbClr val="4F6389"/>
              </a:solidFill>
            </a:endParaRPr>
          </a:p>
        </p:txBody>
      </p:sp>
      <p:sp>
        <p:nvSpPr>
          <p:cNvPr id="3" name="Content Placeholder 2"/>
          <p:cNvSpPr>
            <a:spLocks noGrp="1"/>
          </p:cNvSpPr>
          <p:nvPr>
            <p:ph idx="1"/>
          </p:nvPr>
        </p:nvSpPr>
        <p:spPr/>
        <p:txBody>
          <a:bodyPr>
            <a:normAutofit/>
          </a:bodyPr>
          <a:lstStyle/>
          <a:p>
            <a:r>
              <a:rPr lang="en-US" dirty="0" smtClean="0"/>
              <a:t>Extended the Wei and van der </a:t>
            </a:r>
            <a:r>
              <a:rPr lang="en-US" dirty="0" err="1" smtClean="0"/>
              <a:t>Werf</a:t>
            </a:r>
            <a:r>
              <a:rPr lang="en-US" dirty="0" smtClean="0"/>
              <a:t> </a:t>
            </a:r>
            <a:r>
              <a:rPr lang="en-US" sz="2400" dirty="0" smtClean="0">
                <a:solidFill>
                  <a:srgbClr val="4F6389"/>
                </a:solidFill>
              </a:rPr>
              <a:t>(1994)</a:t>
            </a:r>
            <a:r>
              <a:rPr lang="en-US" dirty="0" smtClean="0"/>
              <a:t> model to include genomic information</a:t>
            </a:r>
          </a:p>
          <a:p>
            <a:r>
              <a:rPr lang="en-US" dirty="0" smtClean="0">
                <a:solidFill>
                  <a:srgbClr val="D9D7AC"/>
                </a:solidFill>
              </a:rPr>
              <a:t>Partial-relationship matrices </a:t>
            </a:r>
            <a:r>
              <a:rPr lang="en-US" dirty="0" smtClean="0"/>
              <a:t>used to combine pedigree and marker information</a:t>
            </a:r>
          </a:p>
          <a:p>
            <a:r>
              <a:rPr lang="en-US" dirty="0" smtClean="0"/>
              <a:t>Promising for two-breed systems, such as </a:t>
            </a:r>
            <a:r>
              <a:rPr lang="en-US" dirty="0" smtClean="0">
                <a:solidFill>
                  <a:srgbClr val="D9D7AC"/>
                </a:solidFill>
              </a:rPr>
              <a:t>Girolando</a:t>
            </a:r>
          </a:p>
          <a:p>
            <a:r>
              <a:rPr lang="en-US" dirty="0" smtClean="0">
                <a:solidFill>
                  <a:srgbClr val="D9D7AC"/>
                </a:solidFill>
              </a:rPr>
              <a:t>Validation </a:t>
            </a:r>
            <a:r>
              <a:rPr lang="en-US" dirty="0" smtClean="0"/>
              <a:t>needed!</a:t>
            </a:r>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797317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r>
              <a:rPr lang="en-US" sz="3200" dirty="0" smtClean="0"/>
              <a:t> </a:t>
            </a:r>
            <a:r>
              <a:rPr lang="en-US" sz="3200" dirty="0" smtClean="0">
                <a:solidFill>
                  <a:srgbClr val="4F6389"/>
                </a:solidFill>
              </a:rPr>
              <a:t>(</a:t>
            </a:r>
            <a:r>
              <a:rPr lang="en-US" sz="3200" dirty="0" err="1" smtClean="0">
                <a:solidFill>
                  <a:srgbClr val="4F6389"/>
                </a:solidFill>
              </a:rPr>
              <a:t>cont</a:t>
            </a:r>
            <a:r>
              <a:rPr lang="en-US" sz="3200" dirty="0" smtClean="0">
                <a:solidFill>
                  <a:srgbClr val="4F6389"/>
                </a:solidFill>
              </a:rPr>
              <a:t>)</a:t>
            </a:r>
            <a:endParaRPr lang="en-US" sz="3200" b="1" dirty="0"/>
          </a:p>
        </p:txBody>
      </p:sp>
      <p:sp>
        <p:nvSpPr>
          <p:cNvPr id="3" name="Content Placeholder 2"/>
          <p:cNvSpPr>
            <a:spLocks noGrp="1"/>
          </p:cNvSpPr>
          <p:nvPr>
            <p:ph idx="1"/>
          </p:nvPr>
        </p:nvSpPr>
        <p:spPr/>
        <p:txBody>
          <a:bodyPr>
            <a:normAutofit/>
          </a:bodyPr>
          <a:lstStyle/>
          <a:p>
            <a:r>
              <a:rPr lang="en-US" dirty="0" smtClean="0"/>
              <a:t> When reference populations are limited, genomic breeding values (</a:t>
            </a:r>
            <a:r>
              <a:rPr lang="en-US" dirty="0" smtClean="0">
                <a:solidFill>
                  <a:srgbClr val="8F8100"/>
                </a:solidFill>
              </a:rPr>
              <a:t>GBV</a:t>
            </a:r>
            <a:r>
              <a:rPr lang="en-US" dirty="0" smtClean="0"/>
              <a:t>) are not accurately estimated</a:t>
            </a:r>
          </a:p>
          <a:p>
            <a:r>
              <a:rPr lang="en-US" dirty="0" smtClean="0"/>
              <a:t>Predictions made in one breed do not perform well in other breeds </a:t>
            </a:r>
            <a:r>
              <a:rPr lang="en-US" sz="2400" dirty="0" smtClean="0">
                <a:solidFill>
                  <a:srgbClr val="4F6389"/>
                </a:solidFill>
              </a:rPr>
              <a:t>(Hayes et al., 2009; Olson et al., 2012)</a:t>
            </a:r>
          </a:p>
          <a:p>
            <a:r>
              <a:rPr lang="en-US" dirty="0" smtClean="0"/>
              <a:t>Lund et al. </a:t>
            </a:r>
            <a:r>
              <a:rPr lang="en-US" sz="2400" dirty="0" smtClean="0">
                <a:solidFill>
                  <a:srgbClr val="4F6389"/>
                </a:solidFill>
              </a:rPr>
              <a:t>(2014)</a:t>
            </a:r>
            <a:r>
              <a:rPr lang="en-US" dirty="0" smtClean="0"/>
              <a:t> reviewed genomic selection in multiple breed populations.</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369974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Makgahlela</a:t>
            </a:r>
            <a:r>
              <a:rPr lang="en-US" dirty="0" smtClean="0"/>
              <a:t> et al. </a:t>
            </a:r>
            <a:r>
              <a:rPr lang="en-US" sz="3200" dirty="0" smtClean="0">
                <a:solidFill>
                  <a:srgbClr val="4F6389"/>
                </a:solidFill>
              </a:rPr>
              <a:t>2014</a:t>
            </a:r>
            <a:endParaRPr lang="en-US" sz="3200" dirty="0">
              <a:solidFill>
                <a:srgbClr val="4F6389"/>
              </a:solidFill>
            </a:endParaRPr>
          </a:p>
        </p:txBody>
      </p:sp>
      <p:sp>
        <p:nvSpPr>
          <p:cNvPr id="3" name="Content Placeholder 2"/>
          <p:cNvSpPr>
            <a:spLocks noGrp="1"/>
          </p:cNvSpPr>
          <p:nvPr>
            <p:ph idx="1"/>
          </p:nvPr>
        </p:nvSpPr>
        <p:spPr/>
        <p:txBody>
          <a:bodyPr/>
          <a:lstStyle/>
          <a:p>
            <a:r>
              <a:rPr lang="en-US" dirty="0" smtClean="0"/>
              <a:t>Accounted for breed composition in computation of G matrix</a:t>
            </a:r>
          </a:p>
          <a:p>
            <a:r>
              <a:rPr lang="en-US" dirty="0" smtClean="0"/>
              <a:t>Nordic Red population, which has a cross-breeding structure, low LD, and large effective population size</a:t>
            </a:r>
          </a:p>
          <a:p>
            <a:r>
              <a:rPr lang="en-US" dirty="0" smtClean="0"/>
              <a:t>Within- and across-breed G used</a:t>
            </a:r>
          </a:p>
          <a:p>
            <a:r>
              <a:rPr lang="en-US" dirty="0" smtClean="0"/>
              <a:t>Little effect on prediction accuracy</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4130884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VanRaden</a:t>
            </a:r>
            <a:r>
              <a:rPr lang="en-US" dirty="0" smtClean="0"/>
              <a:t> and Cooper</a:t>
            </a:r>
            <a:r>
              <a:rPr lang="en-US" sz="3200" dirty="0" smtClean="0">
                <a:solidFill>
                  <a:srgbClr val="4F6389"/>
                </a:solidFill>
              </a:rPr>
              <a:t> 2015</a:t>
            </a:r>
            <a:endParaRPr lang="en-US" sz="3200" dirty="0">
              <a:solidFill>
                <a:srgbClr val="4F6389"/>
              </a:solidFill>
            </a:endParaRPr>
          </a:p>
        </p:txBody>
      </p:sp>
      <p:sp>
        <p:nvSpPr>
          <p:cNvPr id="3" name="Content Placeholder 2"/>
          <p:cNvSpPr>
            <a:spLocks noGrp="1"/>
          </p:cNvSpPr>
          <p:nvPr>
            <p:ph idx="1"/>
          </p:nvPr>
        </p:nvSpPr>
        <p:spPr/>
        <p:txBody>
          <a:bodyPr>
            <a:normAutofit fontScale="92500" lnSpcReduction="10000"/>
          </a:bodyPr>
          <a:lstStyle/>
          <a:p>
            <a:r>
              <a:rPr lang="en-US" dirty="0" smtClean="0"/>
              <a:t>Pedigrees are often </a:t>
            </a:r>
            <a:r>
              <a:rPr lang="en-US" dirty="0" smtClean="0">
                <a:solidFill>
                  <a:srgbClr val="D9D7AC"/>
                </a:solidFill>
              </a:rPr>
              <a:t>incomplete or inaccurate</a:t>
            </a:r>
            <a:r>
              <a:rPr lang="en-US" dirty="0" smtClean="0"/>
              <a:t> for crossbred animals</a:t>
            </a:r>
          </a:p>
          <a:p>
            <a:r>
              <a:rPr lang="en-US" dirty="0" smtClean="0"/>
              <a:t>Adjusted breed composition (</a:t>
            </a:r>
            <a:r>
              <a:rPr lang="en-US" dirty="0" smtClean="0">
                <a:solidFill>
                  <a:srgbClr val="8F8100"/>
                </a:solidFill>
              </a:rPr>
              <a:t>ABC</a:t>
            </a:r>
            <a:r>
              <a:rPr lang="en-US" dirty="0" smtClean="0"/>
              <a:t>) computed from genomic breed composition</a:t>
            </a:r>
            <a:endParaRPr lang="en-US" dirty="0" smtClean="0">
              <a:solidFill>
                <a:srgbClr val="D9D7AC"/>
              </a:solidFill>
            </a:endParaRPr>
          </a:p>
          <a:p>
            <a:r>
              <a:rPr lang="en-US" dirty="0" smtClean="0"/>
              <a:t>Genomic evaluations for crossbreds computed by weighting marker effects for separate breeds by ABC</a:t>
            </a:r>
          </a:p>
          <a:p>
            <a:r>
              <a:rPr lang="en-US" dirty="0" smtClean="0"/>
              <a:t>Marker effects must be computed on the </a:t>
            </a:r>
            <a:r>
              <a:rPr lang="en-US" dirty="0" smtClean="0">
                <a:solidFill>
                  <a:srgbClr val="D9D7AC"/>
                </a:solidFill>
              </a:rPr>
              <a:t>all-breed base</a:t>
            </a:r>
            <a:r>
              <a:rPr lang="en-US" dirty="0" smtClean="0"/>
              <a:t> rather than within-breed bases</a:t>
            </a:r>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2461789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VanRaden</a:t>
            </a:r>
            <a:r>
              <a:rPr lang="en-US" dirty="0" smtClean="0"/>
              <a:t> and Cooper</a:t>
            </a:r>
            <a:r>
              <a:rPr lang="en-US" sz="3200" dirty="0" smtClean="0">
                <a:solidFill>
                  <a:srgbClr val="4F6389"/>
                </a:solidFill>
              </a:rPr>
              <a:t> 2015 cont’d</a:t>
            </a:r>
            <a:endParaRPr lang="en-US" sz="3200" dirty="0">
              <a:solidFill>
                <a:srgbClr val="4F6389"/>
              </a:solidFill>
            </a:endParaRPr>
          </a:p>
        </p:txBody>
      </p:sp>
      <p:sp>
        <p:nvSpPr>
          <p:cNvPr id="3" name="Content Placeholder 2"/>
          <p:cNvSpPr>
            <a:spLocks noGrp="1"/>
          </p:cNvSpPr>
          <p:nvPr>
            <p:ph idx="1"/>
          </p:nvPr>
        </p:nvSpPr>
        <p:spPr/>
        <p:txBody>
          <a:bodyPr>
            <a:normAutofit lnSpcReduction="10000"/>
          </a:bodyPr>
          <a:lstStyle/>
          <a:p>
            <a:r>
              <a:rPr lang="en-US" dirty="0" smtClean="0"/>
              <a:t>Convert traditional evaluations of all purebred genotypes to the all-breed base </a:t>
            </a:r>
          </a:p>
          <a:p>
            <a:r>
              <a:rPr lang="en-US" dirty="0" smtClean="0"/>
              <a:t>Calculate individual breed SNP effects</a:t>
            </a:r>
          </a:p>
          <a:p>
            <a:r>
              <a:rPr lang="en-US" dirty="0" smtClean="0"/>
              <a:t>Apply SNP effects to crossbred animals</a:t>
            </a:r>
          </a:p>
          <a:p>
            <a:r>
              <a:rPr lang="en-US" dirty="0" smtClean="0"/>
              <a:t>Combine individual breed genomic PTA weighted by breed composition</a:t>
            </a:r>
          </a:p>
          <a:p>
            <a:r>
              <a:rPr lang="en-US" dirty="0" smtClean="0"/>
              <a:t>Correlations of purebred and crossbred genomic PTA ranged from 0.62 to 0.97</a:t>
            </a:r>
          </a:p>
        </p:txBody>
      </p:sp>
      <p:sp>
        <p:nvSpPr>
          <p:cNvPr id="4" name="Footer Placeholder 3"/>
          <p:cNvSpPr>
            <a:spLocks noGrp="1"/>
          </p:cNvSpPr>
          <p:nvPr>
            <p:ph type="ftr" sz="quarter" idx="3"/>
          </p:nvPr>
        </p:nvSpPr>
        <p:spPr/>
        <p:txBody>
          <a:body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Tree>
    <p:extLst>
      <p:ext uri="{BB962C8B-B14F-4D97-AF65-F5344CB8AC3E}">
        <p14:creationId xmlns:p14="http://schemas.microsoft.com/office/powerpoint/2010/main" val="2386340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Wientjes</a:t>
            </a:r>
            <a:r>
              <a:rPr lang="en-US" dirty="0" smtClean="0"/>
              <a:t> et al.</a:t>
            </a:r>
            <a:r>
              <a:rPr lang="en-US" sz="3200" dirty="0" smtClean="0">
                <a:solidFill>
                  <a:srgbClr val="4F6389"/>
                </a:solidFill>
              </a:rPr>
              <a:t> 2015</a:t>
            </a:r>
            <a:endParaRPr lang="en-US" sz="3200" dirty="0">
              <a:solidFill>
                <a:srgbClr val="4F6389"/>
              </a:solidFill>
            </a:endParaRPr>
          </a:p>
        </p:txBody>
      </p:sp>
      <p:sp>
        <p:nvSpPr>
          <p:cNvPr id="3" name="Content Placeholder 2"/>
          <p:cNvSpPr>
            <a:spLocks noGrp="1"/>
          </p:cNvSpPr>
          <p:nvPr>
            <p:ph idx="1"/>
          </p:nvPr>
        </p:nvSpPr>
        <p:spPr/>
        <p:txBody>
          <a:bodyPr/>
          <a:lstStyle/>
          <a:p>
            <a:r>
              <a:rPr lang="en-US" dirty="0" smtClean="0"/>
              <a:t>Discrepancy between observed and expected accuracy of multi-breed genomic evaluations may be due to incorrect assumptions</a:t>
            </a:r>
          </a:p>
          <a:p>
            <a:r>
              <a:rPr lang="en-US" dirty="0" smtClean="0"/>
              <a:t>100 or 1,000 QTL with moderately low, very low, or extremely low average MAF imputed using real HD genotypes</a:t>
            </a:r>
          </a:p>
          <a:p>
            <a:r>
              <a:rPr lang="en-US" dirty="0" smtClean="0"/>
              <a:t>Adding QTL to SNP used to calculate the GRM increases accuracy</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1776128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Wientjes</a:t>
            </a:r>
            <a:r>
              <a:rPr lang="en-US" dirty="0" smtClean="0"/>
              <a:t> et al.</a:t>
            </a:r>
            <a:r>
              <a:rPr lang="en-US" sz="3200" dirty="0" smtClean="0">
                <a:solidFill>
                  <a:srgbClr val="4F6389"/>
                </a:solidFill>
              </a:rPr>
              <a:t> 2015 cont’d</a:t>
            </a:r>
            <a:endParaRPr lang="en-US" sz="3200" dirty="0">
              <a:solidFill>
                <a:srgbClr val="4F6389"/>
              </a:solidFill>
            </a:endParaRPr>
          </a:p>
        </p:txBody>
      </p:sp>
      <p:sp>
        <p:nvSpPr>
          <p:cNvPr id="3" name="Content Placeholder 2"/>
          <p:cNvSpPr>
            <a:spLocks noGrp="1"/>
          </p:cNvSpPr>
          <p:nvPr>
            <p:ph idx="1"/>
          </p:nvPr>
        </p:nvSpPr>
        <p:spPr/>
        <p:txBody>
          <a:bodyPr>
            <a:normAutofit/>
          </a:bodyPr>
          <a:lstStyle/>
          <a:p>
            <a:r>
              <a:rPr lang="en-US" dirty="0" smtClean="0"/>
              <a:t>Accuracy of genomic prediction not increased by animals from a second breed</a:t>
            </a:r>
          </a:p>
          <a:p>
            <a:r>
              <a:rPr lang="en-US" dirty="0" smtClean="0"/>
              <a:t>Accuracy of single- and multi-breed prediction affected by properties of QTL controlling the trait</a:t>
            </a:r>
          </a:p>
          <a:p>
            <a:r>
              <a:rPr lang="en-US" dirty="0" smtClean="0"/>
              <a:t>QTL and SNP segregating in the population of selection candidates must have reasonable allele frequency in reference population</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4172080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ocaína Três Passagens.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
        <p:nvSpPr>
          <p:cNvPr id="2" name="Title 1"/>
          <p:cNvSpPr>
            <a:spLocks noGrp="1"/>
          </p:cNvSpPr>
          <p:nvPr>
            <p:ph type="title"/>
          </p:nvPr>
        </p:nvSpPr>
        <p:spPr/>
        <p:txBody>
          <a:bodyPr/>
          <a:lstStyle/>
          <a:p>
            <a:r>
              <a:rPr lang="en-US" dirty="0" smtClean="0"/>
              <a:t>Discussion</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
        <p:nvSpPr>
          <p:cNvPr id="6" name="Shape 209"/>
          <p:cNvSpPr/>
          <p:nvPr/>
        </p:nvSpPr>
        <p:spPr>
          <a:xfrm>
            <a:off x="6526120" y="5760863"/>
            <a:ext cx="2101746" cy="307775"/>
          </a:xfrm>
          <a:prstGeom prst="rect">
            <a:avLst/>
          </a:prstGeom>
          <a:solidFill>
            <a:schemeClr val="bg1">
              <a:lumMod val="75000"/>
              <a:alpha val="75000"/>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FFFFFF"/>
                </a:solidFill>
                <a:latin typeface="Arial"/>
                <a:ea typeface="Arial"/>
                <a:cs typeface="Arial"/>
                <a:sym typeface="Arial"/>
              </a:defRPr>
            </a:lvl1pPr>
          </a:lstStyle>
          <a:p>
            <a:pPr lvl="0" algn="r">
              <a:defRPr sz="1800">
                <a:solidFill>
                  <a:srgbClr val="000000"/>
                </a:solidFill>
              </a:defRPr>
            </a:pPr>
            <a:r>
              <a:rPr lang="en-US" sz="1400" b="1" dirty="0" smtClean="0">
                <a:solidFill>
                  <a:srgbClr val="4F6389"/>
                </a:solidFill>
                <a:latin typeface="Gill Sans Light"/>
              </a:rPr>
              <a:t>The </a:t>
            </a:r>
            <a:r>
              <a:rPr lang="en-US" sz="1400" b="1" dirty="0" err="1" smtClean="0">
                <a:solidFill>
                  <a:srgbClr val="4F6389"/>
                </a:solidFill>
                <a:latin typeface="Gill Sans Light"/>
              </a:rPr>
              <a:t>Girolando</a:t>
            </a:r>
            <a:r>
              <a:rPr lang="en-US" sz="1400" b="1" dirty="0" smtClean="0">
                <a:solidFill>
                  <a:srgbClr val="4F6389"/>
                </a:solidFill>
                <a:latin typeface="Gill Sans Light"/>
              </a:rPr>
              <a:t> </a:t>
            </a:r>
            <a:r>
              <a:rPr lang="en-US" sz="1400" b="1" dirty="0">
                <a:solidFill>
                  <a:srgbClr val="4F6389"/>
                </a:solidFill>
                <a:latin typeface="Gill Sans Light"/>
              </a:rPr>
              <a:t>cow </a:t>
            </a:r>
            <a:r>
              <a:rPr lang="en-US" sz="1400" b="1" dirty="0" err="1" smtClean="0">
                <a:solidFill>
                  <a:srgbClr val="4F6389"/>
                </a:solidFill>
                <a:latin typeface="Gill Sans Light"/>
              </a:rPr>
              <a:t>Cocaína</a:t>
            </a:r>
            <a:r>
              <a:rPr lang="en-US" sz="1400" b="1" dirty="0" smtClean="0">
                <a:solidFill>
                  <a:srgbClr val="4F6389"/>
                </a:solidFill>
                <a:latin typeface="Gill Sans Light"/>
              </a:rPr>
              <a:t>.</a:t>
            </a:r>
            <a:endParaRPr sz="1400" b="1" dirty="0">
              <a:solidFill>
                <a:srgbClr val="4F6389"/>
              </a:solidFill>
              <a:latin typeface="Gill Sans Light"/>
            </a:endParaRPr>
          </a:p>
        </p:txBody>
      </p:sp>
    </p:spTree>
    <p:extLst>
      <p:ext uri="{BB962C8B-B14F-4D97-AF65-F5344CB8AC3E}">
        <p14:creationId xmlns:p14="http://schemas.microsoft.com/office/powerpoint/2010/main" val="531257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higher density?</a:t>
            </a:r>
            <a:endParaRPr lang="en-US" dirty="0"/>
          </a:p>
        </p:txBody>
      </p:sp>
      <p:sp>
        <p:nvSpPr>
          <p:cNvPr id="3" name="Content Placeholder 2"/>
          <p:cNvSpPr>
            <a:spLocks noGrp="1"/>
          </p:cNvSpPr>
          <p:nvPr>
            <p:ph idx="1"/>
          </p:nvPr>
        </p:nvSpPr>
        <p:spPr/>
        <p:txBody>
          <a:bodyPr/>
          <a:lstStyle/>
          <a:p>
            <a:r>
              <a:rPr lang="en-US" dirty="0" smtClean="0"/>
              <a:t>Multi-breed evaluations depend on similar LD among SNP and QTL in training and test data</a:t>
            </a:r>
          </a:p>
          <a:p>
            <a:r>
              <a:rPr lang="en-US" dirty="0" smtClean="0"/>
              <a:t>A common suggestion is that higher-density panels are needed</a:t>
            </a:r>
          </a:p>
          <a:p>
            <a:r>
              <a:rPr lang="en-US" dirty="0" smtClean="0"/>
              <a:t>High-density data have not improved predictions in multi-breed populations </a:t>
            </a:r>
            <a:r>
              <a:rPr lang="en-US" sz="2400" dirty="0" smtClean="0">
                <a:solidFill>
                  <a:srgbClr val="4F6389"/>
                </a:solidFill>
              </a:rPr>
              <a:t>(Ibáñez-</a:t>
            </a:r>
            <a:r>
              <a:rPr lang="en-US" sz="2400" dirty="0" err="1" smtClean="0">
                <a:solidFill>
                  <a:srgbClr val="4F6389"/>
                </a:solidFill>
              </a:rPr>
              <a:t>Escriche</a:t>
            </a:r>
            <a:r>
              <a:rPr lang="en-US" sz="2400" dirty="0" smtClean="0">
                <a:solidFill>
                  <a:srgbClr val="4F6389"/>
                </a:solidFill>
              </a:rPr>
              <a:t> et al., 2009; Olson et al., 2012; </a:t>
            </a:r>
            <a:r>
              <a:rPr lang="en-US" sz="2400" dirty="0" err="1" smtClean="0">
                <a:solidFill>
                  <a:srgbClr val="4F6389"/>
                </a:solidFill>
              </a:rPr>
              <a:t>Makgahlela</a:t>
            </a:r>
            <a:r>
              <a:rPr lang="en-US" sz="2400" dirty="0" smtClean="0">
                <a:solidFill>
                  <a:srgbClr val="4F6389"/>
                </a:solidFill>
              </a:rPr>
              <a:t> et al., 2013)</a:t>
            </a:r>
            <a:endParaRPr lang="en-US" sz="2400" dirty="0">
              <a:solidFill>
                <a:srgbClr val="4F6389"/>
              </a:solidFill>
            </a:endParaRPr>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2843066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sequencing?</a:t>
            </a:r>
            <a:endParaRPr lang="en-US" dirty="0"/>
          </a:p>
        </p:txBody>
      </p:sp>
      <p:sp>
        <p:nvSpPr>
          <p:cNvPr id="3" name="Content Placeholder 2"/>
          <p:cNvSpPr>
            <a:spLocks noGrp="1"/>
          </p:cNvSpPr>
          <p:nvPr>
            <p:ph idx="1"/>
          </p:nvPr>
        </p:nvSpPr>
        <p:spPr/>
        <p:txBody>
          <a:bodyPr/>
          <a:lstStyle/>
          <a:p>
            <a:r>
              <a:rPr lang="en-US" dirty="0" smtClean="0"/>
              <a:t>Whole genome sequencing rapidly dropping in price</a:t>
            </a:r>
          </a:p>
          <a:p>
            <a:r>
              <a:rPr lang="en-US" dirty="0" smtClean="0"/>
              <a:t>In principle, sequence data will support the discovery of many causal variants</a:t>
            </a:r>
          </a:p>
          <a:p>
            <a:r>
              <a:rPr lang="en-US" dirty="0" smtClean="0"/>
              <a:t>Replacing markers with causal variants should increase the accuracy of genomic prediction</a:t>
            </a:r>
          </a:p>
          <a:p>
            <a:r>
              <a:rPr lang="en-US" dirty="0" smtClean="0"/>
              <a:t>LD issues are eliminated, but variants may differ across breeds</a:t>
            </a:r>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3209519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we do?</a:t>
            </a:r>
            <a:endParaRPr lang="en-US" dirty="0"/>
          </a:p>
        </p:txBody>
      </p:sp>
      <p:sp>
        <p:nvSpPr>
          <p:cNvPr id="3" name="Content Placeholder 2"/>
          <p:cNvSpPr>
            <a:spLocks noGrp="1"/>
          </p:cNvSpPr>
          <p:nvPr>
            <p:ph idx="1"/>
          </p:nvPr>
        </p:nvSpPr>
        <p:spPr/>
        <p:txBody>
          <a:bodyPr>
            <a:normAutofit/>
          </a:bodyPr>
          <a:lstStyle/>
          <a:p>
            <a:r>
              <a:rPr lang="en-US" dirty="0" smtClean="0"/>
              <a:t>Large multi-breed populations can implement genomic predictions with their own data</a:t>
            </a:r>
          </a:p>
          <a:p>
            <a:r>
              <a:rPr lang="en-US" dirty="0" smtClean="0"/>
              <a:t>Smaller multi-breed populations may include information from larger purebred populations</a:t>
            </a:r>
          </a:p>
          <a:p>
            <a:r>
              <a:rPr lang="en-US" dirty="0" smtClean="0"/>
              <a:t>Haplotype-based models may be more helpful than SNP-based models</a:t>
            </a:r>
          </a:p>
          <a:p>
            <a:pPr lvl="1"/>
            <a:r>
              <a:rPr lang="en-US" dirty="0" smtClean="0"/>
              <a:t>This is related to the effective number of chromosome segments</a:t>
            </a:r>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5575104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conclusions can we draw?</a:t>
            </a:r>
            <a:endParaRPr lang="en-US" dirty="0"/>
          </a:p>
        </p:txBody>
      </p:sp>
      <p:sp>
        <p:nvSpPr>
          <p:cNvPr id="3" name="Content Placeholder 2"/>
          <p:cNvSpPr>
            <a:spLocks noGrp="1"/>
          </p:cNvSpPr>
          <p:nvPr>
            <p:ph idx="1"/>
          </p:nvPr>
        </p:nvSpPr>
        <p:spPr/>
        <p:txBody>
          <a:bodyPr/>
          <a:lstStyle/>
          <a:p>
            <a:r>
              <a:rPr lang="en-US" dirty="0" smtClean="0"/>
              <a:t>Purebred evaluations can be improved by inclusion of crossbred data</a:t>
            </a:r>
          </a:p>
          <a:p>
            <a:r>
              <a:rPr lang="en-US" dirty="0" smtClean="0"/>
              <a:t>Predictions of crossbred genomic merit are not as accurate in practice as in theory</a:t>
            </a:r>
          </a:p>
          <a:p>
            <a:r>
              <a:rPr lang="en-US" dirty="0" smtClean="0"/>
              <a:t>It is difficult to rescale </a:t>
            </a:r>
            <a:r>
              <a:rPr lang="en-US" dirty="0" smtClean="0">
                <a:solidFill>
                  <a:srgbClr val="D9D7AC"/>
                </a:solidFill>
              </a:rPr>
              <a:t>A</a:t>
            </a:r>
            <a:r>
              <a:rPr lang="en-US" dirty="0" smtClean="0"/>
              <a:t> and </a:t>
            </a:r>
            <a:r>
              <a:rPr lang="en-US" dirty="0" smtClean="0">
                <a:solidFill>
                  <a:srgbClr val="D9D7AC"/>
                </a:solidFill>
              </a:rPr>
              <a:t>G</a:t>
            </a:r>
            <a:r>
              <a:rPr lang="en-US" dirty="0" smtClean="0"/>
              <a:t> so that they are comparable</a:t>
            </a:r>
          </a:p>
          <a:p>
            <a:r>
              <a:rPr lang="en-US" dirty="0" smtClean="0"/>
              <a:t>No all-breed genomic evaluation?</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508816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select for crossbred performance?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does not require pedigree information on crossbreds</a:t>
            </a:r>
          </a:p>
          <a:p>
            <a:r>
              <a:rPr lang="en-US" dirty="0" smtClean="0"/>
              <a:t>Prediction can continue for several generations without collecting additional phenotypes </a:t>
            </a:r>
            <a:r>
              <a:rPr lang="en-US" sz="2600" dirty="0" smtClean="0">
                <a:solidFill>
                  <a:srgbClr val="4F6389"/>
                </a:solidFill>
              </a:rPr>
              <a:t>(</a:t>
            </a:r>
            <a:r>
              <a:rPr lang="en-US" sz="2600" dirty="0" err="1" smtClean="0">
                <a:solidFill>
                  <a:srgbClr val="4F6389"/>
                </a:solidFill>
              </a:rPr>
              <a:t>Meuwissen</a:t>
            </a:r>
            <a:r>
              <a:rPr lang="en-US" sz="2600" dirty="0" smtClean="0">
                <a:solidFill>
                  <a:srgbClr val="4F6389"/>
                </a:solidFill>
              </a:rPr>
              <a:t> et al.	2001)</a:t>
            </a:r>
          </a:p>
          <a:p>
            <a:r>
              <a:rPr lang="en-US" dirty="0" smtClean="0"/>
              <a:t>Rates of inbreeding are lower under genomic selection </a:t>
            </a:r>
            <a:r>
              <a:rPr lang="en-US" sz="2600" dirty="0" smtClean="0">
                <a:solidFill>
                  <a:srgbClr val="4F6389"/>
                </a:solidFill>
              </a:rPr>
              <a:t>(</a:t>
            </a:r>
            <a:r>
              <a:rPr lang="en-US" sz="2600" dirty="0" err="1" smtClean="0">
                <a:solidFill>
                  <a:srgbClr val="4F6389"/>
                </a:solidFill>
              </a:rPr>
              <a:t>Daetwyler</a:t>
            </a:r>
            <a:r>
              <a:rPr lang="en-US" sz="2600" dirty="0" smtClean="0">
                <a:solidFill>
                  <a:srgbClr val="4F6389"/>
                </a:solidFill>
              </a:rPr>
              <a:t> et al., 2007)</a:t>
            </a:r>
          </a:p>
          <a:p>
            <a:r>
              <a:rPr lang="en-US" dirty="0" smtClean="0"/>
              <a:t>Easier to accommodate non-additive gene action in a genomic selection program </a:t>
            </a:r>
            <a:r>
              <a:rPr lang="en-US" sz="2600" dirty="0" smtClean="0">
                <a:solidFill>
                  <a:srgbClr val="4F6389"/>
                </a:solidFill>
              </a:rPr>
              <a:t>(</a:t>
            </a:r>
            <a:r>
              <a:rPr lang="en-US" sz="2600" dirty="0" err="1" smtClean="0">
                <a:solidFill>
                  <a:srgbClr val="4F6389"/>
                </a:solidFill>
              </a:rPr>
              <a:t>Dekkers</a:t>
            </a:r>
            <a:r>
              <a:rPr lang="en-US" sz="2600" dirty="0" smtClean="0">
                <a:solidFill>
                  <a:srgbClr val="4F6389"/>
                </a:solidFill>
              </a:rPr>
              <a:t>, 2007)</a:t>
            </a:r>
          </a:p>
          <a:p>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2059872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Acknowledgments</a:t>
            </a:r>
            <a:endParaRPr lang="en-US" dirty="0"/>
          </a:p>
        </p:txBody>
      </p:sp>
      <p:sp>
        <p:nvSpPr>
          <p:cNvPr id="9" name="Content Placeholder 8"/>
          <p:cNvSpPr>
            <a:spLocks noGrp="1"/>
          </p:cNvSpPr>
          <p:nvPr>
            <p:ph idx="1"/>
          </p:nvPr>
        </p:nvSpPr>
        <p:spPr/>
        <p:txBody>
          <a:bodyPr>
            <a:normAutofit fontScale="85000" lnSpcReduction="10000"/>
          </a:bodyPr>
          <a:lstStyle/>
          <a:p>
            <a:r>
              <a:rPr lang="en-US" dirty="0" smtClean="0"/>
              <a:t>Support for this research was provided by:</a:t>
            </a:r>
          </a:p>
          <a:p>
            <a:pPr lvl="1"/>
            <a:r>
              <a:rPr lang="en-US" dirty="0" smtClean="0"/>
              <a:t>USDA-ARS project 1265-31000-101-05, “Improving Genetic Predictions in Dairy Animals Using Phenotypic and Genomic Information”</a:t>
            </a:r>
          </a:p>
          <a:p>
            <a:pPr lvl="1"/>
            <a:r>
              <a:rPr lang="en-US" dirty="0" err="1" smtClean="0"/>
              <a:t>CNPq</a:t>
            </a:r>
            <a:r>
              <a:rPr lang="en-US" dirty="0" smtClean="0"/>
              <a:t> “Science Without Borders” project 301025/2014-2</a:t>
            </a:r>
          </a:p>
          <a:p>
            <a:r>
              <a:rPr lang="en-US" dirty="0"/>
              <a:t>Mention of trade names or commercial products in this article is solely for the purpose of providing specific information and does not imply recommendation or endorsement by the US Department of Agriculture. The USDA is an equal opportunity provider and employer.</a:t>
            </a:r>
          </a:p>
        </p:txBody>
      </p:sp>
      <p:sp>
        <p:nvSpPr>
          <p:cNvPr id="14" name="Footer Placeholder 1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1686005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grpSp>
        <p:nvGrpSpPr>
          <p:cNvPr id="10" name="Group 9"/>
          <p:cNvGrpSpPr/>
          <p:nvPr/>
        </p:nvGrpSpPr>
        <p:grpSpPr>
          <a:xfrm>
            <a:off x="1000678" y="1272048"/>
            <a:ext cx="7207724" cy="5141799"/>
            <a:chOff x="1128968" y="1272048"/>
            <a:chExt cx="7207724" cy="5141799"/>
          </a:xfrm>
        </p:grpSpPr>
        <p:pic>
          <p:nvPicPr>
            <p:cNvPr id="5" name="image9.png"/>
            <p:cNvPicPr/>
            <p:nvPr/>
          </p:nvPicPr>
          <p:blipFill>
            <a:blip r:embed="rId2">
              <a:extLst/>
            </a:blip>
            <a:stretch>
              <a:fillRect/>
            </a:stretch>
          </p:blipFill>
          <p:spPr>
            <a:xfrm>
              <a:off x="1128968" y="1272048"/>
              <a:ext cx="7207724" cy="5141799"/>
            </a:xfrm>
            <a:prstGeom prst="rect">
              <a:avLst/>
            </a:prstGeom>
            <a:ln w="25400" cap="flat">
              <a:solidFill>
                <a:srgbClr val="4F6389">
                  <a:alpha val="96000"/>
                </a:srgbClr>
              </a:solidFill>
              <a:prstDash val="solid"/>
              <a:bevel/>
            </a:ln>
            <a:effectLst/>
          </p:spPr>
        </p:pic>
        <p:sp>
          <p:nvSpPr>
            <p:cNvPr id="9" name="Shape 209"/>
            <p:cNvSpPr/>
            <p:nvPr/>
          </p:nvSpPr>
          <p:spPr>
            <a:xfrm>
              <a:off x="2081678" y="6116536"/>
              <a:ext cx="6193132" cy="246219"/>
            </a:xfrm>
            <a:prstGeom prst="rect">
              <a:avLst/>
            </a:prstGeom>
            <a:solidFill>
              <a:schemeClr val="bg1">
                <a:lumMod val="75000"/>
                <a:alpha val="75000"/>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FFFFFF"/>
                  </a:solidFill>
                  <a:latin typeface="Arial"/>
                  <a:ea typeface="Arial"/>
                  <a:cs typeface="Arial"/>
                  <a:sym typeface="Arial"/>
                </a:defRPr>
              </a:lvl1pPr>
            </a:lstStyle>
            <a:p>
              <a:pPr lvl="0" algn="ctr">
                <a:defRPr sz="1800">
                  <a:solidFill>
                    <a:srgbClr val="000000"/>
                  </a:solidFill>
                </a:defRPr>
              </a:pPr>
              <a:r>
                <a:rPr sz="1000" b="1" dirty="0">
                  <a:solidFill>
                    <a:srgbClr val="4F6389"/>
                  </a:solidFill>
                  <a:latin typeface="Gill Sans Light"/>
                </a:rPr>
                <a:t>http://gigaom.com/2012/05/31/t-mobile-pits-its-math-against-verizons-the-loser-common-sense/shutterstock_76826245/</a:t>
              </a:r>
            </a:p>
          </p:txBody>
        </p:sp>
      </p:grpSp>
    </p:spTree>
    <p:extLst>
      <p:ext uri="{BB962C8B-B14F-4D97-AF65-F5344CB8AC3E}">
        <p14:creationId xmlns:p14="http://schemas.microsoft.com/office/powerpoint/2010/main" val="24852126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D9D7AC"/>
                </a:solidFill>
              </a:rPr>
              <a:t>de los </a:t>
            </a:r>
            <a:r>
              <a:rPr lang="en-US" dirty="0">
                <a:solidFill>
                  <a:srgbClr val="D9D7AC"/>
                </a:solidFill>
              </a:rPr>
              <a:t>Campos, G.</a:t>
            </a:r>
            <a:r>
              <a:rPr lang="en-US" dirty="0" smtClean="0">
                <a:solidFill>
                  <a:srgbClr val="D9D7AC"/>
                </a:solidFill>
              </a:rPr>
              <a:t>, et al.</a:t>
            </a:r>
            <a:r>
              <a:rPr lang="en-US" dirty="0" smtClean="0"/>
              <a:t> </a:t>
            </a:r>
            <a:r>
              <a:rPr lang="en-US" dirty="0"/>
              <a:t>2013. Prediction of complex human traits using the genomic best linear unbiased predictor. </a:t>
            </a:r>
            <a:r>
              <a:rPr lang="en-US" dirty="0" err="1"/>
              <a:t>PLoS</a:t>
            </a:r>
            <a:r>
              <a:rPr lang="en-US" dirty="0"/>
              <a:t> Genet. </a:t>
            </a:r>
            <a:r>
              <a:rPr lang="en-US" dirty="0" smtClean="0"/>
              <a:t>9:e1003608</a:t>
            </a:r>
            <a:r>
              <a:rPr lang="en-US" dirty="0"/>
              <a:t>.</a:t>
            </a:r>
            <a:endParaRPr lang="en-US" dirty="0">
              <a:solidFill>
                <a:srgbClr val="D9D7AC"/>
              </a:solidFill>
            </a:endParaRPr>
          </a:p>
          <a:p>
            <a:r>
              <a:rPr lang="en-US" dirty="0" smtClean="0">
                <a:solidFill>
                  <a:srgbClr val="D9D7AC"/>
                </a:solidFill>
              </a:rPr>
              <a:t>Christensen, O.F. et al.</a:t>
            </a:r>
            <a:r>
              <a:rPr lang="en-US" dirty="0" smtClean="0">
                <a:solidFill>
                  <a:schemeClr val="bg1"/>
                </a:solidFill>
              </a:rPr>
              <a:t> </a:t>
            </a:r>
            <a:r>
              <a:rPr lang="en-US" dirty="0"/>
              <a:t>2014. Genomic evaluation of both purebred and crossbred performances. </a:t>
            </a:r>
            <a:r>
              <a:rPr lang="en-US" dirty="0" smtClean="0"/>
              <a:t>Genet. Sel. </a:t>
            </a:r>
            <a:r>
              <a:rPr lang="en-US" dirty="0" err="1" smtClean="0"/>
              <a:t>Evol</a:t>
            </a:r>
            <a:r>
              <a:rPr lang="en-US" dirty="0" smtClean="0"/>
              <a:t>. 46</a:t>
            </a:r>
            <a:r>
              <a:rPr lang="en-US" dirty="0"/>
              <a:t>:</a:t>
            </a:r>
            <a:r>
              <a:rPr lang="en-US" dirty="0" smtClean="0"/>
              <a:t>23.</a:t>
            </a:r>
          </a:p>
          <a:p>
            <a:r>
              <a:rPr lang="en-US" dirty="0" err="1">
                <a:solidFill>
                  <a:srgbClr val="D9D7AC"/>
                </a:solidFill>
              </a:rPr>
              <a:t>Daetwyler</a:t>
            </a:r>
            <a:r>
              <a:rPr lang="en-US" dirty="0">
                <a:solidFill>
                  <a:srgbClr val="D9D7AC"/>
                </a:solidFill>
              </a:rPr>
              <a:t> H.D., </a:t>
            </a:r>
            <a:r>
              <a:rPr lang="en-US" dirty="0" smtClean="0">
                <a:solidFill>
                  <a:srgbClr val="D9D7AC"/>
                </a:solidFill>
              </a:rPr>
              <a:t>et al.</a:t>
            </a:r>
            <a:r>
              <a:rPr lang="en-US" dirty="0" smtClean="0"/>
              <a:t> 2007. </a:t>
            </a:r>
            <a:r>
              <a:rPr lang="en-US" dirty="0"/>
              <a:t>Inbreeding in genome-wide selection. J. Anim. Breed. Genet</a:t>
            </a:r>
            <a:r>
              <a:rPr lang="en-US" dirty="0" smtClean="0"/>
              <a:t>. 124:369</a:t>
            </a:r>
            <a:r>
              <a:rPr lang="en-US" dirty="0"/>
              <a:t>–376.</a:t>
            </a:r>
          </a:p>
          <a:p>
            <a:r>
              <a:rPr lang="en-US" dirty="0" err="1" smtClean="0">
                <a:solidFill>
                  <a:srgbClr val="D9D7AC"/>
                </a:solidFill>
              </a:rPr>
              <a:t>Dekkers</a:t>
            </a:r>
            <a:r>
              <a:rPr lang="en-US" dirty="0">
                <a:solidFill>
                  <a:srgbClr val="D9D7AC"/>
                </a:solidFill>
              </a:rPr>
              <a:t>, J.C.M.</a:t>
            </a:r>
            <a:r>
              <a:rPr lang="en-US" dirty="0"/>
              <a:t> 2007. Marker-assisted selection for commercial crossbred performance. J. Anim. Sci. 85:2104–2114</a:t>
            </a:r>
            <a:r>
              <a:rPr lang="en-US" dirty="0" smtClean="0"/>
              <a:t>.</a:t>
            </a:r>
          </a:p>
          <a:p>
            <a:r>
              <a:rPr lang="en-US" dirty="0" err="1">
                <a:solidFill>
                  <a:srgbClr val="D9D7AC"/>
                </a:solidFill>
              </a:rPr>
              <a:t>García</a:t>
            </a:r>
            <a:r>
              <a:rPr lang="en-US" dirty="0">
                <a:solidFill>
                  <a:srgbClr val="D9D7AC"/>
                </a:solidFill>
              </a:rPr>
              <a:t>-</a:t>
            </a:r>
            <a:r>
              <a:rPr lang="en-US" dirty="0" smtClean="0">
                <a:solidFill>
                  <a:srgbClr val="D9D7AC"/>
                </a:solidFill>
              </a:rPr>
              <a:t>Cortés, L., and M.A. Toro.</a:t>
            </a:r>
            <a:r>
              <a:rPr lang="en-US" dirty="0" smtClean="0"/>
              <a:t> 2006. </a:t>
            </a:r>
            <a:r>
              <a:rPr lang="en-US" dirty="0" err="1"/>
              <a:t>Multibreed</a:t>
            </a:r>
            <a:r>
              <a:rPr lang="en-US" dirty="0"/>
              <a:t> analysis by splitting </a:t>
            </a:r>
            <a:r>
              <a:rPr lang="en-US" dirty="0" smtClean="0"/>
              <a:t>the breeding </a:t>
            </a:r>
            <a:r>
              <a:rPr lang="en-US" dirty="0"/>
              <a:t>values. </a:t>
            </a:r>
            <a:r>
              <a:rPr lang="en-US" dirty="0" smtClean="0"/>
              <a:t>Genet. Sel. </a:t>
            </a:r>
            <a:r>
              <a:rPr lang="en-US" dirty="0" err="1" smtClean="0"/>
              <a:t>Evol</a:t>
            </a:r>
            <a:r>
              <a:rPr lang="en-US" dirty="0" smtClean="0"/>
              <a:t>. 38</a:t>
            </a:r>
            <a:r>
              <a:rPr lang="en-US" dirty="0"/>
              <a:t>:601–615.</a:t>
            </a:r>
            <a:endParaRPr lang="en-US" dirty="0" smtClean="0"/>
          </a:p>
          <a:p>
            <a:r>
              <a:rPr lang="en-US" dirty="0">
                <a:solidFill>
                  <a:srgbClr val="D9D7AC"/>
                </a:solidFill>
              </a:rPr>
              <a:t>Goddard, M.</a:t>
            </a:r>
            <a:r>
              <a:rPr lang="en-US" dirty="0"/>
              <a:t> 2009. Genomic selection: prediction of accuracy and </a:t>
            </a:r>
            <a:r>
              <a:rPr lang="en-US" dirty="0" err="1"/>
              <a:t>maximisation</a:t>
            </a:r>
            <a:r>
              <a:rPr lang="en-US" dirty="0"/>
              <a:t> of long term response. </a:t>
            </a:r>
            <a:r>
              <a:rPr lang="en-US" dirty="0" err="1"/>
              <a:t>Genetica</a:t>
            </a:r>
            <a:r>
              <a:rPr lang="en-US" dirty="0"/>
              <a:t> 136:245–257.</a:t>
            </a:r>
            <a:endParaRPr lang="en-US" dirty="0" smtClean="0"/>
          </a:p>
          <a:p>
            <a:r>
              <a:rPr lang="en-US" dirty="0" smtClean="0">
                <a:solidFill>
                  <a:srgbClr val="D9D7AC"/>
                </a:solidFill>
              </a:rPr>
              <a:t>Harris, B.L., et al.</a:t>
            </a:r>
            <a:r>
              <a:rPr lang="en-US" dirty="0" smtClean="0"/>
              <a:t> 2011. </a:t>
            </a:r>
            <a:r>
              <a:rPr lang="en-US" dirty="0"/>
              <a:t>Experiences with the Illumina high density Bovine BeadChip. </a:t>
            </a:r>
            <a:r>
              <a:rPr lang="en-US" dirty="0" err="1"/>
              <a:t>Interbull</a:t>
            </a:r>
            <a:r>
              <a:rPr lang="en-US" dirty="0"/>
              <a:t> Bull</a:t>
            </a:r>
            <a:r>
              <a:rPr lang="en-US" dirty="0" smtClean="0"/>
              <a:t>. 44</a:t>
            </a:r>
            <a:r>
              <a:rPr lang="en-US" dirty="0"/>
              <a:t>:3–7</a:t>
            </a:r>
            <a:r>
              <a:rPr lang="en-US" dirty="0" smtClean="0"/>
              <a:t>.</a:t>
            </a:r>
            <a:endParaRPr lang="en-US" dirty="0"/>
          </a:p>
        </p:txBody>
      </p:sp>
      <p:sp>
        <p:nvSpPr>
          <p:cNvPr id="4" name="Footer Placeholder 3"/>
          <p:cNvSpPr>
            <a:spLocks noGrp="1"/>
          </p:cNvSpPr>
          <p:nvPr>
            <p:ph type="ftr" sz="quarter" idx="3"/>
          </p:nvPr>
        </p:nvSpPr>
        <p:spPr/>
        <p:txBody>
          <a:body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Tree>
    <p:extLst>
      <p:ext uri="{BB962C8B-B14F-4D97-AF65-F5344CB8AC3E}">
        <p14:creationId xmlns:p14="http://schemas.microsoft.com/office/powerpoint/2010/main" val="35799445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D9D7AC"/>
                </a:solidFill>
              </a:rPr>
              <a:t>Harris</a:t>
            </a:r>
            <a:r>
              <a:rPr lang="en-US" dirty="0">
                <a:solidFill>
                  <a:srgbClr val="D9D7AC"/>
                </a:solidFill>
              </a:rPr>
              <a:t>, B.L., and D.L. Johnson.</a:t>
            </a:r>
            <a:r>
              <a:rPr lang="en-US" dirty="0"/>
              <a:t> 2010. Genomic predictions for New Zealand dairy bulls and integration with national genetic evaluation. J. Dairy Sci. 93:1243–1252</a:t>
            </a:r>
            <a:r>
              <a:rPr lang="en-US" dirty="0" smtClean="0"/>
              <a:t>.</a:t>
            </a:r>
            <a:endParaRPr lang="en-US" dirty="0"/>
          </a:p>
          <a:p>
            <a:r>
              <a:rPr lang="en-US" dirty="0">
                <a:solidFill>
                  <a:srgbClr val="D9D7AC"/>
                </a:solidFill>
              </a:rPr>
              <a:t>Hayes, B.J., </a:t>
            </a:r>
            <a:r>
              <a:rPr lang="en-US" dirty="0" smtClean="0">
                <a:solidFill>
                  <a:srgbClr val="D9D7AC"/>
                </a:solidFill>
              </a:rPr>
              <a:t>et al.</a:t>
            </a:r>
            <a:r>
              <a:rPr lang="en-US" dirty="0" smtClean="0"/>
              <a:t> 2009. </a:t>
            </a:r>
            <a:r>
              <a:rPr lang="en-US" dirty="0"/>
              <a:t>Accuracy of genomic breeding values in multi-breed dairy cattle populations. Genet. Sel. </a:t>
            </a:r>
            <a:r>
              <a:rPr lang="en-US" dirty="0" err="1"/>
              <a:t>Evol</a:t>
            </a:r>
            <a:r>
              <a:rPr lang="en-US" dirty="0"/>
              <a:t>. 41:</a:t>
            </a:r>
            <a:r>
              <a:rPr lang="en-US" dirty="0" smtClean="0"/>
              <a:t>51.</a:t>
            </a:r>
          </a:p>
          <a:p>
            <a:r>
              <a:rPr lang="en-US" dirty="0">
                <a:solidFill>
                  <a:srgbClr val="D9D7AC"/>
                </a:solidFill>
              </a:rPr>
              <a:t>Ibanez-</a:t>
            </a:r>
            <a:r>
              <a:rPr lang="en-US" dirty="0" err="1">
                <a:solidFill>
                  <a:srgbClr val="D9D7AC"/>
                </a:solidFill>
              </a:rPr>
              <a:t>Escriche</a:t>
            </a:r>
            <a:r>
              <a:rPr lang="en-US" dirty="0">
                <a:solidFill>
                  <a:srgbClr val="D9D7AC"/>
                </a:solidFill>
              </a:rPr>
              <a:t>, N., et al.</a:t>
            </a:r>
            <a:r>
              <a:rPr lang="en-US" dirty="0"/>
              <a:t> 2009. Genomic selection of purebreds for crossbred performance. </a:t>
            </a:r>
            <a:r>
              <a:rPr lang="en-US" dirty="0" err="1"/>
              <a:t>Genet.Sel.Evol</a:t>
            </a:r>
            <a:r>
              <a:rPr lang="en-US" dirty="0"/>
              <a:t>. 41.</a:t>
            </a:r>
          </a:p>
          <a:p>
            <a:r>
              <a:rPr lang="en-US" dirty="0" err="1">
                <a:solidFill>
                  <a:srgbClr val="D9D7AC"/>
                </a:solidFill>
              </a:rPr>
              <a:t>Kizilkaya</a:t>
            </a:r>
            <a:r>
              <a:rPr lang="en-US" dirty="0">
                <a:solidFill>
                  <a:srgbClr val="D9D7AC"/>
                </a:solidFill>
              </a:rPr>
              <a:t>, K., et al.</a:t>
            </a:r>
            <a:r>
              <a:rPr lang="en-US" dirty="0"/>
              <a:t> 2010. Genomic prediction of simulated </a:t>
            </a:r>
            <a:r>
              <a:rPr lang="en-US" dirty="0" err="1"/>
              <a:t>multibreed</a:t>
            </a:r>
            <a:r>
              <a:rPr lang="en-US" dirty="0"/>
              <a:t> and purebred performance using observed fifty thousand single nucleotide polymorphism genotypes. J. Anim. Sci. 88:544–551.</a:t>
            </a:r>
          </a:p>
          <a:p>
            <a:r>
              <a:rPr lang="en-US" dirty="0">
                <a:solidFill>
                  <a:srgbClr val="D9D7AC"/>
                </a:solidFill>
              </a:rPr>
              <a:t>Lund, M.S., et al.</a:t>
            </a:r>
            <a:r>
              <a:rPr lang="en-US" dirty="0"/>
              <a:t> 2014. Genomic evaluation of cattle in a multi-breed context. </a:t>
            </a:r>
            <a:r>
              <a:rPr lang="en-US" dirty="0" err="1"/>
              <a:t>Livest</a:t>
            </a:r>
            <a:r>
              <a:rPr lang="en-US" dirty="0"/>
              <a:t>. Sci. 166:101–110.</a:t>
            </a:r>
          </a:p>
          <a:p>
            <a:r>
              <a:rPr lang="en-US" dirty="0" err="1">
                <a:solidFill>
                  <a:srgbClr val="D9D7AC"/>
                </a:solidFill>
              </a:rPr>
              <a:t>Makgahlela</a:t>
            </a:r>
            <a:r>
              <a:rPr lang="en-US" dirty="0">
                <a:solidFill>
                  <a:srgbClr val="D9D7AC"/>
                </a:solidFill>
              </a:rPr>
              <a:t>, M. l., et al.</a:t>
            </a:r>
            <a:r>
              <a:rPr lang="en-US" dirty="0"/>
              <a:t> 2013. Across breed multi-trait random regression genomic predictions in the Nordic Red dairy cattle. J. Anim. Breed. Genet. 130:10–19</a:t>
            </a:r>
            <a:r>
              <a:rPr lang="en-US" dirty="0" smtClean="0"/>
              <a:t>.</a:t>
            </a:r>
            <a:endParaRPr lang="en-US" dirty="0"/>
          </a:p>
        </p:txBody>
      </p:sp>
      <p:sp>
        <p:nvSpPr>
          <p:cNvPr id="4" name="Footer Placeholder 3"/>
          <p:cNvSpPr>
            <a:spLocks noGrp="1"/>
          </p:cNvSpPr>
          <p:nvPr>
            <p:ph type="ftr" sz="quarter" idx="3"/>
          </p:nvPr>
        </p:nvSpPr>
        <p:spPr/>
        <p:txBody>
          <a:body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Tree>
    <p:extLst>
      <p:ext uri="{BB962C8B-B14F-4D97-AF65-F5344CB8AC3E}">
        <p14:creationId xmlns:p14="http://schemas.microsoft.com/office/powerpoint/2010/main" val="1459237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r>
              <a:rPr lang="en-US" sz="3200" dirty="0" smtClean="0">
                <a:solidFill>
                  <a:srgbClr val="4F6389"/>
                </a:solidFill>
              </a:rPr>
              <a:t> </a:t>
            </a:r>
            <a:r>
              <a:rPr lang="en-US" sz="3200" dirty="0" err="1" smtClean="0">
                <a:solidFill>
                  <a:srgbClr val="4F6389"/>
                </a:solidFill>
              </a:rPr>
              <a:t>cont</a:t>
            </a:r>
            <a:endParaRPr lang="en-US" sz="3200" dirty="0">
              <a:solidFill>
                <a:srgbClr val="4F6389"/>
              </a:solidFill>
            </a:endParaRPr>
          </a:p>
        </p:txBody>
      </p:sp>
      <p:sp>
        <p:nvSpPr>
          <p:cNvPr id="3" name="Content Placeholder 2"/>
          <p:cNvSpPr>
            <a:spLocks noGrp="1"/>
          </p:cNvSpPr>
          <p:nvPr>
            <p:ph idx="1"/>
          </p:nvPr>
        </p:nvSpPr>
        <p:spPr/>
        <p:txBody>
          <a:bodyPr>
            <a:normAutofit fontScale="70000" lnSpcReduction="20000"/>
          </a:bodyPr>
          <a:lstStyle/>
          <a:p>
            <a:r>
              <a:rPr lang="en-US" dirty="0" err="1">
                <a:solidFill>
                  <a:srgbClr val="D9D7AC"/>
                </a:solidFill>
              </a:rPr>
              <a:t>Makgahlela</a:t>
            </a:r>
            <a:r>
              <a:rPr lang="en-US" dirty="0">
                <a:solidFill>
                  <a:srgbClr val="D9D7AC"/>
                </a:solidFill>
              </a:rPr>
              <a:t>, M.L., et al.</a:t>
            </a:r>
            <a:r>
              <a:rPr lang="en-US" dirty="0"/>
              <a:t> 2014. Using the unified relationship matrix adjusted by breed-wise allele frequencies in genomic evaluation of a </a:t>
            </a:r>
            <a:r>
              <a:rPr lang="en-US" dirty="0" err="1"/>
              <a:t>multibreed</a:t>
            </a:r>
            <a:r>
              <a:rPr lang="en-US" dirty="0"/>
              <a:t> population. J. Dairy Sci. 97:1117–1127</a:t>
            </a:r>
            <a:r>
              <a:rPr lang="en-US" dirty="0" smtClean="0"/>
              <a:t>.</a:t>
            </a:r>
            <a:endParaRPr lang="en-US" dirty="0" smtClean="0">
              <a:solidFill>
                <a:srgbClr val="D9D7AC"/>
              </a:solidFill>
            </a:endParaRPr>
          </a:p>
          <a:p>
            <a:r>
              <a:rPr lang="en-US" dirty="0" err="1" smtClean="0">
                <a:solidFill>
                  <a:srgbClr val="D9D7AC"/>
                </a:solidFill>
              </a:rPr>
              <a:t>Meuwissen</a:t>
            </a:r>
            <a:r>
              <a:rPr lang="en-US" dirty="0">
                <a:solidFill>
                  <a:srgbClr val="D9D7AC"/>
                </a:solidFill>
              </a:rPr>
              <a:t>, </a:t>
            </a:r>
            <a:r>
              <a:rPr lang="en-US" dirty="0" smtClean="0">
                <a:solidFill>
                  <a:srgbClr val="D9D7AC"/>
                </a:solidFill>
              </a:rPr>
              <a:t>T.H.E.</a:t>
            </a:r>
            <a:r>
              <a:rPr lang="en-US" dirty="0">
                <a:solidFill>
                  <a:srgbClr val="D9D7AC"/>
                </a:solidFill>
              </a:rPr>
              <a:t>, </a:t>
            </a:r>
            <a:r>
              <a:rPr lang="en-US" dirty="0" smtClean="0">
                <a:solidFill>
                  <a:srgbClr val="D9D7AC"/>
                </a:solidFill>
              </a:rPr>
              <a:t>et al.</a:t>
            </a:r>
            <a:r>
              <a:rPr lang="en-US" dirty="0" smtClean="0"/>
              <a:t> </a:t>
            </a:r>
            <a:r>
              <a:rPr lang="en-US" dirty="0"/>
              <a:t>2001. Prediction of total genetic value using genome-wide dense marker maps. Genetics. 157:1819–1829.</a:t>
            </a:r>
          </a:p>
          <a:p>
            <a:r>
              <a:rPr lang="en-US" dirty="0" err="1">
                <a:solidFill>
                  <a:srgbClr val="D9D7AC"/>
                </a:solidFill>
              </a:rPr>
              <a:t>Nejati-Javaremi</a:t>
            </a:r>
            <a:r>
              <a:rPr lang="en-US" dirty="0">
                <a:solidFill>
                  <a:srgbClr val="D9D7AC"/>
                </a:solidFill>
              </a:rPr>
              <a:t>, A., </a:t>
            </a:r>
            <a:r>
              <a:rPr lang="en-US" dirty="0" smtClean="0">
                <a:solidFill>
                  <a:srgbClr val="D9D7AC"/>
                </a:solidFill>
              </a:rPr>
              <a:t>et al.</a:t>
            </a:r>
            <a:r>
              <a:rPr lang="en-US" dirty="0" smtClean="0"/>
              <a:t> </a:t>
            </a:r>
            <a:r>
              <a:rPr lang="en-US" dirty="0"/>
              <a:t>1997. Effect of total allelic relationship on accuracy of evaluation and response to selection. J. Anim. Sci. 75:1738–1745</a:t>
            </a:r>
            <a:r>
              <a:rPr lang="en-US" dirty="0" smtClean="0"/>
              <a:t>.</a:t>
            </a:r>
            <a:endParaRPr lang="en-US" dirty="0"/>
          </a:p>
          <a:p>
            <a:r>
              <a:rPr lang="en-US" dirty="0" smtClean="0">
                <a:solidFill>
                  <a:srgbClr val="D9D7AC"/>
                </a:solidFill>
              </a:rPr>
              <a:t>Olson</a:t>
            </a:r>
            <a:r>
              <a:rPr lang="en-US" dirty="0">
                <a:solidFill>
                  <a:srgbClr val="D9D7AC"/>
                </a:solidFill>
              </a:rPr>
              <a:t>, K.M., </a:t>
            </a:r>
            <a:r>
              <a:rPr lang="en-US" dirty="0" smtClean="0">
                <a:solidFill>
                  <a:srgbClr val="D9D7AC"/>
                </a:solidFill>
              </a:rPr>
              <a:t>et al.</a:t>
            </a:r>
            <a:r>
              <a:rPr lang="en-US" dirty="0" smtClean="0"/>
              <a:t> </a:t>
            </a:r>
            <a:r>
              <a:rPr lang="en-US" dirty="0"/>
              <a:t>2012. </a:t>
            </a:r>
            <a:r>
              <a:rPr lang="en-US" dirty="0" err="1"/>
              <a:t>Multibreed</a:t>
            </a:r>
            <a:r>
              <a:rPr lang="en-US" dirty="0"/>
              <a:t> genomic evaluations using purebred Holsteins, Jerseys, and Brown Swiss. J. Dairy Sci. 95:5378–5383</a:t>
            </a:r>
            <a:r>
              <a:rPr lang="en-US" dirty="0" smtClean="0"/>
              <a:t>.</a:t>
            </a:r>
          </a:p>
          <a:p>
            <a:r>
              <a:rPr lang="en-US" dirty="0">
                <a:solidFill>
                  <a:srgbClr val="D9D7AC"/>
                </a:solidFill>
              </a:rPr>
              <a:t>Pryce, J.E., et al.</a:t>
            </a:r>
            <a:r>
              <a:rPr lang="en-US" dirty="0"/>
              <a:t> 2011. Short communication: Genomic selection using a multi-breed, across-country reference population. J. Dairy Sci. 94:2625–2630. doi:10.3168/jds.2010-3719.</a:t>
            </a:r>
          </a:p>
          <a:p>
            <a:endParaRPr lang="en-US" dirty="0"/>
          </a:p>
        </p:txBody>
      </p:sp>
      <p:sp>
        <p:nvSpPr>
          <p:cNvPr id="4" name="Footer Placeholder 3"/>
          <p:cNvSpPr>
            <a:spLocks noGrp="1"/>
          </p:cNvSpPr>
          <p:nvPr>
            <p:ph type="ftr" sz="quarter" idx="3"/>
          </p:nvPr>
        </p:nvSpPr>
        <p:spPr/>
        <p:txBody>
          <a:body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Tree>
    <p:extLst>
      <p:ext uri="{BB962C8B-B14F-4D97-AF65-F5344CB8AC3E}">
        <p14:creationId xmlns:p14="http://schemas.microsoft.com/office/powerpoint/2010/main" val="2614136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r>
              <a:rPr lang="en-US" sz="3200" dirty="0" smtClean="0">
                <a:solidFill>
                  <a:srgbClr val="4F6389"/>
                </a:solidFill>
              </a:rPr>
              <a:t> </a:t>
            </a:r>
            <a:r>
              <a:rPr lang="en-US" sz="3200" dirty="0" err="1" smtClean="0">
                <a:solidFill>
                  <a:srgbClr val="4F6389"/>
                </a:solidFill>
              </a:rPr>
              <a:t>cont</a:t>
            </a:r>
            <a:endParaRPr lang="en-US" sz="3200" dirty="0">
              <a:solidFill>
                <a:srgbClr val="4F6389"/>
              </a:solidFill>
            </a:endParaRPr>
          </a:p>
        </p:txBody>
      </p:sp>
      <p:sp>
        <p:nvSpPr>
          <p:cNvPr id="3" name="Content Placeholder 2"/>
          <p:cNvSpPr>
            <a:spLocks noGrp="1"/>
          </p:cNvSpPr>
          <p:nvPr>
            <p:ph idx="1"/>
          </p:nvPr>
        </p:nvSpPr>
        <p:spPr>
          <a:xfrm>
            <a:off x="457200" y="1600201"/>
            <a:ext cx="8229600" cy="4188600"/>
          </a:xfrm>
        </p:spPr>
        <p:txBody>
          <a:bodyPr>
            <a:normAutofit fontScale="55000" lnSpcReduction="20000"/>
          </a:bodyPr>
          <a:lstStyle/>
          <a:p>
            <a:r>
              <a:rPr lang="en-US" dirty="0" err="1" smtClean="0">
                <a:solidFill>
                  <a:srgbClr val="D9D7AC"/>
                </a:solidFill>
              </a:rPr>
              <a:t>Stranden</a:t>
            </a:r>
            <a:r>
              <a:rPr lang="en-US" dirty="0" smtClean="0">
                <a:solidFill>
                  <a:srgbClr val="D9D7AC"/>
                </a:solidFill>
              </a:rPr>
              <a:t>, </a:t>
            </a:r>
            <a:r>
              <a:rPr lang="en-US" dirty="0">
                <a:solidFill>
                  <a:srgbClr val="D9D7AC"/>
                </a:solidFill>
              </a:rPr>
              <a:t>I.</a:t>
            </a:r>
            <a:r>
              <a:rPr lang="en-US" dirty="0" smtClean="0">
                <a:solidFill>
                  <a:srgbClr val="D9D7AC"/>
                </a:solidFill>
              </a:rPr>
              <a:t>, and E.A. </a:t>
            </a:r>
            <a:r>
              <a:rPr lang="en-US" dirty="0" err="1" smtClean="0">
                <a:solidFill>
                  <a:srgbClr val="D9D7AC"/>
                </a:solidFill>
              </a:rPr>
              <a:t>Mantysaari</a:t>
            </a:r>
            <a:r>
              <a:rPr lang="en-US" dirty="0" smtClean="0">
                <a:solidFill>
                  <a:srgbClr val="D9D7AC"/>
                </a:solidFill>
              </a:rPr>
              <a:t> </a:t>
            </a:r>
            <a:r>
              <a:rPr lang="en-US" dirty="0">
                <a:solidFill>
                  <a:srgbClr val="D9D7AC"/>
                </a:solidFill>
              </a:rPr>
              <a:t>E.A.</a:t>
            </a:r>
            <a:r>
              <a:rPr lang="en-US" dirty="0"/>
              <a:t> </a:t>
            </a:r>
            <a:r>
              <a:rPr lang="en-US" dirty="0" smtClean="0"/>
              <a:t>2012. </a:t>
            </a:r>
            <a:r>
              <a:rPr lang="en-US" dirty="0"/>
              <a:t>Use of random </a:t>
            </a:r>
            <a:r>
              <a:rPr lang="en-US" dirty="0" smtClean="0"/>
              <a:t>regression model </a:t>
            </a:r>
            <a:r>
              <a:rPr lang="en-US" dirty="0"/>
              <a:t>as an alternative for </a:t>
            </a:r>
            <a:r>
              <a:rPr lang="en-US" dirty="0" err="1"/>
              <a:t>multibreed</a:t>
            </a:r>
            <a:r>
              <a:rPr lang="en-US" dirty="0"/>
              <a:t> </a:t>
            </a:r>
            <a:r>
              <a:rPr lang="en-US" dirty="0" smtClean="0"/>
              <a:t>relationship matrix</a:t>
            </a:r>
            <a:r>
              <a:rPr lang="en-US" dirty="0"/>
              <a:t>. J. Anim. Breed. </a:t>
            </a:r>
            <a:r>
              <a:rPr lang="en-US" dirty="0" smtClean="0"/>
              <a:t>Genet.</a:t>
            </a:r>
          </a:p>
          <a:p>
            <a:r>
              <a:rPr lang="en-US" dirty="0" err="1" smtClean="0">
                <a:solidFill>
                  <a:srgbClr val="D9D7AC"/>
                </a:solidFill>
              </a:rPr>
              <a:t>Toosi</a:t>
            </a:r>
            <a:r>
              <a:rPr lang="en-US" dirty="0">
                <a:solidFill>
                  <a:srgbClr val="D9D7AC"/>
                </a:solidFill>
              </a:rPr>
              <a:t>, A., </a:t>
            </a:r>
            <a:r>
              <a:rPr lang="en-US" dirty="0" smtClean="0">
                <a:solidFill>
                  <a:srgbClr val="D9D7AC"/>
                </a:solidFill>
              </a:rPr>
              <a:t>et al. </a:t>
            </a:r>
            <a:r>
              <a:rPr lang="en-US" dirty="0"/>
              <a:t>2010. Genomic selection in admixed and crossbred populations. J. Anim. Sci. 88:32–46</a:t>
            </a:r>
            <a:r>
              <a:rPr lang="en-US" dirty="0" smtClean="0"/>
              <a:t>.</a:t>
            </a:r>
          </a:p>
          <a:p>
            <a:r>
              <a:rPr lang="en-US" dirty="0" err="1" smtClean="0">
                <a:solidFill>
                  <a:srgbClr val="D9D7AC"/>
                </a:solidFill>
              </a:rPr>
              <a:t>VanRaden</a:t>
            </a:r>
            <a:r>
              <a:rPr lang="en-US" dirty="0" smtClean="0">
                <a:solidFill>
                  <a:srgbClr val="D9D7AC"/>
                </a:solidFill>
              </a:rPr>
              <a:t>, P.M., and T.A. Cooper.</a:t>
            </a:r>
            <a:r>
              <a:rPr lang="en-US" dirty="0" smtClean="0"/>
              <a:t> </a:t>
            </a:r>
            <a:r>
              <a:rPr lang="en-US" dirty="0"/>
              <a:t>2015. Genomic evaluations and </a:t>
            </a:r>
            <a:br>
              <a:rPr lang="en-US" dirty="0"/>
            </a:br>
            <a:r>
              <a:rPr lang="en-US" dirty="0"/>
              <a:t>breed composition for crossbred U.S. dairy </a:t>
            </a:r>
            <a:r>
              <a:rPr lang="en-US" dirty="0" smtClean="0"/>
              <a:t>cattle. </a:t>
            </a:r>
            <a:r>
              <a:rPr lang="en-US" dirty="0" err="1" smtClean="0"/>
              <a:t>Interbull</a:t>
            </a:r>
            <a:r>
              <a:rPr lang="en-US" dirty="0" smtClean="0"/>
              <a:t> Bull. (In press.)</a:t>
            </a:r>
          </a:p>
          <a:p>
            <a:r>
              <a:rPr lang="en-US" dirty="0">
                <a:solidFill>
                  <a:srgbClr val="D9D7AC"/>
                </a:solidFill>
              </a:rPr>
              <a:t>Wei </a:t>
            </a:r>
            <a:r>
              <a:rPr lang="en-US" dirty="0" smtClean="0">
                <a:solidFill>
                  <a:srgbClr val="D9D7AC"/>
                </a:solidFill>
              </a:rPr>
              <a:t>M., and </a:t>
            </a:r>
            <a:r>
              <a:rPr lang="en-US" dirty="0">
                <a:solidFill>
                  <a:srgbClr val="D9D7AC"/>
                </a:solidFill>
              </a:rPr>
              <a:t>van der </a:t>
            </a:r>
            <a:r>
              <a:rPr lang="en-US" dirty="0" err="1">
                <a:solidFill>
                  <a:srgbClr val="D9D7AC"/>
                </a:solidFill>
              </a:rPr>
              <a:t>Werf</a:t>
            </a:r>
            <a:r>
              <a:rPr lang="en-US" dirty="0">
                <a:solidFill>
                  <a:srgbClr val="D9D7AC"/>
                </a:solidFill>
              </a:rPr>
              <a:t> </a:t>
            </a:r>
            <a:r>
              <a:rPr lang="en-US" dirty="0" smtClean="0">
                <a:solidFill>
                  <a:srgbClr val="D9D7AC"/>
                </a:solidFill>
              </a:rPr>
              <a:t>J.H.J.</a:t>
            </a:r>
            <a:r>
              <a:rPr lang="en-US" dirty="0" smtClean="0"/>
              <a:t> 1994. </a:t>
            </a:r>
            <a:r>
              <a:rPr lang="en-US" dirty="0"/>
              <a:t>Maximizing genetic response in </a:t>
            </a:r>
            <a:r>
              <a:rPr lang="en-US" dirty="0" err="1" smtClean="0"/>
              <a:t>crossbredsusing</a:t>
            </a:r>
            <a:r>
              <a:rPr lang="en-US" dirty="0" smtClean="0"/>
              <a:t> </a:t>
            </a:r>
            <a:r>
              <a:rPr lang="en-US" dirty="0"/>
              <a:t>both purebred and crossbred information. </a:t>
            </a:r>
            <a:r>
              <a:rPr lang="en-US" dirty="0" smtClean="0"/>
              <a:t>Anim. Prod. 59</a:t>
            </a:r>
            <a:r>
              <a:rPr lang="en-US" dirty="0"/>
              <a:t>:401–413.</a:t>
            </a:r>
          </a:p>
          <a:p>
            <a:r>
              <a:rPr lang="en-US" dirty="0" err="1" smtClean="0">
                <a:solidFill>
                  <a:srgbClr val="D9D7AC"/>
                </a:solidFill>
              </a:rPr>
              <a:t>Wientjes</a:t>
            </a:r>
            <a:r>
              <a:rPr lang="en-US" dirty="0">
                <a:solidFill>
                  <a:srgbClr val="D9D7AC"/>
                </a:solidFill>
              </a:rPr>
              <a:t>, Y.C., </a:t>
            </a:r>
            <a:r>
              <a:rPr lang="en-US" dirty="0" smtClean="0">
                <a:solidFill>
                  <a:srgbClr val="D9D7AC"/>
                </a:solidFill>
              </a:rPr>
              <a:t>et al.</a:t>
            </a:r>
            <a:r>
              <a:rPr lang="en-US" dirty="0" smtClean="0"/>
              <a:t> </a:t>
            </a:r>
            <a:r>
              <a:rPr lang="en-US" dirty="0"/>
              <a:t>2015. Impact of QTL properties on the accuracy of multi-breed genomic prediction. Genet. Sel. </a:t>
            </a:r>
            <a:r>
              <a:rPr lang="en-US" dirty="0" err="1"/>
              <a:t>Evol</a:t>
            </a:r>
            <a:r>
              <a:rPr lang="en-US" dirty="0"/>
              <a:t>. 47:42. </a:t>
            </a:r>
            <a:endParaRPr lang="en-US" dirty="0" smtClean="0"/>
          </a:p>
          <a:p>
            <a:r>
              <a:rPr lang="en-US" dirty="0" err="1">
                <a:solidFill>
                  <a:srgbClr val="D9D7AC"/>
                </a:solidFill>
              </a:rPr>
              <a:t>Wiggans</a:t>
            </a:r>
            <a:r>
              <a:rPr lang="en-US" dirty="0">
                <a:solidFill>
                  <a:srgbClr val="D9D7AC"/>
                </a:solidFill>
              </a:rPr>
              <a:t>, G.R., </a:t>
            </a:r>
            <a:r>
              <a:rPr lang="en-US" dirty="0" smtClean="0">
                <a:solidFill>
                  <a:srgbClr val="D9D7AC"/>
                </a:solidFill>
              </a:rPr>
              <a:t>et al.</a:t>
            </a:r>
            <a:r>
              <a:rPr lang="en-US" dirty="0" smtClean="0"/>
              <a:t> </a:t>
            </a:r>
            <a:r>
              <a:rPr lang="en-US" dirty="0"/>
              <a:t>2011. The genomic evaluation system in the United States: Past, present, future. J. Dairy Sci. 94:3202–3211. doi:10.3168/jds.2010-3866</a:t>
            </a:r>
            <a:r>
              <a:rPr lang="en-US" dirty="0" smtClean="0"/>
              <a:t>.</a:t>
            </a:r>
            <a:endParaRPr lang="en-US" dirty="0"/>
          </a:p>
        </p:txBody>
      </p:sp>
      <p:sp>
        <p:nvSpPr>
          <p:cNvPr id="4" name="Footer Placeholder 3"/>
          <p:cNvSpPr>
            <a:spLocks noGrp="1"/>
          </p:cNvSpPr>
          <p:nvPr>
            <p:ph type="ftr" sz="quarter" idx="3"/>
          </p:nvPr>
        </p:nvSpPr>
        <p:spPr/>
        <p:txBody>
          <a:body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Tree>
    <p:extLst>
      <p:ext uri="{BB962C8B-B14F-4D97-AF65-F5344CB8AC3E}">
        <p14:creationId xmlns:p14="http://schemas.microsoft.com/office/powerpoint/2010/main" val="3794588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objective?</a:t>
            </a:r>
            <a:endParaRPr lang="en-US" dirty="0"/>
          </a:p>
        </p:txBody>
      </p:sp>
      <p:sp>
        <p:nvSpPr>
          <p:cNvPr id="3" name="Content Placeholder 2"/>
          <p:cNvSpPr>
            <a:spLocks noGrp="1"/>
          </p:cNvSpPr>
          <p:nvPr>
            <p:ph idx="1"/>
          </p:nvPr>
        </p:nvSpPr>
        <p:spPr/>
        <p:txBody>
          <a:bodyPr>
            <a:normAutofit lnSpcReduction="10000"/>
          </a:bodyPr>
          <a:lstStyle/>
          <a:p>
            <a:r>
              <a:rPr lang="en-US" dirty="0" smtClean="0"/>
              <a:t>Research has focused on several problems:</a:t>
            </a:r>
          </a:p>
          <a:p>
            <a:pPr lvl="1"/>
            <a:r>
              <a:rPr lang="en-US" dirty="0" smtClean="0"/>
              <a:t>Use of information from one breed to improve predictions in one or more other breeds</a:t>
            </a:r>
          </a:p>
          <a:p>
            <a:pPr lvl="1"/>
            <a:r>
              <a:rPr lang="en-US" dirty="0" smtClean="0"/>
              <a:t>Use of data from crossbreds to improve purebred predictions</a:t>
            </a:r>
          </a:p>
          <a:p>
            <a:pPr lvl="1"/>
            <a:r>
              <a:rPr lang="en-US" dirty="0" smtClean="0"/>
              <a:t>Use of data from purebreds to improve crossbred predictions</a:t>
            </a:r>
          </a:p>
          <a:p>
            <a:pPr lvl="1"/>
            <a:r>
              <a:rPr lang="en-US" dirty="0" smtClean="0"/>
              <a:t>Use of genomic information to estimate genomic PTA for both purebred and crossbred animals</a:t>
            </a:r>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216042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challenges?</a:t>
            </a:r>
            <a:endParaRPr lang="en-US" dirty="0"/>
          </a:p>
        </p:txBody>
      </p:sp>
      <p:sp>
        <p:nvSpPr>
          <p:cNvPr id="3" name="Content Placeholder 2"/>
          <p:cNvSpPr>
            <a:spLocks noGrp="1"/>
          </p:cNvSpPr>
          <p:nvPr>
            <p:ph idx="1"/>
          </p:nvPr>
        </p:nvSpPr>
        <p:spPr/>
        <p:txBody>
          <a:bodyPr/>
          <a:lstStyle/>
          <a:p>
            <a:r>
              <a:rPr lang="en-US" dirty="0" smtClean="0"/>
              <a:t>In many populations, few crossbred animals are genotyped</a:t>
            </a:r>
          </a:p>
          <a:p>
            <a:pPr lvl="1"/>
            <a:r>
              <a:rPr lang="en-US" dirty="0" smtClean="0"/>
              <a:t>This is not true for </a:t>
            </a:r>
            <a:r>
              <a:rPr lang="en-US" dirty="0" smtClean="0">
                <a:solidFill>
                  <a:srgbClr val="D9D7AC"/>
                </a:solidFill>
              </a:rPr>
              <a:t>Girolando</a:t>
            </a:r>
            <a:r>
              <a:rPr lang="en-US" dirty="0" smtClean="0"/>
              <a:t>!</a:t>
            </a:r>
          </a:p>
          <a:p>
            <a:r>
              <a:rPr lang="en-US" dirty="0" smtClean="0"/>
              <a:t>Crossbred associations may not have access to purebred phenotypes or pedigree</a:t>
            </a:r>
          </a:p>
          <a:p>
            <a:r>
              <a:rPr lang="en-US" dirty="0" smtClean="0"/>
              <a:t>Validation datasets often are limited or unavailable</a:t>
            </a:r>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368129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73724" y="6356350"/>
            <a:ext cx="8229600" cy="365125"/>
          </a:xfrm>
        </p:spPr>
        <p:txBody>
          <a:bodyPr/>
          <a:lstStyle/>
          <a:p>
            <a:r>
              <a:rPr lang="en-US" dirty="0" smtClean="0"/>
              <a:t>52a </a:t>
            </a:r>
            <a:r>
              <a:rPr lang="en-US" dirty="0" err="1" smtClean="0"/>
              <a:t>Reunião</a:t>
            </a:r>
            <a:r>
              <a:rPr lang="en-US" dirty="0" smtClean="0"/>
              <a:t> </a:t>
            </a:r>
            <a:r>
              <a:rPr lang="en-US" dirty="0" err="1" smtClean="0"/>
              <a:t>Anual</a:t>
            </a:r>
            <a:r>
              <a:rPr lang="en-US" dirty="0" smtClean="0"/>
              <a:t> da </a:t>
            </a:r>
            <a:r>
              <a:rPr lang="en-US" dirty="0" err="1" smtClean="0"/>
              <a:t>Sociedade</a:t>
            </a:r>
            <a:r>
              <a:rPr lang="en-US" dirty="0" smtClean="0"/>
              <a:t> </a:t>
            </a:r>
            <a:r>
              <a:rPr lang="en-US" dirty="0" err="1" smtClean="0"/>
              <a:t>Brasileira</a:t>
            </a:r>
            <a:r>
              <a:rPr lang="en-US" dirty="0" smtClean="0"/>
              <a:t> de </a:t>
            </a:r>
            <a:r>
              <a:rPr lang="en-US" dirty="0" err="1" smtClean="0"/>
              <a:t>Zootecnia</a:t>
            </a:r>
            <a:r>
              <a:rPr lang="en-US" dirty="0" smtClean="0"/>
              <a:t>, Belo </a:t>
            </a:r>
            <a:r>
              <a:rPr lang="en-US" dirty="0" err="1" smtClean="0"/>
              <a:t>Horzonte</a:t>
            </a:r>
            <a:r>
              <a:rPr lang="en-US" dirty="0" smtClean="0"/>
              <a:t>, MG, </a:t>
            </a:r>
            <a:r>
              <a:rPr lang="en-US" dirty="0" err="1" smtClean="0"/>
              <a:t>Brasil</a:t>
            </a:r>
            <a:r>
              <a:rPr lang="en-US" dirty="0" smtClean="0"/>
              <a:t>, 20 July 2015</a:t>
            </a:r>
            <a:endParaRPr lang="en-US" dirty="0"/>
          </a:p>
        </p:txBody>
      </p:sp>
      <p:sp>
        <p:nvSpPr>
          <p:cNvPr id="6"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rgbClr val="D9D7AC"/>
                </a:solidFill>
                <a:latin typeface="Gill Sans SemiBold"/>
                <a:ea typeface="+mj-ea"/>
                <a:cs typeface="+mj-cs"/>
              </a:defRPr>
            </a:lvl1pPr>
          </a:lstStyle>
          <a:p>
            <a:r>
              <a:rPr lang="en-US" dirty="0" smtClean="0">
                <a:solidFill>
                  <a:srgbClr val="FFD700"/>
                </a:solidFill>
              </a:rPr>
              <a:t>What</a:t>
            </a:r>
            <a:r>
              <a:rPr lang="fr-FR" dirty="0" smtClean="0">
                <a:solidFill>
                  <a:srgbClr val="FFD700"/>
                </a:solidFill>
              </a:rPr>
              <a:t>’</a:t>
            </a:r>
            <a:r>
              <a:rPr lang="en-US" dirty="0" smtClean="0">
                <a:solidFill>
                  <a:srgbClr val="FFD700"/>
                </a:solidFill>
              </a:rPr>
              <a:t>s the theory behind this?</a:t>
            </a:r>
            <a:endParaRPr lang="en-US" dirty="0">
              <a:solidFill>
                <a:srgbClr val="FFD700"/>
              </a:solidFill>
            </a:endParaRPr>
          </a:p>
        </p:txBody>
      </p:sp>
      <p:grpSp>
        <p:nvGrpSpPr>
          <p:cNvPr id="10" name="Group 9"/>
          <p:cNvGrpSpPr/>
          <p:nvPr/>
        </p:nvGrpSpPr>
        <p:grpSpPr>
          <a:xfrm>
            <a:off x="38100" y="790721"/>
            <a:ext cx="9055100" cy="5486400"/>
            <a:chOff x="38100" y="739409"/>
            <a:chExt cx="9055100" cy="5486400"/>
          </a:xfrm>
        </p:grpSpPr>
        <p:pic>
          <p:nvPicPr>
            <p:cNvPr id="8" name="Picture 7"/>
            <p:cNvPicPr>
              <a:picLocks noChangeAspect="1"/>
            </p:cNvPicPr>
            <p:nvPr/>
          </p:nvPicPr>
          <p:blipFill rotWithShape="1">
            <a:blip r:embed="rId2"/>
            <a:srcRect t="-6120" b="24764"/>
            <a:stretch/>
          </p:blipFill>
          <p:spPr>
            <a:xfrm>
              <a:off x="38100" y="739409"/>
              <a:ext cx="9055100" cy="5486400"/>
            </a:xfrm>
            <a:prstGeom prst="rect">
              <a:avLst/>
            </a:prstGeom>
          </p:spPr>
        </p:pic>
        <p:sp>
          <p:nvSpPr>
            <p:cNvPr id="9" name="Shape 209"/>
            <p:cNvSpPr/>
            <p:nvPr/>
          </p:nvSpPr>
          <p:spPr>
            <a:xfrm>
              <a:off x="2642813" y="5855219"/>
              <a:ext cx="6376092" cy="307775"/>
            </a:xfrm>
            <a:prstGeom prst="rect">
              <a:avLst/>
            </a:prstGeom>
            <a:solidFill>
              <a:schemeClr val="bg1">
                <a:lumMod val="75000"/>
                <a:alpha val="75000"/>
              </a:schemeClr>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FFFFFF"/>
                  </a:solidFill>
                  <a:latin typeface="Arial"/>
                  <a:ea typeface="Arial"/>
                  <a:cs typeface="Arial"/>
                  <a:sym typeface="Arial"/>
                </a:defRPr>
              </a:lvl1pPr>
            </a:lstStyle>
            <a:p>
              <a:pPr lvl="0" algn="r">
                <a:defRPr sz="1800">
                  <a:solidFill>
                    <a:srgbClr val="000000"/>
                  </a:solidFill>
                </a:defRPr>
              </a:pPr>
              <a:r>
                <a:rPr lang="en-US" sz="1400" b="1" dirty="0" smtClean="0">
                  <a:solidFill>
                    <a:srgbClr val="4F6389"/>
                  </a:solidFill>
                  <a:latin typeface="Gill Sans Light"/>
                </a:rPr>
                <a:t>Girolando cattle on a farm near Coronel Pacheco, MG, </a:t>
              </a:r>
              <a:r>
                <a:rPr lang="en-US" sz="1400" b="1" dirty="0" err="1" smtClean="0">
                  <a:solidFill>
                    <a:srgbClr val="4F6389"/>
                  </a:solidFill>
                  <a:latin typeface="Gill Sans Light"/>
                </a:rPr>
                <a:t>Brasil</a:t>
              </a:r>
              <a:r>
                <a:rPr lang="en-US" sz="1400" b="1" dirty="0" smtClean="0">
                  <a:solidFill>
                    <a:srgbClr val="4F6389"/>
                  </a:solidFill>
                  <a:latin typeface="Gill Sans Light"/>
                </a:rPr>
                <a:t> (photo taken by author).</a:t>
              </a:r>
              <a:endParaRPr sz="1400" b="1" dirty="0">
                <a:solidFill>
                  <a:srgbClr val="4F6389"/>
                </a:solidFill>
                <a:latin typeface="Gill Sans Light"/>
              </a:endParaRPr>
            </a:p>
          </p:txBody>
        </p:sp>
      </p:grpSp>
    </p:spTree>
    <p:extLst>
      <p:ext uri="{BB962C8B-B14F-4D97-AF65-F5344CB8AC3E}">
        <p14:creationId xmlns:p14="http://schemas.microsoft.com/office/powerpoint/2010/main" val="2010086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Variants and genomic selection</a:t>
            </a:r>
            <a:endParaRPr lang="en-US" dirty="0"/>
          </a:p>
        </p:txBody>
      </p:sp>
      <p:sp>
        <p:nvSpPr>
          <p:cNvPr id="3" name="Content Placeholder 2"/>
          <p:cNvSpPr>
            <a:spLocks noGrp="1"/>
          </p:cNvSpPr>
          <p:nvPr>
            <p:ph idx="1"/>
          </p:nvPr>
        </p:nvSpPr>
        <p:spPr/>
        <p:txBody>
          <a:bodyPr>
            <a:normAutofit lnSpcReduction="10000"/>
          </a:bodyPr>
          <a:lstStyle/>
          <a:p>
            <a:r>
              <a:rPr lang="en-US" dirty="0" smtClean="0"/>
              <a:t>Linkage disequilibrium (</a:t>
            </a:r>
            <a:r>
              <a:rPr lang="en-US" dirty="0" smtClean="0">
                <a:solidFill>
                  <a:srgbClr val="8F8100"/>
                </a:solidFill>
              </a:rPr>
              <a:t>LD</a:t>
            </a:r>
            <a:r>
              <a:rPr lang="en-US" dirty="0" smtClean="0"/>
              <a:t>) can track causal variants using DNA markers </a:t>
            </a:r>
            <a:r>
              <a:rPr lang="en-US" sz="2800" dirty="0" smtClean="0">
                <a:solidFill>
                  <a:srgbClr val="4F6389"/>
                </a:solidFill>
              </a:rPr>
              <a:t>(</a:t>
            </a:r>
            <a:r>
              <a:rPr lang="en-US" sz="2800" dirty="0" err="1" smtClean="0">
                <a:solidFill>
                  <a:srgbClr val="4F6389"/>
                </a:solidFill>
              </a:rPr>
              <a:t>Dekkers</a:t>
            </a:r>
            <a:r>
              <a:rPr lang="en-US" sz="2800" dirty="0" smtClean="0">
                <a:solidFill>
                  <a:srgbClr val="4F6389"/>
                </a:solidFill>
              </a:rPr>
              <a:t>, 2007; </a:t>
            </a:r>
            <a:r>
              <a:rPr lang="en-US" sz="2800" dirty="0" err="1" smtClean="0">
                <a:solidFill>
                  <a:srgbClr val="4F6389"/>
                </a:solidFill>
              </a:rPr>
              <a:t>Meuwissen</a:t>
            </a:r>
            <a:r>
              <a:rPr lang="en-US" sz="2800" dirty="0" smtClean="0">
                <a:solidFill>
                  <a:srgbClr val="4F6389"/>
                </a:solidFill>
              </a:rPr>
              <a:t> et al., 2001; </a:t>
            </a:r>
            <a:r>
              <a:rPr lang="en-US" sz="2800" dirty="0" err="1" smtClean="0">
                <a:solidFill>
                  <a:srgbClr val="4F6389"/>
                </a:solidFill>
              </a:rPr>
              <a:t>Nejati-Javaremi</a:t>
            </a:r>
            <a:r>
              <a:rPr lang="en-US" sz="2800" dirty="0" smtClean="0">
                <a:solidFill>
                  <a:srgbClr val="4F6389"/>
                </a:solidFill>
              </a:rPr>
              <a:t> et al., 1997)</a:t>
            </a:r>
          </a:p>
          <a:p>
            <a:r>
              <a:rPr lang="en-US" dirty="0" smtClean="0"/>
              <a:t>Known causal variants can be used compute breeding values in other populations </a:t>
            </a:r>
            <a:r>
              <a:rPr lang="en-US" sz="2800" dirty="0" smtClean="0">
                <a:solidFill>
                  <a:srgbClr val="4F6389"/>
                </a:solidFill>
              </a:rPr>
              <a:t>(de los Campos et al., 2013)</a:t>
            </a:r>
          </a:p>
          <a:p>
            <a:r>
              <a:rPr lang="en-US" dirty="0" smtClean="0"/>
              <a:t>Most causal variants are unknown, and prediction accuracy is driven by the size of the reference population </a:t>
            </a:r>
            <a:r>
              <a:rPr lang="en-US" sz="2400" dirty="0" smtClean="0">
                <a:solidFill>
                  <a:srgbClr val="4F6389"/>
                </a:solidFill>
              </a:rPr>
              <a:t>(Goddard, 2009)</a:t>
            </a:r>
            <a:endParaRPr lang="en-US" sz="2400" dirty="0">
              <a:solidFill>
                <a:srgbClr val="4F6389"/>
              </a:solidFill>
            </a:endParaRPr>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3149349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and multi-breed theory </a:t>
            </a:r>
            <a:endParaRPr lang="en-US" dirty="0"/>
          </a:p>
        </p:txBody>
      </p:sp>
      <p:sp>
        <p:nvSpPr>
          <p:cNvPr id="3" name="Content Placeholder 2"/>
          <p:cNvSpPr>
            <a:spLocks noGrp="1"/>
          </p:cNvSpPr>
          <p:nvPr>
            <p:ph idx="1"/>
          </p:nvPr>
        </p:nvSpPr>
        <p:spPr/>
        <p:txBody>
          <a:bodyPr>
            <a:normAutofit/>
          </a:bodyPr>
          <a:lstStyle/>
          <a:p>
            <a:r>
              <a:rPr lang="en-US" dirty="0" smtClean="0"/>
              <a:t>This discussion based on the genomic BLUP model presented in Harris and Johnson </a:t>
            </a:r>
            <a:r>
              <a:rPr lang="en-US" sz="2400" dirty="0" smtClean="0">
                <a:solidFill>
                  <a:srgbClr val="4F6389"/>
                </a:solidFill>
              </a:rPr>
              <a:t>(2010)</a:t>
            </a:r>
          </a:p>
          <a:p>
            <a:pPr lvl="1"/>
            <a:r>
              <a:rPr lang="en-US" dirty="0" smtClean="0"/>
              <a:t>Some intermediate steps omitted for time</a:t>
            </a:r>
          </a:p>
          <a:p>
            <a:r>
              <a:rPr lang="en-US" dirty="0" smtClean="0"/>
              <a:t>The model does not include a </a:t>
            </a:r>
            <a:r>
              <a:rPr lang="en-US" dirty="0" smtClean="0">
                <a:solidFill>
                  <a:srgbClr val="D9D7AC"/>
                </a:solidFill>
              </a:rPr>
              <a:t>polygenic</a:t>
            </a:r>
            <a:r>
              <a:rPr lang="en-US" dirty="0" smtClean="0"/>
              <a:t> effect</a:t>
            </a:r>
          </a:p>
          <a:p>
            <a:r>
              <a:rPr lang="en-US" dirty="0" smtClean="0"/>
              <a:t>The method can be extended to an </a:t>
            </a:r>
            <a:r>
              <a:rPr lang="en-US" dirty="0" smtClean="0">
                <a:solidFill>
                  <a:srgbClr val="D9D7AC"/>
                </a:solidFill>
              </a:rPr>
              <a:t>arbitrary</a:t>
            </a:r>
            <a:r>
              <a:rPr lang="en-US" dirty="0" smtClean="0"/>
              <a:t> number of breeds</a:t>
            </a:r>
            <a:endParaRPr lang="en-US" dirty="0"/>
          </a:p>
        </p:txBody>
      </p:sp>
      <p:sp>
        <p:nvSpPr>
          <p:cNvPr id="4" name="Footer Placeholder 3"/>
          <p:cNvSpPr>
            <a:spLocks noGrp="1"/>
          </p:cNvSpPr>
          <p:nvPr>
            <p:ph type="ftr" sz="quarter" idx="3"/>
          </p:nvPr>
        </p:nvSpPr>
        <p:spPr/>
        <p:txBody>
          <a:bodyPr/>
          <a:lstStyle/>
          <a:p>
            <a:r>
              <a:rPr lang="en-US" smtClean="0"/>
              <a:t>52a Reunião Anual da Sociedade Brasileira de Zootecnia, Belo Horzonte, MG, Brasil, 20 July 2015</a:t>
            </a:r>
            <a:endParaRPr lang="en-US" dirty="0"/>
          </a:p>
        </p:txBody>
      </p:sp>
    </p:spTree>
    <p:extLst>
      <p:ext uri="{BB962C8B-B14F-4D97-AF65-F5344CB8AC3E}">
        <p14:creationId xmlns:p14="http://schemas.microsoft.com/office/powerpoint/2010/main" val="225741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3672</TotalTime>
  <Words>3116</Words>
  <Application>Microsoft Macintosh PowerPoint</Application>
  <PresentationFormat>On-screen Show (4:3)</PresentationFormat>
  <Paragraphs>253</Paragraphs>
  <Slides>45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Arial</vt:lpstr>
      <vt:lpstr>Calibri</vt:lpstr>
      <vt:lpstr>Cambria Math</vt:lpstr>
      <vt:lpstr>Gill Sans</vt:lpstr>
      <vt:lpstr>Gill Sans Light</vt:lpstr>
      <vt:lpstr>Gill Sans SemiBold</vt:lpstr>
      <vt:lpstr>Helvetica Light</vt:lpstr>
      <vt:lpstr>Office Theme</vt:lpstr>
      <vt:lpstr>Document</vt:lpstr>
      <vt:lpstr>Genomic Selection in Multi-Breed Dairy Cattle Populations</vt:lpstr>
      <vt:lpstr>Introduction</vt:lpstr>
      <vt:lpstr>Introduction (cont)</vt:lpstr>
      <vt:lpstr>Why select for crossbred performance?</vt:lpstr>
      <vt:lpstr>What is the objective?</vt:lpstr>
      <vt:lpstr>What are some challenges?</vt:lpstr>
      <vt:lpstr>PowerPoint Presentation</vt:lpstr>
      <vt:lpstr>Variants and genomic selection</vt:lpstr>
      <vt:lpstr>Single- and multi-breed theory </vt:lpstr>
      <vt:lpstr>Single-breed theory cont’d</vt:lpstr>
      <vt:lpstr>Single-breed theory cont’d</vt:lpstr>
      <vt:lpstr>Single-breed theory cont’d</vt:lpstr>
      <vt:lpstr>Multi-breed theory</vt:lpstr>
      <vt:lpstr>Multi-breed theory cont’d</vt:lpstr>
      <vt:lpstr>Multi-breed theory cont’d</vt:lpstr>
      <vt:lpstr>Multi-breed theory cont’d</vt:lpstr>
      <vt:lpstr>PowerPoint Presentation</vt:lpstr>
      <vt:lpstr>Hayes et al. 2009</vt:lpstr>
      <vt:lpstr>Hayes et al. 2009 cont’d</vt:lpstr>
      <vt:lpstr>Ibánẽz-Escriche et al. 2009</vt:lpstr>
      <vt:lpstr>Ibánẽz-Escriche et al. 2009 cont’d</vt:lpstr>
      <vt:lpstr>Kizilkya et al. 2009</vt:lpstr>
      <vt:lpstr>Kizilkya et al. 2009 cont’d</vt:lpstr>
      <vt:lpstr>Toosi et al. 2010</vt:lpstr>
      <vt:lpstr>Harris et al. 2011</vt:lpstr>
      <vt:lpstr>Olson et al. 2012</vt:lpstr>
      <vt:lpstr>Olson et al. 2012 cont’d</vt:lpstr>
      <vt:lpstr>Strandén and Mäntysaari 2012</vt:lpstr>
      <vt:lpstr>Christensen et al. 2014</vt:lpstr>
      <vt:lpstr>Makgahlela et al. 2014</vt:lpstr>
      <vt:lpstr>VanRaden and Cooper 2015</vt:lpstr>
      <vt:lpstr>VanRaden and Cooper 2015 cont’d</vt:lpstr>
      <vt:lpstr>Wientjes et al. 2015</vt:lpstr>
      <vt:lpstr>Wientjes et al. 2015 cont’d</vt:lpstr>
      <vt:lpstr>Discussion</vt:lpstr>
      <vt:lpstr>What about higher density?</vt:lpstr>
      <vt:lpstr>What about sequencing?</vt:lpstr>
      <vt:lpstr>What should we do?</vt:lpstr>
      <vt:lpstr>What conclusions can we draw?</vt:lpstr>
      <vt:lpstr>Acknowledgments</vt:lpstr>
      <vt:lpstr>Questions?</vt:lpstr>
      <vt:lpstr>References</vt:lpstr>
      <vt:lpstr>References</vt:lpstr>
      <vt:lpstr>References cont</vt:lpstr>
      <vt:lpstr>References cont</vt:lpstr>
    </vt:vector>
  </TitlesOfParts>
  <Company>Animal Improvement Programs Laboratory, ARS, 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Cole</dc:creator>
  <cp:lastModifiedBy>John B. Cole</cp:lastModifiedBy>
  <cp:revision>133</cp:revision>
  <dcterms:created xsi:type="dcterms:W3CDTF">2015-07-17T21:43:40Z</dcterms:created>
  <dcterms:modified xsi:type="dcterms:W3CDTF">2016-03-29T19:59:25Z</dcterms:modified>
</cp:coreProperties>
</file>