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352" r:id="rId4"/>
    <p:sldId id="353" r:id="rId5"/>
    <p:sldId id="356" r:id="rId6"/>
    <p:sldId id="354" r:id="rId7"/>
    <p:sldId id="339" r:id="rId8"/>
    <p:sldId id="338" r:id="rId9"/>
    <p:sldId id="344" r:id="rId10"/>
    <p:sldId id="345" r:id="rId11"/>
    <p:sldId id="346" r:id="rId12"/>
    <p:sldId id="347" r:id="rId13"/>
    <p:sldId id="348" r:id="rId14"/>
    <p:sldId id="351" r:id="rId15"/>
    <p:sldId id="340" r:id="rId16"/>
    <p:sldId id="355" r:id="rId17"/>
    <p:sldId id="357" r:id="rId18"/>
    <p:sldId id="325" r:id="rId19"/>
    <p:sldId id="342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hn" initials="CJ" lastIdx="1" clrIdx="0">
    <p:extLst>
      <p:ext uri="{19B8F6BF-5375-455C-9EA6-DF929625EA0E}">
        <p15:presenceInfo xmlns:p15="http://schemas.microsoft.com/office/powerpoint/2012/main" userId="S::john.cole@usda.gov::2344da17-7366-4f70-841e-746aec2271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23C"/>
    <a:srgbClr val="B00000"/>
    <a:srgbClr val="000000"/>
    <a:srgbClr val="00563F"/>
    <a:srgbClr val="244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1" autoAdjust="0"/>
    <p:restoredTop sz="94231" autoAdjust="0"/>
  </p:normalViewPr>
  <p:slideViewPr>
    <p:cSldViewPr snapToGrid="0">
      <p:cViewPr>
        <p:scale>
          <a:sx n="80" d="100"/>
          <a:sy n="80" d="100"/>
        </p:scale>
        <p:origin x="256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3C757-BDB4-4525-A393-160674D9AC4F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BEE1-9E7D-436C-9E26-870F38462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BBEE1-9E7D-436C-9E26-870F384624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383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36923"/>
            <a:ext cx="8226425" cy="4119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4" y="925116"/>
            <a:ext cx="8226425" cy="144303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869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63B3EA-742B-114F-8E34-4F5A0EA2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660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F454D47-2C65-6148-9ED4-591702E4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075688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 Virtual Breeding and Genetics Journal Club, 24 March 2020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Cole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Department of Animal and Avian Sciences, University of Maryland, College Park, 30 October 2018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Cole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ABF99E2-35B8-1746-83E4-B4CBA40C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075688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00337F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cole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hnbcole.com/" TargetMode="External"/><Relationship Id="rId2" Type="http://schemas.openxmlformats.org/officeDocument/2006/relationships/hyperlink" Target="mailto:animal-breeding-journal-club@googlegroups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s.usda.gov/northeast-area/beltsville-md-barc/beltsville-agricultural-research-center/agi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83" y="218089"/>
            <a:ext cx="8220806" cy="1615827"/>
          </a:xfr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dirty="0">
                <a:solidFill>
                  <a:srgbClr val="FFFF00"/>
                </a:solidFill>
              </a:rPr>
              <a:t>Structural equation models to disentangle the biological relationship between microbiota and complex traits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685800" y="4224528"/>
            <a:ext cx="30480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8C8EC0B-E6EB-B84C-B341-3D7FD777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83" y="2434665"/>
            <a:ext cx="8437610" cy="1815365"/>
          </a:xfrm>
        </p:spPr>
        <p:txBody>
          <a:bodyPr/>
          <a:lstStyle/>
          <a:p>
            <a:pPr marL="0" indent="0">
              <a:lnSpc>
                <a:spcPts val="3200"/>
              </a:lnSpc>
              <a:spcAft>
                <a:spcPts val="400"/>
              </a:spcAft>
            </a:pPr>
            <a:r>
              <a:rPr lang="en-US" sz="4800" dirty="0">
                <a:solidFill>
                  <a:srgbClr val="00523C"/>
                </a:solidFill>
              </a:rPr>
              <a:t>John B. Cole</a:t>
            </a:r>
          </a:p>
          <a:p>
            <a:pPr marL="0" indent="0">
              <a:lnSpc>
                <a:spcPts val="3200"/>
              </a:lnSpc>
              <a:spcAft>
                <a:spcPts val="400"/>
              </a:spcAft>
            </a:pPr>
            <a:r>
              <a:rPr lang="en-US" sz="2800" dirty="0"/>
              <a:t>Acting Research Leader</a:t>
            </a:r>
          </a:p>
          <a:p>
            <a:pPr marL="0" indent="0">
              <a:lnSpc>
                <a:spcPts val="3200"/>
              </a:lnSpc>
              <a:spcAft>
                <a:spcPts val="400"/>
              </a:spcAft>
            </a:pPr>
            <a:r>
              <a:rPr lang="en-US" sz="2800" dirty="0"/>
              <a:t>Animal Genomics and Improvement Laboratory</a:t>
            </a:r>
          </a:p>
          <a:p>
            <a:pPr marL="0" indent="0">
              <a:lnSpc>
                <a:spcPts val="3200"/>
              </a:lnSpc>
              <a:spcAft>
                <a:spcPts val="400"/>
              </a:spcAft>
            </a:pPr>
            <a:r>
              <a:rPr lang="en-US" sz="2800" dirty="0"/>
              <a:t>ARS, USDA, Beltsville, MD</a:t>
            </a:r>
          </a:p>
          <a:p>
            <a:pPr marL="0" indent="0">
              <a:lnSpc>
                <a:spcPts val="3200"/>
              </a:lnSpc>
              <a:spcAft>
                <a:spcPts val="400"/>
              </a:spcAft>
            </a:pPr>
            <a:r>
              <a:rPr lang="en-US" sz="2800" dirty="0" err="1">
                <a:solidFill>
                  <a:srgbClr val="244270"/>
                </a:solidFill>
              </a:rPr>
              <a:t>john.cole@usda.gov</a:t>
            </a:r>
            <a:endParaRPr lang="en-US" sz="2800" dirty="0">
              <a:solidFill>
                <a:srgbClr val="24427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D82D-ED01-EF43-A9DA-63428787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659F3-0B25-984E-AC7F-48161655D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IR measures of CH</a:t>
            </a:r>
            <a:r>
              <a:rPr lang="en-US" baseline="-25000" dirty="0"/>
              <a:t>4</a:t>
            </a:r>
            <a:r>
              <a:rPr lang="en-US" dirty="0"/>
              <a:t> in breath samples taken in milking parlor</a:t>
            </a:r>
          </a:p>
          <a:p>
            <a:r>
              <a:rPr lang="en-US" dirty="0"/>
              <a:t>Samples averaged into a single observation per cow</a:t>
            </a:r>
          </a:p>
          <a:p>
            <a:r>
              <a:rPr lang="en-US" dirty="0"/>
              <a:t>Test-day milk, fat, and protein information also available</a:t>
            </a:r>
          </a:p>
          <a:p>
            <a:r>
              <a:rPr lang="en-US" dirty="0"/>
              <a:t>Rumen sample collected by esophageal intubation</a:t>
            </a:r>
          </a:p>
        </p:txBody>
      </p:sp>
      <p:pic>
        <p:nvPicPr>
          <p:cNvPr id="1026" name="Picture 2" descr="guardian ng gas monitor for lpg bottling">
            <a:extLst>
              <a:ext uri="{FF2B5EF4-FFF2-40B4-BE49-F238E27FC236}">
                <a16:creationId xmlns:a16="http://schemas.microsoft.com/office/drawing/2014/main" id="{9E8F7750-1AB4-3045-8F7E-E53929E0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206241" cy="37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6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FEE4-B4C2-6848-8A3C-582116E4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Microbiome sequencing and host genotyping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0993-97C9-2843-8029-D1EE009CA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Rumen samples</a:t>
            </a:r>
          </a:p>
          <a:p>
            <a:pPr lvl="1"/>
            <a:r>
              <a:rPr lang="en-US" dirty="0"/>
              <a:t>Homogenized</a:t>
            </a:r>
          </a:p>
          <a:p>
            <a:pPr lvl="1"/>
            <a:r>
              <a:rPr lang="en-US" dirty="0"/>
              <a:t>Qiagen </a:t>
            </a:r>
            <a:r>
              <a:rPr lang="en-US" dirty="0" err="1"/>
              <a:t>PowerSoil</a:t>
            </a:r>
            <a:r>
              <a:rPr lang="en-US" dirty="0"/>
              <a:t> kit for DNA extraction</a:t>
            </a:r>
          </a:p>
          <a:p>
            <a:pPr lvl="1"/>
            <a:r>
              <a:rPr lang="en-US" dirty="0"/>
              <a:t>Concentration and purity by </a:t>
            </a:r>
            <a:r>
              <a:rPr lang="en-US" dirty="0" err="1"/>
              <a:t>NanoDrop</a:t>
            </a:r>
            <a:r>
              <a:rPr lang="en-US" dirty="0"/>
              <a:t> and Qubit</a:t>
            </a:r>
          </a:p>
          <a:p>
            <a:pPr lvl="1"/>
            <a:r>
              <a:rPr lang="en-US" dirty="0"/>
              <a:t>Barcoding</a:t>
            </a:r>
          </a:p>
          <a:p>
            <a:pPr lvl="1"/>
            <a:r>
              <a:rPr lang="en-US" dirty="0"/>
              <a:t>Nanopore sequencing</a:t>
            </a:r>
          </a:p>
          <a:p>
            <a:pPr lvl="1"/>
            <a:r>
              <a:rPr lang="en-US" dirty="0"/>
              <a:t>Alignment with DIAMOND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F35C-B872-0B40-B860-2C82306F47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Rumen samples (cont’d)</a:t>
            </a:r>
          </a:p>
          <a:p>
            <a:pPr lvl="1"/>
            <a:r>
              <a:rPr lang="en-US" dirty="0"/>
              <a:t>Taxonomy with MEGAN</a:t>
            </a:r>
          </a:p>
          <a:p>
            <a:r>
              <a:rPr lang="en-US" dirty="0"/>
              <a:t>Host genotypes</a:t>
            </a:r>
          </a:p>
          <a:p>
            <a:pPr lvl="1"/>
            <a:r>
              <a:rPr lang="en-US" dirty="0"/>
              <a:t>Illumina Euro12K</a:t>
            </a:r>
          </a:p>
          <a:p>
            <a:pPr lvl="1"/>
            <a:r>
              <a:rPr lang="en-US" dirty="0"/>
              <a:t>Imputation with Beagle</a:t>
            </a:r>
          </a:p>
          <a:p>
            <a:pPr lvl="1"/>
            <a:r>
              <a:rPr lang="en-US" dirty="0"/>
              <a:t>54K genotype</a:t>
            </a:r>
          </a:p>
          <a:p>
            <a:pPr lvl="1"/>
            <a:r>
              <a:rPr lang="en-US" dirty="0" err="1"/>
              <a:t>Monomorphs</a:t>
            </a:r>
            <a:r>
              <a:rPr lang="en-US" dirty="0"/>
              <a:t>, MAF, </a:t>
            </a:r>
            <a:r>
              <a:rPr lang="en-US" dirty="0">
                <a:solidFill>
                  <a:srgbClr val="FF0000"/>
                </a:solidFill>
              </a:rPr>
              <a:t>autosomes?</a:t>
            </a:r>
          </a:p>
        </p:txBody>
      </p:sp>
    </p:spTree>
    <p:extLst>
      <p:ext uri="{BB962C8B-B14F-4D97-AF65-F5344CB8AC3E}">
        <p14:creationId xmlns:p14="http://schemas.microsoft.com/office/powerpoint/2010/main" val="418557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F969-D14B-624C-BE6F-DF56C208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microbiome sequencing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06791B-E522-524E-A6D2-0556D4ADDF7C}"/>
              </a:ext>
            </a:extLst>
          </p:cNvPr>
          <p:cNvGrpSpPr/>
          <p:nvPr/>
        </p:nvGrpSpPr>
        <p:grpSpPr>
          <a:xfrm>
            <a:off x="798893" y="895670"/>
            <a:ext cx="7911967" cy="3671129"/>
            <a:chOff x="365759" y="751292"/>
            <a:chExt cx="7911967" cy="367112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EC0FBB8-7443-A944-ADEC-6E6D1A504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0239" y="1212957"/>
              <a:ext cx="0" cy="45720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804D1-7D52-3844-9BDD-327983A07C2A}"/>
                </a:ext>
              </a:extLst>
            </p:cNvPr>
            <p:cNvSpPr txBox="1"/>
            <p:nvPr/>
          </p:nvSpPr>
          <p:spPr>
            <a:xfrm>
              <a:off x="365759" y="751292"/>
              <a:ext cx="27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416 samples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C907AD-25FE-4446-905B-8C5DE4255D11}"/>
                </a:ext>
              </a:extLst>
            </p:cNvPr>
            <p:cNvSpPr txBox="1"/>
            <p:nvPr/>
          </p:nvSpPr>
          <p:spPr>
            <a:xfrm>
              <a:off x="1719944" y="1683997"/>
              <a:ext cx="27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627 taxa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7BD907-3E97-A644-98AE-9AFBD5EFC3BD}"/>
                </a:ext>
              </a:extLst>
            </p:cNvPr>
            <p:cNvSpPr txBox="1"/>
            <p:nvPr/>
          </p:nvSpPr>
          <p:spPr>
            <a:xfrm>
              <a:off x="2621278" y="2616702"/>
              <a:ext cx="27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134 genera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9E55E8-4F46-0A4D-A0A4-63FD2D639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093" y="2145662"/>
              <a:ext cx="0" cy="45720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FDEC484-3773-BF47-8849-56D04AA36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3759" y="3078367"/>
              <a:ext cx="0" cy="457201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044B35-2B0B-3A47-90DF-9FEB0A845926}"/>
                </a:ext>
              </a:extLst>
            </p:cNvPr>
            <p:cNvSpPr txBox="1"/>
            <p:nvPr/>
          </p:nvSpPr>
          <p:spPr>
            <a:xfrm>
              <a:off x="4295957" y="2945093"/>
              <a:ext cx="3981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- Present in 70% of samples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>
                  <a:solidFill>
                    <a:srgbClr val="FF0000"/>
                  </a:solidFill>
                </a:rPr>
                <a:t>- Reads From at least 50% of genera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E43EE9-2C44-8E47-8037-F0A959F710AC}"/>
                </a:ext>
              </a:extLst>
            </p:cNvPr>
            <p:cNvSpPr txBox="1"/>
            <p:nvPr/>
          </p:nvSpPr>
          <p:spPr>
            <a:xfrm>
              <a:off x="3832457" y="3591424"/>
              <a:ext cx="1798325" cy="830997"/>
            </a:xfrm>
            <a:prstGeom prst="rect">
              <a:avLst/>
            </a:prstGeom>
            <a:noFill/>
            <a:ln w="317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24 genera</a:t>
              </a:r>
              <a:br>
                <a:rPr lang="en-US" sz="2400" b="1" dirty="0"/>
              </a:br>
              <a:r>
                <a:rPr lang="en-US" sz="2400" b="1" dirty="0"/>
                <a:t>337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76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81AE-C69E-2B4C-A48A-34677B17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704A-2F11-9848-9090-FD90AD2D02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GRM constructed by Method 2 of </a:t>
            </a:r>
            <a:r>
              <a:rPr lang="en-US" dirty="0" err="1"/>
              <a:t>VanRaden</a:t>
            </a:r>
            <a:r>
              <a:rPr lang="en-US" dirty="0"/>
              <a:t> (2008)</a:t>
            </a:r>
          </a:p>
          <a:p>
            <a:r>
              <a:rPr lang="en-US" dirty="0"/>
              <a:t>Relative abundance phenotypes normalized to account for zero-inflated Poisson data</a:t>
            </a:r>
          </a:p>
          <a:p>
            <a:r>
              <a:rPr lang="en-US" dirty="0"/>
              <a:t>Bivariate models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concentration data (mean = 853 ppm ± 278)</a:t>
            </a:r>
          </a:p>
          <a:p>
            <a:pPr lvl="1"/>
            <a:r>
              <a:rPr lang="en-US" dirty="0"/>
              <a:t>Relative abundance of a genus</a:t>
            </a:r>
          </a:p>
          <a:p>
            <a:pPr lvl="1"/>
            <a:r>
              <a:rPr lang="en-US" dirty="0"/>
              <a:t>24 models in all</a:t>
            </a:r>
          </a:p>
          <a:p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, λ</a:t>
            </a:r>
            <a:r>
              <a:rPr lang="en-US" baseline="-25000" dirty="0"/>
              <a:t>CH4←RA</a:t>
            </a:r>
          </a:p>
        </p:txBody>
      </p:sp>
    </p:spTree>
    <p:extLst>
      <p:ext uri="{BB962C8B-B14F-4D97-AF65-F5344CB8AC3E}">
        <p14:creationId xmlns:p14="http://schemas.microsoft.com/office/powerpoint/2010/main" val="16070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5874-26BD-A646-82BB-20F864E2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Recursive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30CE5-BEFD-A746-B46C-25826BDAD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Based on structural equation models</a:t>
            </a:r>
          </a:p>
          <a:p>
            <a:pPr lvl="1"/>
            <a:r>
              <a:rPr lang="en-US" dirty="0"/>
              <a:t>Wright (1934)</a:t>
            </a:r>
          </a:p>
          <a:p>
            <a:r>
              <a:rPr lang="en-US" dirty="0"/>
              <a:t>Extension of the classical model in which correlations have no directionality</a:t>
            </a:r>
          </a:p>
          <a:p>
            <a:r>
              <a:rPr lang="en-US" dirty="0"/>
              <a:t>Allows for directional effects, e.g., the effect of RA on CH</a:t>
            </a:r>
            <a:r>
              <a:rPr lang="en-US" baseline="-25000" dirty="0"/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6F1D85-D76B-4B44-8C6E-A7E921DFB2C8}"/>
              </a:ext>
            </a:extLst>
          </p:cNvPr>
          <p:cNvGrpSpPr/>
          <p:nvPr/>
        </p:nvGrpSpPr>
        <p:grpSpPr>
          <a:xfrm>
            <a:off x="127183" y="914400"/>
            <a:ext cx="4470943" cy="3758837"/>
            <a:chOff x="127183" y="914400"/>
            <a:chExt cx="4470943" cy="37588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5EFA1F-DBFE-714C-B75E-492ED1D0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83" y="914400"/>
              <a:ext cx="4470943" cy="375883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2802AB-6329-FC4C-AE5F-A93342001233}"/>
                </a:ext>
              </a:extLst>
            </p:cNvPr>
            <p:cNvCxnSpPr>
              <a:cxnSpLocks/>
            </p:cNvCxnSpPr>
            <p:nvPr/>
          </p:nvCxnSpPr>
          <p:spPr>
            <a:xfrm>
              <a:off x="1748700" y="2926079"/>
              <a:ext cx="1138191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A45DB4-B530-0D4B-B98A-D26730AD0B88}"/>
                </a:ext>
              </a:extLst>
            </p:cNvPr>
            <p:cNvSpPr txBox="1"/>
            <p:nvPr/>
          </p:nvSpPr>
          <p:spPr>
            <a:xfrm>
              <a:off x="1672047" y="2952203"/>
              <a:ext cx="15414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Effect of CH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4</a:t>
              </a:r>
              <a:r>
                <a:rPr lang="en-US" sz="1400" b="1" dirty="0">
                  <a:solidFill>
                    <a:srgbClr val="FF0000"/>
                  </a:solidFill>
                </a:rPr>
                <a:t> on RA doesn’t make much sense in the environment of the rumen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0006E3-D0F8-3A42-9D2A-65F7C8A62214}"/>
              </a:ext>
            </a:extLst>
          </p:cNvPr>
          <p:cNvSpPr txBox="1"/>
          <p:nvPr/>
        </p:nvSpPr>
        <p:spPr>
          <a:xfrm>
            <a:off x="1593669" y="4418536"/>
            <a:ext cx="154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Genetic correlation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0521A-E599-A04F-8C75-538B83A99F76}"/>
              </a:ext>
            </a:extLst>
          </p:cNvPr>
          <p:cNvSpPr txBox="1"/>
          <p:nvPr/>
        </p:nvSpPr>
        <p:spPr>
          <a:xfrm>
            <a:off x="1591946" y="676915"/>
            <a:ext cx="154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Residual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299883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7E8-34D4-3E40-8CA8-17050E33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0A7E-E9BC-E043-AE8C-C7317FA9AE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+λ</a:t>
            </a:r>
            <a:r>
              <a:rPr lang="en-US" baseline="-25000" dirty="0"/>
              <a:t>CH4←RA</a:t>
            </a:r>
            <a:r>
              <a:rPr lang="en-US" dirty="0"/>
              <a:t> → more CH4</a:t>
            </a:r>
          </a:p>
          <a:p>
            <a:r>
              <a:rPr lang="en-US" dirty="0"/>
              <a:t>-λ</a:t>
            </a:r>
            <a:r>
              <a:rPr lang="en-US" baseline="-25000" dirty="0"/>
              <a:t>CH4←RA</a:t>
            </a:r>
            <a:r>
              <a:rPr lang="en-US" dirty="0"/>
              <a:t> → less CH</a:t>
            </a:r>
            <a:r>
              <a:rPr lang="en-US" baseline="-25000" dirty="0"/>
              <a:t>4</a:t>
            </a:r>
          </a:p>
          <a:p>
            <a:r>
              <a:rPr lang="en-US" dirty="0"/>
              <a:t>Genus </a:t>
            </a:r>
            <a:r>
              <a:rPr lang="en-US" dirty="0" err="1"/>
              <a:t>Ciliophora</a:t>
            </a:r>
            <a:r>
              <a:rPr lang="en-US" dirty="0"/>
              <a:t>, </a:t>
            </a:r>
            <a:r>
              <a:rPr lang="en-US" i="1" dirty="0" err="1"/>
              <a:t>Methanobrevibacter</a:t>
            </a:r>
            <a:r>
              <a:rPr lang="en-US" dirty="0"/>
              <a:t> sp., </a:t>
            </a:r>
            <a:r>
              <a:rPr lang="en-US" i="1" dirty="0" err="1"/>
              <a:t>Neocallimastix</a:t>
            </a:r>
            <a:r>
              <a:rPr lang="en-US" dirty="0"/>
              <a:t> sp., </a:t>
            </a:r>
            <a:r>
              <a:rPr lang="en-US" i="1" dirty="0" err="1"/>
              <a:t>Fibrobacter</a:t>
            </a:r>
            <a:r>
              <a:rPr lang="en-US" dirty="0"/>
              <a:t> sp., </a:t>
            </a:r>
            <a:r>
              <a:rPr lang="en-US" i="1" dirty="0" err="1"/>
              <a:t>Prevotella</a:t>
            </a:r>
            <a:r>
              <a:rPr lang="en-US" dirty="0"/>
              <a:t> sp., and </a:t>
            </a:r>
            <a:r>
              <a:rPr lang="en-US" i="1" dirty="0" err="1"/>
              <a:t>Paraprevotella</a:t>
            </a:r>
            <a:r>
              <a:rPr lang="en-US" dirty="0"/>
              <a:t> sp. Increased CH</a:t>
            </a:r>
            <a:r>
              <a:rPr lang="en-US" baseline="-25000" dirty="0"/>
              <a:t>4</a:t>
            </a:r>
            <a:r>
              <a:rPr lang="en-US" dirty="0"/>
              <a:t> production</a:t>
            </a:r>
          </a:p>
          <a:p>
            <a:r>
              <a:rPr lang="en-US" dirty="0"/>
              <a:t>Possible targets for manipulation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0D9F-57D7-FF44-B8B6-733488C26E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Heritabilities</a:t>
            </a:r>
            <a:r>
              <a:rPr lang="en-US" dirty="0"/>
              <a:t> of CH</a:t>
            </a:r>
            <a:r>
              <a:rPr lang="en-US" baseline="-25000" dirty="0"/>
              <a:t>4</a:t>
            </a:r>
            <a:r>
              <a:rPr lang="en-US" dirty="0"/>
              <a:t> from both models averaged 0.12 ± 0.01</a:t>
            </a:r>
          </a:p>
          <a:p>
            <a:r>
              <a:rPr lang="en-US" dirty="0" err="1"/>
              <a:t>Heritabilities</a:t>
            </a:r>
            <a:r>
              <a:rPr lang="en-US" dirty="0"/>
              <a:t> of RA from both models averaged 0. 25 ± 0.01</a:t>
            </a:r>
          </a:p>
          <a:p>
            <a:pPr lvl="1"/>
            <a:r>
              <a:rPr lang="en-US" dirty="0"/>
              <a:t>Wide range: 0.08 to 0.48</a:t>
            </a:r>
          </a:p>
          <a:p>
            <a:r>
              <a:rPr lang="en-US" dirty="0"/>
              <a:t>Structural parameters not expected to affect h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028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114B-675B-F54A-A6F5-D401C23F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A962-C402-2F48-8BBE-B007E4124F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Correlations agreed</a:t>
            </a:r>
          </a:p>
          <a:p>
            <a:pPr lvl="1"/>
            <a:r>
              <a:rPr lang="en-US" dirty="0" err="1"/>
              <a:t>Ciliophora</a:t>
            </a:r>
            <a:endParaRPr lang="en-US" dirty="0"/>
          </a:p>
          <a:p>
            <a:pPr lvl="1"/>
            <a:r>
              <a:rPr lang="en-US" dirty="0" err="1"/>
              <a:t>Euryarchaeota</a:t>
            </a:r>
            <a:r>
              <a:rPr lang="en-US" dirty="0"/>
              <a:t> (</a:t>
            </a:r>
            <a:r>
              <a:rPr lang="en-US" i="1" dirty="0" err="1"/>
              <a:t>Methanobrevibacter</a:t>
            </a:r>
            <a:r>
              <a:rPr lang="en-US" dirty="0"/>
              <a:t> sp.),</a:t>
            </a:r>
          </a:p>
          <a:p>
            <a:pPr lvl="1"/>
            <a:r>
              <a:rPr lang="en-US" dirty="0" err="1"/>
              <a:t>Chytridiomycota</a:t>
            </a:r>
            <a:r>
              <a:rPr lang="en-US" dirty="0"/>
              <a:t> (</a:t>
            </a:r>
            <a:r>
              <a:rPr lang="en-US" i="1" dirty="0" err="1"/>
              <a:t>Neocallimastix</a:t>
            </a:r>
            <a:r>
              <a:rPr lang="en-US" dirty="0"/>
              <a:t> sp.)</a:t>
            </a:r>
          </a:p>
          <a:p>
            <a:pPr lvl="1"/>
            <a:r>
              <a:rPr lang="en-US" dirty="0" err="1"/>
              <a:t>Fibrobacteres</a:t>
            </a:r>
            <a:r>
              <a:rPr lang="en-US" dirty="0"/>
              <a:t> (</a:t>
            </a:r>
            <a:r>
              <a:rPr lang="en-US" i="1" dirty="0" err="1"/>
              <a:t>Fibrobacter</a:t>
            </a:r>
            <a:r>
              <a:rPr lang="en-US" dirty="0"/>
              <a:t> sp.)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CB817-D1A7-F84B-9124-DDD2BE9006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Correlations differed (signs changed)</a:t>
            </a:r>
          </a:p>
          <a:p>
            <a:pPr lvl="1"/>
            <a:r>
              <a:rPr lang="en-US" i="1" dirty="0" err="1"/>
              <a:t>Succinivibrio</a:t>
            </a:r>
            <a:r>
              <a:rPr lang="en-US" dirty="0"/>
              <a:t> sp. (both)</a:t>
            </a:r>
          </a:p>
          <a:p>
            <a:pPr lvl="1"/>
            <a:r>
              <a:rPr lang="en-US" i="1" dirty="0" err="1"/>
              <a:t>Succinimonas</a:t>
            </a:r>
            <a:r>
              <a:rPr lang="en-US" dirty="0"/>
              <a:t> sp. (bivariate)</a:t>
            </a:r>
          </a:p>
          <a:p>
            <a:pPr lvl="1"/>
            <a:r>
              <a:rPr lang="en-US" i="1" dirty="0"/>
              <a:t>Treponema</a:t>
            </a:r>
            <a:r>
              <a:rPr lang="en-US" dirty="0"/>
              <a:t> sp.</a:t>
            </a:r>
          </a:p>
        </p:txBody>
      </p:sp>
    </p:spTree>
    <p:extLst>
      <p:ext uri="{BB962C8B-B14F-4D97-AF65-F5344CB8AC3E}">
        <p14:creationId xmlns:p14="http://schemas.microsoft.com/office/powerpoint/2010/main" val="180503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Heritability estimates were similar between both models, as were most genetic correlations</a:t>
            </a:r>
          </a:p>
          <a:p>
            <a:r>
              <a:rPr lang="en-US" dirty="0"/>
              <a:t>SEM allows us to account for biologically plausible effects between traits</a:t>
            </a:r>
          </a:p>
          <a:p>
            <a:r>
              <a:rPr lang="en-US" dirty="0"/>
              <a:t>SEM may provide better predictions of correlations of specific genera with CH</a:t>
            </a:r>
            <a:r>
              <a:rPr lang="en-US" baseline="-25000" dirty="0"/>
              <a:t>4</a:t>
            </a:r>
          </a:p>
          <a:p>
            <a:r>
              <a:rPr lang="en-US" dirty="0"/>
              <a:t>Differing </a:t>
            </a:r>
            <a:r>
              <a:rPr lang="en-US" dirty="0" err="1"/>
              <a:t>heritabilities</a:t>
            </a:r>
            <a:r>
              <a:rPr lang="en-US" dirty="0"/>
              <a:t> and correlations may allow for more targeted selection criteria related to rumen microbiome</a:t>
            </a:r>
          </a:p>
          <a:p>
            <a:pPr lvl="1"/>
            <a:r>
              <a:rPr lang="en-US" dirty="0"/>
              <a:t>Restricted selection index to target methanogens?</a:t>
            </a:r>
          </a:p>
        </p:txBody>
      </p:sp>
    </p:spTree>
    <p:extLst>
      <p:ext uri="{BB962C8B-B14F-4D97-AF65-F5344CB8AC3E}">
        <p14:creationId xmlns:p14="http://schemas.microsoft.com/office/powerpoint/2010/main" val="341856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3AE-F730-0340-A0E1-4758AF6E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thoughts I had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2EA4-BD97-D847-905C-CE1BEB4ECF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there a relationship of test-day milk composition traits with RA?</a:t>
            </a:r>
          </a:p>
          <a:p>
            <a:pPr lvl="1"/>
            <a:r>
              <a:rPr lang="en-US" dirty="0"/>
              <a:t>Do some species produce more VFA for milk fat synthesis?</a:t>
            </a:r>
          </a:p>
          <a:p>
            <a:r>
              <a:rPr lang="en-US" dirty="0"/>
              <a:t>What about multiple complex traits?</a:t>
            </a:r>
          </a:p>
          <a:p>
            <a:pPr lvl="1"/>
            <a:r>
              <a:rPr lang="en-US" dirty="0"/>
              <a:t>How are they jointly related to CH</a:t>
            </a:r>
            <a:r>
              <a:rPr lang="en-US" baseline="-25000" dirty="0"/>
              <a:t>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0AC2C-8BC0-6644-B628-B046E933F3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does this relate to the challenge of identifying causation?</a:t>
            </a:r>
          </a:p>
        </p:txBody>
      </p:sp>
    </p:spTree>
    <p:extLst>
      <p:ext uri="{BB962C8B-B14F-4D97-AF65-F5344CB8AC3E}">
        <p14:creationId xmlns:p14="http://schemas.microsoft.com/office/powerpoint/2010/main" val="121695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 descr="crossb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8460"/>
            <a:ext cx="9144000" cy="4109201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0" y="38207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74" y="47348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>
                <a:effectLst/>
                <a:cs typeface="Calibri" pitchFamily="34" charset="0"/>
              </a:rPr>
              <a:t>ARS Image Gallery, image #K8587-14; photo by Bob Nichols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A7EA-AB1D-F94A-8F3D-95D443AB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442A-4B55-8049-8B2D-A29A625C33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There’s an online discussion group now: </a:t>
            </a:r>
            <a:r>
              <a:rPr lang="en-US" dirty="0">
                <a:hlinkClick r:id="rId2"/>
              </a:rPr>
              <a:t>animal-breeding-journal-club@googlegroups.com</a:t>
            </a:r>
            <a:r>
              <a:rPr lang="en-US" dirty="0"/>
              <a:t>.</a:t>
            </a:r>
          </a:p>
          <a:p>
            <a:r>
              <a:rPr lang="en-US" dirty="0"/>
              <a:t>Who wants to go next?</a:t>
            </a:r>
          </a:p>
          <a:p>
            <a:r>
              <a:rPr lang="en-US" dirty="0"/>
              <a:t>How should we distribute future papers?</a:t>
            </a:r>
          </a:p>
          <a:p>
            <a:r>
              <a:rPr lang="en-US" dirty="0"/>
              <a:t>I can accommodate 100 people in my Zoom conferences. If we have great demand I’ll see if I can get that expanded.</a:t>
            </a:r>
          </a:p>
          <a:p>
            <a:r>
              <a:rPr lang="en-US" dirty="0"/>
              <a:t>I can host slides on my website: </a:t>
            </a:r>
            <a:r>
              <a:rPr lang="en-US" dirty="0">
                <a:hlinkClick r:id="rId3"/>
              </a:rPr>
              <a:t>http://johnbcole.com/</a:t>
            </a:r>
            <a:r>
              <a:rPr lang="en-US" dirty="0"/>
              <a:t>.</a:t>
            </a:r>
          </a:p>
          <a:p>
            <a:r>
              <a:rPr lang="en-US" dirty="0"/>
              <a:t>We’ll try to keep to ~60 minutes.</a:t>
            </a:r>
          </a:p>
        </p:txBody>
      </p:sp>
    </p:spTree>
    <p:extLst>
      <p:ext uri="{BB962C8B-B14F-4D97-AF65-F5344CB8AC3E}">
        <p14:creationId xmlns:p14="http://schemas.microsoft.com/office/powerpoint/2010/main" val="296780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8CE0-F9B8-3C43-979A-3D951671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F779-A960-CA4D-99B3-75AF2B121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  <a:p>
            <a:pPr lvl="1"/>
            <a:r>
              <a:rPr lang="en-US" dirty="0"/>
              <a:t>Engage objectively with the material</a:t>
            </a:r>
          </a:p>
          <a:p>
            <a:pPr lvl="1"/>
            <a:r>
              <a:rPr lang="en-US" dirty="0"/>
              <a:t>Treat authors with respect</a:t>
            </a:r>
          </a:p>
          <a:p>
            <a:pPr lvl="1"/>
            <a:r>
              <a:rPr lang="en-US" dirty="0"/>
              <a:t>Critiques aren’t attacks</a:t>
            </a:r>
          </a:p>
          <a:p>
            <a:pPr lvl="1"/>
            <a:r>
              <a:rPr lang="en-US" dirty="0"/>
              <a:t>Offer solutions as well criticism</a:t>
            </a:r>
          </a:p>
          <a:p>
            <a:pPr lvl="1"/>
            <a:r>
              <a:rPr lang="en-US" dirty="0"/>
              <a:t>Our goal is to learn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36DBE-6B5C-814F-9A70-CED1CCC54C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  <a:p>
            <a:pPr lvl="1"/>
            <a:r>
              <a:rPr lang="en-US" dirty="0"/>
              <a:t>Treat presenters with respect</a:t>
            </a:r>
          </a:p>
          <a:p>
            <a:pPr lvl="1"/>
            <a:r>
              <a:rPr lang="en-US" dirty="0"/>
              <a:t>Ask questions in good faith</a:t>
            </a:r>
          </a:p>
          <a:p>
            <a:pPr lvl="1"/>
            <a:r>
              <a:rPr lang="en-US" dirty="0"/>
              <a:t>If a mistake is made, help fix it</a:t>
            </a:r>
          </a:p>
          <a:p>
            <a:pPr lvl="1"/>
            <a:r>
              <a:rPr lang="en-US" dirty="0"/>
              <a:t>Assume good faith</a:t>
            </a:r>
          </a:p>
        </p:txBody>
      </p:sp>
    </p:spTree>
    <p:extLst>
      <p:ext uri="{BB962C8B-B14F-4D97-AF65-F5344CB8AC3E}">
        <p14:creationId xmlns:p14="http://schemas.microsoft.com/office/powerpoint/2010/main" val="287134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DFB9-2A07-934D-8254-124A19FF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5965-B852-7649-9EE5-D99448DC02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I’m RL of AGIL</a:t>
            </a:r>
          </a:p>
          <a:p>
            <a:r>
              <a:rPr lang="en-US" dirty="0"/>
              <a:t>Our work focuses on genetic improvement, development of genomic tools, and understanding animal efficiency</a:t>
            </a:r>
          </a:p>
          <a:p>
            <a:r>
              <a:rPr lang="en-US" dirty="0"/>
              <a:t>ARS is USDA’s in-house research arm</a:t>
            </a:r>
          </a:p>
          <a:p>
            <a:r>
              <a:rPr lang="en-US" dirty="0"/>
              <a:t>I’m going first because this was my idea, not because I was requested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E8EFBC-8077-9C4C-8C72-B51CA6523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18945" r="8068"/>
          <a:stretch/>
        </p:blipFill>
        <p:spPr>
          <a:xfrm>
            <a:off x="4389120" y="946486"/>
            <a:ext cx="4747301" cy="28728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A6A78-D9C9-9C4D-8E6F-42734863CD9C}"/>
              </a:ext>
            </a:extLst>
          </p:cNvPr>
          <p:cNvSpPr txBox="1"/>
          <p:nvPr/>
        </p:nvSpPr>
        <p:spPr>
          <a:xfrm>
            <a:off x="4483765" y="3818022"/>
            <a:ext cx="4499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https://www.ars.usda.gov/northeast-area/beltsville-md-barc/beltsville-agricultural-research-center/agil/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4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5039-B4D7-C641-94A9-03209573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lay of the land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785DE-3917-3E4D-BCD5-16B6793EE969}"/>
              </a:ext>
            </a:extLst>
          </p:cNvPr>
          <p:cNvGrpSpPr/>
          <p:nvPr/>
        </p:nvGrpSpPr>
        <p:grpSpPr>
          <a:xfrm>
            <a:off x="811274" y="725561"/>
            <a:ext cx="3016332" cy="4155963"/>
            <a:chOff x="554602" y="725561"/>
            <a:chExt cx="3016332" cy="41559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C97D46-6B44-6F4C-8892-AFC8C4940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02" y="725561"/>
              <a:ext cx="3016332" cy="201189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282B6A-3B4C-8B48-AEFB-F9DE57D30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48" y="2784045"/>
              <a:ext cx="2796639" cy="2097479"/>
            </a:xfrm>
            <a:prstGeom prst="rect">
              <a:avLst/>
            </a:prstGeom>
          </p:spPr>
        </p:pic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FC8341C5-CFEF-634E-91A0-CA3BF0E0DEB5}"/>
                </a:ext>
              </a:extLst>
            </p:cNvPr>
            <p:cNvSpPr/>
            <p:nvPr/>
          </p:nvSpPr>
          <p:spPr>
            <a:xfrm>
              <a:off x="993985" y="3157795"/>
              <a:ext cx="237507" cy="178130"/>
            </a:xfrm>
            <a:prstGeom prst="star5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0D28E46-8A8D-BD4A-A3D2-354BFD6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763" y="794910"/>
            <a:ext cx="3998765" cy="38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27E2-F354-0B41-B302-F92C4852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Saborío</a:t>
            </a:r>
            <a:r>
              <a:rPr lang="en-US" dirty="0"/>
              <a:t>‐Montero et al. 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CE2FE-CE89-844B-AE50-E84E02F33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0572" r="8094" b="19238"/>
          <a:stretch/>
        </p:blipFill>
        <p:spPr>
          <a:xfrm>
            <a:off x="169815" y="849088"/>
            <a:ext cx="8763957" cy="38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Hypothesis</a:t>
            </a:r>
          </a:p>
          <a:p>
            <a:r>
              <a:rPr lang="en-US" sz="3200" dirty="0"/>
              <a:t>Materials and Methods</a:t>
            </a:r>
          </a:p>
          <a:p>
            <a:r>
              <a:rPr lang="en-US" sz="3200" dirty="0"/>
              <a:t>Results and Discussion</a:t>
            </a:r>
          </a:p>
          <a:p>
            <a:r>
              <a:rPr lang="en-US" sz="3200" dirty="0"/>
              <a:t>Conclusions</a:t>
            </a:r>
          </a:p>
          <a:p>
            <a:r>
              <a:rPr lang="en-US" sz="3200" dirty="0"/>
              <a:t>Future Directions</a:t>
            </a:r>
          </a:p>
        </p:txBody>
      </p:sp>
      <p:pic>
        <p:nvPicPr>
          <p:cNvPr id="1026" name="Picture 2" descr="Image result for dwight yoakam">
            <a:extLst>
              <a:ext uri="{FF2B5EF4-FFF2-40B4-BE49-F238E27FC236}">
                <a16:creationId xmlns:a16="http://schemas.microsoft.com/office/drawing/2014/main" id="{A2B73681-D568-9A45-B72F-D3243ADF3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r="24179"/>
          <a:stretch/>
        </p:blipFill>
        <p:spPr bwMode="auto">
          <a:xfrm>
            <a:off x="6239434" y="2213610"/>
            <a:ext cx="2538806" cy="24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3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7B3-9A01-604D-9EAC-75C07F3B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authors trying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6202-2484-CF40-86E0-3171475B0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Improve understanding of relationships among the hosts, microbiomes, and complex traits through improved modeling</a:t>
            </a:r>
          </a:p>
          <a:p>
            <a:pPr lvl="1"/>
            <a:r>
              <a:rPr lang="en-US" sz="2800" dirty="0"/>
              <a:t>All three may contribute to efficiency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248019-B99A-9B41-8A39-7531D8BCDDE1}"/>
              </a:ext>
            </a:extLst>
          </p:cNvPr>
          <p:cNvGrpSpPr/>
          <p:nvPr/>
        </p:nvGrpSpPr>
        <p:grpSpPr>
          <a:xfrm>
            <a:off x="3081417" y="1169303"/>
            <a:ext cx="5550093" cy="3178113"/>
            <a:chOff x="3081417" y="1169303"/>
            <a:chExt cx="5550093" cy="31781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04A6012-4BC5-DA47-B11A-59E71EBB14AD}"/>
                </a:ext>
              </a:extLst>
            </p:cNvPr>
            <p:cNvCxnSpPr>
              <a:cxnSpLocks/>
            </p:cNvCxnSpPr>
            <p:nvPr/>
          </p:nvCxnSpPr>
          <p:spPr>
            <a:xfrm>
              <a:off x="5408022" y="3931917"/>
              <a:ext cx="18026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3588D3-89B0-6543-8791-CA117417462B}"/>
                </a:ext>
              </a:extLst>
            </p:cNvPr>
            <p:cNvSpPr txBox="1"/>
            <p:nvPr/>
          </p:nvSpPr>
          <p:spPr>
            <a:xfrm>
              <a:off x="5596573" y="1169303"/>
              <a:ext cx="1541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Host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0CECC3-10F9-3B42-8011-7B05EC530EEC}"/>
                </a:ext>
              </a:extLst>
            </p:cNvPr>
            <p:cNvSpPr txBox="1"/>
            <p:nvPr/>
          </p:nvSpPr>
          <p:spPr>
            <a:xfrm>
              <a:off x="7090094" y="3516419"/>
              <a:ext cx="1541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Complex</a:t>
              </a:r>
              <a:br>
                <a:rPr lang="en-US" sz="2400" b="1" dirty="0">
                  <a:solidFill>
                    <a:srgbClr val="FF0000"/>
                  </a:solidFill>
                </a:rPr>
              </a:br>
              <a:r>
                <a:rPr lang="en-US" sz="2400" b="1" dirty="0">
                  <a:solidFill>
                    <a:srgbClr val="FF0000"/>
                  </a:solidFill>
                </a:rPr>
                <a:t>trait (CH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4</a:t>
              </a:r>
              <a:r>
                <a:rPr lang="en-US" sz="24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025F0D-AA3E-E64C-B3AF-191F739DF659}"/>
                </a:ext>
              </a:extLst>
            </p:cNvPr>
            <p:cNvSpPr txBox="1"/>
            <p:nvPr/>
          </p:nvSpPr>
          <p:spPr>
            <a:xfrm>
              <a:off x="3081417" y="3516418"/>
              <a:ext cx="2798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RA of rumen microbiota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543DDA-AB3D-A044-979E-3916B151B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503" y="1737362"/>
              <a:ext cx="1293223" cy="177905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C0129-BED9-4F4E-927B-7E2081C45AF5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6724332" y="1733005"/>
              <a:ext cx="1136470" cy="17834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949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0C29-9BFB-F049-8D95-5FA34DCC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CAEF-38BF-4241-BBFC-F5FEBCD497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“There is a recursive relationship in which the microbial composition affects the methane concentration (CH</a:t>
            </a:r>
            <a:r>
              <a:rPr lang="en-US" sz="3200" baseline="-25000" dirty="0"/>
              <a:t>4</a:t>
            </a:r>
            <a:r>
              <a:rPr lang="en-US" sz="3200" dirty="0"/>
              <a:t>) and both are under partial host genetic control.”</a:t>
            </a:r>
          </a:p>
        </p:txBody>
      </p:sp>
    </p:spTree>
    <p:extLst>
      <p:ext uri="{BB962C8B-B14F-4D97-AF65-F5344CB8AC3E}">
        <p14:creationId xmlns:p14="http://schemas.microsoft.com/office/powerpoint/2010/main" val="2530703716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24049</TotalTime>
  <Words>803</Words>
  <Application>Microsoft Macintosh PowerPoint</Application>
  <PresentationFormat>On-screen Show (16:9)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AIP-2017 Slide Master</vt:lpstr>
      <vt:lpstr>1_AIP-2017 Slide Master</vt:lpstr>
      <vt:lpstr>Structural equation models to disentangle the biological relationship between microbiota and complex traits</vt:lpstr>
      <vt:lpstr>Housekeeping</vt:lpstr>
      <vt:lpstr>Code of conduct</vt:lpstr>
      <vt:lpstr>Introduction</vt:lpstr>
      <vt:lpstr>The lay of the land</vt:lpstr>
      <vt:lpstr>Saborío‐Montero et al. (2020)</vt:lpstr>
      <vt:lpstr>Overview</vt:lpstr>
      <vt:lpstr>What are the authors trying to do?</vt:lpstr>
      <vt:lpstr>Hypothesis</vt:lpstr>
      <vt:lpstr>Phenotypes</vt:lpstr>
      <vt:lpstr>Microbiome sequencing and host genotyping</vt:lpstr>
      <vt:lpstr>Results of microbiome sequencing</vt:lpstr>
      <vt:lpstr>Genomic analysis</vt:lpstr>
      <vt:lpstr>Recursive model</vt:lpstr>
      <vt:lpstr>Results</vt:lpstr>
      <vt:lpstr>Results (cont’d)</vt:lpstr>
      <vt:lpstr>Conclusions</vt:lpstr>
      <vt:lpstr>A few thoughts I had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Cole, John</cp:lastModifiedBy>
  <cp:revision>603</cp:revision>
  <dcterms:created xsi:type="dcterms:W3CDTF">2017-04-14T13:19:57Z</dcterms:created>
  <dcterms:modified xsi:type="dcterms:W3CDTF">2020-03-25T12:43:39Z</dcterms:modified>
</cp:coreProperties>
</file>