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00" r:id="rId4"/>
    <p:sldId id="267" r:id="rId5"/>
    <p:sldId id="270" r:id="rId6"/>
    <p:sldId id="292" r:id="rId7"/>
    <p:sldId id="293" r:id="rId8"/>
    <p:sldId id="294" r:id="rId9"/>
    <p:sldId id="295" r:id="rId10"/>
    <p:sldId id="305" r:id="rId11"/>
    <p:sldId id="297" r:id="rId12"/>
    <p:sldId id="306" r:id="rId13"/>
    <p:sldId id="298" r:id="rId14"/>
    <p:sldId id="299" r:id="rId15"/>
    <p:sldId id="303" r:id="rId16"/>
    <p:sldId id="301" r:id="rId17"/>
    <p:sldId id="302" r:id="rId18"/>
    <p:sldId id="296" r:id="rId19"/>
    <p:sldId id="265" r:id="rId20"/>
    <p:sldId id="264" r:id="rId21"/>
    <p:sldId id="291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zanne Hubbard" initials="smh" lastIdx="1" clrIdx="0"/>
  <p:cmAuthor id="1" name="John Cole" initials="JC" lastIdx="1" clrIdx="1">
    <p:extLst>
      <p:ext uri="{19B8F6BF-5375-455C-9EA6-DF929625EA0E}">
        <p15:presenceInfo xmlns:p15="http://schemas.microsoft.com/office/powerpoint/2012/main" userId="41b81b8f614145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3C"/>
    <a:srgbClr val="244270"/>
    <a:srgbClr val="B00000"/>
    <a:srgbClr val="000000"/>
    <a:srgbClr val="CCFFFF"/>
    <a:srgbClr val="00563F"/>
    <a:srgbClr val="003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 autoAdjust="0"/>
    <p:restoredTop sz="86401" autoAdjust="0"/>
  </p:normalViewPr>
  <p:slideViewPr>
    <p:cSldViewPr snapToGrid="0">
      <p:cViewPr varScale="1">
        <p:scale>
          <a:sx n="145" d="100"/>
          <a:sy n="145" d="100"/>
        </p:scale>
        <p:origin x="1240" y="1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1T14:50:42.185" idx="1">
    <p:pos x="5062" y="631"/>
    <p:text>25,000, or 2,500?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3C757-BDB4-4525-A393-160674D9AC4F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BBEE1-9E7D-436C-9E26-870F38462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BEE1-9E7D-436C-9E26-870F3846246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BEE1-9E7D-436C-9E26-870F3846246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BEE1-9E7D-436C-9E26-870F3846246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BEE1-9E7D-436C-9E26-870F384624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BEE1-9E7D-436C-9E26-870F3846246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8412480" cy="3657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6750"/>
            <a:ext cx="7772400" cy="479822"/>
          </a:xfrm>
        </p:spPr>
        <p:txBody>
          <a:bodyPr/>
          <a:lstStyle>
            <a:lvl1pPr algn="l">
              <a:lnSpc>
                <a:spcPts val="4600"/>
              </a:lnSpc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12670"/>
            <a:ext cx="7772400" cy="246888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914400"/>
            <a:ext cx="4023360" cy="38404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914400"/>
            <a:ext cx="4023360" cy="38404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8631936" y="4807330"/>
            <a:ext cx="512064" cy="3552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979670"/>
            <a:ext cx="8659368" cy="18288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8412480" cy="365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160" y="4979670"/>
            <a:ext cx="5943600" cy="1828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11th World Congress on Genetics Applied to Livestock Production, Auckland, New Zealand, Feb. 12, 2018 (</a:t>
            </a:r>
            <a:fld id="{15B3028D-9398-4C32-B664-7BB0AE0371BF}" type="slidenum">
              <a:rPr lang="en-US" sz="8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583680" y="5004982"/>
            <a:ext cx="2011680" cy="123111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Cole et al.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cole@ars.usd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0022030216302739" TargetMode="External"/><Relationship Id="rId13" Type="http://schemas.openxmlformats.org/officeDocument/2006/relationships/hyperlink" Target="https://genomebiology.biomedcentral.com/articles/10.1186/gb-2009-10-4-r42" TargetMode="External"/><Relationship Id="rId3" Type="http://schemas.openxmlformats.org/officeDocument/2006/relationships/hyperlink" Target="https://www.ncbi.nlm.nih.gov/pmc/articles/PMC2922254/" TargetMode="External"/><Relationship Id="rId7" Type="http://schemas.openxmlformats.org/officeDocument/2006/relationships/hyperlink" Target="https://www.sciencedirect.com/science/article/pii/S0022030214001659" TargetMode="External"/><Relationship Id="rId12" Type="http://schemas.openxmlformats.org/officeDocument/2006/relationships/hyperlink" Target="http://www.xzlab.org/software/GEMMAmanual.pdf" TargetMode="External"/><Relationship Id="rId2" Type="http://schemas.openxmlformats.org/officeDocument/2006/relationships/hyperlink" Target="https://www.nature.com/articles/ng0500_2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nlinelibrary.wiley.com/doi/10.1111/age.12307/full" TargetMode="External"/><Relationship Id="rId11" Type="http://schemas.openxmlformats.org/officeDocument/2006/relationships/hyperlink" Target="http://genome.cshlp.org/content/13/11/2498.long" TargetMode="External"/><Relationship Id="rId5" Type="http://schemas.openxmlformats.org/officeDocument/2006/relationships/hyperlink" Target="https://bmcgenet.biomedcentral.com/articles/10.1186/s12863-016-0454-6" TargetMode="External"/><Relationship Id="rId10" Type="http://schemas.openxmlformats.org/officeDocument/2006/relationships/hyperlink" Target="https://www.ncbi.nlm.nih.gov/pmc/articles/PMC2832824/" TargetMode="External"/><Relationship Id="rId4" Type="http://schemas.openxmlformats.org/officeDocument/2006/relationships/hyperlink" Target="https://www.sciencedirect.com/science/article/pii/S0093691X00003113" TargetMode="External"/><Relationship Id="rId9" Type="http://schemas.openxmlformats.org/officeDocument/2006/relationships/hyperlink" Target="https://www.adsa.org/2017/abstracts/376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27206"/>
            <a:ext cx="8229600" cy="479822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sz="3300" dirty="0"/>
              <a:t>Genome-wide association study and gene network analysis of fertility, retained placenta, and </a:t>
            </a:r>
            <a:r>
              <a:rPr lang="en-US" sz="3300" dirty="0" err="1"/>
              <a:t>metritis</a:t>
            </a:r>
            <a:r>
              <a:rPr lang="en-US" sz="3300" dirty="0"/>
              <a:t> in U.S. Holstein cattle </a:t>
            </a:r>
            <a:r>
              <a:rPr lang="en-US" sz="3300" dirty="0">
                <a:solidFill>
                  <a:srgbClr val="FFFF00"/>
                </a:solidFill>
              </a:rPr>
              <a:t>(Paper 610)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12670"/>
            <a:ext cx="8229600" cy="246888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z="2200" dirty="0">
                <a:solidFill>
                  <a:srgbClr val="244270"/>
                </a:solidFill>
              </a:rPr>
              <a:t>J.B. Cole,*</a:t>
            </a:r>
            <a:r>
              <a:rPr lang="en-US" sz="2200" baseline="30000" dirty="0">
                <a:solidFill>
                  <a:srgbClr val="244270"/>
                </a:solidFill>
              </a:rPr>
              <a:t>1</a:t>
            </a:r>
            <a:r>
              <a:rPr lang="en-US" sz="2200" dirty="0">
                <a:solidFill>
                  <a:srgbClr val="244270"/>
                </a:solidFill>
              </a:rPr>
              <a:t> K.L. Parker Gaddis,</a:t>
            </a:r>
            <a:r>
              <a:rPr lang="en-US" sz="2200" baseline="30000" dirty="0">
                <a:solidFill>
                  <a:srgbClr val="244270"/>
                </a:solidFill>
              </a:rPr>
              <a:t>2</a:t>
            </a:r>
            <a:r>
              <a:rPr lang="en-US" sz="2200" dirty="0">
                <a:solidFill>
                  <a:srgbClr val="244270"/>
                </a:solidFill>
              </a:rPr>
              <a:t> D.J. Null,</a:t>
            </a:r>
            <a:r>
              <a:rPr lang="en-US" sz="2200" baseline="30000" dirty="0">
                <a:solidFill>
                  <a:srgbClr val="244270"/>
                </a:solidFill>
              </a:rPr>
              <a:t>1</a:t>
            </a:r>
            <a:r>
              <a:rPr lang="en-US" sz="2200" dirty="0">
                <a:solidFill>
                  <a:srgbClr val="244270"/>
                </a:solidFill>
              </a:rPr>
              <a:t> C. Maltecca,</a:t>
            </a:r>
            <a:r>
              <a:rPr lang="en-US" sz="2200" baseline="30000" dirty="0">
                <a:solidFill>
                  <a:srgbClr val="244270"/>
                </a:solidFill>
              </a:rPr>
              <a:t>3</a:t>
            </a:r>
            <a:r>
              <a:rPr lang="en-US" sz="2200" dirty="0">
                <a:solidFill>
                  <a:srgbClr val="244270"/>
                </a:solidFill>
              </a:rPr>
              <a:t> and J.S. Clay</a:t>
            </a:r>
            <a:r>
              <a:rPr lang="en-US" sz="2200" baseline="30000" dirty="0">
                <a:solidFill>
                  <a:srgbClr val="244270"/>
                </a:solidFill>
              </a:rPr>
              <a:t>4</a:t>
            </a:r>
          </a:p>
          <a:p>
            <a:pPr>
              <a:lnSpc>
                <a:spcPts val="2000"/>
              </a:lnSpc>
            </a:pPr>
            <a:endParaRPr lang="en-US" sz="2200" dirty="0"/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1900" baseline="30000" dirty="0"/>
              <a:t>1</a:t>
            </a:r>
            <a:r>
              <a:rPr lang="en-US" sz="1900" dirty="0"/>
              <a:t>Animal Genomics and Improvement Laboratory, ARS, USDA, Beltsville, MD, USA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1900" baseline="30000" dirty="0"/>
              <a:t>2</a:t>
            </a:r>
            <a:r>
              <a:rPr lang="en-US" sz="1900" dirty="0"/>
              <a:t>Council on Dairy Cattle Breeding, Bowie, MD, USA</a:t>
            </a:r>
          </a:p>
          <a:p>
            <a:pPr marL="91440" indent="-91440">
              <a:lnSpc>
                <a:spcPts val="2000"/>
              </a:lnSpc>
              <a:spcAft>
                <a:spcPts val="600"/>
              </a:spcAft>
            </a:pPr>
            <a:r>
              <a:rPr lang="en-US" sz="1900" baseline="30000" dirty="0"/>
              <a:t>3</a:t>
            </a:r>
            <a:r>
              <a:rPr lang="en-US" sz="1900" dirty="0"/>
              <a:t>Department of Animal Science, College of Agriculture and Life Sciences, North Carolina State University, Raleigh, NC, USA</a:t>
            </a:r>
          </a:p>
          <a:p>
            <a:pPr>
              <a:lnSpc>
                <a:spcPts val="2000"/>
              </a:lnSpc>
            </a:pPr>
            <a:r>
              <a:rPr lang="en-US" sz="1900" baseline="30000" dirty="0"/>
              <a:t>4</a:t>
            </a:r>
            <a:r>
              <a:rPr lang="en-US" sz="1900" dirty="0"/>
              <a:t>Dairy Records Management Systems, Raleigh, NC, USA</a:t>
            </a:r>
          </a:p>
          <a:p>
            <a:pPr>
              <a:lnSpc>
                <a:spcPts val="2000"/>
              </a:lnSpc>
            </a:pPr>
            <a:endParaRPr lang="en-US" sz="1900" dirty="0"/>
          </a:p>
          <a:p>
            <a:pPr>
              <a:lnSpc>
                <a:spcPts val="2000"/>
              </a:lnSpc>
            </a:pPr>
            <a:r>
              <a:rPr lang="en-US" sz="2100" dirty="0">
                <a:solidFill>
                  <a:srgbClr val="244270"/>
                </a:solidFill>
              </a:rPr>
              <a:t>*john.cole@ars.usda.gov</a:t>
            </a: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436418" y="4549479"/>
            <a:ext cx="3048000" cy="264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GWAS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-228600">
              <a:spcAft>
                <a:spcPts val="3000"/>
              </a:spcAft>
            </a:pPr>
            <a:r>
              <a:rPr lang="en-US" dirty="0">
                <a:solidFill>
                  <a:srgbClr val="B00000"/>
                </a:solidFill>
              </a:rPr>
              <a:t>43</a:t>
            </a:r>
            <a:r>
              <a:rPr lang="en-US" dirty="0"/>
              <a:t> and </a:t>
            </a:r>
            <a:r>
              <a:rPr lang="en-US" dirty="0">
                <a:solidFill>
                  <a:srgbClr val="B00000"/>
                </a:solidFill>
              </a:rPr>
              <a:t>11</a:t>
            </a:r>
            <a:r>
              <a:rPr lang="en-US" dirty="0"/>
              <a:t> SNPs significant in bull and cow populations, respectively</a:t>
            </a:r>
          </a:p>
          <a:p>
            <a:pPr marL="228600" indent="-228600">
              <a:spcAft>
                <a:spcPts val="3000"/>
              </a:spcAft>
            </a:pPr>
            <a:r>
              <a:rPr lang="en-US" dirty="0"/>
              <a:t>Developmental, cell-signaling, and protein modification processes represented in both populations</a:t>
            </a:r>
          </a:p>
          <a:p>
            <a:pPr marL="228600" indent="-228600">
              <a:spcAft>
                <a:spcPts val="3000"/>
              </a:spcAft>
            </a:pPr>
            <a:r>
              <a:rPr lang="en-US" dirty="0"/>
              <a:t>Top SNPs did not overlap between populations</a:t>
            </a:r>
          </a:p>
        </p:txBody>
      </p:sp>
    </p:spTree>
    <p:extLst>
      <p:ext uri="{BB962C8B-B14F-4D97-AF65-F5344CB8AC3E}">
        <p14:creationId xmlns:p14="http://schemas.microsoft.com/office/powerpoint/2010/main" val="189231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GWAS results </a:t>
            </a:r>
            <a:r>
              <a:rPr lang="en-US" sz="2400" i="1" dirty="0">
                <a:solidFill>
                  <a:srgbClr val="CCFFFF"/>
                </a:solidFill>
              </a:rPr>
              <a:t>(continued)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8639130"/>
              </p:ext>
            </p:extLst>
          </p:nvPr>
        </p:nvGraphicFramePr>
        <p:xfrm>
          <a:off x="348827" y="948272"/>
          <a:ext cx="8456355" cy="3676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Group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SNP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</a:rPr>
                        <a:t>Chr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Location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Gene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Function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–log</a:t>
                      </a:r>
                      <a:r>
                        <a:rPr lang="en-US" sz="1500" b="1" baseline="-25000" dirty="0">
                          <a:effectLst/>
                        </a:rPr>
                        <a:t>10</a:t>
                      </a:r>
                      <a:r>
                        <a:rPr lang="en-US" sz="1500" b="1" dirty="0">
                          <a:effectLst/>
                        </a:rPr>
                        <a:t>(</a:t>
                      </a:r>
                      <a:r>
                        <a:rPr lang="en-US" sz="1500" b="1" i="1" dirty="0">
                          <a:effectLst/>
                        </a:rPr>
                        <a:t>P</a:t>
                      </a:r>
                      <a:r>
                        <a:rPr lang="en-US" sz="1500" b="1" dirty="0">
                          <a:effectLst/>
                        </a:rPr>
                        <a:t>)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Bulls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 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 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 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 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BTB-00790451</a:t>
                      </a:r>
                      <a:endParaRPr lang="en-US" sz="1500" b="1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20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57,373,160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13716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</a:rPr>
                        <a:t>FBXL7</a:t>
                      </a:r>
                      <a:endParaRPr lang="en-US" sz="1500" b="1" i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</a:rPr>
                        <a:t>Ubiquitination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44.67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13716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ARS-BFGL-NGS-64415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18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48,486,442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13716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</a:rPr>
                        <a:t>ECH1</a:t>
                      </a:r>
                      <a:endParaRPr lang="en-US" sz="1500" b="1" i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Fatty acid degradation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41.43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13716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ARS-BFGL-NGS-72630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6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118,871,663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13716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</a:rPr>
                        <a:t>SORCS2</a:t>
                      </a:r>
                      <a:endParaRPr lang="en-US" sz="1500" b="1" i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Nervous system development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21.88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13716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BTB-00259343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6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62,642,435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13716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</a:rPr>
                        <a:t>BEND4</a:t>
                      </a:r>
                      <a:endParaRPr lang="en-US" sz="1500" b="1" i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Longevity</a:t>
                      </a:r>
                      <a:endParaRPr lang="en-US" sz="1500" b="1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15.02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13716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Hapmap55409-rs29022997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4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33,236,485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13716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</a:rPr>
                        <a:t>CROT</a:t>
                      </a:r>
                      <a:endParaRPr lang="en-US" sz="1500" b="1" i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Lipid metabolism</a:t>
                      </a:r>
                      <a:endParaRPr lang="en-US" sz="1500" b="1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12.77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13716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Cows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 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 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 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 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ARS-BFGL-NGS-23066</a:t>
                      </a:r>
                      <a:endParaRPr lang="en-US" sz="1500" b="1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6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92,153,394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13716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</a:rPr>
                        <a:t>CDKL2</a:t>
                      </a:r>
                      <a:endParaRPr lang="en-US" sz="1500" b="1" i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Sex differentiation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13.26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13716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BTB-00062715</a:t>
                      </a:r>
                      <a:endParaRPr lang="en-US" sz="1500" b="1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135,269,426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13716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</a:rPr>
                        <a:t>EPHB1</a:t>
                      </a:r>
                      <a:endParaRPr lang="en-US" sz="1500" b="1" i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Cell signaling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9.08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13716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BTB-00176697</a:t>
                      </a:r>
                      <a:endParaRPr lang="en-US" sz="1500" b="1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4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40,934,520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13716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</a:rPr>
                        <a:t>SEMA3C</a:t>
                      </a:r>
                      <a:endParaRPr lang="en-US" sz="1500" b="1" i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Embryonic development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8.02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13716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ARS-BFGL-NGS-111133</a:t>
                      </a:r>
                      <a:endParaRPr lang="en-US" sz="1500" b="1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4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119,341,142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13716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</a:rPr>
                        <a:t>UBE3C</a:t>
                      </a:r>
                      <a:endParaRPr lang="en-US" sz="1500" b="1" i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</a:rPr>
                        <a:t>Ubiquitination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7.96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13716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ARS-BFGL-NGS-36082</a:t>
                      </a:r>
                      <a:endParaRPr lang="en-US" sz="1500" b="1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17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55,916,203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13716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</a:rPr>
                        <a:t>KDM2B</a:t>
                      </a:r>
                      <a:endParaRPr lang="en-US" sz="1500" b="1" i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Ubiquitination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7.45</a:t>
                      </a: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13716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318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and </a:t>
            </a:r>
            <a:r>
              <a:rPr lang="en-US" dirty="0" err="1"/>
              <a:t>MeSH</a:t>
            </a:r>
            <a:r>
              <a:rPr lang="en-US" dirty="0"/>
              <a:t>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-228600">
              <a:spcAft>
                <a:spcPts val="3000"/>
              </a:spcAft>
            </a:pPr>
            <a:r>
              <a:rPr lang="en-US" dirty="0"/>
              <a:t>GO terms from Biological Processes category</a:t>
            </a:r>
          </a:p>
          <a:p>
            <a:pPr marL="228600" indent="-228600">
              <a:spcAft>
                <a:spcPts val="3000"/>
              </a:spcAft>
            </a:pPr>
            <a:r>
              <a:rPr lang="en-US" dirty="0"/>
              <a:t>Enriched bull processes included spermatogenesis and DNA processing</a:t>
            </a:r>
          </a:p>
          <a:p>
            <a:pPr marL="228600" indent="-228600">
              <a:spcAft>
                <a:spcPts val="3000"/>
              </a:spcAft>
            </a:pPr>
            <a:r>
              <a:rPr lang="en-US" dirty="0"/>
              <a:t>Enriched cow pathways included embryonic development and 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883283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and </a:t>
            </a:r>
            <a:r>
              <a:rPr lang="en-US" dirty="0" err="1"/>
              <a:t>MeSH</a:t>
            </a:r>
            <a:r>
              <a:rPr lang="en-US" dirty="0"/>
              <a:t> results </a:t>
            </a:r>
            <a:r>
              <a:rPr lang="en-US" sz="2400" i="1" dirty="0">
                <a:solidFill>
                  <a:srgbClr val="CCFFFF"/>
                </a:solidFill>
              </a:rPr>
              <a:t>(continued)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6760170"/>
              </p:ext>
            </p:extLst>
          </p:nvPr>
        </p:nvGraphicFramePr>
        <p:xfrm>
          <a:off x="265176" y="750779"/>
          <a:ext cx="8613648" cy="3706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3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Group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GO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MeSH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387" marR="453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GO ID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Term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-value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</a:rPr>
                        <a:t>MeSH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 ID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Term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-value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Bulls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0006270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DNA replication initiation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0.005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D002970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Cleavage stage, ovum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0.004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387" marR="45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0007288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Sperm </a:t>
                      </a:r>
                      <a:r>
                        <a:rPr lang="en-US" sz="1400" b="1" dirty="0" err="1">
                          <a:effectLst/>
                        </a:rPr>
                        <a:t>axoneme</a:t>
                      </a:r>
                      <a:r>
                        <a:rPr lang="en-US" sz="1400" b="1" dirty="0">
                          <a:effectLst/>
                        </a:rPr>
                        <a:t> assembly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0.014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D003599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Cytoskeleton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0.032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387" marR="45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0051661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Maintenance of </a:t>
                      </a:r>
                      <a:r>
                        <a:rPr lang="en-US" sz="1400" b="1" dirty="0" err="1">
                          <a:effectLst/>
                        </a:rPr>
                        <a:t>centrosome</a:t>
                      </a:r>
                      <a:r>
                        <a:rPr lang="en-US" sz="1400" b="1" dirty="0">
                          <a:effectLst/>
                        </a:rPr>
                        <a:t> location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0.014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D009210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Myofibrils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0.035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387" marR="45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1902979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Mitotic DNA replication termination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0.014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D013116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Spinal cord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0.035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387" marR="45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0007283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Spermatogenesis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0.036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D042541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Intracellular space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0.036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Cows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2000738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Positive regulation of stem cell differentiation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0.016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D002823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Chorion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0.034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387" marR="45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0070126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Mitochondrial translational termination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0.024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D009092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Mucous membrane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0.043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387" marR="45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2000637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Positive regulation of gene silencing by </a:t>
                      </a:r>
                      <a:r>
                        <a:rPr lang="en-US" sz="1400" b="1" dirty="0" err="1">
                          <a:effectLst/>
                        </a:rPr>
                        <a:t>miRNA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0.024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—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—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—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387" marR="45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0048701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Embryonic cranial skeleton morphogenesis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0.039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—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—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—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387" marR="4538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0060147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Regulation of posttranscriptional gene silencing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0.039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—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—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—</a:t>
                      </a:r>
                      <a:endParaRPr lang="en-US" sz="1400" b="1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45720" marR="45720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283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9" r="29380"/>
          <a:stretch/>
        </p:blipFill>
        <p:spPr>
          <a:xfrm>
            <a:off x="5606900" y="914400"/>
            <a:ext cx="3349868" cy="3840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network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1005840"/>
            <a:ext cx="5391574" cy="3840480"/>
          </a:xfrm>
        </p:spPr>
        <p:txBody>
          <a:bodyPr/>
          <a:lstStyle/>
          <a:p>
            <a:pPr marL="228600" indent="-228600">
              <a:spcAft>
                <a:spcPts val="2400"/>
              </a:spcAft>
            </a:pPr>
            <a:r>
              <a:rPr lang="en-US" dirty="0"/>
              <a:t>Gene networks included </a:t>
            </a:r>
            <a:r>
              <a:rPr lang="en-US" dirty="0">
                <a:solidFill>
                  <a:srgbClr val="B00000"/>
                </a:solidFill>
              </a:rPr>
              <a:t>824</a:t>
            </a:r>
            <a:r>
              <a:rPr lang="en-US" dirty="0"/>
              <a:t> genes for bulls and </a:t>
            </a:r>
            <a:r>
              <a:rPr lang="en-US" dirty="0">
                <a:solidFill>
                  <a:srgbClr val="B00000"/>
                </a:solidFill>
              </a:rPr>
              <a:t>856</a:t>
            </a:r>
            <a:r>
              <a:rPr lang="en-US" dirty="0"/>
              <a:t> genes for cows, with </a:t>
            </a:r>
            <a:r>
              <a:rPr lang="en-US" dirty="0">
                <a:solidFill>
                  <a:srgbClr val="B00000"/>
                </a:solidFill>
              </a:rPr>
              <a:t>139</a:t>
            </a:r>
            <a:r>
              <a:rPr lang="en-US" dirty="0"/>
              <a:t> shared genes</a:t>
            </a:r>
          </a:p>
          <a:p>
            <a:pPr marL="228600" indent="-228600">
              <a:spcAft>
                <a:spcPts val="2400"/>
              </a:spcAft>
            </a:pPr>
            <a:r>
              <a:rPr lang="en-US" dirty="0"/>
              <a:t>Many highly connected genes  associated with male or female fertility and embryo size and morphology</a:t>
            </a:r>
          </a:p>
          <a:p>
            <a:pPr marL="228600" indent="-228600">
              <a:spcAft>
                <a:spcPts val="2400"/>
              </a:spcAft>
            </a:pPr>
            <a:r>
              <a:rPr lang="en-US" dirty="0"/>
              <a:t>None of 100 SNPs explaining largest amount of GWAS variance were among most connected network genes </a:t>
            </a:r>
          </a:p>
        </p:txBody>
      </p:sp>
    </p:spTree>
    <p:extLst>
      <p:ext uri="{BB962C8B-B14F-4D97-AF65-F5344CB8AC3E}">
        <p14:creationId xmlns:p14="http://schemas.microsoft.com/office/powerpoint/2010/main" val="1634070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Thinning dense networks </a:t>
            </a:r>
            <a:r>
              <a:rPr lang="en-US" dirty="0">
                <a:solidFill>
                  <a:srgbClr val="FFFF00"/>
                </a:solidFill>
              </a:rPr>
              <a:t>(cows)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009" y="825316"/>
            <a:ext cx="3063240" cy="1798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7254" y="1797682"/>
            <a:ext cx="3063240" cy="1794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4664" y="2825584"/>
            <a:ext cx="3063240" cy="1800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997" y="2702543"/>
            <a:ext cx="1853264" cy="1055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i="1" dirty="0"/>
              <a:t>P</a:t>
            </a:r>
            <a:r>
              <a:rPr lang="en-US" sz="2400" b="1" dirty="0"/>
              <a:t> </a:t>
            </a:r>
            <a:r>
              <a:rPr lang="en-US" sz="2400" b="1" dirty="0">
                <a:latin typeface="Calibri"/>
              </a:rPr>
              <a:t>≤</a:t>
            </a:r>
            <a:r>
              <a:rPr lang="en-US" sz="2400" b="1" dirty="0"/>
              <a:t> 0.05</a:t>
            </a:r>
          </a:p>
          <a:p>
            <a:pPr>
              <a:lnSpc>
                <a:spcPts val="2500"/>
              </a:lnSpc>
            </a:pPr>
            <a:r>
              <a:rPr lang="en-US" sz="2400" b="1" dirty="0">
                <a:solidFill>
                  <a:srgbClr val="B00000"/>
                </a:solidFill>
              </a:rPr>
              <a:t>980</a:t>
            </a:r>
            <a:r>
              <a:rPr lang="en-US" sz="2400" b="1" dirty="0"/>
              <a:t> nodes</a:t>
            </a:r>
          </a:p>
          <a:p>
            <a:pPr>
              <a:lnSpc>
                <a:spcPts val="2500"/>
              </a:lnSpc>
            </a:pPr>
            <a:r>
              <a:rPr lang="is-IS" sz="2400" b="1" dirty="0">
                <a:solidFill>
                  <a:srgbClr val="B00000"/>
                </a:solidFill>
              </a:rPr>
              <a:t>71,315</a:t>
            </a:r>
            <a:r>
              <a:rPr lang="is-IS" sz="2400" b="1" dirty="0"/>
              <a:t> edges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43786" y="3658207"/>
            <a:ext cx="1687089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i="1" dirty="0"/>
              <a:t>P</a:t>
            </a:r>
            <a:r>
              <a:rPr lang="en-US" sz="2400" b="1" dirty="0"/>
              <a:t> ≤ 0.01</a:t>
            </a:r>
          </a:p>
          <a:p>
            <a:pPr>
              <a:lnSpc>
                <a:spcPts val="2500"/>
              </a:lnSpc>
            </a:pPr>
            <a:r>
              <a:rPr lang="en-US" sz="2400" b="1" dirty="0">
                <a:solidFill>
                  <a:srgbClr val="B00000"/>
                </a:solidFill>
              </a:rPr>
              <a:t>158 </a:t>
            </a:r>
            <a:r>
              <a:rPr lang="en-US" sz="2400" b="1" dirty="0"/>
              <a:t>nodes</a:t>
            </a:r>
          </a:p>
          <a:p>
            <a:pPr>
              <a:lnSpc>
                <a:spcPts val="2500"/>
              </a:lnSpc>
            </a:pPr>
            <a:r>
              <a:rPr lang="is-IS" sz="2400" b="1" dirty="0">
                <a:solidFill>
                  <a:srgbClr val="B00000"/>
                </a:solidFill>
              </a:rPr>
              <a:t>2,730</a:t>
            </a:r>
            <a:r>
              <a:rPr lang="is-IS" sz="2400" b="1" dirty="0"/>
              <a:t> edges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81811" y="1787680"/>
            <a:ext cx="1468947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i="1" dirty="0"/>
              <a:t>P</a:t>
            </a:r>
            <a:r>
              <a:rPr lang="en-US" sz="2400" b="1" dirty="0"/>
              <a:t> ≤ 0.005</a:t>
            </a:r>
          </a:p>
          <a:p>
            <a:pPr>
              <a:lnSpc>
                <a:spcPts val="2500"/>
              </a:lnSpc>
            </a:pPr>
            <a:r>
              <a:rPr lang="en-US" sz="2400" b="1" dirty="0">
                <a:solidFill>
                  <a:srgbClr val="B00000"/>
                </a:solidFill>
              </a:rPr>
              <a:t>75 </a:t>
            </a:r>
            <a:r>
              <a:rPr lang="en-US" sz="2400" b="1" dirty="0"/>
              <a:t>nodes</a:t>
            </a:r>
          </a:p>
          <a:p>
            <a:pPr>
              <a:lnSpc>
                <a:spcPts val="2500"/>
              </a:lnSpc>
            </a:pPr>
            <a:r>
              <a:rPr lang="is-IS" sz="2400" b="1" dirty="0">
                <a:solidFill>
                  <a:srgbClr val="B00000"/>
                </a:solidFill>
              </a:rPr>
              <a:t>806</a:t>
            </a:r>
            <a:r>
              <a:rPr lang="is-IS" sz="2400" b="1" dirty="0"/>
              <a:t> edges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12166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genes in thinned networks </a:t>
            </a:r>
            <a:r>
              <a:rPr lang="en-US" dirty="0">
                <a:solidFill>
                  <a:srgbClr val="FFFF00"/>
                </a:solidFill>
              </a:rPr>
              <a:t>(cows)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0084547"/>
              </p:ext>
            </p:extLst>
          </p:nvPr>
        </p:nvGraphicFramePr>
        <p:xfrm>
          <a:off x="365124" y="885344"/>
          <a:ext cx="8439912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4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4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/>
                        <a:t>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>
                          <a:latin typeface="Calibri"/>
                        </a:rPr>
                        <a:t>≤ </a:t>
                      </a:r>
                      <a:r>
                        <a:rPr lang="en-US" sz="2000" b="1" dirty="0"/>
                        <a:t>0.05</a:t>
                      </a:r>
                    </a:p>
                  </a:txBody>
                  <a:tcPr marL="73152" marR="73152" marT="27432" marB="27432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/>
                        <a:t>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>
                          <a:latin typeface="+mn-lt"/>
                        </a:rPr>
                        <a:t>≤</a:t>
                      </a:r>
                      <a:r>
                        <a:rPr lang="en-US" sz="2000" b="1" dirty="0"/>
                        <a:t> 0.01</a:t>
                      </a:r>
                    </a:p>
                  </a:txBody>
                  <a:tcPr marL="73152" marR="73152" marT="27432" marB="27432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000" b="1" i="1" dirty="0"/>
                        <a:t>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>
                          <a:latin typeface="+mn-lt"/>
                        </a:rPr>
                        <a:t>≤</a:t>
                      </a:r>
                      <a:r>
                        <a:rPr lang="en-US" sz="2000" b="1" dirty="0"/>
                        <a:t> 0.005</a:t>
                      </a:r>
                    </a:p>
                  </a:txBody>
                  <a:tcPr marL="73152" marR="73152" marT="27432" marB="27432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</a:rPr>
                        <a:t>Gene</a:t>
                      </a:r>
                    </a:p>
                  </a:txBody>
                  <a:tcPr marL="73152" marR="73152" marT="27432" marB="27432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</a:rPr>
                        <a:t>Degree</a:t>
                      </a:r>
                    </a:p>
                  </a:txBody>
                  <a:tcPr marL="73152" marR="73152" marT="27432" marB="27432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</a:rPr>
                        <a:t>Gene</a:t>
                      </a:r>
                    </a:p>
                  </a:txBody>
                  <a:tcPr marL="73152" marR="73152" marT="27432" marB="27432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</a:rPr>
                        <a:t>Degree</a:t>
                      </a:r>
                    </a:p>
                  </a:txBody>
                  <a:tcPr marL="73152" marR="73152" marT="27432" marB="27432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</a:rPr>
                        <a:t>Gene</a:t>
                      </a:r>
                    </a:p>
                  </a:txBody>
                  <a:tcPr marL="73152" marR="73152" marT="27432" marB="27432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</a:rPr>
                        <a:t>Degree</a:t>
                      </a:r>
                    </a:p>
                  </a:txBody>
                  <a:tcPr marL="73152" marR="73152" marT="27432" marB="27432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dirty="0"/>
                        <a:t>DOCK1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589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ENSBTAG00000008346</a:t>
                      </a:r>
                      <a:endParaRPr lang="en-US" sz="1900" b="1" i="1" dirty="0"/>
                    </a:p>
                  </a:txBody>
                  <a:tcPr marL="73152" marR="73152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72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dirty="0"/>
                        <a:t>ENSBTAG00000008346</a:t>
                      </a:r>
                    </a:p>
                  </a:txBody>
                  <a:tcPr marL="73152" marR="73152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36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dirty="0"/>
                        <a:t>U6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573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dirty="0"/>
                        <a:t>5S_rRNA</a:t>
                      </a:r>
                    </a:p>
                  </a:txBody>
                  <a:tcPr marL="73152" marR="73152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70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dirty="0"/>
                        <a:t>EPHA7</a:t>
                      </a:r>
                    </a:p>
                  </a:txBody>
                  <a:tcPr marL="73152" marR="73152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35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dirty="0"/>
                        <a:t>PRKG1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511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hr-HR" sz="1900" b="1" i="1" dirty="0"/>
                        <a:t>CEP164</a:t>
                      </a:r>
                      <a:endParaRPr lang="en-US" sz="1900" b="1" i="1" dirty="0"/>
                    </a:p>
                  </a:txBody>
                  <a:tcPr marL="73152" marR="73152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66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dirty="0"/>
                        <a:t>ENSBTAG00000026986</a:t>
                      </a:r>
                    </a:p>
                  </a:txBody>
                  <a:tcPr marL="73152" marR="73152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35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dirty="0"/>
                        <a:t>NTM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482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dirty="0"/>
                        <a:t>HOMER1</a:t>
                      </a:r>
                    </a:p>
                  </a:txBody>
                  <a:tcPr marL="73152" marR="73152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66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dirty="0"/>
                        <a:t>KMO</a:t>
                      </a:r>
                    </a:p>
                  </a:txBody>
                  <a:tcPr marL="73152" marR="73152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34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dirty="0"/>
                        <a:t>WDR62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473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dirty="0"/>
                        <a:t>UACA</a:t>
                      </a:r>
                    </a:p>
                  </a:txBody>
                  <a:tcPr marL="73152" marR="73152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65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dirty="0"/>
                        <a:t>BBS4</a:t>
                      </a:r>
                    </a:p>
                  </a:txBody>
                  <a:tcPr marL="73152" marR="73152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34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dirty="0"/>
                        <a:t>SERGEF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440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dirty="0"/>
                        <a:t>TBC1D22A</a:t>
                      </a:r>
                    </a:p>
                  </a:txBody>
                  <a:tcPr marL="73152" marR="73152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63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dirty="0"/>
                        <a:t>ANTXR1</a:t>
                      </a:r>
                    </a:p>
                  </a:txBody>
                  <a:tcPr marL="73152" marR="73152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33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dirty="0"/>
                        <a:t>SLC2A13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432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dirty="0"/>
                        <a:t>USP34</a:t>
                      </a:r>
                    </a:p>
                  </a:txBody>
                  <a:tcPr marL="73152" marR="73152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62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dirty="0"/>
                        <a:t>COL8A1</a:t>
                      </a:r>
                    </a:p>
                  </a:txBody>
                  <a:tcPr marL="73152" marR="73152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33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dirty="0"/>
                        <a:t>TRIO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422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dirty="0"/>
                        <a:t>COMMD1</a:t>
                      </a:r>
                    </a:p>
                  </a:txBody>
                  <a:tcPr marL="73152" marR="73152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61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900" b="1" i="1" dirty="0"/>
                        <a:t>COMMD1</a:t>
                      </a:r>
                    </a:p>
                  </a:txBody>
                  <a:tcPr marL="73152" marR="73152" marT="27432" marB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900" b="1" dirty="0"/>
                        <a:t>33</a:t>
                      </a:r>
                    </a:p>
                  </a:txBody>
                  <a:tcPr marL="73152" marR="73152" marT="27432" marB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75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sex-specific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759" y="914400"/>
            <a:ext cx="3097108" cy="3840480"/>
          </a:xfrm>
        </p:spPr>
        <p:txBody>
          <a:bodyPr/>
          <a:lstStyle/>
          <a:p>
            <a:pPr marL="228600" indent="-228600">
              <a:spcAft>
                <a:spcPts val="2400"/>
              </a:spcAft>
            </a:pPr>
            <a:r>
              <a:rPr lang="en-US" dirty="0"/>
              <a:t>Constructed consensus network using only nodes </a:t>
            </a:r>
            <a:r>
              <a:rPr lang="en-US" dirty="0">
                <a:solidFill>
                  <a:srgbClr val="B00000"/>
                </a:solidFill>
              </a:rPr>
              <a:t>(150)</a:t>
            </a:r>
            <a:r>
              <a:rPr lang="en-US" dirty="0"/>
              <a:t> and edges </a:t>
            </a:r>
            <a:r>
              <a:rPr lang="en-US" dirty="0">
                <a:solidFill>
                  <a:srgbClr val="B00000"/>
                </a:solidFill>
              </a:rPr>
              <a:t>(2,086) </a:t>
            </a:r>
            <a:r>
              <a:rPr lang="en-US" dirty="0"/>
              <a:t>shared by both bull and cow networks</a:t>
            </a:r>
          </a:p>
          <a:p>
            <a:pPr marL="228600" indent="-228600">
              <a:spcAft>
                <a:spcPts val="1800"/>
              </a:spcAft>
            </a:pPr>
            <a:r>
              <a:rPr lang="en-US" dirty="0"/>
              <a:t>Minimal overlap of high-degree nodes with thinned networks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02942" y="1099765"/>
            <a:ext cx="5486400" cy="32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200"/>
              </a:lnSpc>
              <a:spcAft>
                <a:spcPts val="2000"/>
              </a:spcAft>
            </a:pPr>
            <a:r>
              <a:rPr lang="en-US" sz="2000" dirty="0"/>
              <a:t>Individual SNPs associated with fertility were identified, and enriched pathways included some fertility terms </a:t>
            </a:r>
          </a:p>
          <a:p>
            <a:pPr>
              <a:lnSpc>
                <a:spcPts val="2200"/>
              </a:lnSpc>
              <a:spcAft>
                <a:spcPts val="2000"/>
              </a:spcAft>
            </a:pPr>
            <a:r>
              <a:rPr lang="en-US" sz="2000" dirty="0"/>
              <a:t>Bull- and cow-specific gene networks similarly included genes with known effects on fertility</a:t>
            </a:r>
          </a:p>
          <a:p>
            <a:pPr>
              <a:lnSpc>
                <a:spcPts val="2200"/>
              </a:lnSpc>
              <a:spcAft>
                <a:spcPts val="2000"/>
              </a:spcAft>
            </a:pPr>
            <a:r>
              <a:rPr lang="en-US" sz="2000" dirty="0"/>
              <a:t>No significant loci had any obvious associations with reproductive tract health </a:t>
            </a:r>
            <a:r>
              <a:rPr lang="en-US" sz="2000" dirty="0">
                <a:solidFill>
                  <a:srgbClr val="244270"/>
                </a:solidFill>
              </a:rPr>
              <a:t>(as measured by METR or RETP, which have relatively low heritabilities)</a:t>
            </a:r>
          </a:p>
          <a:p>
            <a:pPr>
              <a:lnSpc>
                <a:spcPts val="2200"/>
              </a:lnSpc>
              <a:spcAft>
                <a:spcPts val="2000"/>
              </a:spcAft>
            </a:pPr>
            <a:r>
              <a:rPr lang="en-US" sz="2000" dirty="0"/>
              <a:t>A case-control study with paired animals could provide greater power for identifying SNPs and co-expression networks associated with both reproductive health and fertility</a:t>
            </a:r>
          </a:p>
        </p:txBody>
      </p:sp>
    </p:spTree>
    <p:extLst>
      <p:ext uri="{BB962C8B-B14F-4D97-AF65-F5344CB8AC3E}">
        <p14:creationId xmlns:p14="http://schemas.microsoft.com/office/powerpoint/2010/main" val="993386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&amp; disclaimers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200"/>
              </a:lnSpc>
              <a:spcAft>
                <a:spcPts val="24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B00000"/>
                </a:solidFill>
              </a:rPr>
              <a:t>Dairy Records Management Systems </a:t>
            </a:r>
            <a:r>
              <a:rPr lang="en-US" sz="2000" dirty="0">
                <a:solidFill>
                  <a:srgbClr val="244270"/>
                </a:solidFill>
              </a:rPr>
              <a:t>(Raleigh, NC) </a:t>
            </a:r>
            <a:r>
              <a:rPr lang="en-US" sz="2000" dirty="0"/>
              <a:t>provided health data. </a:t>
            </a:r>
            <a:r>
              <a:rPr lang="en-US" sz="2000" dirty="0">
                <a:solidFill>
                  <a:srgbClr val="B00000"/>
                </a:solidFill>
              </a:rPr>
              <a:t>Council on Dairy Cattle Breeding </a:t>
            </a:r>
            <a:r>
              <a:rPr lang="en-US" sz="2000" dirty="0">
                <a:solidFill>
                  <a:srgbClr val="244270"/>
                </a:solidFill>
              </a:rPr>
              <a:t>(Bowie, MD)</a:t>
            </a:r>
            <a:r>
              <a:rPr lang="en-US" sz="2000" dirty="0"/>
              <a:t> provided fertility evaluations. 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B00000"/>
                </a:solidFill>
              </a:rPr>
              <a:t>Cooperative Dairy DNA Repository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244270"/>
                </a:solidFill>
              </a:rPr>
              <a:t>(Madison, WI)</a:t>
            </a:r>
            <a:r>
              <a:rPr lang="en-US" sz="2000" dirty="0"/>
              <a:t> provided genotypes.</a:t>
            </a:r>
          </a:p>
          <a:p>
            <a:pPr>
              <a:lnSpc>
                <a:spcPts val="2200"/>
              </a:lnSpc>
              <a:spcAft>
                <a:spcPts val="2400"/>
              </a:spcAft>
            </a:pPr>
            <a:r>
              <a:rPr lang="en-US" sz="2000" dirty="0"/>
              <a:t>USDA-ARS project </a:t>
            </a:r>
            <a:r>
              <a:rPr lang="mr-IN" sz="2000" dirty="0"/>
              <a:t>ARS 8042-31000-002-00</a:t>
            </a:r>
            <a:r>
              <a:rPr lang="en-US" sz="2000" dirty="0"/>
              <a:t>, “Improving dairy animals by increasing accuracy of genomic prediction, evaluating new traits, and redefining selection goals”</a:t>
            </a:r>
          </a:p>
          <a:p>
            <a:pPr>
              <a:lnSpc>
                <a:spcPts val="2200"/>
              </a:lnSpc>
              <a:spcAft>
                <a:spcPts val="2400"/>
              </a:spcAft>
            </a:pPr>
            <a:r>
              <a:rPr lang="en-US" sz="2000" dirty="0"/>
              <a:t>Mention of trade names or commercial products in this presentation is solely for the purpose of providing specific information and does not imply recommendation or endorsement by USDA; USDA is an equal opportunity provider and employer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pPr marL="227013" indent="-227013">
              <a:spcAft>
                <a:spcPts val="2100"/>
              </a:spcAft>
            </a:pPr>
            <a:r>
              <a:rPr lang="en-US" dirty="0"/>
              <a:t>3 fertility traits recently dissected using single- and multiple-trait genomewide association studies </a:t>
            </a:r>
            <a:r>
              <a:rPr lang="en-US" dirty="0">
                <a:solidFill>
                  <a:srgbClr val="244270"/>
                </a:solidFill>
              </a:rPr>
              <a:t>(GWAS)</a:t>
            </a:r>
            <a:r>
              <a:rPr lang="en-US" dirty="0"/>
              <a:t> in all-bull, all-cow, and mixed predictor populations </a:t>
            </a:r>
            <a:r>
              <a:rPr lang="en-US" dirty="0">
                <a:solidFill>
                  <a:srgbClr val="00523C"/>
                </a:solidFill>
              </a:rPr>
              <a:t>(Parker Gaddis et al., 2016)</a:t>
            </a:r>
          </a:p>
          <a:p>
            <a:pPr marL="227013" indent="-227013">
              <a:spcAft>
                <a:spcPts val="2100"/>
              </a:spcAft>
            </a:pPr>
            <a:r>
              <a:rPr lang="en-US" dirty="0"/>
              <a:t>Network analysis identified several important genes not identified by GWAS alone</a:t>
            </a:r>
          </a:p>
          <a:p>
            <a:pPr marL="227013" indent="-227013">
              <a:spcAft>
                <a:spcPts val="2100"/>
              </a:spcAft>
            </a:pPr>
            <a:r>
              <a:rPr lang="en-US" dirty="0"/>
              <a:t>Genetic evaluations for 6 Holstein health traits to be introduced in the U.S. in April 2018 </a:t>
            </a:r>
            <a:r>
              <a:rPr lang="en-US" dirty="0">
                <a:solidFill>
                  <a:srgbClr val="00523C"/>
                </a:solidFill>
              </a:rPr>
              <a:t>(Parker Gaddis et al., 2017)</a:t>
            </a:r>
          </a:p>
          <a:p>
            <a:pPr marL="227013" indent="-227013">
              <a:spcAft>
                <a:spcPts val="2100"/>
              </a:spcAft>
            </a:pPr>
            <a:r>
              <a:rPr lang="en-US" dirty="0"/>
              <a:t>Retained placenta</a:t>
            </a:r>
            <a:r>
              <a:rPr lang="en-US" dirty="0">
                <a:solidFill>
                  <a:srgbClr val="244270"/>
                </a:solidFill>
              </a:rPr>
              <a:t> (RETP) </a:t>
            </a:r>
            <a:r>
              <a:rPr lang="en-US" dirty="0"/>
              <a:t>and </a:t>
            </a:r>
            <a:r>
              <a:rPr lang="en-US" dirty="0" err="1"/>
              <a:t>metritis</a:t>
            </a:r>
            <a:r>
              <a:rPr lang="en-US" dirty="0"/>
              <a:t> </a:t>
            </a:r>
            <a:r>
              <a:rPr lang="en-US" dirty="0">
                <a:solidFill>
                  <a:srgbClr val="244270"/>
                </a:solidFill>
              </a:rPr>
              <a:t>(METR)</a:t>
            </a:r>
            <a:r>
              <a:rPr lang="en-US" dirty="0"/>
              <a:t> included as measures of reproductive health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" name="Picture 6" descr="crossbred.jpg"/>
          <p:cNvPicPr>
            <a:picLocks noChangeAspect="1"/>
          </p:cNvPicPr>
          <p:nvPr/>
        </p:nvPicPr>
        <p:blipFill>
          <a:blip r:embed="rId2" cstate="print"/>
          <a:srcRect t="25690" b="6254"/>
          <a:stretch>
            <a:fillRect/>
          </a:stretch>
        </p:blipFill>
        <p:spPr>
          <a:xfrm>
            <a:off x="0" y="628460"/>
            <a:ext cx="9144000" cy="4109201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/>
        </p:nvSpPr>
        <p:spPr>
          <a:xfrm>
            <a:off x="0" y="3820736"/>
            <a:ext cx="9144000" cy="769441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>
              <a:lnSpc>
                <a:spcPts val="2200"/>
              </a:lnSpc>
            </a:pPr>
            <a:r>
              <a:rPr lang="en-US" sz="1900" b="1" dirty="0">
                <a:solidFill>
                  <a:srgbClr val="244270"/>
                </a:solidFill>
                <a:cs typeface="Calibri" pitchFamily="34" charset="0"/>
              </a:rPr>
              <a:t>Holstein and Jersey crossbreds graze on American Farm Land Trust’s</a:t>
            </a:r>
          </a:p>
          <a:p>
            <a:pPr marL="803275">
              <a:lnSpc>
                <a:spcPts val="2000"/>
              </a:lnSpc>
              <a:spcAft>
                <a:spcPts val="600"/>
              </a:spcAft>
            </a:pPr>
            <a:r>
              <a:rPr lang="en-US" sz="1900" b="1" dirty="0">
                <a:solidFill>
                  <a:srgbClr val="244270"/>
                </a:solidFill>
                <a:cs typeface="Calibri" pitchFamily="34" charset="0"/>
              </a:rPr>
              <a:t>Cove Mountain Farm in south-central Pennsylvania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46501" y="2232115"/>
            <a:ext cx="5105400" cy="1347164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200" b="1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AIP web site:</a:t>
            </a:r>
          </a:p>
          <a:p>
            <a:pPr algn="ctr">
              <a:lnSpc>
                <a:spcPts val="4400"/>
              </a:lnSpc>
            </a:pPr>
            <a:r>
              <a:rPr lang="en-US" sz="3200" b="1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http</a:t>
            </a:r>
            <a:r>
              <a:rPr lang="en-US" sz="3200" b="1" spc="100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:</a:t>
            </a:r>
            <a:r>
              <a:rPr lang="en-US" sz="3200" b="1" spc="-150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</a:t>
            </a:r>
            <a:r>
              <a:rPr lang="en-US" sz="3200" b="1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</a:t>
            </a:r>
            <a:r>
              <a:rPr lang="en-US" sz="3200" b="1" dirty="0" err="1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aipl.arsusda.gov</a:t>
            </a:r>
            <a:r>
              <a:rPr lang="en-US" sz="3200" b="1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74" y="4734843"/>
            <a:ext cx="7658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en-US" sz="1200" b="1" i="1" dirty="0">
                <a:solidFill>
                  <a:srgbClr val="00523C"/>
                </a:solidFill>
                <a:effectLst/>
                <a:cs typeface="Calibri" pitchFamily="34" charset="0"/>
              </a:rPr>
              <a:t>Source: </a:t>
            </a:r>
            <a:r>
              <a:rPr lang="en-US" sz="1200" b="1" dirty="0">
                <a:effectLst/>
                <a:cs typeface="Calibri" pitchFamily="34" charset="0"/>
              </a:rPr>
              <a:t>ARS Image Gallery, image #K8587-14; photo by Bob Nichols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69863" indent="-169863">
              <a:lnSpc>
                <a:spcPts val="12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200" dirty="0" err="1">
                <a:solidFill>
                  <a:srgbClr val="00523C"/>
                </a:solidFill>
              </a:rPr>
              <a:t>Ashburner</a:t>
            </a:r>
            <a:r>
              <a:rPr lang="en-US" sz="1200" dirty="0">
                <a:solidFill>
                  <a:srgbClr val="00523C"/>
                </a:solidFill>
              </a:rPr>
              <a:t> M., et al.</a:t>
            </a:r>
            <a:r>
              <a:rPr lang="en-US" sz="1200" dirty="0"/>
              <a:t> 2000. </a:t>
            </a:r>
            <a:r>
              <a:rPr lang="en-US" sz="1200" dirty="0">
                <a:hlinkClick r:id="rId2"/>
              </a:rPr>
              <a:t>Gene Ontology: Tool for the unification of biology</a:t>
            </a:r>
            <a:r>
              <a:rPr lang="en-US" sz="1200" dirty="0"/>
              <a:t>. Nat. Genet. 25:25–29.</a:t>
            </a:r>
          </a:p>
          <a:p>
            <a:pPr marL="169863" indent="-169863">
              <a:lnSpc>
                <a:spcPts val="12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200" dirty="0">
                <a:solidFill>
                  <a:srgbClr val="00523C"/>
                </a:solidFill>
              </a:rPr>
              <a:t>Fortes, M.R.S., et al.</a:t>
            </a:r>
            <a:r>
              <a:rPr lang="en-US" sz="1200" dirty="0"/>
              <a:t> 2010. </a:t>
            </a:r>
            <a:r>
              <a:rPr lang="en-US" sz="1200" dirty="0">
                <a:hlinkClick r:id="rId3"/>
              </a:rPr>
              <a:t>Association weight matrix for the genetic dissection of puberty in beef cattle</a:t>
            </a:r>
            <a:r>
              <a:rPr lang="en-US" sz="1200" dirty="0"/>
              <a:t>. Proc. Natl. Acad. Sci. U.S.A. 107:13642–13647.</a:t>
            </a:r>
          </a:p>
          <a:p>
            <a:pPr marL="169863" indent="-169863">
              <a:lnSpc>
                <a:spcPts val="12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200" dirty="0" err="1">
                <a:solidFill>
                  <a:srgbClr val="00523C"/>
                </a:solidFill>
              </a:rPr>
              <a:t>Fourichon</a:t>
            </a:r>
            <a:r>
              <a:rPr lang="en-US" sz="1200" dirty="0">
                <a:solidFill>
                  <a:srgbClr val="00523C"/>
                </a:solidFill>
              </a:rPr>
              <a:t>, C., et al.</a:t>
            </a:r>
            <a:r>
              <a:rPr lang="en-US" sz="1200" dirty="0"/>
              <a:t> 2000. </a:t>
            </a:r>
            <a:r>
              <a:rPr lang="en-US" sz="1200" dirty="0">
                <a:hlinkClick r:id="rId4"/>
              </a:rPr>
              <a:t>Effect of disease on reproduction in the dairy cow: A meta-analysis</a:t>
            </a:r>
            <a:r>
              <a:rPr lang="en-US" sz="1200" dirty="0"/>
              <a:t>. </a:t>
            </a:r>
            <a:r>
              <a:rPr lang="en-US" sz="1200" dirty="0" err="1"/>
              <a:t>Theriogenology</a:t>
            </a:r>
            <a:r>
              <a:rPr lang="en-US" sz="1200" dirty="0"/>
              <a:t> 53:1729–1759.</a:t>
            </a:r>
          </a:p>
          <a:p>
            <a:pPr marL="169863" indent="-169863">
              <a:lnSpc>
                <a:spcPts val="12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200" dirty="0">
                <a:solidFill>
                  <a:srgbClr val="00523C"/>
                </a:solidFill>
              </a:rPr>
              <a:t>Han Y., &amp; F. </a:t>
            </a:r>
            <a:r>
              <a:rPr lang="en-US" sz="1200" dirty="0" err="1">
                <a:solidFill>
                  <a:srgbClr val="00523C"/>
                </a:solidFill>
              </a:rPr>
              <a:t>Peñagaricano</a:t>
            </a:r>
            <a:r>
              <a:rPr lang="en-US" sz="1200" dirty="0">
                <a:solidFill>
                  <a:srgbClr val="00523C"/>
                </a:solidFill>
              </a:rPr>
              <a:t>.</a:t>
            </a:r>
            <a:r>
              <a:rPr lang="en-US" sz="1200" dirty="0"/>
              <a:t> 2016. </a:t>
            </a:r>
            <a:r>
              <a:rPr lang="en-US" sz="1200" dirty="0">
                <a:hlinkClick r:id="rId5"/>
              </a:rPr>
              <a:t>Unravelling the genomic architecture of bull fertility in Holstein cattle</a:t>
            </a:r>
            <a:r>
              <a:rPr lang="en-US" sz="1200" dirty="0"/>
              <a:t>. BMC Genet. 17:143.</a:t>
            </a:r>
          </a:p>
          <a:p>
            <a:pPr marL="169863" indent="-169863">
              <a:lnSpc>
                <a:spcPts val="12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200" dirty="0" err="1">
                <a:solidFill>
                  <a:srgbClr val="00523C"/>
                </a:solidFill>
              </a:rPr>
              <a:t>Morota</a:t>
            </a:r>
            <a:r>
              <a:rPr lang="en-US" sz="1200" dirty="0">
                <a:solidFill>
                  <a:srgbClr val="00523C"/>
                </a:solidFill>
              </a:rPr>
              <a:t>, G., et al. </a:t>
            </a:r>
            <a:r>
              <a:rPr lang="en-US" sz="1200" dirty="0"/>
              <a:t>2015. </a:t>
            </a:r>
            <a:r>
              <a:rPr lang="en-US" sz="1200" dirty="0">
                <a:hlinkClick r:id="rId6"/>
              </a:rPr>
              <a:t>An application of </a:t>
            </a:r>
            <a:r>
              <a:rPr lang="en-US" sz="1200" dirty="0" err="1">
                <a:hlinkClick r:id="rId6"/>
              </a:rPr>
              <a:t>MeSH</a:t>
            </a:r>
            <a:r>
              <a:rPr lang="en-US" sz="1200" dirty="0">
                <a:hlinkClick r:id="rId6"/>
              </a:rPr>
              <a:t> enrichment analysis in livestock</a:t>
            </a:r>
            <a:r>
              <a:rPr lang="en-US" sz="1200" dirty="0"/>
              <a:t>. Anim. Genet. 46:381–387.</a:t>
            </a:r>
          </a:p>
          <a:p>
            <a:pPr marL="169863" indent="-169863">
              <a:lnSpc>
                <a:spcPts val="12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200" dirty="0">
                <a:solidFill>
                  <a:srgbClr val="00523C"/>
                </a:solidFill>
              </a:rPr>
              <a:t>Parker Gaddis, K.L., et al. </a:t>
            </a:r>
            <a:r>
              <a:rPr lang="en-US" sz="1200" dirty="0"/>
              <a:t>2014. </a:t>
            </a:r>
            <a:r>
              <a:rPr lang="en-US" sz="1200" dirty="0">
                <a:hlinkClick r:id="rId7"/>
              </a:rPr>
              <a:t>Genomic selection for producer-recorded health event data in US dairy cattle</a:t>
            </a:r>
            <a:r>
              <a:rPr lang="en-US" sz="1200" dirty="0"/>
              <a:t>. J. Dairy Sci. 97:3190–3199.</a:t>
            </a:r>
          </a:p>
          <a:p>
            <a:pPr marL="169863" indent="-169863">
              <a:lnSpc>
                <a:spcPts val="12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200" dirty="0">
                <a:solidFill>
                  <a:srgbClr val="00523C"/>
                </a:solidFill>
              </a:rPr>
              <a:t>Parker Gaddis, K.L., et al. </a:t>
            </a:r>
            <a:r>
              <a:rPr lang="en-US" sz="1200" dirty="0"/>
              <a:t>2016. </a:t>
            </a:r>
            <a:r>
              <a:rPr lang="en-US" sz="1200" dirty="0">
                <a:hlinkClick r:id="rId8"/>
              </a:rPr>
              <a:t>Explorations in genome-wide association studies and network analyses with dairy cattle fertility traits</a:t>
            </a:r>
            <a:r>
              <a:rPr lang="en-US" sz="1200" dirty="0"/>
              <a:t>. J. Dairy Sci. 99:6420–6435.</a:t>
            </a:r>
          </a:p>
          <a:p>
            <a:pPr marL="169863" indent="-169863">
              <a:lnSpc>
                <a:spcPts val="12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200" dirty="0">
                <a:solidFill>
                  <a:srgbClr val="00523C"/>
                </a:solidFill>
              </a:rPr>
              <a:t>Parker Gaddis, et al. </a:t>
            </a:r>
            <a:r>
              <a:rPr lang="en-US" sz="1200" dirty="0"/>
              <a:t>2017. </a:t>
            </a:r>
            <a:r>
              <a:rPr lang="en-US" sz="1200" dirty="0">
                <a:hlinkClick r:id="rId9"/>
              </a:rPr>
              <a:t>Development of genomic evaluations for direct measures of health in US Holsteins and their correlations with fitness traits</a:t>
            </a:r>
            <a:r>
              <a:rPr lang="en-US" sz="1200" dirty="0"/>
              <a:t>. J. Dairy. Sci. 100(Suppl. 2):378(</a:t>
            </a:r>
            <a:r>
              <a:rPr lang="en-US" sz="1200" dirty="0" err="1"/>
              <a:t>abstr</a:t>
            </a:r>
            <a:r>
              <a:rPr lang="en-US" sz="1200" dirty="0"/>
              <a:t>. 377).</a:t>
            </a:r>
          </a:p>
          <a:p>
            <a:pPr marL="169863" indent="-169863">
              <a:lnSpc>
                <a:spcPts val="12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200" dirty="0">
                <a:solidFill>
                  <a:srgbClr val="00523C"/>
                </a:solidFill>
              </a:rPr>
              <a:t>Quinlan, A.R., &amp; I.M. Hall</a:t>
            </a:r>
            <a:r>
              <a:rPr lang="en-US" sz="1200" dirty="0"/>
              <a:t>. 2010. </a:t>
            </a:r>
            <a:r>
              <a:rPr lang="en-US" sz="1200" dirty="0" err="1">
                <a:hlinkClick r:id="rId10"/>
              </a:rPr>
              <a:t>BEDTools</a:t>
            </a:r>
            <a:r>
              <a:rPr lang="en-US" sz="1200" dirty="0">
                <a:hlinkClick r:id="rId10"/>
              </a:rPr>
              <a:t>: A flexible suite of utilities for comparing genomic features</a:t>
            </a:r>
            <a:r>
              <a:rPr lang="en-US" sz="1200" dirty="0"/>
              <a:t>. Bioinformatics 26:841–842.</a:t>
            </a:r>
          </a:p>
          <a:p>
            <a:pPr marL="169863" indent="-169863">
              <a:lnSpc>
                <a:spcPts val="12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200" dirty="0">
                <a:solidFill>
                  <a:srgbClr val="00523C"/>
                </a:solidFill>
              </a:rPr>
              <a:t>Shannon, P., et al. </a:t>
            </a:r>
            <a:r>
              <a:rPr lang="en-US" sz="1200" dirty="0"/>
              <a:t>2003. </a:t>
            </a:r>
            <a:r>
              <a:rPr lang="en-US" sz="1200" dirty="0" err="1">
                <a:hlinkClick r:id="rId11"/>
              </a:rPr>
              <a:t>Cytoscape</a:t>
            </a:r>
            <a:r>
              <a:rPr lang="en-US" sz="1200" dirty="0">
                <a:hlinkClick r:id="rId11"/>
              </a:rPr>
              <a:t>: A software environment for integrated models of biomolecular interaction networks</a:t>
            </a:r>
            <a:r>
              <a:rPr lang="en-US" sz="1200" dirty="0"/>
              <a:t>. Genome Res. 13:2498–2504.</a:t>
            </a:r>
          </a:p>
          <a:p>
            <a:pPr marL="169863" indent="-169863">
              <a:lnSpc>
                <a:spcPts val="12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200" dirty="0">
                <a:solidFill>
                  <a:srgbClr val="00523C"/>
                </a:solidFill>
              </a:rPr>
              <a:t>Zhou, X.</a:t>
            </a:r>
            <a:r>
              <a:rPr lang="en-US" sz="1200" dirty="0"/>
              <a:t> 2016. </a:t>
            </a:r>
            <a:r>
              <a:rPr lang="en-US" sz="1200" dirty="0">
                <a:hlinkClick r:id="rId12"/>
              </a:rPr>
              <a:t>GEMMA User Manual</a:t>
            </a:r>
            <a:r>
              <a:rPr lang="en-US" sz="1200" dirty="0"/>
              <a:t>. University of Chicago, Chicago, IL.</a:t>
            </a:r>
          </a:p>
          <a:p>
            <a:pPr marL="169863" indent="-169863">
              <a:lnSpc>
                <a:spcPts val="12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1200" dirty="0" err="1">
                <a:solidFill>
                  <a:srgbClr val="00523C"/>
                </a:solidFill>
              </a:rPr>
              <a:t>Zimin</a:t>
            </a:r>
            <a:r>
              <a:rPr lang="en-US" sz="1200" dirty="0">
                <a:solidFill>
                  <a:srgbClr val="00523C"/>
                </a:solidFill>
              </a:rPr>
              <a:t>, A.V., et al.</a:t>
            </a:r>
            <a:r>
              <a:rPr lang="en-US" sz="1200" dirty="0"/>
              <a:t> 2009. </a:t>
            </a:r>
            <a:r>
              <a:rPr lang="en-US" sz="1200" dirty="0">
                <a:hlinkClick r:id="rId13"/>
              </a:rPr>
              <a:t>A whole-genome assembly of the domestic cow, </a:t>
            </a:r>
            <a:r>
              <a:rPr lang="en-US" sz="1200" i="1" dirty="0" err="1">
                <a:hlinkClick r:id="rId13"/>
              </a:rPr>
              <a:t>Bos</a:t>
            </a:r>
            <a:r>
              <a:rPr lang="en-US" sz="1200" i="1" dirty="0">
                <a:hlinkClick r:id="rId13"/>
              </a:rPr>
              <a:t> </a:t>
            </a:r>
            <a:r>
              <a:rPr lang="en-US" sz="1200" i="1" dirty="0" err="1">
                <a:hlinkClick r:id="rId13"/>
              </a:rPr>
              <a:t>taurus</a:t>
            </a:r>
            <a:r>
              <a:rPr lang="en-US" sz="1200" dirty="0"/>
              <a:t>. Genome Biol. 10:R42.</a:t>
            </a:r>
          </a:p>
        </p:txBody>
      </p:sp>
    </p:spTree>
    <p:extLst>
      <p:ext uri="{BB962C8B-B14F-4D97-AF65-F5344CB8AC3E}">
        <p14:creationId xmlns:p14="http://schemas.microsoft.com/office/powerpoint/2010/main" val="214363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r>
              <a:rPr lang="en-US" sz="2400" i="1" dirty="0">
                <a:solidFill>
                  <a:srgbClr val="CCFFFF"/>
                </a:solidFill>
              </a:rPr>
              <a:t>(continued)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pPr marL="227013" indent="-227013">
              <a:spcAft>
                <a:spcPts val="2400"/>
              </a:spcAft>
            </a:pPr>
            <a:r>
              <a:rPr lang="en-US" dirty="0"/>
              <a:t>Longer days open and lower conception rates for cows starting lactation with RETP or METR </a:t>
            </a:r>
            <a:r>
              <a:rPr lang="en-US" dirty="0">
                <a:solidFill>
                  <a:srgbClr val="00523C"/>
                </a:solidFill>
              </a:rPr>
              <a:t>(e.g., </a:t>
            </a:r>
            <a:r>
              <a:rPr lang="en-US" dirty="0" err="1">
                <a:solidFill>
                  <a:srgbClr val="00523C"/>
                </a:solidFill>
              </a:rPr>
              <a:t>Fourichon</a:t>
            </a:r>
            <a:r>
              <a:rPr lang="en-US" dirty="0">
                <a:solidFill>
                  <a:srgbClr val="00523C"/>
                </a:solidFill>
              </a:rPr>
              <a:t> et al., 2000)</a:t>
            </a:r>
          </a:p>
          <a:p>
            <a:pPr marL="227013" indent="-227013">
              <a:spcAft>
                <a:spcPts val="2400"/>
              </a:spcAft>
            </a:pPr>
            <a:r>
              <a:rPr lang="en-US" dirty="0"/>
              <a:t>Influence by common sets of genes not known for susceptibility to reproductive tract diseases and cow fertility</a:t>
            </a:r>
          </a:p>
          <a:p>
            <a:pPr marL="227013" indent="-227013">
              <a:spcAft>
                <a:spcPts val="2400"/>
              </a:spcAft>
            </a:pPr>
            <a:r>
              <a:rPr lang="en-US" dirty="0"/>
              <a:t>Analyses with combined analytical approaches used to better understand challenging phenotypes such as bull fertility </a:t>
            </a:r>
            <a:r>
              <a:rPr lang="en-US" dirty="0">
                <a:solidFill>
                  <a:srgbClr val="00523C"/>
                </a:solidFill>
              </a:rPr>
              <a:t>(e.g., Han &amp; </a:t>
            </a:r>
            <a:r>
              <a:rPr lang="en-US" dirty="0" err="1">
                <a:solidFill>
                  <a:srgbClr val="00523C"/>
                </a:solidFill>
              </a:rPr>
              <a:t>Peñagaricano</a:t>
            </a:r>
            <a:r>
              <a:rPr lang="en-US" dirty="0">
                <a:solidFill>
                  <a:srgbClr val="00523C"/>
                </a:solidFill>
              </a:rPr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131589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7013" indent="-227013"/>
            <a:r>
              <a:rPr lang="en-US" dirty="0"/>
              <a:t>Identify </a:t>
            </a:r>
            <a:r>
              <a:rPr lang="en-US" dirty="0">
                <a:solidFill>
                  <a:srgbClr val="B00000"/>
                </a:solidFill>
              </a:rPr>
              <a:t>genes</a:t>
            </a:r>
            <a:r>
              <a:rPr lang="en-US" dirty="0"/>
              <a:t>, </a:t>
            </a:r>
            <a:r>
              <a:rPr lang="en-US" dirty="0">
                <a:solidFill>
                  <a:srgbClr val="B00000"/>
                </a:solidFill>
              </a:rPr>
              <a:t>genomic regions</a:t>
            </a:r>
            <a:r>
              <a:rPr lang="en-US" dirty="0"/>
              <a:t>, and </a:t>
            </a:r>
            <a:r>
              <a:rPr lang="en-US" dirty="0">
                <a:solidFill>
                  <a:srgbClr val="B00000"/>
                </a:solidFill>
              </a:rPr>
              <a:t>gene networks</a:t>
            </a:r>
            <a:r>
              <a:rPr lang="en-US" dirty="0"/>
              <a:t> associated</a:t>
            </a:r>
            <a:r>
              <a:rPr lang="en-US" dirty="0">
                <a:solidFill>
                  <a:srgbClr val="B00000"/>
                </a:solidFill>
              </a:rPr>
              <a:t> </a:t>
            </a:r>
            <a:r>
              <a:rPr lang="en-US" dirty="0"/>
              <a:t>with </a:t>
            </a:r>
            <a:r>
              <a:rPr lang="en-US" dirty="0">
                <a:solidFill>
                  <a:srgbClr val="B00000"/>
                </a:solidFill>
              </a:rPr>
              <a:t>3 fertility traits</a:t>
            </a:r>
          </a:p>
          <a:p>
            <a:pPr marL="574675" lvl="1" indent="-287338">
              <a:spcAft>
                <a:spcPts val="0"/>
              </a:spcAft>
            </a:pPr>
            <a:r>
              <a:rPr lang="en-US" dirty="0"/>
              <a:t>Daughter pregnancy rate </a:t>
            </a:r>
            <a:r>
              <a:rPr lang="en-US" dirty="0">
                <a:solidFill>
                  <a:srgbClr val="244270"/>
                </a:solidFill>
              </a:rPr>
              <a:t>(DPR)</a:t>
            </a:r>
          </a:p>
          <a:p>
            <a:pPr marL="574675" lvl="1" indent="-287338">
              <a:spcAft>
                <a:spcPts val="0"/>
              </a:spcAft>
            </a:pPr>
            <a:r>
              <a:rPr lang="en-US" dirty="0"/>
              <a:t>Heifer conception rate </a:t>
            </a:r>
            <a:r>
              <a:rPr lang="en-US" dirty="0">
                <a:solidFill>
                  <a:srgbClr val="244270"/>
                </a:solidFill>
              </a:rPr>
              <a:t>(HCR)</a:t>
            </a:r>
          </a:p>
          <a:p>
            <a:pPr marL="574675" lvl="1" indent="-287338"/>
            <a:r>
              <a:rPr lang="en-US" dirty="0"/>
              <a:t>Cow conception rate </a:t>
            </a:r>
            <a:r>
              <a:rPr lang="en-US" dirty="0">
                <a:solidFill>
                  <a:srgbClr val="244270"/>
                </a:solidFill>
              </a:rPr>
              <a:t>(CCR)</a:t>
            </a:r>
          </a:p>
          <a:p>
            <a:pPr marL="227013" lvl="1" indent="0">
              <a:spcAft>
                <a:spcPts val="2400"/>
              </a:spcAft>
              <a:buNone/>
            </a:pPr>
            <a:r>
              <a:rPr lang="en-US" dirty="0"/>
              <a:t>and </a:t>
            </a:r>
            <a:r>
              <a:rPr lang="en-US" dirty="0">
                <a:solidFill>
                  <a:srgbClr val="B00000"/>
                </a:solidFill>
              </a:rPr>
              <a:t>2 reproductive health traits </a:t>
            </a:r>
            <a:r>
              <a:rPr lang="en-US" dirty="0"/>
              <a:t>(METR and RETP) using </a:t>
            </a:r>
            <a:r>
              <a:rPr lang="en-US" dirty="0">
                <a:solidFill>
                  <a:srgbClr val="B00000"/>
                </a:solidFill>
              </a:rPr>
              <a:t>producer-reported data</a:t>
            </a:r>
            <a:r>
              <a:rPr lang="en-US" dirty="0"/>
              <a:t> from U.S. Holstein cows</a:t>
            </a:r>
          </a:p>
          <a:p>
            <a:pPr marL="227013" indent="-227013">
              <a:spcAft>
                <a:spcPts val="2400"/>
              </a:spcAft>
            </a:pPr>
            <a:r>
              <a:rPr lang="en-US" dirty="0"/>
              <a:t>Determine if common sets of genes influence susceptibility to </a:t>
            </a:r>
            <a:r>
              <a:rPr lang="en-US" dirty="0">
                <a:solidFill>
                  <a:srgbClr val="B00000"/>
                </a:solidFill>
              </a:rPr>
              <a:t>reproductive tract diseases </a:t>
            </a:r>
            <a:r>
              <a:rPr lang="en-US" dirty="0"/>
              <a:t>and </a:t>
            </a:r>
            <a:r>
              <a:rPr lang="en-US" dirty="0">
                <a:solidFill>
                  <a:srgbClr val="B00000"/>
                </a:solidFill>
              </a:rPr>
              <a:t>cow fertility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Phenotypic and genomic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7013" indent="-227013">
              <a:lnSpc>
                <a:spcPts val="2300"/>
              </a:lnSpc>
              <a:spcAft>
                <a:spcPts val="1500"/>
              </a:spcAft>
            </a:pPr>
            <a:r>
              <a:rPr lang="en-US" sz="2200" dirty="0"/>
              <a:t>December 2016 genomic PTAs for DPR, HCR, and CCR combined with METR and RETP genomic PTAs calculated as by </a:t>
            </a:r>
            <a:r>
              <a:rPr lang="en-US" sz="2200" dirty="0">
                <a:solidFill>
                  <a:srgbClr val="00523C"/>
                </a:solidFill>
              </a:rPr>
              <a:t>Parker Gaddis et al. (2014, 2017)</a:t>
            </a:r>
            <a:endParaRPr lang="en-US" sz="2200" dirty="0"/>
          </a:p>
          <a:p>
            <a:pPr marL="227013" indent="-227013">
              <a:lnSpc>
                <a:spcPts val="2300"/>
              </a:lnSpc>
              <a:spcAft>
                <a:spcPts val="1500"/>
              </a:spcAft>
            </a:pPr>
            <a:r>
              <a:rPr lang="en-US" sz="2200" dirty="0"/>
              <a:t>Genotypes included </a:t>
            </a:r>
            <a:r>
              <a:rPr lang="en-US" sz="2200" dirty="0">
                <a:solidFill>
                  <a:srgbClr val="B00000"/>
                </a:solidFill>
              </a:rPr>
              <a:t>60,671</a:t>
            </a:r>
            <a:r>
              <a:rPr lang="en-US" sz="2200" dirty="0"/>
              <a:t> SNPs from routine U.S. evaluations included in genotypes</a:t>
            </a:r>
          </a:p>
          <a:p>
            <a:pPr marL="227013" indent="-227013">
              <a:lnSpc>
                <a:spcPts val="2300"/>
              </a:lnSpc>
              <a:spcAft>
                <a:spcPts val="1500"/>
              </a:spcAft>
            </a:pPr>
            <a:r>
              <a:rPr lang="en-US" sz="2200" dirty="0"/>
              <a:t>Predictor populations included animals with PTA reliabilities for lifetime net merit &gt; parent average reliability</a:t>
            </a:r>
          </a:p>
          <a:p>
            <a:pPr marL="227013" indent="-227013">
              <a:lnSpc>
                <a:spcPts val="2300"/>
              </a:lnSpc>
              <a:spcAft>
                <a:spcPts val="1500"/>
              </a:spcAft>
            </a:pPr>
            <a:r>
              <a:rPr lang="en-US" sz="2200" dirty="0"/>
              <a:t>Animals required to have PTAs for all traits</a:t>
            </a:r>
          </a:p>
          <a:p>
            <a:pPr marL="227013" indent="-227013">
              <a:lnSpc>
                <a:spcPts val="2300"/>
              </a:lnSpc>
              <a:spcAft>
                <a:spcPts val="1500"/>
              </a:spcAft>
            </a:pPr>
            <a:r>
              <a:rPr lang="en-US" sz="2200" dirty="0"/>
              <a:t>All </a:t>
            </a:r>
            <a:r>
              <a:rPr lang="en-US" sz="2200" dirty="0">
                <a:solidFill>
                  <a:srgbClr val="B00000"/>
                </a:solidFill>
              </a:rPr>
              <a:t>35,724</a:t>
            </a:r>
            <a:r>
              <a:rPr lang="en-US" sz="2200" dirty="0"/>
              <a:t> bulls retained and random sample of </a:t>
            </a:r>
            <a:r>
              <a:rPr lang="en-US" sz="2200" dirty="0">
                <a:solidFill>
                  <a:srgbClr val="B00000"/>
                </a:solidFill>
              </a:rPr>
              <a:t>35,000</a:t>
            </a:r>
            <a:r>
              <a:rPr lang="en-US" sz="2200" dirty="0"/>
              <a:t> cows drawn from predictor population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5760" y="856372"/>
            <a:ext cx="8412480" cy="3657600"/>
          </a:xfrm>
        </p:spPr>
        <p:txBody>
          <a:bodyPr/>
          <a:lstStyle/>
          <a:p>
            <a:pPr marL="227013" indent="-227013">
              <a:spcAft>
                <a:spcPts val="0"/>
              </a:spcAft>
            </a:pPr>
            <a:r>
              <a:rPr lang="en-US" dirty="0"/>
              <a:t>Model for 5-trait multivariate GWAS </a:t>
            </a:r>
            <a:r>
              <a:rPr lang="pt-BR" dirty="0">
                <a:solidFill>
                  <a:srgbClr val="00523C"/>
                </a:solidFill>
              </a:rPr>
              <a:t>(Parker Gaddis et al.,  2016)</a:t>
            </a:r>
            <a:r>
              <a:rPr lang="en-US" dirty="0"/>
              <a:t>: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sz="3000" dirty="0"/>
              <a:t>Y = </a:t>
            </a:r>
            <a:r>
              <a:rPr lang="en-US" sz="3000" i="1" dirty="0"/>
              <a:t>μ</a:t>
            </a:r>
            <a:r>
              <a:rPr lang="en-US" sz="3000" dirty="0"/>
              <a:t> + xβ</a:t>
            </a:r>
            <a:r>
              <a:rPr lang="en-US" sz="3000" dirty="0">
                <a:latin typeface="Calibri"/>
              </a:rPr>
              <a:t>ʹ</a:t>
            </a:r>
            <a:r>
              <a:rPr lang="en-US" sz="3000" dirty="0"/>
              <a:t> + U + 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Y is </a:t>
            </a:r>
            <a:r>
              <a:rPr lang="en-US" i="1" dirty="0"/>
              <a:t>n</a:t>
            </a:r>
            <a:r>
              <a:rPr lang="en-US" sz="800" dirty="0"/>
              <a:t> </a:t>
            </a:r>
            <a:r>
              <a:rPr lang="en-US" dirty="0"/>
              <a:t>×</a:t>
            </a:r>
            <a:r>
              <a:rPr lang="en-US" sz="800" dirty="0"/>
              <a:t> </a:t>
            </a:r>
            <a:r>
              <a:rPr lang="en-US" dirty="0"/>
              <a:t>5 matrix of phenotypes for </a:t>
            </a:r>
            <a:r>
              <a:rPr lang="en-US" i="1" dirty="0"/>
              <a:t>n</a:t>
            </a:r>
            <a:r>
              <a:rPr lang="en-US" dirty="0"/>
              <a:t> individuals</a:t>
            </a:r>
          </a:p>
          <a:p>
            <a:pPr lvl="1">
              <a:spcAft>
                <a:spcPts val="600"/>
              </a:spcAft>
            </a:pPr>
            <a:r>
              <a:rPr lang="en-US" i="1" dirty="0" err="1"/>
              <a:t>μ</a:t>
            </a:r>
            <a:r>
              <a:rPr lang="en-US" dirty="0"/>
              <a:t> is the intercept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x is </a:t>
            </a:r>
            <a:r>
              <a:rPr lang="en-US" i="1" dirty="0"/>
              <a:t>n</a:t>
            </a:r>
            <a:r>
              <a:rPr lang="en-US" dirty="0"/>
              <a:t>-vector of marker genotypes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βʹ is transpose of 5-row vector of marker effect sizes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U is </a:t>
            </a:r>
            <a:r>
              <a:rPr lang="en-US" i="1" dirty="0"/>
              <a:t>n</a:t>
            </a:r>
            <a:r>
              <a:rPr lang="en-US" sz="800" dirty="0"/>
              <a:t> </a:t>
            </a:r>
            <a:r>
              <a:rPr lang="en-US" dirty="0"/>
              <a:t>×</a:t>
            </a:r>
            <a:r>
              <a:rPr lang="en-US" sz="800" dirty="0"/>
              <a:t> </a:t>
            </a:r>
            <a:r>
              <a:rPr lang="en-US" dirty="0"/>
              <a:t>5 matrix of random effects</a:t>
            </a:r>
          </a:p>
          <a:p>
            <a:pPr lvl="1"/>
            <a:r>
              <a:rPr lang="en-US" dirty="0"/>
              <a:t>E is </a:t>
            </a:r>
            <a:r>
              <a:rPr lang="en-US" i="1" dirty="0"/>
              <a:t>n</a:t>
            </a:r>
            <a:r>
              <a:rPr lang="en-US" sz="800" dirty="0"/>
              <a:t> </a:t>
            </a:r>
            <a:r>
              <a:rPr lang="en-US" dirty="0"/>
              <a:t>×</a:t>
            </a:r>
            <a:r>
              <a:rPr lang="en-US" sz="800" dirty="0"/>
              <a:t> </a:t>
            </a:r>
            <a:r>
              <a:rPr lang="en-US" dirty="0"/>
              <a:t>5 matrix of errors</a:t>
            </a:r>
          </a:p>
          <a:p>
            <a:pPr lvl="1"/>
            <a:r>
              <a:rPr lang="en-US" dirty="0"/>
              <a:t>Variance structures as described in </a:t>
            </a:r>
            <a:r>
              <a:rPr lang="en-US" dirty="0">
                <a:solidFill>
                  <a:srgbClr val="00523C"/>
                </a:solidFill>
              </a:rPr>
              <a:t>Zhou (2016)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9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SNP annotation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-228600">
              <a:spcAft>
                <a:spcPts val="2100"/>
              </a:spcAft>
            </a:pPr>
            <a:r>
              <a:rPr lang="en-US" dirty="0"/>
              <a:t>Autosomal markers assigned to closest gene within 25 </a:t>
            </a:r>
            <a:r>
              <a:rPr lang="en-US" dirty="0" err="1"/>
              <a:t>kbp</a:t>
            </a:r>
            <a:r>
              <a:rPr lang="en-US" dirty="0"/>
              <a:t> using </a:t>
            </a:r>
            <a:r>
              <a:rPr lang="en-US" dirty="0" err="1"/>
              <a:t>BEDTools</a:t>
            </a:r>
            <a:r>
              <a:rPr lang="en-US" dirty="0"/>
              <a:t> </a:t>
            </a:r>
            <a:r>
              <a:rPr lang="en-US" dirty="0">
                <a:solidFill>
                  <a:srgbClr val="244270"/>
                </a:solidFill>
              </a:rPr>
              <a:t>(v2.21.0)</a:t>
            </a:r>
            <a:r>
              <a:rPr lang="en-US" dirty="0"/>
              <a:t> </a:t>
            </a:r>
            <a:r>
              <a:rPr lang="en-US" dirty="0">
                <a:solidFill>
                  <a:srgbClr val="00523C"/>
                </a:solidFill>
              </a:rPr>
              <a:t>(Quinlan &amp; Hall, 2010)</a:t>
            </a:r>
            <a:r>
              <a:rPr lang="en-US" dirty="0"/>
              <a:t> </a:t>
            </a:r>
          </a:p>
          <a:p>
            <a:pPr marL="228600" indent="-228600">
              <a:spcAft>
                <a:spcPts val="2100"/>
              </a:spcAft>
            </a:pPr>
            <a:r>
              <a:rPr lang="en-US" dirty="0"/>
              <a:t>Gene information from Bovine UMD3.1.1 genome assembly </a:t>
            </a:r>
            <a:r>
              <a:rPr lang="en-US" dirty="0">
                <a:solidFill>
                  <a:srgbClr val="00523C"/>
                </a:solidFill>
              </a:rPr>
              <a:t>(</a:t>
            </a:r>
            <a:r>
              <a:rPr lang="en-US" dirty="0" err="1">
                <a:solidFill>
                  <a:srgbClr val="00523C"/>
                </a:solidFill>
              </a:rPr>
              <a:t>Zimin</a:t>
            </a:r>
            <a:r>
              <a:rPr lang="en-US" dirty="0">
                <a:solidFill>
                  <a:srgbClr val="00523C"/>
                </a:solidFill>
              </a:rPr>
              <a:t> et al., 2009)</a:t>
            </a:r>
          </a:p>
          <a:p>
            <a:pPr marL="228600" indent="-228600">
              <a:spcAft>
                <a:spcPts val="2100"/>
              </a:spcAft>
              <a:buClr>
                <a:schemeClr val="tx1"/>
              </a:buClr>
            </a:pPr>
            <a:r>
              <a:rPr lang="en-US" dirty="0">
                <a:solidFill>
                  <a:srgbClr val="B00000"/>
                </a:solidFill>
              </a:rPr>
              <a:t>36,435</a:t>
            </a:r>
            <a:r>
              <a:rPr lang="en-US" dirty="0"/>
              <a:t> markers remained after merging with annotation data</a:t>
            </a:r>
          </a:p>
          <a:p>
            <a:pPr marL="228600" indent="-228600">
              <a:spcAft>
                <a:spcPts val="2100"/>
              </a:spcAft>
            </a:pPr>
            <a:r>
              <a:rPr lang="en-US" dirty="0"/>
              <a:t>SNPs from GWAS with Wald </a:t>
            </a:r>
            <a:r>
              <a:rPr lang="en-US" i="1" dirty="0"/>
              <a:t>P</a:t>
            </a:r>
            <a:r>
              <a:rPr lang="en-US" dirty="0"/>
              <a:t>-value &gt;5</a:t>
            </a:r>
            <a:r>
              <a:rPr lang="en-US" sz="800" dirty="0"/>
              <a:t> </a:t>
            </a:r>
            <a:r>
              <a:rPr lang="en-US" dirty="0"/>
              <a:t>×</a:t>
            </a:r>
            <a:r>
              <a:rPr lang="en-US" sz="800" dirty="0"/>
              <a:t> </a:t>
            </a:r>
            <a:r>
              <a:rPr lang="en-US" dirty="0"/>
              <a:t>10</a:t>
            </a:r>
            <a:r>
              <a:rPr lang="en-US" baseline="30000" dirty="0"/>
              <a:t>–8</a:t>
            </a:r>
            <a:r>
              <a:rPr lang="en-US" dirty="0"/>
              <a:t> selected for further analysis</a:t>
            </a:r>
          </a:p>
          <a:p>
            <a:pPr marL="228600" indent="-228600">
              <a:spcAft>
                <a:spcPts val="2100"/>
              </a:spcAft>
            </a:pPr>
            <a:r>
              <a:rPr lang="en-US" dirty="0"/>
              <a:t>Gene function determined by 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29938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7013" indent="-227013">
              <a:spcAft>
                <a:spcPts val="600"/>
              </a:spcAft>
            </a:pPr>
            <a:r>
              <a:rPr lang="en-US" dirty="0"/>
              <a:t>All SNPs with </a:t>
            </a:r>
            <a:r>
              <a:rPr lang="en-US" i="1" dirty="0"/>
              <a:t>P</a:t>
            </a:r>
            <a:r>
              <a:rPr lang="en-US" dirty="0"/>
              <a:t>-values of &lt;0.05 compared with all annotated genes in bovine genome</a:t>
            </a:r>
          </a:p>
          <a:p>
            <a:pPr marL="574675" lvl="1" indent="-287338">
              <a:spcAft>
                <a:spcPts val="600"/>
              </a:spcAft>
            </a:pPr>
            <a:r>
              <a:rPr lang="en-US" dirty="0"/>
              <a:t>Gene ontology </a:t>
            </a:r>
            <a:r>
              <a:rPr lang="en-US" dirty="0">
                <a:solidFill>
                  <a:srgbClr val="244270"/>
                </a:solidFill>
              </a:rPr>
              <a:t>(GO) </a:t>
            </a:r>
            <a:r>
              <a:rPr lang="en-US" dirty="0">
                <a:solidFill>
                  <a:srgbClr val="00523C"/>
                </a:solidFill>
              </a:rPr>
              <a:t>(</a:t>
            </a:r>
            <a:r>
              <a:rPr lang="en-US" dirty="0" err="1">
                <a:solidFill>
                  <a:srgbClr val="00523C"/>
                </a:solidFill>
              </a:rPr>
              <a:t>Ashburner</a:t>
            </a:r>
            <a:r>
              <a:rPr lang="en-US" dirty="0">
                <a:solidFill>
                  <a:srgbClr val="00523C"/>
                </a:solidFill>
              </a:rPr>
              <a:t> et al., 2000)</a:t>
            </a:r>
          </a:p>
          <a:p>
            <a:pPr marL="574675" lvl="1" indent="-287338">
              <a:spcAft>
                <a:spcPts val="3000"/>
              </a:spcAft>
            </a:pPr>
            <a:r>
              <a:rPr lang="en-US" dirty="0"/>
              <a:t>Medical subject heading </a:t>
            </a:r>
            <a:r>
              <a:rPr lang="en-US" dirty="0">
                <a:solidFill>
                  <a:srgbClr val="244270"/>
                </a:solidFill>
              </a:rPr>
              <a:t>(</a:t>
            </a:r>
            <a:r>
              <a:rPr lang="en-US" dirty="0" err="1">
                <a:solidFill>
                  <a:srgbClr val="244270"/>
                </a:solidFill>
              </a:rPr>
              <a:t>MeSH</a:t>
            </a:r>
            <a:r>
              <a:rPr lang="en-US" dirty="0">
                <a:solidFill>
                  <a:srgbClr val="24427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00523C"/>
                </a:solidFill>
              </a:rPr>
              <a:t>(</a:t>
            </a:r>
            <a:r>
              <a:rPr lang="en-US" dirty="0" err="1">
                <a:solidFill>
                  <a:srgbClr val="00523C"/>
                </a:solidFill>
              </a:rPr>
              <a:t>Morota</a:t>
            </a:r>
            <a:r>
              <a:rPr lang="en-US" dirty="0">
                <a:solidFill>
                  <a:srgbClr val="00523C"/>
                </a:solidFill>
              </a:rPr>
              <a:t> et al., 2015)</a:t>
            </a:r>
            <a:endParaRPr lang="en-US" dirty="0"/>
          </a:p>
          <a:p>
            <a:r>
              <a:rPr lang="en-US" dirty="0"/>
              <a:t>GO and </a:t>
            </a:r>
            <a:r>
              <a:rPr lang="en-US" dirty="0" err="1"/>
              <a:t>MeSH</a:t>
            </a:r>
            <a:r>
              <a:rPr lang="en-US" dirty="0"/>
              <a:t> term analyses carried out in R </a:t>
            </a:r>
            <a:r>
              <a:rPr lang="en-US" dirty="0">
                <a:solidFill>
                  <a:srgbClr val="244270"/>
                </a:solidFill>
              </a:rPr>
              <a:t>(v3.4.0)</a:t>
            </a:r>
            <a:r>
              <a:rPr lang="en-US" dirty="0"/>
              <a:t> with GOSTATS </a:t>
            </a:r>
            <a:r>
              <a:rPr lang="en-US" dirty="0">
                <a:solidFill>
                  <a:srgbClr val="244270"/>
                </a:solidFill>
              </a:rPr>
              <a:t>(v1.5.3)</a:t>
            </a:r>
            <a:r>
              <a:rPr lang="en-US" dirty="0"/>
              <a:t> and </a:t>
            </a:r>
            <a:r>
              <a:rPr lang="en-US" dirty="0" err="1"/>
              <a:t>meshr</a:t>
            </a:r>
            <a:r>
              <a:rPr lang="en-US" dirty="0"/>
              <a:t> </a:t>
            </a:r>
            <a:r>
              <a:rPr lang="en-US" dirty="0">
                <a:solidFill>
                  <a:srgbClr val="244270"/>
                </a:solidFill>
              </a:rPr>
              <a:t>(v1.12.0)</a:t>
            </a:r>
            <a:r>
              <a:rPr lang="en-US" dirty="0"/>
              <a:t> packages as distributed in </a:t>
            </a:r>
            <a:r>
              <a:rPr lang="en-US" dirty="0" err="1"/>
              <a:t>Bioconductor</a:t>
            </a:r>
            <a:r>
              <a:rPr lang="en-US" dirty="0"/>
              <a:t> </a:t>
            </a:r>
            <a:r>
              <a:rPr lang="en-US" dirty="0">
                <a:solidFill>
                  <a:srgbClr val="244270"/>
                </a:solidFill>
              </a:rPr>
              <a:t>(v3.5)</a:t>
            </a:r>
          </a:p>
        </p:txBody>
      </p:sp>
    </p:spTree>
    <p:extLst>
      <p:ext uri="{BB962C8B-B14F-4D97-AF65-F5344CB8AC3E}">
        <p14:creationId xmlns:p14="http://schemas.microsoft.com/office/powerpoint/2010/main" val="24372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weight matrices and PCIT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14632"/>
            <a:ext cx="8412480" cy="3657600"/>
          </a:xfrm>
        </p:spPr>
        <p:txBody>
          <a:bodyPr/>
          <a:lstStyle/>
          <a:p>
            <a:pPr marL="228600" indent="-228600">
              <a:spcAft>
                <a:spcPts val="2400"/>
              </a:spcAft>
            </a:pPr>
            <a:r>
              <a:rPr lang="en-US" dirty="0"/>
              <a:t>Association weight matrix </a:t>
            </a:r>
            <a:r>
              <a:rPr lang="en-US" dirty="0">
                <a:solidFill>
                  <a:srgbClr val="244270"/>
                </a:solidFill>
              </a:rPr>
              <a:t>(AWM)</a:t>
            </a:r>
            <a:r>
              <a:rPr lang="en-US" dirty="0"/>
              <a:t> constructed as implemented by </a:t>
            </a:r>
            <a:r>
              <a:rPr lang="en-US" dirty="0">
                <a:solidFill>
                  <a:srgbClr val="00523C"/>
                </a:solidFill>
              </a:rPr>
              <a:t>Fortes et al. (2010)</a:t>
            </a:r>
            <a:r>
              <a:rPr lang="en-US" dirty="0"/>
              <a:t>. </a:t>
            </a:r>
          </a:p>
          <a:p>
            <a:pPr marL="228600" indent="-228600">
              <a:spcAft>
                <a:spcPts val="2400"/>
              </a:spcAft>
            </a:pPr>
            <a:r>
              <a:rPr lang="en-US" dirty="0"/>
              <a:t>Row-wise partial correlations computed on AWM using </a:t>
            </a:r>
            <a:r>
              <a:rPr lang="en-US" dirty="0" err="1"/>
              <a:t>pcit</a:t>
            </a:r>
            <a:r>
              <a:rPr lang="en-US" dirty="0"/>
              <a:t> package </a:t>
            </a:r>
            <a:r>
              <a:rPr lang="en-US" dirty="0">
                <a:solidFill>
                  <a:srgbClr val="244270"/>
                </a:solidFill>
              </a:rPr>
              <a:t>(v1.5-3)</a:t>
            </a:r>
            <a:r>
              <a:rPr lang="en-US" dirty="0"/>
              <a:t> in R </a:t>
            </a:r>
            <a:r>
              <a:rPr lang="en-US" dirty="0">
                <a:solidFill>
                  <a:srgbClr val="244270"/>
                </a:solidFill>
              </a:rPr>
              <a:t>(v3.4.0)</a:t>
            </a:r>
            <a:r>
              <a:rPr lang="en-US" dirty="0"/>
              <a:t> to produce </a:t>
            </a:r>
            <a:r>
              <a:rPr lang="en-US" i="1" dirty="0"/>
              <a:t>m</a:t>
            </a:r>
            <a:r>
              <a:rPr lang="en-US" dirty="0"/>
              <a:t>-symmetric adjacency matrix</a:t>
            </a:r>
          </a:p>
          <a:p>
            <a:pPr marL="228600" indent="-228600">
              <a:lnSpc>
                <a:spcPts val="2300"/>
              </a:lnSpc>
              <a:spcAft>
                <a:spcPts val="1800"/>
              </a:spcAft>
            </a:pPr>
            <a:r>
              <a:rPr lang="en-US" dirty="0"/>
              <a:t>Non-significant values set to 0; significant correlations interpreted as significant gene-gene interactions.</a:t>
            </a:r>
          </a:p>
          <a:p>
            <a:pPr marL="228600" indent="-228600">
              <a:lnSpc>
                <a:spcPts val="2300"/>
              </a:lnSpc>
              <a:spcAft>
                <a:spcPts val="1800"/>
              </a:spcAft>
            </a:pPr>
            <a:r>
              <a:rPr lang="en-US" dirty="0"/>
              <a:t>Only connections with partial correlation of ≥0.98 included</a:t>
            </a:r>
          </a:p>
          <a:p>
            <a:pPr marL="228600" indent="-228600">
              <a:lnSpc>
                <a:spcPts val="2300"/>
              </a:lnSpc>
              <a:spcAft>
                <a:spcPts val="1800"/>
              </a:spcAft>
            </a:pPr>
            <a:r>
              <a:rPr lang="en-US" dirty="0"/>
              <a:t>Visualization using </a:t>
            </a:r>
            <a:r>
              <a:rPr lang="en-US" dirty="0" err="1"/>
              <a:t>Cytoscape</a:t>
            </a:r>
            <a:r>
              <a:rPr lang="en-US" dirty="0"/>
              <a:t> </a:t>
            </a:r>
            <a:r>
              <a:rPr lang="en-US" dirty="0">
                <a:solidFill>
                  <a:srgbClr val="244270"/>
                </a:solidFill>
              </a:rPr>
              <a:t>(v3.2.1)</a:t>
            </a:r>
            <a:r>
              <a:rPr lang="en-US" dirty="0"/>
              <a:t> </a:t>
            </a:r>
            <a:r>
              <a:rPr lang="en-US" dirty="0">
                <a:solidFill>
                  <a:srgbClr val="00523C"/>
                </a:solidFill>
              </a:rPr>
              <a:t>(Shannon et al., 2003)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87449"/>
      </p:ext>
    </p:extLst>
  </p:cSld>
  <p:clrMapOvr>
    <a:masterClrMapping/>
  </p:clrMapOvr>
</p:sld>
</file>

<file path=ppt/theme/theme1.xml><?xml version="1.0" encoding="utf-8"?>
<a:theme xmlns:a="http://schemas.openxmlformats.org/drawingml/2006/main" name="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11599</TotalTime>
  <Words>1770</Words>
  <Application>Microsoft Macintosh PowerPoint</Application>
  <PresentationFormat>On-screen Show (16:9)</PresentationFormat>
  <Paragraphs>333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明朝</vt:lpstr>
      <vt:lpstr>Arial</vt:lpstr>
      <vt:lpstr>Calibri</vt:lpstr>
      <vt:lpstr>Mangal</vt:lpstr>
      <vt:lpstr>Symbol</vt:lpstr>
      <vt:lpstr>Times New Roman</vt:lpstr>
      <vt:lpstr>AIP-2017 Slide Master</vt:lpstr>
      <vt:lpstr>Genome-wide association study and gene network analysis of fertility, retained placenta, and metritis in U.S. Holstein cattle (Paper 610)</vt:lpstr>
      <vt:lpstr>Introduction</vt:lpstr>
      <vt:lpstr>Introduction (continued)</vt:lpstr>
      <vt:lpstr>Objectives</vt:lpstr>
      <vt:lpstr>Phenotypic and genomic data</vt:lpstr>
      <vt:lpstr>GWAS</vt:lpstr>
      <vt:lpstr>SNP annotation</vt:lpstr>
      <vt:lpstr>Enrichment analyses</vt:lpstr>
      <vt:lpstr>Association weight matrices and PCIT</vt:lpstr>
      <vt:lpstr>GWAS results</vt:lpstr>
      <vt:lpstr>GWAS results (continued)</vt:lpstr>
      <vt:lpstr>GO and MeSH results</vt:lpstr>
      <vt:lpstr>GO and MeSH results (continued)</vt:lpstr>
      <vt:lpstr>Gene network results</vt:lpstr>
      <vt:lpstr>Thinning dense networks (cows)</vt:lpstr>
      <vt:lpstr>Key genes in thinned networks (cows)</vt:lpstr>
      <vt:lpstr>Combining sex-specific networks</vt:lpstr>
      <vt:lpstr>Conclusions</vt:lpstr>
      <vt:lpstr>Acknowledgments &amp; disclaimers</vt:lpstr>
      <vt:lpstr>Questions?</vt:lpstr>
      <vt:lpstr>References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John Cole</cp:lastModifiedBy>
  <cp:revision>268</cp:revision>
  <dcterms:created xsi:type="dcterms:W3CDTF">2017-04-14T13:19:57Z</dcterms:created>
  <dcterms:modified xsi:type="dcterms:W3CDTF">2018-02-11T22:27:32Z</dcterms:modified>
</cp:coreProperties>
</file>