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charts/chartEx1.xml" ContentType="application/vnd.ms-office.chartex+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7" r:id="rId2"/>
  </p:sldMasterIdLst>
  <p:notesMasterIdLst>
    <p:notesMasterId r:id="rId43"/>
  </p:notesMasterIdLst>
  <p:sldIdLst>
    <p:sldId id="260" r:id="rId3"/>
    <p:sldId id="828" r:id="rId4"/>
    <p:sldId id="857" r:id="rId5"/>
    <p:sldId id="593" r:id="rId6"/>
    <p:sldId id="879" r:id="rId7"/>
    <p:sldId id="274" r:id="rId8"/>
    <p:sldId id="823" r:id="rId9"/>
    <p:sldId id="878" r:id="rId10"/>
    <p:sldId id="870" r:id="rId11"/>
    <p:sldId id="871" r:id="rId12"/>
    <p:sldId id="872" r:id="rId13"/>
    <p:sldId id="873" r:id="rId14"/>
    <p:sldId id="886" r:id="rId15"/>
    <p:sldId id="876" r:id="rId16"/>
    <p:sldId id="880" r:id="rId17"/>
    <p:sldId id="881" r:id="rId18"/>
    <p:sldId id="888" r:id="rId19"/>
    <p:sldId id="875" r:id="rId20"/>
    <p:sldId id="882" r:id="rId21"/>
    <p:sldId id="1012" r:id="rId22"/>
    <p:sldId id="989" r:id="rId23"/>
    <p:sldId id="971" r:id="rId24"/>
    <p:sldId id="883" r:id="rId25"/>
    <p:sldId id="874" r:id="rId26"/>
    <p:sldId id="887" r:id="rId27"/>
    <p:sldId id="891" r:id="rId28"/>
    <p:sldId id="892" r:id="rId29"/>
    <p:sldId id="889" r:id="rId30"/>
    <p:sldId id="324" r:id="rId31"/>
    <p:sldId id="520" r:id="rId32"/>
    <p:sldId id="534" r:id="rId33"/>
    <p:sldId id="537" r:id="rId34"/>
    <p:sldId id="884" r:id="rId35"/>
    <p:sldId id="885" r:id="rId36"/>
    <p:sldId id="896" r:id="rId37"/>
    <p:sldId id="894" r:id="rId38"/>
    <p:sldId id="897" r:id="rId39"/>
    <p:sldId id="296" r:id="rId40"/>
    <p:sldId id="368" r:id="rId41"/>
    <p:sldId id="264" r:id="rId42"/>
  </p:sldIdLst>
  <p:sldSz cx="12192000" cy="6858000"/>
  <p:notesSz cx="6858000" cy="9144000"/>
  <p:embeddedFontLst>
    <p:embeddedFont>
      <p:font typeface="Calibri" panose="020F0502020204030204" pitchFamily="34"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B4E3"/>
    <a:srgbClr val="254061"/>
    <a:srgbClr val="C0504D"/>
    <a:srgbClr val="00523C"/>
    <a:srgbClr val="24427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42" autoAdjust="0"/>
    <p:restoredTop sz="95470" autoAdjust="0"/>
  </p:normalViewPr>
  <p:slideViewPr>
    <p:cSldViewPr snapToGrid="0">
      <p:cViewPr varScale="1">
        <p:scale>
          <a:sx n="165" d="100"/>
          <a:sy n="165" d="100"/>
        </p:scale>
        <p:origin x="1544" y="1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60" d="100"/>
          <a:sy n="60" d="100"/>
        </p:scale>
        <p:origin x="1651" y="3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4.fntdata"/><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oleObject" Target="file:////Users/jcole/Documents/AIPL/Guernsey/Guernsey%20Trends%20June%202019.xlsx" TargetMode="External"/><Relationship Id="rId2" Type="http://schemas.microsoft.com/office/2011/relationships/chartColorStyle" Target="colors9.xml"/><Relationship Id="rId1" Type="http://schemas.microsoft.com/office/2011/relationships/chartStyle" Target="style9.xml"/></Relationships>
</file>

<file path=ppt/charts/_rels/chart2.xml.rels><?xml version="1.0" encoding="UTF-8" standalone="yes"?>
<Relationships xmlns="http://schemas.openxmlformats.org/package/2006/relationships"><Relationship Id="rId1" Type="http://schemas.openxmlformats.org/officeDocument/2006/relationships/oleObject" Target="file:////Volumes\NO%20NAME\ADSA%20MILK%20Symposium%202017\Holstein%20Milk%20Trend.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Users/jcole/Documents/AIPL/Guernsey/Guernsey%20Trends%20June%202019.xlsx"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oleObject" Target="file:////Users/jcole/Documents/AIPL/Guernsey/Guernsey%20Trends%20June%202019.xlsx" TargetMode="External"/><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oleObject" Target="file:////Users/jcole/Documents/AIPL/Guernsey/Guernsey%20Trends%20June%202019.xlsx" TargetMode="External"/><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oleObject" Target="file:////Users/jcole/Documents/AIPL/Guernsey/Guernsey%20Trends%20June%202019.xlsx" TargetMode="External"/><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oleObject" Target="file:////Users/jcole/Documents/AIPL/Guernsey/Guernsey%20Trends%20June%202019.xlsx" TargetMode="External"/><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oleObject" Target="file:////Users/jcole/Documents/AIPL/Guernsey/Guernsey%20Trends%20June%202019.xlsx" TargetMode="External"/><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oleObject" Target="file:////Users/jcole/Documents/AIPL/Guernsey/Guernsey%20Trends%20June%202019.xlsx" TargetMode="External"/><Relationship Id="rId2" Type="http://schemas.microsoft.com/office/2011/relationships/chartColorStyle" Target="colors7.xml"/><Relationship Id="rId1" Type="http://schemas.microsoft.com/office/2011/relationships/chartStyle" Target="style7.xml"/></Relationships>
</file>

<file path=ppt/charts/_rels/chartEx1.xml.rels><?xml version="1.0" encoding="UTF-8" standalone="yes"?>
<Relationships xmlns="http://schemas.openxmlformats.org/package/2006/relationships"><Relationship Id="rId3" Type="http://schemas.microsoft.com/office/2011/relationships/chartColorStyle" Target="colors8.xml"/><Relationship Id="rId2" Type="http://schemas.microsoft.com/office/2011/relationships/chartStyle" Target="style8.xml"/><Relationship Id="rId1" Type="http://schemas.openxmlformats.org/officeDocument/2006/relationships/oleObject" Target="file:////C:\Users\tlawlor\Documents\TPI_her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611111111111"/>
          <c:y val="5.86854460093897E-2"/>
          <c:w val="0.64166666666666705"/>
          <c:h val="0.71361502347418104"/>
        </c:manualLayout>
      </c:layout>
      <c:lineChart>
        <c:grouping val="standard"/>
        <c:varyColors val="0"/>
        <c:ser>
          <c:idx val="0"/>
          <c:order val="0"/>
          <c:tx>
            <c:strRef>
              <c:f>Sheet1!$A$2</c:f>
              <c:strCache>
                <c:ptCount val="1"/>
                <c:pt idx="0">
                  <c:v>Cows (millions)</c:v>
                </c:pt>
              </c:strCache>
            </c:strRef>
          </c:tx>
          <c:spPr>
            <a:ln w="47567">
              <a:solidFill>
                <a:srgbClr val="00337F"/>
              </a:solidFill>
              <a:prstDash val="solid"/>
            </a:ln>
          </c:spPr>
          <c:marker>
            <c:symbol val="none"/>
          </c:marker>
          <c:cat>
            <c:strRef>
              <c:f>Sheet1!$B$1:$P$1</c:f>
              <c:strCache>
                <c:ptCount val="15"/>
                <c:pt idx="0">
                  <c:v>40</c:v>
                </c:pt>
                <c:pt idx="2">
                  <c:v>50</c:v>
                </c:pt>
                <c:pt idx="4">
                  <c:v>60</c:v>
                </c:pt>
                <c:pt idx="6">
                  <c:v>70</c:v>
                </c:pt>
                <c:pt idx="8">
                  <c:v>80</c:v>
                </c:pt>
                <c:pt idx="10">
                  <c:v>90</c:v>
                </c:pt>
                <c:pt idx="12">
                  <c:v>00</c:v>
                </c:pt>
                <c:pt idx="13">
                  <c:v>05</c:v>
                </c:pt>
                <c:pt idx="14">
                  <c:v>10</c:v>
                </c:pt>
              </c:strCache>
            </c:strRef>
          </c:cat>
          <c:val>
            <c:numRef>
              <c:f>Sheet1!$B$2:$P$2</c:f>
              <c:numCache>
                <c:formatCode>General</c:formatCode>
                <c:ptCount val="15"/>
                <c:pt idx="0">
                  <c:v>23.670999999999999</c:v>
                </c:pt>
                <c:pt idx="1">
                  <c:v>25.033000000000001</c:v>
                </c:pt>
                <c:pt idx="2">
                  <c:v>21.943999999999971</c:v>
                </c:pt>
                <c:pt idx="3">
                  <c:v>21.044</c:v>
                </c:pt>
                <c:pt idx="4">
                  <c:v>17.559999999999999</c:v>
                </c:pt>
                <c:pt idx="5">
                  <c:v>14.953000000000021</c:v>
                </c:pt>
                <c:pt idx="6">
                  <c:v>12</c:v>
                </c:pt>
                <c:pt idx="7">
                  <c:v>11.143000000000001</c:v>
                </c:pt>
                <c:pt idx="8">
                  <c:v>10.81</c:v>
                </c:pt>
                <c:pt idx="9">
                  <c:v>11.016</c:v>
                </c:pt>
                <c:pt idx="10">
                  <c:v>10.127000000000001</c:v>
                </c:pt>
                <c:pt idx="11">
                  <c:v>9.4580000000000002</c:v>
                </c:pt>
                <c:pt idx="12">
                  <c:v>9.2060000000000013</c:v>
                </c:pt>
                <c:pt idx="13">
                  <c:v>9.043000000000001</c:v>
                </c:pt>
                <c:pt idx="14">
                  <c:v>9.1170000000000009</c:v>
                </c:pt>
              </c:numCache>
            </c:numRef>
          </c:val>
          <c:smooth val="0"/>
          <c:extLst>
            <c:ext xmlns:c16="http://schemas.microsoft.com/office/drawing/2014/chart" uri="{C3380CC4-5D6E-409C-BE32-E72D297353CC}">
              <c16:uniqueId val="{00000000-F65F-3E4D-B7B4-AB5AAEC38455}"/>
            </c:ext>
          </c:extLst>
        </c:ser>
        <c:dLbls>
          <c:showLegendKey val="0"/>
          <c:showVal val="0"/>
          <c:showCatName val="0"/>
          <c:showSerName val="0"/>
          <c:showPercent val="0"/>
          <c:showBubbleSize val="0"/>
        </c:dLbls>
        <c:marker val="1"/>
        <c:smooth val="0"/>
        <c:axId val="-2145753920"/>
        <c:axId val="-2145748528"/>
      </c:lineChart>
      <c:lineChart>
        <c:grouping val="standard"/>
        <c:varyColors val="0"/>
        <c:ser>
          <c:idx val="1"/>
          <c:order val="1"/>
          <c:tx>
            <c:strRef>
              <c:f>Sheet1!$A$3</c:f>
              <c:strCache>
                <c:ptCount val="1"/>
                <c:pt idx="0">
                  <c:v>Milk yield (kg/cow)</c:v>
                </c:pt>
              </c:strCache>
            </c:strRef>
          </c:tx>
          <c:spPr>
            <a:ln w="47567">
              <a:solidFill>
                <a:srgbClr val="00523C"/>
              </a:solidFill>
              <a:prstDash val="solid"/>
            </a:ln>
          </c:spPr>
          <c:marker>
            <c:symbol val="none"/>
          </c:marker>
          <c:cat>
            <c:strRef>
              <c:f>Sheet1!$B$1:$P$1</c:f>
              <c:strCache>
                <c:ptCount val="15"/>
                <c:pt idx="0">
                  <c:v>40</c:v>
                </c:pt>
                <c:pt idx="2">
                  <c:v>50</c:v>
                </c:pt>
                <c:pt idx="4">
                  <c:v>60</c:v>
                </c:pt>
                <c:pt idx="6">
                  <c:v>70</c:v>
                </c:pt>
                <c:pt idx="8">
                  <c:v>80</c:v>
                </c:pt>
                <c:pt idx="10">
                  <c:v>90</c:v>
                </c:pt>
                <c:pt idx="12">
                  <c:v>00</c:v>
                </c:pt>
                <c:pt idx="13">
                  <c:v>05</c:v>
                </c:pt>
                <c:pt idx="14">
                  <c:v>10</c:v>
                </c:pt>
              </c:strCache>
            </c:strRef>
          </c:cat>
          <c:val>
            <c:numRef>
              <c:f>Sheet1!$B$3:$P$3</c:f>
              <c:numCache>
                <c:formatCode>General</c:formatCode>
                <c:ptCount val="15"/>
                <c:pt idx="0">
                  <c:v>2097</c:v>
                </c:pt>
                <c:pt idx="1">
                  <c:v>2171</c:v>
                </c:pt>
                <c:pt idx="2">
                  <c:v>2410</c:v>
                </c:pt>
                <c:pt idx="3">
                  <c:v>2656</c:v>
                </c:pt>
                <c:pt idx="4">
                  <c:v>3183</c:v>
                </c:pt>
                <c:pt idx="5">
                  <c:v>3775</c:v>
                </c:pt>
                <c:pt idx="6">
                  <c:v>4669</c:v>
                </c:pt>
                <c:pt idx="7">
                  <c:v>4704</c:v>
                </c:pt>
                <c:pt idx="8">
                  <c:v>5404</c:v>
                </c:pt>
                <c:pt idx="9">
                  <c:v>5906</c:v>
                </c:pt>
                <c:pt idx="10">
                  <c:v>6657</c:v>
                </c:pt>
                <c:pt idx="11">
                  <c:v>7470</c:v>
                </c:pt>
                <c:pt idx="12">
                  <c:v>8273</c:v>
                </c:pt>
                <c:pt idx="13">
                  <c:v>9121</c:v>
                </c:pt>
                <c:pt idx="14">
                  <c:v>9613</c:v>
                </c:pt>
              </c:numCache>
            </c:numRef>
          </c:val>
          <c:smooth val="0"/>
          <c:extLst>
            <c:ext xmlns:c16="http://schemas.microsoft.com/office/drawing/2014/chart" uri="{C3380CC4-5D6E-409C-BE32-E72D297353CC}">
              <c16:uniqueId val="{00000001-F65F-3E4D-B7B4-AB5AAEC38455}"/>
            </c:ext>
          </c:extLst>
        </c:ser>
        <c:ser>
          <c:idx val="5"/>
          <c:order val="2"/>
          <c:tx>
            <c:strRef>
              <c:f>Sheet1!$A$5</c:f>
              <c:strCache>
                <c:ptCount val="1"/>
              </c:strCache>
            </c:strRef>
          </c:tx>
          <c:spPr>
            <a:ln w="15856">
              <a:solidFill>
                <a:srgbClr val="FF00FF"/>
              </a:solidFill>
              <a:prstDash val="solid"/>
            </a:ln>
          </c:spPr>
          <c:marker>
            <c:symbol val="circle"/>
            <c:size val="6"/>
            <c:spPr>
              <a:solidFill>
                <a:srgbClr val="FF00FF"/>
              </a:solidFill>
              <a:ln>
                <a:solidFill>
                  <a:srgbClr val="FF00FF"/>
                </a:solidFill>
                <a:prstDash val="solid"/>
              </a:ln>
            </c:spPr>
          </c:marker>
          <c:cat>
            <c:strRef>
              <c:f>Sheet1!$B$1:$P$1</c:f>
              <c:strCache>
                <c:ptCount val="15"/>
                <c:pt idx="0">
                  <c:v>40</c:v>
                </c:pt>
                <c:pt idx="2">
                  <c:v>50</c:v>
                </c:pt>
                <c:pt idx="4">
                  <c:v>60</c:v>
                </c:pt>
                <c:pt idx="6">
                  <c:v>70</c:v>
                </c:pt>
                <c:pt idx="8">
                  <c:v>80</c:v>
                </c:pt>
                <c:pt idx="10">
                  <c:v>90</c:v>
                </c:pt>
                <c:pt idx="12">
                  <c:v>00</c:v>
                </c:pt>
                <c:pt idx="13">
                  <c:v>05</c:v>
                </c:pt>
                <c:pt idx="14">
                  <c:v>10</c:v>
                </c:pt>
              </c:strCache>
            </c:strRef>
          </c:cat>
          <c:val>
            <c:numRef>
              <c:f>Sheet1!$B$5:$P$5</c:f>
              <c:numCache>
                <c:formatCode>General</c:formatCode>
                <c:ptCount val="15"/>
              </c:numCache>
            </c:numRef>
          </c:val>
          <c:smooth val="0"/>
          <c:extLst>
            <c:ext xmlns:c16="http://schemas.microsoft.com/office/drawing/2014/chart" uri="{C3380CC4-5D6E-409C-BE32-E72D297353CC}">
              <c16:uniqueId val="{00000002-F65F-3E4D-B7B4-AB5AAEC38455}"/>
            </c:ext>
          </c:extLst>
        </c:ser>
        <c:ser>
          <c:idx val="3"/>
          <c:order val="3"/>
          <c:tx>
            <c:strRef>
              <c:f>Sheet1!$A$6</c:f>
              <c:strCache>
                <c:ptCount val="1"/>
                <c:pt idx="0">
                  <c:v>Milk Production, Disposition, and Income Annual Summary</c:v>
                </c:pt>
              </c:strCache>
            </c:strRef>
          </c:tx>
          <c:spPr>
            <a:ln w="15856">
              <a:solidFill>
                <a:srgbClr val="00FFFF"/>
              </a:solidFill>
              <a:prstDash val="solid"/>
            </a:ln>
          </c:spPr>
          <c:marker>
            <c:symbol val="x"/>
            <c:size val="6"/>
            <c:spPr>
              <a:noFill/>
              <a:ln>
                <a:solidFill>
                  <a:srgbClr val="00FFFF"/>
                </a:solidFill>
                <a:prstDash val="solid"/>
              </a:ln>
            </c:spPr>
          </c:marker>
          <c:cat>
            <c:strRef>
              <c:f>Sheet1!$B$1:$P$1</c:f>
              <c:strCache>
                <c:ptCount val="15"/>
                <c:pt idx="0">
                  <c:v>40</c:v>
                </c:pt>
                <c:pt idx="2">
                  <c:v>50</c:v>
                </c:pt>
                <c:pt idx="4">
                  <c:v>60</c:v>
                </c:pt>
                <c:pt idx="6">
                  <c:v>70</c:v>
                </c:pt>
                <c:pt idx="8">
                  <c:v>80</c:v>
                </c:pt>
                <c:pt idx="10">
                  <c:v>90</c:v>
                </c:pt>
                <c:pt idx="12">
                  <c:v>00</c:v>
                </c:pt>
                <c:pt idx="13">
                  <c:v>05</c:v>
                </c:pt>
                <c:pt idx="14">
                  <c:v>10</c:v>
                </c:pt>
              </c:strCache>
            </c:strRef>
          </c:cat>
          <c:val>
            <c:numRef>
              <c:f>Sheet1!$B$6:$P$6</c:f>
              <c:numCache>
                <c:formatCode>General</c:formatCode>
                <c:ptCount val="15"/>
              </c:numCache>
            </c:numRef>
          </c:val>
          <c:smooth val="0"/>
          <c:extLst>
            <c:ext xmlns:c16="http://schemas.microsoft.com/office/drawing/2014/chart" uri="{C3380CC4-5D6E-409C-BE32-E72D297353CC}">
              <c16:uniqueId val="{00000003-F65F-3E4D-B7B4-AB5AAEC38455}"/>
            </c:ext>
          </c:extLst>
        </c:ser>
        <c:ser>
          <c:idx val="2"/>
          <c:order val="4"/>
          <c:tx>
            <c:strRef>
              <c:f>Sheet1!$A$7</c:f>
              <c:strCache>
                <c:ptCount val="1"/>
                <c:pt idx="0">
                  <c:v>http://usda.mannlib.cornell.edu/MannUsda/viewDocumentInfo.do?documentID=1105</c:v>
                </c:pt>
              </c:strCache>
            </c:strRef>
          </c:tx>
          <c:spPr>
            <a:ln w="15856">
              <a:solidFill>
                <a:srgbClr val="00FF00"/>
              </a:solidFill>
              <a:prstDash val="solid"/>
            </a:ln>
          </c:spPr>
          <c:marker>
            <c:symbol val="triangle"/>
            <c:size val="6"/>
            <c:spPr>
              <a:solidFill>
                <a:srgbClr val="00FF00"/>
              </a:solidFill>
              <a:ln>
                <a:solidFill>
                  <a:srgbClr val="00FF00"/>
                </a:solidFill>
                <a:prstDash val="solid"/>
              </a:ln>
            </c:spPr>
          </c:marker>
          <c:cat>
            <c:strRef>
              <c:f>Sheet1!$B$1:$P$1</c:f>
              <c:strCache>
                <c:ptCount val="15"/>
                <c:pt idx="0">
                  <c:v>40</c:v>
                </c:pt>
                <c:pt idx="2">
                  <c:v>50</c:v>
                </c:pt>
                <c:pt idx="4">
                  <c:v>60</c:v>
                </c:pt>
                <c:pt idx="6">
                  <c:v>70</c:v>
                </c:pt>
                <c:pt idx="8">
                  <c:v>80</c:v>
                </c:pt>
                <c:pt idx="10">
                  <c:v>90</c:v>
                </c:pt>
                <c:pt idx="12">
                  <c:v>00</c:v>
                </c:pt>
                <c:pt idx="13">
                  <c:v>05</c:v>
                </c:pt>
                <c:pt idx="14">
                  <c:v>10</c:v>
                </c:pt>
              </c:strCache>
            </c:strRef>
          </c:cat>
          <c:val>
            <c:numRef>
              <c:f>Sheet1!$B$7:$P$7</c:f>
              <c:numCache>
                <c:formatCode>General</c:formatCode>
                <c:ptCount val="15"/>
              </c:numCache>
            </c:numRef>
          </c:val>
          <c:smooth val="0"/>
          <c:extLst>
            <c:ext xmlns:c16="http://schemas.microsoft.com/office/drawing/2014/chart" uri="{C3380CC4-5D6E-409C-BE32-E72D297353CC}">
              <c16:uniqueId val="{00000004-F65F-3E4D-B7B4-AB5AAEC38455}"/>
            </c:ext>
          </c:extLst>
        </c:ser>
        <c:dLbls>
          <c:showLegendKey val="0"/>
          <c:showVal val="0"/>
          <c:showCatName val="0"/>
          <c:showSerName val="0"/>
          <c:showPercent val="0"/>
          <c:showBubbleSize val="0"/>
        </c:dLbls>
        <c:marker val="1"/>
        <c:smooth val="0"/>
        <c:axId val="-2145742896"/>
        <c:axId val="-2145740176"/>
      </c:lineChart>
      <c:catAx>
        <c:axId val="-2145753920"/>
        <c:scaling>
          <c:orientation val="minMax"/>
        </c:scaling>
        <c:delete val="0"/>
        <c:axPos val="b"/>
        <c:title>
          <c:tx>
            <c:rich>
              <a:bodyPr/>
              <a:lstStyle/>
              <a:p>
                <a:pPr>
                  <a:defRPr sz="2747" b="1" i="0" u="none" strike="noStrike" baseline="0">
                    <a:solidFill>
                      <a:schemeClr val="tx1"/>
                    </a:solidFill>
                    <a:latin typeface="Trebuchet MS"/>
                    <a:ea typeface="Calibri"/>
                    <a:cs typeface="Calibri"/>
                  </a:defRPr>
                </a:pPr>
                <a:r>
                  <a:rPr lang="en-US" baseline="0" dirty="0">
                    <a:solidFill>
                      <a:schemeClr val="tx1"/>
                    </a:solidFill>
                    <a:latin typeface="Trebuchet MS"/>
                  </a:rPr>
                  <a:t>Year</a:t>
                </a:r>
              </a:p>
            </c:rich>
          </c:tx>
          <c:layout>
            <c:manualLayout>
              <c:xMode val="edge"/>
              <c:yMode val="edge"/>
              <c:x val="0.43333333333333302"/>
              <c:y val="0.87323943661972003"/>
            </c:manualLayout>
          </c:layout>
          <c:overlay val="0"/>
          <c:spPr>
            <a:noFill/>
            <a:ln w="31711">
              <a:noFill/>
            </a:ln>
          </c:spPr>
        </c:title>
        <c:numFmt formatCode="General" sourceLinked="1"/>
        <c:majorTickMark val="out"/>
        <c:minorTickMark val="none"/>
        <c:tickLblPos val="nextTo"/>
        <c:spPr>
          <a:solidFill>
            <a:schemeClr val="bg1"/>
          </a:solidFill>
          <a:ln w="47567" cap="sq">
            <a:solidFill>
              <a:schemeClr val="tx1"/>
            </a:solidFill>
            <a:prstDash val="solid"/>
            <a:miter lim="800000"/>
          </a:ln>
        </c:spPr>
        <c:txPr>
          <a:bodyPr rot="0" vert="horz"/>
          <a:lstStyle/>
          <a:p>
            <a:pPr>
              <a:defRPr sz="2497" b="1" i="0" u="none" strike="noStrike" baseline="0">
                <a:solidFill>
                  <a:schemeClr val="tx1"/>
                </a:solidFill>
                <a:latin typeface="Trebuchet MS"/>
                <a:ea typeface="Calibri"/>
                <a:cs typeface="Calibri"/>
              </a:defRPr>
            </a:pPr>
            <a:endParaRPr lang="en-US"/>
          </a:p>
        </c:txPr>
        <c:crossAx val="-2145748528"/>
        <c:crossesAt val="0"/>
        <c:auto val="1"/>
        <c:lblAlgn val="ctr"/>
        <c:lblOffset val="100"/>
        <c:tickLblSkip val="2"/>
        <c:tickMarkSkip val="2"/>
        <c:noMultiLvlLbl val="0"/>
      </c:catAx>
      <c:valAx>
        <c:axId val="-2145748528"/>
        <c:scaling>
          <c:orientation val="minMax"/>
          <c:max val="30"/>
          <c:min val="0"/>
        </c:scaling>
        <c:delete val="0"/>
        <c:axPos val="l"/>
        <c:title>
          <c:tx>
            <c:rich>
              <a:bodyPr/>
              <a:lstStyle/>
              <a:p>
                <a:pPr>
                  <a:defRPr sz="2747" b="1" i="0" u="none" strike="noStrike" baseline="0">
                    <a:solidFill>
                      <a:srgbClr val="FFFF00"/>
                    </a:solidFill>
                    <a:latin typeface="Trebuchet MS"/>
                    <a:ea typeface="Calibri"/>
                    <a:cs typeface="Calibri"/>
                  </a:defRPr>
                </a:pPr>
                <a:r>
                  <a:rPr lang="en-US" dirty="0">
                    <a:solidFill>
                      <a:srgbClr val="00337F"/>
                    </a:solidFill>
                    <a:latin typeface="Trebuchet MS"/>
                  </a:rPr>
                  <a:t>Cows (millions)</a:t>
                </a:r>
              </a:p>
            </c:rich>
          </c:tx>
          <c:layout>
            <c:manualLayout>
              <c:xMode val="edge"/>
              <c:yMode val="edge"/>
              <c:x val="0"/>
              <c:y val="0.18779342723004699"/>
            </c:manualLayout>
          </c:layout>
          <c:overlay val="0"/>
          <c:spPr>
            <a:noFill/>
            <a:ln w="31711">
              <a:noFill/>
            </a:ln>
          </c:spPr>
        </c:title>
        <c:numFmt formatCode="General" sourceLinked="1"/>
        <c:majorTickMark val="out"/>
        <c:minorTickMark val="none"/>
        <c:tickLblPos val="nextTo"/>
        <c:spPr>
          <a:ln w="47567" cap="sq">
            <a:solidFill>
              <a:srgbClr val="00337F"/>
            </a:solidFill>
            <a:prstDash val="solid"/>
            <a:miter lim="800000"/>
          </a:ln>
        </c:spPr>
        <c:txPr>
          <a:bodyPr rot="0" vert="horz"/>
          <a:lstStyle/>
          <a:p>
            <a:pPr>
              <a:defRPr sz="2497" b="1" i="0" u="none" strike="noStrike" baseline="0">
                <a:solidFill>
                  <a:srgbClr val="00337F"/>
                </a:solidFill>
                <a:latin typeface="Trebuchet MS"/>
                <a:ea typeface="Calibri"/>
                <a:cs typeface="Calibri"/>
              </a:defRPr>
            </a:pPr>
            <a:endParaRPr lang="en-US"/>
          </a:p>
        </c:txPr>
        <c:crossAx val="-2145753920"/>
        <c:crosses val="autoZero"/>
        <c:crossBetween val="midCat"/>
        <c:majorUnit val="5"/>
      </c:valAx>
      <c:catAx>
        <c:axId val="-2145742896"/>
        <c:scaling>
          <c:orientation val="minMax"/>
        </c:scaling>
        <c:delete val="1"/>
        <c:axPos val="b"/>
        <c:numFmt formatCode="General" sourceLinked="0"/>
        <c:majorTickMark val="out"/>
        <c:minorTickMark val="none"/>
        <c:tickLblPos val="none"/>
        <c:crossAx val="-2145740176"/>
        <c:crossesAt val="0"/>
        <c:auto val="1"/>
        <c:lblAlgn val="ctr"/>
        <c:lblOffset val="100"/>
        <c:noMultiLvlLbl val="0"/>
      </c:catAx>
      <c:valAx>
        <c:axId val="-2145740176"/>
        <c:scaling>
          <c:orientation val="minMax"/>
          <c:max val="10000"/>
          <c:min val="0"/>
        </c:scaling>
        <c:delete val="0"/>
        <c:axPos val="r"/>
        <c:title>
          <c:tx>
            <c:rich>
              <a:bodyPr rot="5400000" vert="horz"/>
              <a:lstStyle/>
              <a:p>
                <a:pPr algn="ctr">
                  <a:defRPr sz="2747" b="1" i="0" u="none" strike="noStrike" baseline="0">
                    <a:solidFill>
                      <a:srgbClr val="00FFFF"/>
                    </a:solidFill>
                    <a:latin typeface="Trebuchet MS"/>
                    <a:ea typeface="Calibri"/>
                    <a:cs typeface="Calibri"/>
                  </a:defRPr>
                </a:pPr>
                <a:r>
                  <a:rPr lang="en-US" baseline="0" dirty="0">
                    <a:solidFill>
                      <a:srgbClr val="00523C"/>
                    </a:solidFill>
                    <a:latin typeface="Trebuchet MS"/>
                  </a:rPr>
                  <a:t>Milk yield (kg/cow)</a:t>
                </a:r>
              </a:p>
            </c:rich>
          </c:tx>
          <c:layout>
            <c:manualLayout>
              <c:xMode val="edge"/>
              <c:yMode val="edge"/>
              <c:x val="0.93787614003035102"/>
              <c:y val="0.121929704439119"/>
            </c:manualLayout>
          </c:layout>
          <c:overlay val="0"/>
          <c:spPr>
            <a:noFill/>
            <a:ln w="31711">
              <a:noFill/>
            </a:ln>
          </c:spPr>
        </c:title>
        <c:numFmt formatCode="#,##0" sourceLinked="0"/>
        <c:majorTickMark val="out"/>
        <c:minorTickMark val="none"/>
        <c:tickLblPos val="nextTo"/>
        <c:spPr>
          <a:ln w="47567" cap="sq">
            <a:solidFill>
              <a:srgbClr val="00523C"/>
            </a:solidFill>
            <a:prstDash val="solid"/>
            <a:miter lim="800000"/>
          </a:ln>
        </c:spPr>
        <c:txPr>
          <a:bodyPr rot="0" vert="horz"/>
          <a:lstStyle/>
          <a:p>
            <a:pPr>
              <a:defRPr sz="2497" b="1" i="0" u="none" strike="noStrike" baseline="0">
                <a:solidFill>
                  <a:srgbClr val="00523C"/>
                </a:solidFill>
                <a:latin typeface="Trebuchet MS"/>
                <a:ea typeface="Calibri"/>
                <a:cs typeface="Calibri"/>
              </a:defRPr>
            </a:pPr>
            <a:endParaRPr lang="en-US"/>
          </a:p>
        </c:txPr>
        <c:crossAx val="-2145742896"/>
        <c:crosses val="max"/>
        <c:crossBetween val="midCat"/>
        <c:majorUnit val="2000"/>
      </c:valAx>
      <c:spPr>
        <a:noFill/>
        <a:ln w="31711">
          <a:noFill/>
        </a:ln>
      </c:spPr>
    </c:plotArea>
    <c:plotVisOnly val="1"/>
    <c:dispBlanksAs val="gap"/>
    <c:showDLblsOverMax val="0"/>
  </c:chart>
  <c:spPr>
    <a:noFill/>
    <a:ln>
      <a:noFill/>
    </a:ln>
  </c:spPr>
  <c:txPr>
    <a:bodyPr/>
    <a:lstStyle/>
    <a:p>
      <a:pPr>
        <a:defRPr sz="2247" b="1" i="0" u="none" strike="noStrike" baseline="0">
          <a:solidFill>
            <a:schemeClr val="tx1"/>
          </a:solidFill>
          <a:latin typeface="Humnst777 BT"/>
          <a:ea typeface="Humnst777 BT"/>
          <a:cs typeface="Humnst777 BT"/>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Inbreeding!$C$4</c:f>
              <c:strCache>
                <c:ptCount val="1"/>
                <c:pt idx="0">
                  <c:v>Inbreeding</c:v>
                </c:pt>
              </c:strCache>
            </c:strRef>
          </c:tx>
          <c:spPr>
            <a:ln w="28575" cap="rnd">
              <a:solidFill>
                <a:schemeClr val="accent1"/>
              </a:solidFill>
              <a:round/>
            </a:ln>
            <a:effectLst/>
          </c:spPr>
          <c:marker>
            <c:symbol val="none"/>
          </c:marker>
          <c:cat>
            <c:numRef>
              <c:f>Inbreeding!$A$5:$A$64</c:f>
              <c:numCache>
                <c:formatCode>General</c:formatCode>
                <c:ptCount val="60"/>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numCache>
            </c:numRef>
          </c:cat>
          <c:val>
            <c:numRef>
              <c:f>Inbreeding!$C$5:$C$64</c:f>
              <c:numCache>
                <c:formatCode>General</c:formatCode>
                <c:ptCount val="60"/>
                <c:pt idx="0">
                  <c:v>0</c:v>
                </c:pt>
                <c:pt idx="1">
                  <c:v>0</c:v>
                </c:pt>
                <c:pt idx="2">
                  <c:v>0.09</c:v>
                </c:pt>
                <c:pt idx="3">
                  <c:v>0.21</c:v>
                </c:pt>
                <c:pt idx="4">
                  <c:v>0.28999999999999998</c:v>
                </c:pt>
                <c:pt idx="5">
                  <c:v>0.39</c:v>
                </c:pt>
                <c:pt idx="6">
                  <c:v>0.46</c:v>
                </c:pt>
                <c:pt idx="7">
                  <c:v>0.53</c:v>
                </c:pt>
                <c:pt idx="8">
                  <c:v>0.63</c:v>
                </c:pt>
                <c:pt idx="9">
                  <c:v>0.73</c:v>
                </c:pt>
                <c:pt idx="10">
                  <c:v>0.76</c:v>
                </c:pt>
                <c:pt idx="11">
                  <c:v>0.83</c:v>
                </c:pt>
                <c:pt idx="12">
                  <c:v>0.87</c:v>
                </c:pt>
                <c:pt idx="13">
                  <c:v>1.03</c:v>
                </c:pt>
                <c:pt idx="14">
                  <c:v>1.1000000000000001</c:v>
                </c:pt>
                <c:pt idx="15">
                  <c:v>1.17</c:v>
                </c:pt>
                <c:pt idx="16">
                  <c:v>1.26</c:v>
                </c:pt>
                <c:pt idx="17">
                  <c:v>1.26</c:v>
                </c:pt>
                <c:pt idx="18">
                  <c:v>1.35</c:v>
                </c:pt>
                <c:pt idx="19">
                  <c:v>1.39</c:v>
                </c:pt>
                <c:pt idx="20">
                  <c:v>1.47</c:v>
                </c:pt>
                <c:pt idx="21">
                  <c:v>1.55</c:v>
                </c:pt>
                <c:pt idx="22">
                  <c:v>1.68</c:v>
                </c:pt>
                <c:pt idx="23">
                  <c:v>1.88</c:v>
                </c:pt>
                <c:pt idx="24">
                  <c:v>2.14</c:v>
                </c:pt>
                <c:pt idx="25">
                  <c:v>2.3199999999999998</c:v>
                </c:pt>
                <c:pt idx="26">
                  <c:v>2.5</c:v>
                </c:pt>
                <c:pt idx="27">
                  <c:v>2.79</c:v>
                </c:pt>
                <c:pt idx="28">
                  <c:v>3.02</c:v>
                </c:pt>
                <c:pt idx="29">
                  <c:v>3.16</c:v>
                </c:pt>
                <c:pt idx="30">
                  <c:v>3.39</c:v>
                </c:pt>
                <c:pt idx="31">
                  <c:v>3.57</c:v>
                </c:pt>
                <c:pt idx="32">
                  <c:v>3.76</c:v>
                </c:pt>
                <c:pt idx="33">
                  <c:v>4</c:v>
                </c:pt>
                <c:pt idx="34">
                  <c:v>4.0199999999999996</c:v>
                </c:pt>
                <c:pt idx="35">
                  <c:v>4.2300000000000004</c:v>
                </c:pt>
                <c:pt idx="36">
                  <c:v>4.7699999999999996</c:v>
                </c:pt>
                <c:pt idx="37">
                  <c:v>4.76</c:v>
                </c:pt>
                <c:pt idx="38">
                  <c:v>4.93</c:v>
                </c:pt>
                <c:pt idx="39">
                  <c:v>5.14</c:v>
                </c:pt>
                <c:pt idx="40">
                  <c:v>4.99</c:v>
                </c:pt>
                <c:pt idx="41">
                  <c:v>5.19</c:v>
                </c:pt>
                <c:pt idx="42">
                  <c:v>5.32</c:v>
                </c:pt>
                <c:pt idx="43">
                  <c:v>5.51</c:v>
                </c:pt>
                <c:pt idx="44">
                  <c:v>5.6</c:v>
                </c:pt>
                <c:pt idx="45">
                  <c:v>5.85</c:v>
                </c:pt>
                <c:pt idx="46">
                  <c:v>5.99</c:v>
                </c:pt>
                <c:pt idx="47">
                  <c:v>6.23</c:v>
                </c:pt>
                <c:pt idx="48">
                  <c:v>6.3</c:v>
                </c:pt>
                <c:pt idx="49">
                  <c:v>6.5</c:v>
                </c:pt>
                <c:pt idx="50">
                  <c:v>6.68</c:v>
                </c:pt>
                <c:pt idx="51">
                  <c:v>6.85</c:v>
                </c:pt>
                <c:pt idx="52">
                  <c:v>6.95</c:v>
                </c:pt>
                <c:pt idx="53">
                  <c:v>7.02</c:v>
                </c:pt>
                <c:pt idx="54">
                  <c:v>7.23</c:v>
                </c:pt>
                <c:pt idx="55">
                  <c:v>7.35</c:v>
                </c:pt>
                <c:pt idx="56">
                  <c:v>7.4</c:v>
                </c:pt>
                <c:pt idx="57">
                  <c:v>7.63</c:v>
                </c:pt>
                <c:pt idx="58">
                  <c:v>7.73</c:v>
                </c:pt>
                <c:pt idx="59">
                  <c:v>7.42</c:v>
                </c:pt>
              </c:numCache>
            </c:numRef>
          </c:val>
          <c:smooth val="0"/>
          <c:extLst>
            <c:ext xmlns:c16="http://schemas.microsoft.com/office/drawing/2014/chart" uri="{C3380CC4-5D6E-409C-BE32-E72D297353CC}">
              <c16:uniqueId val="{00000000-F460-564F-B0D7-E47CBE59B530}"/>
            </c:ext>
          </c:extLst>
        </c:ser>
        <c:ser>
          <c:idx val="1"/>
          <c:order val="1"/>
          <c:tx>
            <c:strRef>
              <c:f>Inbreeding!$D$4</c:f>
              <c:strCache>
                <c:ptCount val="1"/>
                <c:pt idx="0">
                  <c:v>EFI</c:v>
                </c:pt>
              </c:strCache>
            </c:strRef>
          </c:tx>
          <c:spPr>
            <a:ln w="28575" cap="rnd">
              <a:solidFill>
                <a:schemeClr val="accent2"/>
              </a:solidFill>
              <a:round/>
            </a:ln>
            <a:effectLst/>
          </c:spPr>
          <c:marker>
            <c:symbol val="none"/>
          </c:marker>
          <c:cat>
            <c:numRef>
              <c:f>Inbreeding!$A$5:$A$64</c:f>
              <c:numCache>
                <c:formatCode>General</c:formatCode>
                <c:ptCount val="60"/>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numCache>
            </c:numRef>
          </c:cat>
          <c:val>
            <c:numRef>
              <c:f>Inbreeding!$D$5:$D$64</c:f>
              <c:numCache>
                <c:formatCode>General</c:formatCode>
                <c:ptCount val="60"/>
                <c:pt idx="0">
                  <c:v>0.41</c:v>
                </c:pt>
                <c:pt idx="1">
                  <c:v>0.44</c:v>
                </c:pt>
                <c:pt idx="2">
                  <c:v>0.48</c:v>
                </c:pt>
                <c:pt idx="3">
                  <c:v>0.51</c:v>
                </c:pt>
                <c:pt idx="4">
                  <c:v>0.55000000000000004</c:v>
                </c:pt>
                <c:pt idx="5">
                  <c:v>0.59</c:v>
                </c:pt>
                <c:pt idx="6">
                  <c:v>0.64</c:v>
                </c:pt>
                <c:pt idx="7">
                  <c:v>0.7</c:v>
                </c:pt>
                <c:pt idx="8">
                  <c:v>0.75</c:v>
                </c:pt>
                <c:pt idx="9">
                  <c:v>0.8</c:v>
                </c:pt>
                <c:pt idx="10">
                  <c:v>0.87</c:v>
                </c:pt>
                <c:pt idx="11">
                  <c:v>0.98</c:v>
                </c:pt>
                <c:pt idx="12">
                  <c:v>1.06</c:v>
                </c:pt>
                <c:pt idx="13">
                  <c:v>1.1399999999999999</c:v>
                </c:pt>
                <c:pt idx="14">
                  <c:v>1.26</c:v>
                </c:pt>
                <c:pt idx="15">
                  <c:v>1.37</c:v>
                </c:pt>
                <c:pt idx="16">
                  <c:v>1.54</c:v>
                </c:pt>
                <c:pt idx="17">
                  <c:v>1.78</c:v>
                </c:pt>
                <c:pt idx="18">
                  <c:v>1.92</c:v>
                </c:pt>
                <c:pt idx="19">
                  <c:v>2.11</c:v>
                </c:pt>
                <c:pt idx="20">
                  <c:v>2.33</c:v>
                </c:pt>
                <c:pt idx="21">
                  <c:v>2.54</c:v>
                </c:pt>
                <c:pt idx="22">
                  <c:v>2.65</c:v>
                </c:pt>
                <c:pt idx="23">
                  <c:v>2.86</c:v>
                </c:pt>
                <c:pt idx="24">
                  <c:v>2.98</c:v>
                </c:pt>
                <c:pt idx="25">
                  <c:v>3.26</c:v>
                </c:pt>
                <c:pt idx="26">
                  <c:v>3.6</c:v>
                </c:pt>
                <c:pt idx="27">
                  <c:v>3.81</c:v>
                </c:pt>
                <c:pt idx="28">
                  <c:v>4</c:v>
                </c:pt>
                <c:pt idx="29">
                  <c:v>4.0599999999999996</c:v>
                </c:pt>
                <c:pt idx="30">
                  <c:v>4.1100000000000003</c:v>
                </c:pt>
                <c:pt idx="31">
                  <c:v>4.25</c:v>
                </c:pt>
                <c:pt idx="32">
                  <c:v>4.4800000000000004</c:v>
                </c:pt>
                <c:pt idx="33">
                  <c:v>4.75</c:v>
                </c:pt>
                <c:pt idx="34">
                  <c:v>4.78</c:v>
                </c:pt>
                <c:pt idx="35">
                  <c:v>4.88</c:v>
                </c:pt>
                <c:pt idx="36">
                  <c:v>5.07</c:v>
                </c:pt>
                <c:pt idx="37">
                  <c:v>5.01</c:v>
                </c:pt>
                <c:pt idx="38">
                  <c:v>5.14</c:v>
                </c:pt>
                <c:pt idx="39">
                  <c:v>5.36</c:v>
                </c:pt>
                <c:pt idx="40">
                  <c:v>5.45</c:v>
                </c:pt>
                <c:pt idx="41">
                  <c:v>5.56</c:v>
                </c:pt>
                <c:pt idx="42">
                  <c:v>5.68</c:v>
                </c:pt>
                <c:pt idx="43">
                  <c:v>5.96</c:v>
                </c:pt>
                <c:pt idx="44">
                  <c:v>6.08</c:v>
                </c:pt>
                <c:pt idx="45">
                  <c:v>6.21</c:v>
                </c:pt>
                <c:pt idx="46">
                  <c:v>6.31</c:v>
                </c:pt>
                <c:pt idx="47">
                  <c:v>6.53</c:v>
                </c:pt>
                <c:pt idx="48">
                  <c:v>6.65</c:v>
                </c:pt>
                <c:pt idx="49">
                  <c:v>6.88</c:v>
                </c:pt>
                <c:pt idx="50">
                  <c:v>7.04</c:v>
                </c:pt>
                <c:pt idx="51">
                  <c:v>7.2</c:v>
                </c:pt>
                <c:pt idx="52">
                  <c:v>7.41</c:v>
                </c:pt>
                <c:pt idx="53">
                  <c:v>7.41</c:v>
                </c:pt>
                <c:pt idx="54">
                  <c:v>7.55</c:v>
                </c:pt>
                <c:pt idx="55">
                  <c:v>7.71</c:v>
                </c:pt>
                <c:pt idx="56">
                  <c:v>7.78</c:v>
                </c:pt>
                <c:pt idx="57">
                  <c:v>7.86</c:v>
                </c:pt>
                <c:pt idx="58">
                  <c:v>7.95</c:v>
                </c:pt>
                <c:pt idx="59">
                  <c:v>7.92</c:v>
                </c:pt>
              </c:numCache>
            </c:numRef>
          </c:val>
          <c:smooth val="0"/>
          <c:extLst>
            <c:ext xmlns:c16="http://schemas.microsoft.com/office/drawing/2014/chart" uri="{C3380CC4-5D6E-409C-BE32-E72D297353CC}">
              <c16:uniqueId val="{00000001-F460-564F-B0D7-E47CBE59B530}"/>
            </c:ext>
          </c:extLst>
        </c:ser>
        <c:ser>
          <c:idx val="2"/>
          <c:order val="2"/>
          <c:tx>
            <c:strRef>
              <c:f>Inbreeding!$E$4</c:f>
              <c:strCache>
                <c:ptCount val="1"/>
                <c:pt idx="0">
                  <c:v>HO Inbreeding</c:v>
                </c:pt>
              </c:strCache>
            </c:strRef>
          </c:tx>
          <c:spPr>
            <a:ln w="28575" cap="rnd">
              <a:solidFill>
                <a:schemeClr val="accent3"/>
              </a:solidFill>
              <a:round/>
            </a:ln>
            <a:effectLst/>
          </c:spPr>
          <c:marker>
            <c:symbol val="none"/>
          </c:marker>
          <c:val>
            <c:numRef>
              <c:f>Inbreeding!$E$5:$E$64</c:f>
              <c:numCache>
                <c:formatCode>General</c:formatCode>
                <c:ptCount val="60"/>
                <c:pt idx="0">
                  <c:v>0</c:v>
                </c:pt>
                <c:pt idx="1">
                  <c:v>0</c:v>
                </c:pt>
                <c:pt idx="2">
                  <c:v>0.06</c:v>
                </c:pt>
                <c:pt idx="3">
                  <c:v>0.13</c:v>
                </c:pt>
                <c:pt idx="4">
                  <c:v>0.18</c:v>
                </c:pt>
                <c:pt idx="5">
                  <c:v>0.22</c:v>
                </c:pt>
                <c:pt idx="6">
                  <c:v>0.26</c:v>
                </c:pt>
                <c:pt idx="7">
                  <c:v>0.28999999999999998</c:v>
                </c:pt>
                <c:pt idx="8">
                  <c:v>0.33</c:v>
                </c:pt>
                <c:pt idx="9">
                  <c:v>0.38</c:v>
                </c:pt>
                <c:pt idx="10">
                  <c:v>0.41</c:v>
                </c:pt>
                <c:pt idx="11">
                  <c:v>0.46</c:v>
                </c:pt>
                <c:pt idx="12">
                  <c:v>0.5</c:v>
                </c:pt>
                <c:pt idx="13">
                  <c:v>0.53</c:v>
                </c:pt>
                <c:pt idx="14">
                  <c:v>0.57999999999999996</c:v>
                </c:pt>
                <c:pt idx="15">
                  <c:v>0.63</c:v>
                </c:pt>
                <c:pt idx="16">
                  <c:v>0.68</c:v>
                </c:pt>
                <c:pt idx="17">
                  <c:v>0.7</c:v>
                </c:pt>
                <c:pt idx="18">
                  <c:v>0.75</c:v>
                </c:pt>
                <c:pt idx="19">
                  <c:v>0.81</c:v>
                </c:pt>
                <c:pt idx="20">
                  <c:v>0.87</c:v>
                </c:pt>
                <c:pt idx="21">
                  <c:v>0.96</c:v>
                </c:pt>
                <c:pt idx="22">
                  <c:v>1.05</c:v>
                </c:pt>
                <c:pt idx="23">
                  <c:v>1.19</c:v>
                </c:pt>
                <c:pt idx="24">
                  <c:v>1.33</c:v>
                </c:pt>
                <c:pt idx="25">
                  <c:v>1.5</c:v>
                </c:pt>
                <c:pt idx="26">
                  <c:v>1.67</c:v>
                </c:pt>
                <c:pt idx="27">
                  <c:v>1.84</c:v>
                </c:pt>
                <c:pt idx="28">
                  <c:v>2.0099999999999998</c:v>
                </c:pt>
                <c:pt idx="29">
                  <c:v>2.25</c:v>
                </c:pt>
                <c:pt idx="30">
                  <c:v>2.5</c:v>
                </c:pt>
                <c:pt idx="31">
                  <c:v>2.8</c:v>
                </c:pt>
                <c:pt idx="32">
                  <c:v>3.01</c:v>
                </c:pt>
                <c:pt idx="33">
                  <c:v>3.25</c:v>
                </c:pt>
                <c:pt idx="34">
                  <c:v>3.46</c:v>
                </c:pt>
                <c:pt idx="35">
                  <c:v>3.68</c:v>
                </c:pt>
                <c:pt idx="36">
                  <c:v>3.89</c:v>
                </c:pt>
                <c:pt idx="37">
                  <c:v>4.08</c:v>
                </c:pt>
                <c:pt idx="38">
                  <c:v>4.2300000000000004</c:v>
                </c:pt>
                <c:pt idx="39">
                  <c:v>4.3600000000000003</c:v>
                </c:pt>
                <c:pt idx="40">
                  <c:v>4.51</c:v>
                </c:pt>
                <c:pt idx="41">
                  <c:v>4.6399999999999997</c:v>
                </c:pt>
                <c:pt idx="42">
                  <c:v>4.78</c:v>
                </c:pt>
                <c:pt idx="43">
                  <c:v>4.9000000000000004</c:v>
                </c:pt>
                <c:pt idx="44">
                  <c:v>5.01</c:v>
                </c:pt>
                <c:pt idx="45">
                  <c:v>5.1100000000000003</c:v>
                </c:pt>
                <c:pt idx="46">
                  <c:v>5.22</c:v>
                </c:pt>
                <c:pt idx="47">
                  <c:v>5.31</c:v>
                </c:pt>
                <c:pt idx="48">
                  <c:v>5.41</c:v>
                </c:pt>
                <c:pt idx="49">
                  <c:v>5.55</c:v>
                </c:pt>
                <c:pt idx="50">
                  <c:v>5.66</c:v>
                </c:pt>
                <c:pt idx="51">
                  <c:v>5.76</c:v>
                </c:pt>
                <c:pt idx="52">
                  <c:v>5.89</c:v>
                </c:pt>
                <c:pt idx="53">
                  <c:v>6.11</c:v>
                </c:pt>
                <c:pt idx="54">
                  <c:v>6.34</c:v>
                </c:pt>
                <c:pt idx="55">
                  <c:v>6.6</c:v>
                </c:pt>
                <c:pt idx="56">
                  <c:v>6.9</c:v>
                </c:pt>
                <c:pt idx="57">
                  <c:v>7.24</c:v>
                </c:pt>
                <c:pt idx="58">
                  <c:v>7.65</c:v>
                </c:pt>
                <c:pt idx="59">
                  <c:v>8.02</c:v>
                </c:pt>
              </c:numCache>
            </c:numRef>
          </c:val>
          <c:smooth val="0"/>
          <c:extLst>
            <c:ext xmlns:c16="http://schemas.microsoft.com/office/drawing/2014/chart" uri="{C3380CC4-5D6E-409C-BE32-E72D297353CC}">
              <c16:uniqueId val="{00000002-F460-564F-B0D7-E47CBE59B530}"/>
            </c:ext>
          </c:extLst>
        </c:ser>
        <c:dLbls>
          <c:showLegendKey val="0"/>
          <c:showVal val="0"/>
          <c:showCatName val="0"/>
          <c:showSerName val="0"/>
          <c:showPercent val="0"/>
          <c:showBubbleSize val="0"/>
        </c:dLbls>
        <c:smooth val="0"/>
        <c:axId val="1686236703"/>
        <c:axId val="1688952495"/>
      </c:lineChart>
      <c:catAx>
        <c:axId val="1686236703"/>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Birth Year</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688952495"/>
        <c:crosses val="autoZero"/>
        <c:auto val="1"/>
        <c:lblAlgn val="ctr"/>
        <c:lblOffset val="100"/>
        <c:noMultiLvlLbl val="0"/>
      </c:catAx>
      <c:valAx>
        <c:axId val="168895249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Inbreeding (%)</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686236703"/>
        <c:crosses val="autoZero"/>
        <c:crossBetween val="between"/>
      </c:valAx>
      <c:spPr>
        <a:noFill/>
        <a:ln>
          <a:noFill/>
        </a:ln>
        <a:effectLst/>
      </c:spPr>
    </c:plotArea>
    <c:legend>
      <c:legendPos val="tr"/>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aseline="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56428015942515"/>
          <c:y val="2.9969266206764805E-2"/>
          <c:w val="0.83163470885583801"/>
          <c:h val="0.75266129828867745"/>
        </c:manualLayout>
      </c:layout>
      <c:areaChart>
        <c:grouping val="standard"/>
        <c:varyColors val="0"/>
        <c:ser>
          <c:idx val="2"/>
          <c:order val="0"/>
          <c:tx>
            <c:v>Genetics</c:v>
          </c:tx>
          <c:spPr>
            <a:solidFill>
              <a:srgbClr val="244270"/>
            </a:solidFill>
            <a:ln w="25400">
              <a:noFill/>
            </a:ln>
            <a:effectLst/>
          </c:spPr>
          <c:cat>
            <c:numRef>
              <c:f>Fat!$A$4:$A$62</c:f>
              <c:numCache>
                <c:formatCode>General</c:formatCode>
                <c:ptCount val="59"/>
                <c:pt idx="0">
                  <c:v>1957</c:v>
                </c:pt>
                <c:pt idx="1">
                  <c:v>1958</c:v>
                </c:pt>
                <c:pt idx="2">
                  <c:v>1959</c:v>
                </c:pt>
                <c:pt idx="3">
                  <c:v>1960</c:v>
                </c:pt>
                <c:pt idx="4">
                  <c:v>1961</c:v>
                </c:pt>
                <c:pt idx="5">
                  <c:v>1962</c:v>
                </c:pt>
                <c:pt idx="6">
                  <c:v>1963</c:v>
                </c:pt>
                <c:pt idx="7">
                  <c:v>1964</c:v>
                </c:pt>
                <c:pt idx="8">
                  <c:v>1965</c:v>
                </c:pt>
                <c:pt idx="9">
                  <c:v>1966</c:v>
                </c:pt>
                <c:pt idx="10">
                  <c:v>1967</c:v>
                </c:pt>
                <c:pt idx="11">
                  <c:v>1968</c:v>
                </c:pt>
                <c:pt idx="12">
                  <c:v>1969</c:v>
                </c:pt>
                <c:pt idx="13">
                  <c:v>1970</c:v>
                </c:pt>
                <c:pt idx="14">
                  <c:v>1971</c:v>
                </c:pt>
                <c:pt idx="15">
                  <c:v>1972</c:v>
                </c:pt>
                <c:pt idx="16">
                  <c:v>1973</c:v>
                </c:pt>
                <c:pt idx="17">
                  <c:v>1974</c:v>
                </c:pt>
                <c:pt idx="18">
                  <c:v>1975</c:v>
                </c:pt>
                <c:pt idx="19">
                  <c:v>1976</c:v>
                </c:pt>
                <c:pt idx="20">
                  <c:v>1977</c:v>
                </c:pt>
                <c:pt idx="21">
                  <c:v>1978</c:v>
                </c:pt>
                <c:pt idx="22">
                  <c:v>1979</c:v>
                </c:pt>
                <c:pt idx="23">
                  <c:v>1980</c:v>
                </c:pt>
                <c:pt idx="24">
                  <c:v>1981</c:v>
                </c:pt>
                <c:pt idx="25">
                  <c:v>1982</c:v>
                </c:pt>
                <c:pt idx="26">
                  <c:v>1983</c:v>
                </c:pt>
                <c:pt idx="27">
                  <c:v>1984</c:v>
                </c:pt>
                <c:pt idx="28">
                  <c:v>1985</c:v>
                </c:pt>
                <c:pt idx="29">
                  <c:v>1986</c:v>
                </c:pt>
                <c:pt idx="30">
                  <c:v>1987</c:v>
                </c:pt>
                <c:pt idx="31">
                  <c:v>1988</c:v>
                </c:pt>
                <c:pt idx="32">
                  <c:v>1989</c:v>
                </c:pt>
                <c:pt idx="33">
                  <c:v>1990</c:v>
                </c:pt>
                <c:pt idx="34">
                  <c:v>1991</c:v>
                </c:pt>
                <c:pt idx="35">
                  <c:v>1992</c:v>
                </c:pt>
                <c:pt idx="36">
                  <c:v>1993</c:v>
                </c:pt>
                <c:pt idx="37">
                  <c:v>1994</c:v>
                </c:pt>
                <c:pt idx="38">
                  <c:v>1995</c:v>
                </c:pt>
                <c:pt idx="39">
                  <c:v>1996</c:v>
                </c:pt>
                <c:pt idx="40">
                  <c:v>1997</c:v>
                </c:pt>
                <c:pt idx="41">
                  <c:v>1998</c:v>
                </c:pt>
                <c:pt idx="42">
                  <c:v>1999</c:v>
                </c:pt>
                <c:pt idx="43">
                  <c:v>2000</c:v>
                </c:pt>
                <c:pt idx="44">
                  <c:v>2001</c:v>
                </c:pt>
                <c:pt idx="45">
                  <c:v>2002</c:v>
                </c:pt>
                <c:pt idx="46">
                  <c:v>2003</c:v>
                </c:pt>
                <c:pt idx="47">
                  <c:v>2004</c:v>
                </c:pt>
                <c:pt idx="48">
                  <c:v>2005</c:v>
                </c:pt>
                <c:pt idx="49">
                  <c:v>2006</c:v>
                </c:pt>
                <c:pt idx="50">
                  <c:v>2007</c:v>
                </c:pt>
                <c:pt idx="51">
                  <c:v>2008</c:v>
                </c:pt>
                <c:pt idx="52">
                  <c:v>2009</c:v>
                </c:pt>
                <c:pt idx="53">
                  <c:v>2010</c:v>
                </c:pt>
                <c:pt idx="54">
                  <c:v>2011</c:v>
                </c:pt>
                <c:pt idx="55">
                  <c:v>2012</c:v>
                </c:pt>
                <c:pt idx="56">
                  <c:v>2013</c:v>
                </c:pt>
                <c:pt idx="57">
                  <c:v>2014</c:v>
                </c:pt>
                <c:pt idx="58">
                  <c:v>2015</c:v>
                </c:pt>
              </c:numCache>
            </c:numRef>
          </c:cat>
          <c:val>
            <c:numRef>
              <c:f>Fat!$M$4:$M$62</c:f>
              <c:numCache>
                <c:formatCode>General</c:formatCode>
                <c:ptCount val="59"/>
                <c:pt idx="0">
                  <c:v>216.28729482180086</c:v>
                </c:pt>
                <c:pt idx="1">
                  <c:v>219.46132220912321</c:v>
                </c:pt>
                <c:pt idx="2">
                  <c:v>225.35594449986399</c:v>
                </c:pt>
                <c:pt idx="3">
                  <c:v>232.15743175841141</c:v>
                </c:pt>
                <c:pt idx="4">
                  <c:v>237.14518908134565</c:v>
                </c:pt>
                <c:pt idx="5">
                  <c:v>240.77264895257116</c:v>
                </c:pt>
                <c:pt idx="6">
                  <c:v>241.67951392037619</c:v>
                </c:pt>
                <c:pt idx="7">
                  <c:v>244.85354130769963</c:v>
                </c:pt>
                <c:pt idx="8">
                  <c:v>245.7604062755056</c:v>
                </c:pt>
                <c:pt idx="9">
                  <c:v>249.38786614673086</c:v>
                </c:pt>
                <c:pt idx="10">
                  <c:v>252.56189353405261</c:v>
                </c:pt>
                <c:pt idx="11">
                  <c:v>255.28248843747187</c:v>
                </c:pt>
                <c:pt idx="12">
                  <c:v>258.00308334089061</c:v>
                </c:pt>
                <c:pt idx="13">
                  <c:v>255.73592092137466</c:v>
                </c:pt>
                <c:pt idx="14">
                  <c:v>257.09621837308327</c:v>
                </c:pt>
                <c:pt idx="15">
                  <c:v>263.89770563163142</c:v>
                </c:pt>
                <c:pt idx="16">
                  <c:v>270.24576040627517</c:v>
                </c:pt>
                <c:pt idx="17">
                  <c:v>278.40754511653222</c:v>
                </c:pt>
                <c:pt idx="18">
                  <c:v>281.58157250385409</c:v>
                </c:pt>
                <c:pt idx="19">
                  <c:v>282.94186995556362</c:v>
                </c:pt>
                <c:pt idx="20">
                  <c:v>287.02276231069197</c:v>
                </c:pt>
                <c:pt idx="21">
                  <c:v>289.7433572141104</c:v>
                </c:pt>
                <c:pt idx="22">
                  <c:v>292.0105196336267</c:v>
                </c:pt>
                <c:pt idx="23">
                  <c:v>294.73111453704371</c:v>
                </c:pt>
                <c:pt idx="24">
                  <c:v>297.45170944046328</c:v>
                </c:pt>
                <c:pt idx="25">
                  <c:v>302.89289924730195</c:v>
                </c:pt>
                <c:pt idx="26">
                  <c:v>308.78752153804271</c:v>
                </c:pt>
                <c:pt idx="27">
                  <c:v>314.22871134487906</c:v>
                </c:pt>
                <c:pt idx="28">
                  <c:v>318.30960370000912</c:v>
                </c:pt>
                <c:pt idx="29">
                  <c:v>327.37825337807163</c:v>
                </c:pt>
                <c:pt idx="30">
                  <c:v>331.00571324929581</c:v>
                </c:pt>
                <c:pt idx="31">
                  <c:v>339.167497959554</c:v>
                </c:pt>
                <c:pt idx="32">
                  <c:v>349.14301260542322</c:v>
                </c:pt>
                <c:pt idx="33">
                  <c:v>352.77047247664825</c:v>
                </c:pt>
                <c:pt idx="34">
                  <c:v>358.66509476738895</c:v>
                </c:pt>
                <c:pt idx="35">
                  <c:v>364.55971705812863</c:v>
                </c:pt>
                <c:pt idx="36">
                  <c:v>367.73374444545163</c:v>
                </c:pt>
                <c:pt idx="37">
                  <c:v>374.98866418790249</c:v>
                </c:pt>
                <c:pt idx="38">
                  <c:v>388.5916387049964</c:v>
                </c:pt>
                <c:pt idx="39">
                  <c:v>399.47401831867097</c:v>
                </c:pt>
                <c:pt idx="40">
                  <c:v>413.98385780357268</c:v>
                </c:pt>
                <c:pt idx="41">
                  <c:v>414.437290287476</c:v>
                </c:pt>
                <c:pt idx="42">
                  <c:v>419.87848009431423</c:v>
                </c:pt>
                <c:pt idx="43">
                  <c:v>422.59907499773266</c:v>
                </c:pt>
                <c:pt idx="44">
                  <c:v>420.78534506211878</c:v>
                </c:pt>
                <c:pt idx="45">
                  <c:v>425.31966990115171</c:v>
                </c:pt>
                <c:pt idx="46">
                  <c:v>434.84175206311767</c:v>
                </c:pt>
                <c:pt idx="47">
                  <c:v>436.65548199873052</c:v>
                </c:pt>
                <c:pt idx="48">
                  <c:v>437.10891448263317</c:v>
                </c:pt>
                <c:pt idx="49">
                  <c:v>434.84175206311767</c:v>
                </c:pt>
                <c:pt idx="50">
                  <c:v>433.02802212750521</c:v>
                </c:pt>
                <c:pt idx="51">
                  <c:v>437.10891448263317</c:v>
                </c:pt>
                <c:pt idx="52">
                  <c:v>442.55010428947128</c:v>
                </c:pt>
                <c:pt idx="53">
                  <c:v>456.1530788065657</c:v>
                </c:pt>
                <c:pt idx="54">
                  <c:v>462.50113358120819</c:v>
                </c:pt>
                <c:pt idx="55">
                  <c:v>467.488890904144</c:v>
                </c:pt>
                <c:pt idx="56">
                  <c:v>472.93008071098183</c:v>
                </c:pt>
                <c:pt idx="57">
                  <c:v>483.81246032465793</c:v>
                </c:pt>
                <c:pt idx="58">
                  <c:v>487.89335267978589</c:v>
                </c:pt>
              </c:numCache>
            </c:numRef>
          </c:val>
          <c:extLst>
            <c:ext xmlns:c16="http://schemas.microsoft.com/office/drawing/2014/chart" uri="{C3380CC4-5D6E-409C-BE32-E72D297353CC}">
              <c16:uniqueId val="{00000000-B804-7648-8CFF-7D2FB5BA5EF9}"/>
            </c:ext>
          </c:extLst>
        </c:ser>
        <c:ser>
          <c:idx val="0"/>
          <c:order val="1"/>
          <c:tx>
            <c:v>Management</c:v>
          </c:tx>
          <c:spPr>
            <a:solidFill>
              <a:srgbClr val="BA0000"/>
            </a:solidFill>
            <a:ln w="19050" cap="rnd">
              <a:solidFill>
                <a:prstClr val="white"/>
              </a:solidFill>
            </a:ln>
            <a:effectLst/>
          </c:spPr>
          <c:cat>
            <c:numRef>
              <c:f>Fat!$A$4:$A$62</c:f>
              <c:numCache>
                <c:formatCode>General</c:formatCode>
                <c:ptCount val="59"/>
                <c:pt idx="0">
                  <c:v>1957</c:v>
                </c:pt>
                <c:pt idx="1">
                  <c:v>1958</c:v>
                </c:pt>
                <c:pt idx="2">
                  <c:v>1959</c:v>
                </c:pt>
                <c:pt idx="3">
                  <c:v>1960</c:v>
                </c:pt>
                <c:pt idx="4">
                  <c:v>1961</c:v>
                </c:pt>
                <c:pt idx="5">
                  <c:v>1962</c:v>
                </c:pt>
                <c:pt idx="6">
                  <c:v>1963</c:v>
                </c:pt>
                <c:pt idx="7">
                  <c:v>1964</c:v>
                </c:pt>
                <c:pt idx="8">
                  <c:v>1965</c:v>
                </c:pt>
                <c:pt idx="9">
                  <c:v>1966</c:v>
                </c:pt>
                <c:pt idx="10">
                  <c:v>1967</c:v>
                </c:pt>
                <c:pt idx="11">
                  <c:v>1968</c:v>
                </c:pt>
                <c:pt idx="12">
                  <c:v>1969</c:v>
                </c:pt>
                <c:pt idx="13">
                  <c:v>1970</c:v>
                </c:pt>
                <c:pt idx="14">
                  <c:v>1971</c:v>
                </c:pt>
                <c:pt idx="15">
                  <c:v>1972</c:v>
                </c:pt>
                <c:pt idx="16">
                  <c:v>1973</c:v>
                </c:pt>
                <c:pt idx="17">
                  <c:v>1974</c:v>
                </c:pt>
                <c:pt idx="18">
                  <c:v>1975</c:v>
                </c:pt>
                <c:pt idx="19">
                  <c:v>1976</c:v>
                </c:pt>
                <c:pt idx="20">
                  <c:v>1977</c:v>
                </c:pt>
                <c:pt idx="21">
                  <c:v>1978</c:v>
                </c:pt>
                <c:pt idx="22">
                  <c:v>1979</c:v>
                </c:pt>
                <c:pt idx="23">
                  <c:v>1980</c:v>
                </c:pt>
                <c:pt idx="24">
                  <c:v>1981</c:v>
                </c:pt>
                <c:pt idx="25">
                  <c:v>1982</c:v>
                </c:pt>
                <c:pt idx="26">
                  <c:v>1983</c:v>
                </c:pt>
                <c:pt idx="27">
                  <c:v>1984</c:v>
                </c:pt>
                <c:pt idx="28">
                  <c:v>1985</c:v>
                </c:pt>
                <c:pt idx="29">
                  <c:v>1986</c:v>
                </c:pt>
                <c:pt idx="30">
                  <c:v>1987</c:v>
                </c:pt>
                <c:pt idx="31">
                  <c:v>1988</c:v>
                </c:pt>
                <c:pt idx="32">
                  <c:v>1989</c:v>
                </c:pt>
                <c:pt idx="33">
                  <c:v>1990</c:v>
                </c:pt>
                <c:pt idx="34">
                  <c:v>1991</c:v>
                </c:pt>
                <c:pt idx="35">
                  <c:v>1992</c:v>
                </c:pt>
                <c:pt idx="36">
                  <c:v>1993</c:v>
                </c:pt>
                <c:pt idx="37">
                  <c:v>1994</c:v>
                </c:pt>
                <c:pt idx="38">
                  <c:v>1995</c:v>
                </c:pt>
                <c:pt idx="39">
                  <c:v>1996</c:v>
                </c:pt>
                <c:pt idx="40">
                  <c:v>1997</c:v>
                </c:pt>
                <c:pt idx="41">
                  <c:v>1998</c:v>
                </c:pt>
                <c:pt idx="42">
                  <c:v>1999</c:v>
                </c:pt>
                <c:pt idx="43">
                  <c:v>2000</c:v>
                </c:pt>
                <c:pt idx="44">
                  <c:v>2001</c:v>
                </c:pt>
                <c:pt idx="45">
                  <c:v>2002</c:v>
                </c:pt>
                <c:pt idx="46">
                  <c:v>2003</c:v>
                </c:pt>
                <c:pt idx="47">
                  <c:v>2004</c:v>
                </c:pt>
                <c:pt idx="48">
                  <c:v>2005</c:v>
                </c:pt>
                <c:pt idx="49">
                  <c:v>2006</c:v>
                </c:pt>
                <c:pt idx="50">
                  <c:v>2007</c:v>
                </c:pt>
                <c:pt idx="51">
                  <c:v>2008</c:v>
                </c:pt>
                <c:pt idx="52">
                  <c:v>2009</c:v>
                </c:pt>
                <c:pt idx="53">
                  <c:v>2010</c:v>
                </c:pt>
                <c:pt idx="54">
                  <c:v>2011</c:v>
                </c:pt>
                <c:pt idx="55">
                  <c:v>2012</c:v>
                </c:pt>
                <c:pt idx="56">
                  <c:v>2013</c:v>
                </c:pt>
                <c:pt idx="57">
                  <c:v>2014</c:v>
                </c:pt>
                <c:pt idx="58">
                  <c:v>2015</c:v>
                </c:pt>
              </c:numCache>
            </c:numRef>
          </c:cat>
          <c:val>
            <c:numRef>
              <c:f>Fat!$L$4:$L$62</c:f>
              <c:numCache>
                <c:formatCode>General</c:formatCode>
                <c:ptCount val="59"/>
                <c:pt idx="0">
                  <c:v>216.28729482180086</c:v>
                </c:pt>
                <c:pt idx="1">
                  <c:v>219.00788972522</c:v>
                </c:pt>
                <c:pt idx="2">
                  <c:v>224.44907953205754</c:v>
                </c:pt>
                <c:pt idx="3">
                  <c:v>230.34370182279858</c:v>
                </c:pt>
                <c:pt idx="4">
                  <c:v>234.42459417792699</c:v>
                </c:pt>
                <c:pt idx="5">
                  <c:v>238.05205404915193</c:v>
                </c:pt>
                <c:pt idx="6">
                  <c:v>238.05205404915193</c:v>
                </c:pt>
                <c:pt idx="7">
                  <c:v>239.8657839847647</c:v>
                </c:pt>
                <c:pt idx="8">
                  <c:v>239.41235150086138</c:v>
                </c:pt>
                <c:pt idx="9">
                  <c:v>241.67951392037619</c:v>
                </c:pt>
                <c:pt idx="10">
                  <c:v>243.49324385599007</c:v>
                </c:pt>
                <c:pt idx="11">
                  <c:v>245.30697379160222</c:v>
                </c:pt>
                <c:pt idx="12">
                  <c:v>246.21383875940853</c:v>
                </c:pt>
                <c:pt idx="13">
                  <c:v>242.58637888818382</c:v>
                </c:pt>
                <c:pt idx="14">
                  <c:v>242.1329464042806</c:v>
                </c:pt>
                <c:pt idx="15">
                  <c:v>246.66727124331175</c:v>
                </c:pt>
                <c:pt idx="16">
                  <c:v>251.6550285662465</c:v>
                </c:pt>
                <c:pt idx="17">
                  <c:v>258.00308334089061</c:v>
                </c:pt>
                <c:pt idx="18">
                  <c:v>259.3633807925998</c:v>
                </c:pt>
                <c:pt idx="19">
                  <c:v>258.45651582479366</c:v>
                </c:pt>
                <c:pt idx="20">
                  <c:v>259.8168132765029</c:v>
                </c:pt>
                <c:pt idx="21">
                  <c:v>260.72367824430893</c:v>
                </c:pt>
                <c:pt idx="22">
                  <c:v>259.8168132765029</c:v>
                </c:pt>
                <c:pt idx="23">
                  <c:v>259.8168132765029</c:v>
                </c:pt>
                <c:pt idx="24">
                  <c:v>259.3633807925998</c:v>
                </c:pt>
                <c:pt idx="25">
                  <c:v>261.63054321211541</c:v>
                </c:pt>
                <c:pt idx="26">
                  <c:v>264.35113811553441</c:v>
                </c:pt>
                <c:pt idx="27">
                  <c:v>267.0717330189533</c:v>
                </c:pt>
                <c:pt idx="28">
                  <c:v>267.97859798675927</c:v>
                </c:pt>
                <c:pt idx="29">
                  <c:v>274.32665276140341</c:v>
                </c:pt>
                <c:pt idx="30">
                  <c:v>274.78008524530696</c:v>
                </c:pt>
                <c:pt idx="31">
                  <c:v>278.40754511653222</c:v>
                </c:pt>
                <c:pt idx="32">
                  <c:v>284.30216740727155</c:v>
                </c:pt>
                <c:pt idx="33">
                  <c:v>285.209032375079</c:v>
                </c:pt>
                <c:pt idx="34">
                  <c:v>288.38305976240088</c:v>
                </c:pt>
                <c:pt idx="35">
                  <c:v>291.55708714972383</c:v>
                </c:pt>
                <c:pt idx="36">
                  <c:v>292.0105196336267</c:v>
                </c:pt>
                <c:pt idx="37">
                  <c:v>296.99827695655955</c:v>
                </c:pt>
                <c:pt idx="38">
                  <c:v>308.33408905413967</c:v>
                </c:pt>
                <c:pt idx="39">
                  <c:v>316.49587376439649</c:v>
                </c:pt>
                <c:pt idx="40">
                  <c:v>328.73855082978139</c:v>
                </c:pt>
                <c:pt idx="41">
                  <c:v>326.9248208941691</c:v>
                </c:pt>
                <c:pt idx="42">
                  <c:v>330.09884828149063</c:v>
                </c:pt>
                <c:pt idx="43">
                  <c:v>330.55228076539402</c:v>
                </c:pt>
                <c:pt idx="44">
                  <c:v>326.01795592636262</c:v>
                </c:pt>
                <c:pt idx="45">
                  <c:v>328.28511834587658</c:v>
                </c:pt>
                <c:pt idx="46">
                  <c:v>336.44690305613364</c:v>
                </c:pt>
                <c:pt idx="47">
                  <c:v>335.99347057223127</c:v>
                </c:pt>
                <c:pt idx="48">
                  <c:v>334.17974063661933</c:v>
                </c:pt>
                <c:pt idx="49">
                  <c:v>329.19198331368449</c:v>
                </c:pt>
                <c:pt idx="50">
                  <c:v>324.20422599075022</c:v>
                </c:pt>
                <c:pt idx="51">
                  <c:v>326.01795592636262</c:v>
                </c:pt>
                <c:pt idx="52">
                  <c:v>329.19198331368449</c:v>
                </c:pt>
                <c:pt idx="53">
                  <c:v>339.167497959554</c:v>
                </c:pt>
                <c:pt idx="54">
                  <c:v>342.34152534687559</c:v>
                </c:pt>
                <c:pt idx="55">
                  <c:v>344.15525528248827</c:v>
                </c:pt>
                <c:pt idx="56">
                  <c:v>345.96898521810067</c:v>
                </c:pt>
                <c:pt idx="57">
                  <c:v>351.41017502493867</c:v>
                </c:pt>
                <c:pt idx="58">
                  <c:v>350.9567425410354</c:v>
                </c:pt>
              </c:numCache>
            </c:numRef>
          </c:val>
          <c:extLst>
            <c:ext xmlns:c16="http://schemas.microsoft.com/office/drawing/2014/chart" uri="{C3380CC4-5D6E-409C-BE32-E72D297353CC}">
              <c16:uniqueId val="{00000001-B804-7648-8CFF-7D2FB5BA5EF9}"/>
            </c:ext>
          </c:extLst>
        </c:ser>
        <c:ser>
          <c:idx val="1"/>
          <c:order val="2"/>
          <c:tx>
            <c:v>1957 Base</c:v>
          </c:tx>
          <c:spPr>
            <a:solidFill>
              <a:srgbClr val="FFC000"/>
            </a:solidFill>
            <a:ln w="19050" cap="rnd">
              <a:solidFill>
                <a:schemeClr val="bg1"/>
              </a:solidFill>
            </a:ln>
            <a:effectLst/>
          </c:spPr>
          <c:cat>
            <c:numRef>
              <c:f>Fat!$A$4:$A$62</c:f>
              <c:numCache>
                <c:formatCode>General</c:formatCode>
                <c:ptCount val="59"/>
                <c:pt idx="0">
                  <c:v>1957</c:v>
                </c:pt>
                <c:pt idx="1">
                  <c:v>1958</c:v>
                </c:pt>
                <c:pt idx="2">
                  <c:v>1959</c:v>
                </c:pt>
                <c:pt idx="3">
                  <c:v>1960</c:v>
                </c:pt>
                <c:pt idx="4">
                  <c:v>1961</c:v>
                </c:pt>
                <c:pt idx="5">
                  <c:v>1962</c:v>
                </c:pt>
                <c:pt idx="6">
                  <c:v>1963</c:v>
                </c:pt>
                <c:pt idx="7">
                  <c:v>1964</c:v>
                </c:pt>
                <c:pt idx="8">
                  <c:v>1965</c:v>
                </c:pt>
                <c:pt idx="9">
                  <c:v>1966</c:v>
                </c:pt>
                <c:pt idx="10">
                  <c:v>1967</c:v>
                </c:pt>
                <c:pt idx="11">
                  <c:v>1968</c:v>
                </c:pt>
                <c:pt idx="12">
                  <c:v>1969</c:v>
                </c:pt>
                <c:pt idx="13">
                  <c:v>1970</c:v>
                </c:pt>
                <c:pt idx="14">
                  <c:v>1971</c:v>
                </c:pt>
                <c:pt idx="15">
                  <c:v>1972</c:v>
                </c:pt>
                <c:pt idx="16">
                  <c:v>1973</c:v>
                </c:pt>
                <c:pt idx="17">
                  <c:v>1974</c:v>
                </c:pt>
                <c:pt idx="18">
                  <c:v>1975</c:v>
                </c:pt>
                <c:pt idx="19">
                  <c:v>1976</c:v>
                </c:pt>
                <c:pt idx="20">
                  <c:v>1977</c:v>
                </c:pt>
                <c:pt idx="21">
                  <c:v>1978</c:v>
                </c:pt>
                <c:pt idx="22">
                  <c:v>1979</c:v>
                </c:pt>
                <c:pt idx="23">
                  <c:v>1980</c:v>
                </c:pt>
                <c:pt idx="24">
                  <c:v>1981</c:v>
                </c:pt>
                <c:pt idx="25">
                  <c:v>1982</c:v>
                </c:pt>
                <c:pt idx="26">
                  <c:v>1983</c:v>
                </c:pt>
                <c:pt idx="27">
                  <c:v>1984</c:v>
                </c:pt>
                <c:pt idx="28">
                  <c:v>1985</c:v>
                </c:pt>
                <c:pt idx="29">
                  <c:v>1986</c:v>
                </c:pt>
                <c:pt idx="30">
                  <c:v>1987</c:v>
                </c:pt>
                <c:pt idx="31">
                  <c:v>1988</c:v>
                </c:pt>
                <c:pt idx="32">
                  <c:v>1989</c:v>
                </c:pt>
                <c:pt idx="33">
                  <c:v>1990</c:v>
                </c:pt>
                <c:pt idx="34">
                  <c:v>1991</c:v>
                </c:pt>
                <c:pt idx="35">
                  <c:v>1992</c:v>
                </c:pt>
                <c:pt idx="36">
                  <c:v>1993</c:v>
                </c:pt>
                <c:pt idx="37">
                  <c:v>1994</c:v>
                </c:pt>
                <c:pt idx="38">
                  <c:v>1995</c:v>
                </c:pt>
                <c:pt idx="39">
                  <c:v>1996</c:v>
                </c:pt>
                <c:pt idx="40">
                  <c:v>1997</c:v>
                </c:pt>
                <c:pt idx="41">
                  <c:v>1998</c:v>
                </c:pt>
                <c:pt idx="42">
                  <c:v>1999</c:v>
                </c:pt>
                <c:pt idx="43">
                  <c:v>2000</c:v>
                </c:pt>
                <c:pt idx="44">
                  <c:v>2001</c:v>
                </c:pt>
                <c:pt idx="45">
                  <c:v>2002</c:v>
                </c:pt>
                <c:pt idx="46">
                  <c:v>2003</c:v>
                </c:pt>
                <c:pt idx="47">
                  <c:v>2004</c:v>
                </c:pt>
                <c:pt idx="48">
                  <c:v>2005</c:v>
                </c:pt>
                <c:pt idx="49">
                  <c:v>2006</c:v>
                </c:pt>
                <c:pt idx="50">
                  <c:v>2007</c:v>
                </c:pt>
                <c:pt idx="51">
                  <c:v>2008</c:v>
                </c:pt>
                <c:pt idx="52">
                  <c:v>2009</c:v>
                </c:pt>
                <c:pt idx="53">
                  <c:v>2010</c:v>
                </c:pt>
                <c:pt idx="54">
                  <c:v>2011</c:v>
                </c:pt>
                <c:pt idx="55">
                  <c:v>2012</c:v>
                </c:pt>
                <c:pt idx="56">
                  <c:v>2013</c:v>
                </c:pt>
                <c:pt idx="57">
                  <c:v>2014</c:v>
                </c:pt>
                <c:pt idx="58">
                  <c:v>2015</c:v>
                </c:pt>
              </c:numCache>
            </c:numRef>
          </c:cat>
          <c:val>
            <c:numRef>
              <c:f>Fat!$G$4:$G$62</c:f>
              <c:numCache>
                <c:formatCode>General</c:formatCode>
                <c:ptCount val="59"/>
                <c:pt idx="0">
                  <c:v>216.28729482180086</c:v>
                </c:pt>
                <c:pt idx="1">
                  <c:v>216.28729482180086</c:v>
                </c:pt>
                <c:pt idx="2">
                  <c:v>216.28729482180086</c:v>
                </c:pt>
                <c:pt idx="3">
                  <c:v>216.28729482180086</c:v>
                </c:pt>
                <c:pt idx="4">
                  <c:v>216.28729482180086</c:v>
                </c:pt>
                <c:pt idx="5">
                  <c:v>216.28729482180086</c:v>
                </c:pt>
                <c:pt idx="6">
                  <c:v>216.28729482180086</c:v>
                </c:pt>
                <c:pt idx="7">
                  <c:v>216.28729482180086</c:v>
                </c:pt>
                <c:pt idx="8">
                  <c:v>216.28729482180086</c:v>
                </c:pt>
                <c:pt idx="9">
                  <c:v>216.28729482180086</c:v>
                </c:pt>
                <c:pt idx="10">
                  <c:v>216.28729482180086</c:v>
                </c:pt>
                <c:pt idx="11">
                  <c:v>216.28729482180086</c:v>
                </c:pt>
                <c:pt idx="12">
                  <c:v>216.28729482180086</c:v>
                </c:pt>
                <c:pt idx="13">
                  <c:v>216.28729482180086</c:v>
                </c:pt>
                <c:pt idx="14">
                  <c:v>216.28729482180086</c:v>
                </c:pt>
                <c:pt idx="15">
                  <c:v>216.28729482180086</c:v>
                </c:pt>
                <c:pt idx="16">
                  <c:v>216.28729482180086</c:v>
                </c:pt>
                <c:pt idx="17">
                  <c:v>216.28729482180086</c:v>
                </c:pt>
                <c:pt idx="18">
                  <c:v>216.28729482180086</c:v>
                </c:pt>
                <c:pt idx="19">
                  <c:v>216.28729482180086</c:v>
                </c:pt>
                <c:pt idx="20">
                  <c:v>216.28729482180086</c:v>
                </c:pt>
                <c:pt idx="21">
                  <c:v>216.28729482180086</c:v>
                </c:pt>
                <c:pt idx="22">
                  <c:v>216.28729482180086</c:v>
                </c:pt>
                <c:pt idx="23">
                  <c:v>216.28729482180086</c:v>
                </c:pt>
                <c:pt idx="24">
                  <c:v>216.28729482180086</c:v>
                </c:pt>
                <c:pt idx="25">
                  <c:v>216.28729482180086</c:v>
                </c:pt>
                <c:pt idx="26">
                  <c:v>216.28729482180086</c:v>
                </c:pt>
                <c:pt idx="27">
                  <c:v>216.28729482180086</c:v>
                </c:pt>
                <c:pt idx="28">
                  <c:v>216.28729482180086</c:v>
                </c:pt>
                <c:pt idx="29">
                  <c:v>216.28729482180086</c:v>
                </c:pt>
                <c:pt idx="30">
                  <c:v>216.28729482180086</c:v>
                </c:pt>
                <c:pt idx="31">
                  <c:v>216.28729482180086</c:v>
                </c:pt>
                <c:pt idx="32">
                  <c:v>216.28729482180086</c:v>
                </c:pt>
                <c:pt idx="33">
                  <c:v>216.28729482180086</c:v>
                </c:pt>
                <c:pt idx="34">
                  <c:v>216.28729482180086</c:v>
                </c:pt>
                <c:pt idx="35">
                  <c:v>216.28729482180086</c:v>
                </c:pt>
                <c:pt idx="36">
                  <c:v>216.28729482180086</c:v>
                </c:pt>
                <c:pt idx="37">
                  <c:v>216.28729482180086</c:v>
                </c:pt>
                <c:pt idx="38">
                  <c:v>216.28729482180086</c:v>
                </c:pt>
                <c:pt idx="39">
                  <c:v>216.28729482180086</c:v>
                </c:pt>
                <c:pt idx="40">
                  <c:v>216.28729482180086</c:v>
                </c:pt>
                <c:pt idx="41">
                  <c:v>216.28729482180086</c:v>
                </c:pt>
                <c:pt idx="42">
                  <c:v>216.28729482180086</c:v>
                </c:pt>
                <c:pt idx="43">
                  <c:v>216.28729482180086</c:v>
                </c:pt>
                <c:pt idx="44">
                  <c:v>216.28729482180086</c:v>
                </c:pt>
                <c:pt idx="45">
                  <c:v>216.28729482180086</c:v>
                </c:pt>
                <c:pt idx="46">
                  <c:v>216.28729482180086</c:v>
                </c:pt>
                <c:pt idx="47">
                  <c:v>216.28729482180086</c:v>
                </c:pt>
                <c:pt idx="48">
                  <c:v>216.28729482180086</c:v>
                </c:pt>
                <c:pt idx="49">
                  <c:v>216.28729482180086</c:v>
                </c:pt>
                <c:pt idx="50">
                  <c:v>216.28729482180086</c:v>
                </c:pt>
                <c:pt idx="51">
                  <c:v>216.28729482180086</c:v>
                </c:pt>
                <c:pt idx="52">
                  <c:v>216.28729482180086</c:v>
                </c:pt>
                <c:pt idx="53">
                  <c:v>216.28729482180086</c:v>
                </c:pt>
                <c:pt idx="54">
                  <c:v>216.28729482180086</c:v>
                </c:pt>
                <c:pt idx="55">
                  <c:v>216.28729482180086</c:v>
                </c:pt>
                <c:pt idx="56">
                  <c:v>216.28729482180086</c:v>
                </c:pt>
                <c:pt idx="57">
                  <c:v>216.28729482180086</c:v>
                </c:pt>
                <c:pt idx="58">
                  <c:v>216.28729482180086</c:v>
                </c:pt>
              </c:numCache>
            </c:numRef>
          </c:val>
          <c:extLst>
            <c:ext xmlns:c16="http://schemas.microsoft.com/office/drawing/2014/chart" uri="{C3380CC4-5D6E-409C-BE32-E72D297353CC}">
              <c16:uniqueId val="{00000002-B804-7648-8CFF-7D2FB5BA5EF9}"/>
            </c:ext>
          </c:extLst>
        </c:ser>
        <c:dLbls>
          <c:showLegendKey val="0"/>
          <c:showVal val="0"/>
          <c:showCatName val="0"/>
          <c:showSerName val="0"/>
          <c:showPercent val="0"/>
          <c:showBubbleSize val="0"/>
        </c:dLbls>
        <c:axId val="266972544"/>
        <c:axId val="267212288"/>
      </c:areaChart>
      <c:catAx>
        <c:axId val="266972544"/>
        <c:scaling>
          <c:orientation val="minMax"/>
        </c:scaling>
        <c:delete val="0"/>
        <c:axPos val="b"/>
        <c:title>
          <c:tx>
            <c:rich>
              <a:bodyPr rot="0" vert="horz"/>
              <a:lstStyle/>
              <a:p>
                <a:pPr>
                  <a:defRPr sz="2400"/>
                </a:pPr>
                <a:r>
                  <a:rPr lang="en-US" sz="2400"/>
                  <a:t>Cow birth year</a:t>
                </a:r>
              </a:p>
            </c:rich>
          </c:tx>
          <c:layout>
            <c:manualLayout>
              <c:xMode val="edge"/>
              <c:yMode val="edge"/>
              <c:x val="0.44719767667930399"/>
              <c:y val="0.91656216841902161"/>
            </c:manualLayout>
          </c:layout>
          <c:overlay val="0"/>
          <c:spPr>
            <a:noFill/>
            <a:ln>
              <a:noFill/>
            </a:ln>
            <a:effectLst/>
          </c:spPr>
        </c:title>
        <c:numFmt formatCode="@" sourceLinked="0"/>
        <c:majorTickMark val="out"/>
        <c:minorTickMark val="none"/>
        <c:tickLblPos val="nextTo"/>
        <c:spPr>
          <a:noFill/>
          <a:ln w="38100" cap="sq" cmpd="sng" algn="ctr">
            <a:solidFill>
              <a:schemeClr val="tx1"/>
            </a:solidFill>
            <a:miter lim="800000"/>
          </a:ln>
          <a:effectLst/>
        </c:spPr>
        <c:txPr>
          <a:bodyPr rot="-3180000"/>
          <a:lstStyle/>
          <a:p>
            <a:pPr>
              <a:defRPr sz="1900"/>
            </a:pPr>
            <a:endParaRPr lang="en-US"/>
          </a:p>
        </c:txPr>
        <c:crossAx val="267212288"/>
        <c:crosses val="autoZero"/>
        <c:auto val="1"/>
        <c:lblAlgn val="ctr"/>
        <c:lblOffset val="50"/>
        <c:tickLblSkip val="3"/>
        <c:tickMarkSkip val="3"/>
        <c:noMultiLvlLbl val="0"/>
      </c:catAx>
      <c:valAx>
        <c:axId val="267212288"/>
        <c:scaling>
          <c:orientation val="minMax"/>
          <c:max val="500"/>
          <c:min val="0"/>
        </c:scaling>
        <c:delete val="0"/>
        <c:axPos val="l"/>
        <c:majorGridlines>
          <c:spPr>
            <a:ln w="19050" cap="rnd" cmpd="sng" algn="ctr">
              <a:solidFill>
                <a:schemeClr val="bg1">
                  <a:lumMod val="65000"/>
                </a:schemeClr>
              </a:solidFill>
              <a:prstDash val="sysDot"/>
              <a:round/>
            </a:ln>
            <a:effectLst/>
          </c:spPr>
        </c:majorGridlines>
        <c:title>
          <c:tx>
            <c:rich>
              <a:bodyPr rot="-5400000" vert="horz"/>
              <a:lstStyle/>
              <a:p>
                <a:pPr>
                  <a:defRPr sz="2400"/>
                </a:pPr>
                <a:r>
                  <a:rPr lang="en-US" sz="2400"/>
                  <a:t>Fat Yield (kg)</a:t>
                </a:r>
              </a:p>
            </c:rich>
          </c:tx>
          <c:layout>
            <c:manualLayout>
              <c:xMode val="edge"/>
              <c:yMode val="edge"/>
              <c:x val="0"/>
              <c:y val="0.24482881070330101"/>
            </c:manualLayout>
          </c:layout>
          <c:overlay val="0"/>
          <c:spPr>
            <a:noFill/>
            <a:ln>
              <a:noFill/>
            </a:ln>
            <a:effectLst/>
          </c:spPr>
        </c:title>
        <c:numFmt formatCode="General" sourceLinked="1"/>
        <c:majorTickMark val="out"/>
        <c:minorTickMark val="none"/>
        <c:tickLblPos val="nextTo"/>
        <c:spPr>
          <a:noFill/>
          <a:ln w="38100" cap="sq">
            <a:solidFill>
              <a:schemeClr val="tx1"/>
            </a:solidFill>
            <a:miter lim="800000"/>
          </a:ln>
          <a:effectLst/>
        </c:spPr>
        <c:txPr>
          <a:bodyPr rot="-60000000" vert="horz"/>
          <a:lstStyle/>
          <a:p>
            <a:pPr>
              <a:defRPr/>
            </a:pPr>
            <a:endParaRPr lang="en-US"/>
          </a:p>
        </c:txPr>
        <c:crossAx val="266972544"/>
        <c:crosses val="autoZero"/>
        <c:crossBetween val="midCat"/>
        <c:majorUnit val="100"/>
      </c:valAx>
      <c:spPr>
        <a:noFill/>
        <a:ln>
          <a:noFill/>
        </a:ln>
        <a:effectLst/>
      </c:spPr>
    </c:plotArea>
    <c:legend>
      <c:legendPos val="r"/>
      <c:layout>
        <c:manualLayout>
          <c:xMode val="edge"/>
          <c:yMode val="edge"/>
          <c:x val="0.17217313113638605"/>
          <c:y val="6.5389774436497197E-2"/>
          <c:w val="0.27457203266258401"/>
          <c:h val="0.22899121286848806"/>
        </c:manualLayout>
      </c:layout>
      <c:overlay val="0"/>
      <c:spPr>
        <a:solidFill>
          <a:schemeClr val="bg1"/>
        </a:solidFill>
        <a:ln>
          <a:noFill/>
        </a:ln>
        <a:effectLst/>
      </c:spPr>
      <c:txPr>
        <a:bodyPr rot="0" vert="horz"/>
        <a:lstStyle/>
        <a:p>
          <a:pPr>
            <a:defRPr sz="2400"/>
          </a:pPr>
          <a:endParaRPr lang="en-US"/>
        </a:p>
      </c:txPr>
    </c:legend>
    <c:plotVisOnly val="1"/>
    <c:dispBlanksAs val="zero"/>
    <c:showDLblsOverMax val="0"/>
  </c:chart>
  <c:spPr>
    <a:noFill/>
    <a:ln>
      <a:noFill/>
    </a:ln>
    <a:effectLst/>
  </c:spPr>
  <c:txPr>
    <a:bodyPr/>
    <a:lstStyle/>
    <a:p>
      <a:pPr>
        <a:defRPr sz="2000" b="1">
          <a:solidFill>
            <a:schemeClr val="tx1"/>
          </a:solidFil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numRef>
              <c:f>Milk!$A$6:$A$65</c:f>
              <c:numCache>
                <c:formatCode>General</c:formatCode>
                <c:ptCount val="60"/>
                <c:pt idx="0">
                  <c:v>1957</c:v>
                </c:pt>
                <c:pt idx="1">
                  <c:v>1958</c:v>
                </c:pt>
                <c:pt idx="2">
                  <c:v>1959</c:v>
                </c:pt>
                <c:pt idx="3">
                  <c:v>1960</c:v>
                </c:pt>
                <c:pt idx="4">
                  <c:v>1961</c:v>
                </c:pt>
                <c:pt idx="5">
                  <c:v>1962</c:v>
                </c:pt>
                <c:pt idx="6">
                  <c:v>1963</c:v>
                </c:pt>
                <c:pt idx="7">
                  <c:v>1964</c:v>
                </c:pt>
                <c:pt idx="8">
                  <c:v>1965</c:v>
                </c:pt>
                <c:pt idx="9">
                  <c:v>1966</c:v>
                </c:pt>
                <c:pt idx="10">
                  <c:v>1967</c:v>
                </c:pt>
                <c:pt idx="11">
                  <c:v>1968</c:v>
                </c:pt>
                <c:pt idx="12">
                  <c:v>1969</c:v>
                </c:pt>
                <c:pt idx="13">
                  <c:v>1970</c:v>
                </c:pt>
                <c:pt idx="14">
                  <c:v>1971</c:v>
                </c:pt>
                <c:pt idx="15">
                  <c:v>1972</c:v>
                </c:pt>
                <c:pt idx="16">
                  <c:v>1973</c:v>
                </c:pt>
                <c:pt idx="17">
                  <c:v>1974</c:v>
                </c:pt>
                <c:pt idx="18">
                  <c:v>1975</c:v>
                </c:pt>
                <c:pt idx="19">
                  <c:v>1976</c:v>
                </c:pt>
                <c:pt idx="20">
                  <c:v>1977</c:v>
                </c:pt>
                <c:pt idx="21">
                  <c:v>1978</c:v>
                </c:pt>
                <c:pt idx="22">
                  <c:v>1979</c:v>
                </c:pt>
                <c:pt idx="23">
                  <c:v>1980</c:v>
                </c:pt>
                <c:pt idx="24">
                  <c:v>1981</c:v>
                </c:pt>
                <c:pt idx="25">
                  <c:v>1982</c:v>
                </c:pt>
                <c:pt idx="26">
                  <c:v>1983</c:v>
                </c:pt>
                <c:pt idx="27">
                  <c:v>1984</c:v>
                </c:pt>
                <c:pt idx="28">
                  <c:v>1985</c:v>
                </c:pt>
                <c:pt idx="29">
                  <c:v>1986</c:v>
                </c:pt>
                <c:pt idx="30">
                  <c:v>1987</c:v>
                </c:pt>
                <c:pt idx="31">
                  <c:v>1988</c:v>
                </c:pt>
                <c:pt idx="32">
                  <c:v>1989</c:v>
                </c:pt>
                <c:pt idx="33">
                  <c:v>1990</c:v>
                </c:pt>
                <c:pt idx="34">
                  <c:v>1991</c:v>
                </c:pt>
                <c:pt idx="35">
                  <c:v>1992</c:v>
                </c:pt>
                <c:pt idx="36">
                  <c:v>1993</c:v>
                </c:pt>
                <c:pt idx="37">
                  <c:v>1994</c:v>
                </c:pt>
                <c:pt idx="38">
                  <c:v>1995</c:v>
                </c:pt>
                <c:pt idx="39">
                  <c:v>1996</c:v>
                </c:pt>
                <c:pt idx="40">
                  <c:v>1997</c:v>
                </c:pt>
                <c:pt idx="41">
                  <c:v>1998</c:v>
                </c:pt>
                <c:pt idx="42">
                  <c:v>1999</c:v>
                </c:pt>
                <c:pt idx="43">
                  <c:v>2000</c:v>
                </c:pt>
                <c:pt idx="44">
                  <c:v>2001</c:v>
                </c:pt>
                <c:pt idx="45">
                  <c:v>2002</c:v>
                </c:pt>
                <c:pt idx="46">
                  <c:v>2003</c:v>
                </c:pt>
                <c:pt idx="47">
                  <c:v>2004</c:v>
                </c:pt>
                <c:pt idx="48">
                  <c:v>2005</c:v>
                </c:pt>
                <c:pt idx="49">
                  <c:v>2006</c:v>
                </c:pt>
                <c:pt idx="50">
                  <c:v>2007</c:v>
                </c:pt>
                <c:pt idx="51">
                  <c:v>2008</c:v>
                </c:pt>
                <c:pt idx="52">
                  <c:v>2009</c:v>
                </c:pt>
                <c:pt idx="53">
                  <c:v>2010</c:v>
                </c:pt>
                <c:pt idx="54">
                  <c:v>2011</c:v>
                </c:pt>
                <c:pt idx="55">
                  <c:v>2012</c:v>
                </c:pt>
                <c:pt idx="56">
                  <c:v>2013</c:v>
                </c:pt>
                <c:pt idx="57">
                  <c:v>2014</c:v>
                </c:pt>
                <c:pt idx="58">
                  <c:v>2015</c:v>
                </c:pt>
                <c:pt idx="59">
                  <c:v>2016</c:v>
                </c:pt>
              </c:numCache>
            </c:numRef>
          </c:cat>
          <c:val>
            <c:numRef>
              <c:f>Milk!$B$6:$B$65</c:f>
              <c:numCache>
                <c:formatCode>General</c:formatCode>
                <c:ptCount val="60"/>
                <c:pt idx="0">
                  <c:v>7562</c:v>
                </c:pt>
                <c:pt idx="1">
                  <c:v>20696</c:v>
                </c:pt>
                <c:pt idx="2">
                  <c:v>22019</c:v>
                </c:pt>
                <c:pt idx="3">
                  <c:v>23797</c:v>
                </c:pt>
                <c:pt idx="4">
                  <c:v>24109</c:v>
                </c:pt>
                <c:pt idx="5">
                  <c:v>22863</c:v>
                </c:pt>
                <c:pt idx="6">
                  <c:v>22208</c:v>
                </c:pt>
                <c:pt idx="7">
                  <c:v>22523</c:v>
                </c:pt>
                <c:pt idx="8">
                  <c:v>21753</c:v>
                </c:pt>
                <c:pt idx="9">
                  <c:v>21361</c:v>
                </c:pt>
                <c:pt idx="10">
                  <c:v>21114</c:v>
                </c:pt>
                <c:pt idx="11">
                  <c:v>20680</c:v>
                </c:pt>
                <c:pt idx="12">
                  <c:v>19624</c:v>
                </c:pt>
                <c:pt idx="13">
                  <c:v>18299</c:v>
                </c:pt>
                <c:pt idx="14">
                  <c:v>17284</c:v>
                </c:pt>
                <c:pt idx="15">
                  <c:v>16156</c:v>
                </c:pt>
                <c:pt idx="16">
                  <c:v>14875</c:v>
                </c:pt>
                <c:pt idx="17">
                  <c:v>14452</c:v>
                </c:pt>
                <c:pt idx="18">
                  <c:v>13924</c:v>
                </c:pt>
                <c:pt idx="19">
                  <c:v>14349</c:v>
                </c:pt>
                <c:pt idx="20">
                  <c:v>13894</c:v>
                </c:pt>
                <c:pt idx="21">
                  <c:v>13929</c:v>
                </c:pt>
                <c:pt idx="22">
                  <c:v>13874</c:v>
                </c:pt>
                <c:pt idx="23">
                  <c:v>13638</c:v>
                </c:pt>
                <c:pt idx="24">
                  <c:v>13476</c:v>
                </c:pt>
                <c:pt idx="25">
                  <c:v>12981</c:v>
                </c:pt>
                <c:pt idx="26">
                  <c:v>12623</c:v>
                </c:pt>
                <c:pt idx="27">
                  <c:v>11630</c:v>
                </c:pt>
                <c:pt idx="28">
                  <c:v>11416</c:v>
                </c:pt>
                <c:pt idx="29">
                  <c:v>11062</c:v>
                </c:pt>
                <c:pt idx="30">
                  <c:v>10721</c:v>
                </c:pt>
                <c:pt idx="31">
                  <c:v>9904</c:v>
                </c:pt>
                <c:pt idx="32">
                  <c:v>8712</c:v>
                </c:pt>
                <c:pt idx="33">
                  <c:v>8172</c:v>
                </c:pt>
                <c:pt idx="34">
                  <c:v>7206</c:v>
                </c:pt>
                <c:pt idx="35">
                  <c:v>6288</c:v>
                </c:pt>
                <c:pt idx="36">
                  <c:v>5413</c:v>
                </c:pt>
                <c:pt idx="37">
                  <c:v>4864</c:v>
                </c:pt>
                <c:pt idx="38">
                  <c:v>4344</c:v>
                </c:pt>
                <c:pt idx="39">
                  <c:v>3996</c:v>
                </c:pt>
                <c:pt idx="40">
                  <c:v>3752</c:v>
                </c:pt>
                <c:pt idx="41">
                  <c:v>3539</c:v>
                </c:pt>
                <c:pt idx="42">
                  <c:v>3346</c:v>
                </c:pt>
                <c:pt idx="43">
                  <c:v>3292</c:v>
                </c:pt>
                <c:pt idx="44">
                  <c:v>2886</c:v>
                </c:pt>
                <c:pt idx="45">
                  <c:v>2889</c:v>
                </c:pt>
                <c:pt idx="46">
                  <c:v>2597</c:v>
                </c:pt>
                <c:pt idx="47">
                  <c:v>2605</c:v>
                </c:pt>
                <c:pt idx="48">
                  <c:v>2573</c:v>
                </c:pt>
                <c:pt idx="49">
                  <c:v>2498</c:v>
                </c:pt>
                <c:pt idx="50">
                  <c:v>2416</c:v>
                </c:pt>
                <c:pt idx="51">
                  <c:v>2286</c:v>
                </c:pt>
                <c:pt idx="52">
                  <c:v>2346</c:v>
                </c:pt>
                <c:pt idx="53">
                  <c:v>2211</c:v>
                </c:pt>
                <c:pt idx="54">
                  <c:v>2122</c:v>
                </c:pt>
                <c:pt idx="55">
                  <c:v>2143</c:v>
                </c:pt>
                <c:pt idx="56">
                  <c:v>2007</c:v>
                </c:pt>
                <c:pt idx="57">
                  <c:v>1942</c:v>
                </c:pt>
                <c:pt idx="58">
                  <c:v>1864</c:v>
                </c:pt>
                <c:pt idx="59">
                  <c:v>1263</c:v>
                </c:pt>
              </c:numCache>
            </c:numRef>
          </c:val>
          <c:extLst>
            <c:ext xmlns:c16="http://schemas.microsoft.com/office/drawing/2014/chart" uri="{C3380CC4-5D6E-409C-BE32-E72D297353CC}">
              <c16:uniqueId val="{00000000-09D9-C845-B5C4-AF4903B89446}"/>
            </c:ext>
          </c:extLst>
        </c:ser>
        <c:dLbls>
          <c:showLegendKey val="0"/>
          <c:showVal val="0"/>
          <c:showCatName val="0"/>
          <c:showSerName val="0"/>
          <c:showPercent val="0"/>
          <c:showBubbleSize val="0"/>
        </c:dLbls>
        <c:gapWidth val="50"/>
        <c:overlap val="-27"/>
        <c:axId val="1653412463"/>
        <c:axId val="1653362239"/>
      </c:barChart>
      <c:catAx>
        <c:axId val="1653412463"/>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b="1" dirty="0"/>
                  <a:t>Birth Year</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653362239"/>
        <c:crosses val="autoZero"/>
        <c:auto val="1"/>
        <c:lblAlgn val="ctr"/>
        <c:lblOffset val="100"/>
        <c:noMultiLvlLbl val="0"/>
      </c:catAx>
      <c:valAx>
        <c:axId val="165336223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b="1" dirty="0"/>
                  <a:t>Cows in Genetic Evaluation</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6534124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aseline="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Cows Calving</a:t>
            </a:r>
            <a:r>
              <a:rPr lang="en-US" baseline="0"/>
              <a:t> Each Year</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tx2">
                <a:lumMod val="20000"/>
                <a:lumOff val="80000"/>
              </a:schemeClr>
            </a:solidFill>
            <a:ln>
              <a:noFill/>
            </a:ln>
            <a:effectLst/>
          </c:spPr>
          <c:invertIfNegative val="0"/>
          <c:cat>
            <c:numRef>
              <c:f>'DHIA Milk'!$A$5:$A$26</c:f>
              <c:numCache>
                <c:formatCode>General</c:formatCode>
                <c:ptCount val="22"/>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numCache>
            </c:numRef>
          </c:cat>
          <c:val>
            <c:numRef>
              <c:f>'DHIA Milk'!$B$5:$B$26</c:f>
              <c:numCache>
                <c:formatCode>#,##0</c:formatCode>
                <c:ptCount val="22"/>
                <c:pt idx="0">
                  <c:v>13475</c:v>
                </c:pt>
                <c:pt idx="1">
                  <c:v>11846</c:v>
                </c:pt>
                <c:pt idx="2">
                  <c:v>10635</c:v>
                </c:pt>
                <c:pt idx="3">
                  <c:v>10273</c:v>
                </c:pt>
                <c:pt idx="4" formatCode="General">
                  <c:v>9406</c:v>
                </c:pt>
                <c:pt idx="5" formatCode="General">
                  <c:v>8690</c:v>
                </c:pt>
                <c:pt idx="6" formatCode="General">
                  <c:v>8293</c:v>
                </c:pt>
                <c:pt idx="7">
                  <c:v>7880</c:v>
                </c:pt>
                <c:pt idx="8">
                  <c:v>7508</c:v>
                </c:pt>
                <c:pt idx="9">
                  <c:v>7248</c:v>
                </c:pt>
                <c:pt idx="10">
                  <c:v>6852</c:v>
                </c:pt>
                <c:pt idx="11">
                  <c:v>6727</c:v>
                </c:pt>
                <c:pt idx="12">
                  <c:v>6439</c:v>
                </c:pt>
                <c:pt idx="13">
                  <c:v>6242</c:v>
                </c:pt>
                <c:pt idx="14">
                  <c:v>6144</c:v>
                </c:pt>
                <c:pt idx="15">
                  <c:v>6076</c:v>
                </c:pt>
                <c:pt idx="16">
                  <c:v>5807</c:v>
                </c:pt>
                <c:pt idx="17">
                  <c:v>5532</c:v>
                </c:pt>
                <c:pt idx="18">
                  <c:v>5505</c:v>
                </c:pt>
                <c:pt idx="19">
                  <c:v>5469</c:v>
                </c:pt>
                <c:pt idx="20">
                  <c:v>5258</c:v>
                </c:pt>
                <c:pt idx="21">
                  <c:v>5101</c:v>
                </c:pt>
              </c:numCache>
            </c:numRef>
          </c:val>
          <c:extLst>
            <c:ext xmlns:c16="http://schemas.microsoft.com/office/drawing/2014/chart" uri="{C3380CC4-5D6E-409C-BE32-E72D297353CC}">
              <c16:uniqueId val="{00000000-146F-6343-B6D4-E29DCC2ADD46}"/>
            </c:ext>
          </c:extLst>
        </c:ser>
        <c:dLbls>
          <c:showLegendKey val="0"/>
          <c:showVal val="0"/>
          <c:showCatName val="0"/>
          <c:showSerName val="0"/>
          <c:showPercent val="0"/>
          <c:showBubbleSize val="0"/>
        </c:dLbls>
        <c:gapWidth val="50"/>
        <c:overlap val="-27"/>
        <c:axId val="1623507871"/>
        <c:axId val="1653316191"/>
      </c:barChart>
      <c:catAx>
        <c:axId val="16235078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53316191"/>
        <c:crosses val="autoZero"/>
        <c:auto val="1"/>
        <c:lblAlgn val="ctr"/>
        <c:lblOffset val="100"/>
        <c:noMultiLvlLbl val="0"/>
      </c:catAx>
      <c:valAx>
        <c:axId val="165331619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235078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Milk!$C$4</c:f>
              <c:strCache>
                <c:ptCount val="1"/>
                <c:pt idx="0">
                  <c:v>Milk yeld</c:v>
                </c:pt>
              </c:strCache>
            </c:strRef>
          </c:tx>
          <c:spPr>
            <a:ln w="28575" cap="rnd">
              <a:solidFill>
                <a:schemeClr val="accent1"/>
              </a:solidFill>
              <a:round/>
            </a:ln>
            <a:effectLst/>
          </c:spPr>
          <c:marker>
            <c:symbol val="none"/>
          </c:marker>
          <c:cat>
            <c:numRef>
              <c:f>Milk!$A$6:$A$65</c:f>
              <c:numCache>
                <c:formatCode>General</c:formatCode>
                <c:ptCount val="60"/>
                <c:pt idx="0">
                  <c:v>1957</c:v>
                </c:pt>
                <c:pt idx="1">
                  <c:v>1958</c:v>
                </c:pt>
                <c:pt idx="2">
                  <c:v>1959</c:v>
                </c:pt>
                <c:pt idx="3">
                  <c:v>1960</c:v>
                </c:pt>
                <c:pt idx="4">
                  <c:v>1961</c:v>
                </c:pt>
                <c:pt idx="5">
                  <c:v>1962</c:v>
                </c:pt>
                <c:pt idx="6">
                  <c:v>1963</c:v>
                </c:pt>
                <c:pt idx="7">
                  <c:v>1964</c:v>
                </c:pt>
                <c:pt idx="8">
                  <c:v>1965</c:v>
                </c:pt>
                <c:pt idx="9">
                  <c:v>1966</c:v>
                </c:pt>
                <c:pt idx="10">
                  <c:v>1967</c:v>
                </c:pt>
                <c:pt idx="11">
                  <c:v>1968</c:v>
                </c:pt>
                <c:pt idx="12">
                  <c:v>1969</c:v>
                </c:pt>
                <c:pt idx="13">
                  <c:v>1970</c:v>
                </c:pt>
                <c:pt idx="14">
                  <c:v>1971</c:v>
                </c:pt>
                <c:pt idx="15">
                  <c:v>1972</c:v>
                </c:pt>
                <c:pt idx="16">
                  <c:v>1973</c:v>
                </c:pt>
                <c:pt idx="17">
                  <c:v>1974</c:v>
                </c:pt>
                <c:pt idx="18">
                  <c:v>1975</c:v>
                </c:pt>
                <c:pt idx="19">
                  <c:v>1976</c:v>
                </c:pt>
                <c:pt idx="20">
                  <c:v>1977</c:v>
                </c:pt>
                <c:pt idx="21">
                  <c:v>1978</c:v>
                </c:pt>
                <c:pt idx="22">
                  <c:v>1979</c:v>
                </c:pt>
                <c:pt idx="23">
                  <c:v>1980</c:v>
                </c:pt>
                <c:pt idx="24">
                  <c:v>1981</c:v>
                </c:pt>
                <c:pt idx="25">
                  <c:v>1982</c:v>
                </c:pt>
                <c:pt idx="26">
                  <c:v>1983</c:v>
                </c:pt>
                <c:pt idx="27">
                  <c:v>1984</c:v>
                </c:pt>
                <c:pt idx="28">
                  <c:v>1985</c:v>
                </c:pt>
                <c:pt idx="29">
                  <c:v>1986</c:v>
                </c:pt>
                <c:pt idx="30">
                  <c:v>1987</c:v>
                </c:pt>
                <c:pt idx="31">
                  <c:v>1988</c:v>
                </c:pt>
                <c:pt idx="32">
                  <c:v>1989</c:v>
                </c:pt>
                <c:pt idx="33">
                  <c:v>1990</c:v>
                </c:pt>
                <c:pt idx="34">
                  <c:v>1991</c:v>
                </c:pt>
                <c:pt idx="35">
                  <c:v>1992</c:v>
                </c:pt>
                <c:pt idx="36">
                  <c:v>1993</c:v>
                </c:pt>
                <c:pt idx="37">
                  <c:v>1994</c:v>
                </c:pt>
                <c:pt idx="38">
                  <c:v>1995</c:v>
                </c:pt>
                <c:pt idx="39">
                  <c:v>1996</c:v>
                </c:pt>
                <c:pt idx="40">
                  <c:v>1997</c:v>
                </c:pt>
                <c:pt idx="41">
                  <c:v>1998</c:v>
                </c:pt>
                <c:pt idx="42">
                  <c:v>1999</c:v>
                </c:pt>
                <c:pt idx="43">
                  <c:v>2000</c:v>
                </c:pt>
                <c:pt idx="44">
                  <c:v>2001</c:v>
                </c:pt>
                <c:pt idx="45">
                  <c:v>2002</c:v>
                </c:pt>
                <c:pt idx="46">
                  <c:v>2003</c:v>
                </c:pt>
                <c:pt idx="47">
                  <c:v>2004</c:v>
                </c:pt>
                <c:pt idx="48">
                  <c:v>2005</c:v>
                </c:pt>
                <c:pt idx="49">
                  <c:v>2006</c:v>
                </c:pt>
                <c:pt idx="50">
                  <c:v>2007</c:v>
                </c:pt>
                <c:pt idx="51">
                  <c:v>2008</c:v>
                </c:pt>
                <c:pt idx="52">
                  <c:v>2009</c:v>
                </c:pt>
                <c:pt idx="53">
                  <c:v>2010</c:v>
                </c:pt>
                <c:pt idx="54">
                  <c:v>2011</c:v>
                </c:pt>
                <c:pt idx="55">
                  <c:v>2012</c:v>
                </c:pt>
                <c:pt idx="56">
                  <c:v>2013</c:v>
                </c:pt>
                <c:pt idx="57">
                  <c:v>2014</c:v>
                </c:pt>
                <c:pt idx="58">
                  <c:v>2015</c:v>
                </c:pt>
                <c:pt idx="59">
                  <c:v>2016</c:v>
                </c:pt>
              </c:numCache>
            </c:numRef>
          </c:cat>
          <c:val>
            <c:numRef>
              <c:f>Milk!$C$6:$C$65</c:f>
              <c:numCache>
                <c:formatCode>General</c:formatCode>
                <c:ptCount val="60"/>
                <c:pt idx="0">
                  <c:v>8730</c:v>
                </c:pt>
                <c:pt idx="1">
                  <c:v>8950</c:v>
                </c:pt>
                <c:pt idx="2">
                  <c:v>9136</c:v>
                </c:pt>
                <c:pt idx="3">
                  <c:v>9376</c:v>
                </c:pt>
                <c:pt idx="4">
                  <c:v>9601</c:v>
                </c:pt>
                <c:pt idx="5">
                  <c:v>9756</c:v>
                </c:pt>
                <c:pt idx="6">
                  <c:v>9817</c:v>
                </c:pt>
                <c:pt idx="7">
                  <c:v>10000</c:v>
                </c:pt>
                <c:pt idx="8">
                  <c:v>10140</c:v>
                </c:pt>
                <c:pt idx="9">
                  <c:v>10296</c:v>
                </c:pt>
                <c:pt idx="10">
                  <c:v>10380</c:v>
                </c:pt>
                <c:pt idx="11">
                  <c:v>10515</c:v>
                </c:pt>
                <c:pt idx="12">
                  <c:v>10667</c:v>
                </c:pt>
                <c:pt idx="13">
                  <c:v>10566</c:v>
                </c:pt>
                <c:pt idx="14">
                  <c:v>10575</c:v>
                </c:pt>
                <c:pt idx="15">
                  <c:v>10812</c:v>
                </c:pt>
                <c:pt idx="16">
                  <c:v>11049</c:v>
                </c:pt>
                <c:pt idx="17">
                  <c:v>11425</c:v>
                </c:pt>
                <c:pt idx="18">
                  <c:v>11528</c:v>
                </c:pt>
                <c:pt idx="19">
                  <c:v>11612</c:v>
                </c:pt>
                <c:pt idx="20">
                  <c:v>11765</c:v>
                </c:pt>
                <c:pt idx="21">
                  <c:v>11897</c:v>
                </c:pt>
                <c:pt idx="22">
                  <c:v>11955</c:v>
                </c:pt>
                <c:pt idx="23">
                  <c:v>12117</c:v>
                </c:pt>
                <c:pt idx="24">
                  <c:v>12158</c:v>
                </c:pt>
                <c:pt idx="25">
                  <c:v>12434</c:v>
                </c:pt>
                <c:pt idx="26">
                  <c:v>12720</c:v>
                </c:pt>
                <c:pt idx="27">
                  <c:v>12932</c:v>
                </c:pt>
                <c:pt idx="28">
                  <c:v>13185</c:v>
                </c:pt>
                <c:pt idx="29">
                  <c:v>13329</c:v>
                </c:pt>
                <c:pt idx="30">
                  <c:v>13368</c:v>
                </c:pt>
                <c:pt idx="31">
                  <c:v>13672</c:v>
                </c:pt>
                <c:pt idx="32">
                  <c:v>13972</c:v>
                </c:pt>
                <c:pt idx="33">
                  <c:v>14240</c:v>
                </c:pt>
                <c:pt idx="34">
                  <c:v>14436</c:v>
                </c:pt>
                <c:pt idx="35">
                  <c:v>14700</c:v>
                </c:pt>
                <c:pt idx="36">
                  <c:v>14539</c:v>
                </c:pt>
                <c:pt idx="37">
                  <c:v>14853</c:v>
                </c:pt>
                <c:pt idx="38">
                  <c:v>15620</c:v>
                </c:pt>
                <c:pt idx="39">
                  <c:v>15996</c:v>
                </c:pt>
                <c:pt idx="40">
                  <c:v>16357</c:v>
                </c:pt>
                <c:pt idx="41">
                  <c:v>16341</c:v>
                </c:pt>
                <c:pt idx="42">
                  <c:v>16720</c:v>
                </c:pt>
                <c:pt idx="43">
                  <c:v>16760</c:v>
                </c:pt>
                <c:pt idx="44">
                  <c:v>16914</c:v>
                </c:pt>
                <c:pt idx="45">
                  <c:v>17164</c:v>
                </c:pt>
                <c:pt idx="46">
                  <c:v>17853</c:v>
                </c:pt>
                <c:pt idx="47">
                  <c:v>17642</c:v>
                </c:pt>
                <c:pt idx="48">
                  <c:v>17401</c:v>
                </c:pt>
                <c:pt idx="49">
                  <c:v>17426</c:v>
                </c:pt>
                <c:pt idx="50">
                  <c:v>17427</c:v>
                </c:pt>
                <c:pt idx="51">
                  <c:v>17300</c:v>
                </c:pt>
                <c:pt idx="52">
                  <c:v>17508</c:v>
                </c:pt>
                <c:pt idx="53">
                  <c:v>17472</c:v>
                </c:pt>
                <c:pt idx="54">
                  <c:v>17393</c:v>
                </c:pt>
                <c:pt idx="55">
                  <c:v>17611</c:v>
                </c:pt>
                <c:pt idx="56">
                  <c:v>17535</c:v>
                </c:pt>
                <c:pt idx="57">
                  <c:v>17624</c:v>
                </c:pt>
                <c:pt idx="58">
                  <c:v>17632</c:v>
                </c:pt>
                <c:pt idx="59">
                  <c:v>17653</c:v>
                </c:pt>
              </c:numCache>
            </c:numRef>
          </c:val>
          <c:smooth val="0"/>
          <c:extLst>
            <c:ext xmlns:c16="http://schemas.microsoft.com/office/drawing/2014/chart" uri="{C3380CC4-5D6E-409C-BE32-E72D297353CC}">
              <c16:uniqueId val="{00000000-EE13-8746-8CFD-90AEE2A65917}"/>
            </c:ext>
          </c:extLst>
        </c:ser>
        <c:ser>
          <c:idx val="1"/>
          <c:order val="1"/>
          <c:tx>
            <c:strRef>
              <c:f>Milk!$D$4</c:f>
              <c:strCache>
                <c:ptCount val="1"/>
                <c:pt idx="0">
                  <c:v>Cow BV</c:v>
                </c:pt>
              </c:strCache>
            </c:strRef>
          </c:tx>
          <c:spPr>
            <a:ln w="28575" cap="rnd">
              <a:solidFill>
                <a:schemeClr val="accent2"/>
              </a:solidFill>
              <a:round/>
            </a:ln>
            <a:effectLst/>
          </c:spPr>
          <c:marker>
            <c:symbol val="none"/>
          </c:marker>
          <c:cat>
            <c:numRef>
              <c:f>Milk!$A$6:$A$65</c:f>
              <c:numCache>
                <c:formatCode>General</c:formatCode>
                <c:ptCount val="60"/>
                <c:pt idx="0">
                  <c:v>1957</c:v>
                </c:pt>
                <c:pt idx="1">
                  <c:v>1958</c:v>
                </c:pt>
                <c:pt idx="2">
                  <c:v>1959</c:v>
                </c:pt>
                <c:pt idx="3">
                  <c:v>1960</c:v>
                </c:pt>
                <c:pt idx="4">
                  <c:v>1961</c:v>
                </c:pt>
                <c:pt idx="5">
                  <c:v>1962</c:v>
                </c:pt>
                <c:pt idx="6">
                  <c:v>1963</c:v>
                </c:pt>
                <c:pt idx="7">
                  <c:v>1964</c:v>
                </c:pt>
                <c:pt idx="8">
                  <c:v>1965</c:v>
                </c:pt>
                <c:pt idx="9">
                  <c:v>1966</c:v>
                </c:pt>
                <c:pt idx="10">
                  <c:v>1967</c:v>
                </c:pt>
                <c:pt idx="11">
                  <c:v>1968</c:v>
                </c:pt>
                <c:pt idx="12">
                  <c:v>1969</c:v>
                </c:pt>
                <c:pt idx="13">
                  <c:v>1970</c:v>
                </c:pt>
                <c:pt idx="14">
                  <c:v>1971</c:v>
                </c:pt>
                <c:pt idx="15">
                  <c:v>1972</c:v>
                </c:pt>
                <c:pt idx="16">
                  <c:v>1973</c:v>
                </c:pt>
                <c:pt idx="17">
                  <c:v>1974</c:v>
                </c:pt>
                <c:pt idx="18">
                  <c:v>1975</c:v>
                </c:pt>
                <c:pt idx="19">
                  <c:v>1976</c:v>
                </c:pt>
                <c:pt idx="20">
                  <c:v>1977</c:v>
                </c:pt>
                <c:pt idx="21">
                  <c:v>1978</c:v>
                </c:pt>
                <c:pt idx="22">
                  <c:v>1979</c:v>
                </c:pt>
                <c:pt idx="23">
                  <c:v>1980</c:v>
                </c:pt>
                <c:pt idx="24">
                  <c:v>1981</c:v>
                </c:pt>
                <c:pt idx="25">
                  <c:v>1982</c:v>
                </c:pt>
                <c:pt idx="26">
                  <c:v>1983</c:v>
                </c:pt>
                <c:pt idx="27">
                  <c:v>1984</c:v>
                </c:pt>
                <c:pt idx="28">
                  <c:v>1985</c:v>
                </c:pt>
                <c:pt idx="29">
                  <c:v>1986</c:v>
                </c:pt>
                <c:pt idx="30">
                  <c:v>1987</c:v>
                </c:pt>
                <c:pt idx="31">
                  <c:v>1988</c:v>
                </c:pt>
                <c:pt idx="32">
                  <c:v>1989</c:v>
                </c:pt>
                <c:pt idx="33">
                  <c:v>1990</c:v>
                </c:pt>
                <c:pt idx="34">
                  <c:v>1991</c:v>
                </c:pt>
                <c:pt idx="35">
                  <c:v>1992</c:v>
                </c:pt>
                <c:pt idx="36">
                  <c:v>1993</c:v>
                </c:pt>
                <c:pt idx="37">
                  <c:v>1994</c:v>
                </c:pt>
                <c:pt idx="38">
                  <c:v>1995</c:v>
                </c:pt>
                <c:pt idx="39">
                  <c:v>1996</c:v>
                </c:pt>
                <c:pt idx="40">
                  <c:v>1997</c:v>
                </c:pt>
                <c:pt idx="41">
                  <c:v>1998</c:v>
                </c:pt>
                <c:pt idx="42">
                  <c:v>1999</c:v>
                </c:pt>
                <c:pt idx="43">
                  <c:v>2000</c:v>
                </c:pt>
                <c:pt idx="44">
                  <c:v>2001</c:v>
                </c:pt>
                <c:pt idx="45">
                  <c:v>2002</c:v>
                </c:pt>
                <c:pt idx="46">
                  <c:v>2003</c:v>
                </c:pt>
                <c:pt idx="47">
                  <c:v>2004</c:v>
                </c:pt>
                <c:pt idx="48">
                  <c:v>2005</c:v>
                </c:pt>
                <c:pt idx="49">
                  <c:v>2006</c:v>
                </c:pt>
                <c:pt idx="50">
                  <c:v>2007</c:v>
                </c:pt>
                <c:pt idx="51">
                  <c:v>2008</c:v>
                </c:pt>
                <c:pt idx="52">
                  <c:v>2009</c:v>
                </c:pt>
                <c:pt idx="53">
                  <c:v>2010</c:v>
                </c:pt>
                <c:pt idx="54">
                  <c:v>2011</c:v>
                </c:pt>
                <c:pt idx="55">
                  <c:v>2012</c:v>
                </c:pt>
                <c:pt idx="56">
                  <c:v>2013</c:v>
                </c:pt>
                <c:pt idx="57">
                  <c:v>2014</c:v>
                </c:pt>
                <c:pt idx="58">
                  <c:v>2015</c:v>
                </c:pt>
                <c:pt idx="59">
                  <c:v>2016</c:v>
                </c:pt>
              </c:numCache>
            </c:numRef>
          </c:cat>
          <c:val>
            <c:numRef>
              <c:f>Milk!$D$6:$D$65</c:f>
              <c:numCache>
                <c:formatCode>General</c:formatCode>
                <c:ptCount val="60"/>
                <c:pt idx="0">
                  <c:v>-6755</c:v>
                </c:pt>
                <c:pt idx="1">
                  <c:v>-6744</c:v>
                </c:pt>
                <c:pt idx="2">
                  <c:v>-6697</c:v>
                </c:pt>
                <c:pt idx="3">
                  <c:v>-6668</c:v>
                </c:pt>
                <c:pt idx="4">
                  <c:v>-6632</c:v>
                </c:pt>
                <c:pt idx="5">
                  <c:v>-6517</c:v>
                </c:pt>
                <c:pt idx="6">
                  <c:v>-6437</c:v>
                </c:pt>
                <c:pt idx="7">
                  <c:v>-6379</c:v>
                </c:pt>
                <c:pt idx="8">
                  <c:v>-6310</c:v>
                </c:pt>
                <c:pt idx="9">
                  <c:v>-6210</c:v>
                </c:pt>
                <c:pt idx="10">
                  <c:v>-6171</c:v>
                </c:pt>
                <c:pt idx="11">
                  <c:v>-6080</c:v>
                </c:pt>
                <c:pt idx="12">
                  <c:v>-5995</c:v>
                </c:pt>
                <c:pt idx="13">
                  <c:v>-5933</c:v>
                </c:pt>
                <c:pt idx="14">
                  <c:v>-5846</c:v>
                </c:pt>
                <c:pt idx="15">
                  <c:v>-5753</c:v>
                </c:pt>
                <c:pt idx="16">
                  <c:v>-5643</c:v>
                </c:pt>
                <c:pt idx="17">
                  <c:v>-5522</c:v>
                </c:pt>
                <c:pt idx="18">
                  <c:v>-5352</c:v>
                </c:pt>
                <c:pt idx="19">
                  <c:v>-5190</c:v>
                </c:pt>
                <c:pt idx="20">
                  <c:v>-5041</c:v>
                </c:pt>
                <c:pt idx="21">
                  <c:v>-4931</c:v>
                </c:pt>
                <c:pt idx="22">
                  <c:v>-4832</c:v>
                </c:pt>
                <c:pt idx="23">
                  <c:v>-4670</c:v>
                </c:pt>
                <c:pt idx="24">
                  <c:v>-4515</c:v>
                </c:pt>
                <c:pt idx="25">
                  <c:v>-4341</c:v>
                </c:pt>
                <c:pt idx="26">
                  <c:v>-4179</c:v>
                </c:pt>
                <c:pt idx="27">
                  <c:v>-3984</c:v>
                </c:pt>
                <c:pt idx="28">
                  <c:v>-3807</c:v>
                </c:pt>
                <c:pt idx="29">
                  <c:v>-3581</c:v>
                </c:pt>
                <c:pt idx="30">
                  <c:v>-3435</c:v>
                </c:pt>
                <c:pt idx="31">
                  <c:v>-3230</c:v>
                </c:pt>
                <c:pt idx="32">
                  <c:v>-3075</c:v>
                </c:pt>
                <c:pt idx="33">
                  <c:v>-2839</c:v>
                </c:pt>
                <c:pt idx="34">
                  <c:v>-2658</c:v>
                </c:pt>
                <c:pt idx="35">
                  <c:v>-2390</c:v>
                </c:pt>
                <c:pt idx="36">
                  <c:v>-2130</c:v>
                </c:pt>
                <c:pt idx="37">
                  <c:v>-1994</c:v>
                </c:pt>
                <c:pt idx="38">
                  <c:v>-1805</c:v>
                </c:pt>
                <c:pt idx="39">
                  <c:v>-1637</c:v>
                </c:pt>
                <c:pt idx="40">
                  <c:v>-1530</c:v>
                </c:pt>
                <c:pt idx="41">
                  <c:v>-1259</c:v>
                </c:pt>
                <c:pt idx="42">
                  <c:v>-1022</c:v>
                </c:pt>
                <c:pt idx="43">
                  <c:v>-913</c:v>
                </c:pt>
                <c:pt idx="44">
                  <c:v>-746</c:v>
                </c:pt>
                <c:pt idx="45">
                  <c:v>-601</c:v>
                </c:pt>
                <c:pt idx="46">
                  <c:v>-410</c:v>
                </c:pt>
                <c:pt idx="47">
                  <c:v>-285</c:v>
                </c:pt>
                <c:pt idx="48">
                  <c:v>-228</c:v>
                </c:pt>
                <c:pt idx="49">
                  <c:v>-155</c:v>
                </c:pt>
                <c:pt idx="50">
                  <c:v>-28</c:v>
                </c:pt>
                <c:pt idx="51">
                  <c:v>7</c:v>
                </c:pt>
                <c:pt idx="52">
                  <c:v>50</c:v>
                </c:pt>
                <c:pt idx="53">
                  <c:v>0</c:v>
                </c:pt>
                <c:pt idx="54">
                  <c:v>73</c:v>
                </c:pt>
                <c:pt idx="55">
                  <c:v>186</c:v>
                </c:pt>
                <c:pt idx="56">
                  <c:v>157</c:v>
                </c:pt>
                <c:pt idx="57">
                  <c:v>241</c:v>
                </c:pt>
                <c:pt idx="58">
                  <c:v>278</c:v>
                </c:pt>
                <c:pt idx="59">
                  <c:v>329</c:v>
                </c:pt>
              </c:numCache>
            </c:numRef>
          </c:val>
          <c:smooth val="0"/>
          <c:extLst>
            <c:ext xmlns:c16="http://schemas.microsoft.com/office/drawing/2014/chart" uri="{C3380CC4-5D6E-409C-BE32-E72D297353CC}">
              <c16:uniqueId val="{00000001-EE13-8746-8CFD-90AEE2A65917}"/>
            </c:ext>
          </c:extLst>
        </c:ser>
        <c:ser>
          <c:idx val="2"/>
          <c:order val="2"/>
          <c:tx>
            <c:strRef>
              <c:f>Milk!$E$4</c:f>
              <c:strCache>
                <c:ptCount val="1"/>
                <c:pt idx="0">
                  <c:v>Sire BV</c:v>
                </c:pt>
              </c:strCache>
            </c:strRef>
          </c:tx>
          <c:spPr>
            <a:ln w="28575" cap="rnd">
              <a:solidFill>
                <a:schemeClr val="accent3"/>
              </a:solidFill>
              <a:round/>
            </a:ln>
            <a:effectLst/>
          </c:spPr>
          <c:marker>
            <c:symbol val="none"/>
          </c:marker>
          <c:cat>
            <c:numRef>
              <c:f>Milk!$A$6:$A$65</c:f>
              <c:numCache>
                <c:formatCode>General</c:formatCode>
                <c:ptCount val="60"/>
                <c:pt idx="0">
                  <c:v>1957</c:v>
                </c:pt>
                <c:pt idx="1">
                  <c:v>1958</c:v>
                </c:pt>
                <c:pt idx="2">
                  <c:v>1959</c:v>
                </c:pt>
                <c:pt idx="3">
                  <c:v>1960</c:v>
                </c:pt>
                <c:pt idx="4">
                  <c:v>1961</c:v>
                </c:pt>
                <c:pt idx="5">
                  <c:v>1962</c:v>
                </c:pt>
                <c:pt idx="6">
                  <c:v>1963</c:v>
                </c:pt>
                <c:pt idx="7">
                  <c:v>1964</c:v>
                </c:pt>
                <c:pt idx="8">
                  <c:v>1965</c:v>
                </c:pt>
                <c:pt idx="9">
                  <c:v>1966</c:v>
                </c:pt>
                <c:pt idx="10">
                  <c:v>1967</c:v>
                </c:pt>
                <c:pt idx="11">
                  <c:v>1968</c:v>
                </c:pt>
                <c:pt idx="12">
                  <c:v>1969</c:v>
                </c:pt>
                <c:pt idx="13">
                  <c:v>1970</c:v>
                </c:pt>
                <c:pt idx="14">
                  <c:v>1971</c:v>
                </c:pt>
                <c:pt idx="15">
                  <c:v>1972</c:v>
                </c:pt>
                <c:pt idx="16">
                  <c:v>1973</c:v>
                </c:pt>
                <c:pt idx="17">
                  <c:v>1974</c:v>
                </c:pt>
                <c:pt idx="18">
                  <c:v>1975</c:v>
                </c:pt>
                <c:pt idx="19">
                  <c:v>1976</c:v>
                </c:pt>
                <c:pt idx="20">
                  <c:v>1977</c:v>
                </c:pt>
                <c:pt idx="21">
                  <c:v>1978</c:v>
                </c:pt>
                <c:pt idx="22">
                  <c:v>1979</c:v>
                </c:pt>
                <c:pt idx="23">
                  <c:v>1980</c:v>
                </c:pt>
                <c:pt idx="24">
                  <c:v>1981</c:v>
                </c:pt>
                <c:pt idx="25">
                  <c:v>1982</c:v>
                </c:pt>
                <c:pt idx="26">
                  <c:v>1983</c:v>
                </c:pt>
                <c:pt idx="27">
                  <c:v>1984</c:v>
                </c:pt>
                <c:pt idx="28">
                  <c:v>1985</c:v>
                </c:pt>
                <c:pt idx="29">
                  <c:v>1986</c:v>
                </c:pt>
                <c:pt idx="30">
                  <c:v>1987</c:v>
                </c:pt>
                <c:pt idx="31">
                  <c:v>1988</c:v>
                </c:pt>
                <c:pt idx="32">
                  <c:v>1989</c:v>
                </c:pt>
                <c:pt idx="33">
                  <c:v>1990</c:v>
                </c:pt>
                <c:pt idx="34">
                  <c:v>1991</c:v>
                </c:pt>
                <c:pt idx="35">
                  <c:v>1992</c:v>
                </c:pt>
                <c:pt idx="36">
                  <c:v>1993</c:v>
                </c:pt>
                <c:pt idx="37">
                  <c:v>1994</c:v>
                </c:pt>
                <c:pt idx="38">
                  <c:v>1995</c:v>
                </c:pt>
                <c:pt idx="39">
                  <c:v>1996</c:v>
                </c:pt>
                <c:pt idx="40">
                  <c:v>1997</c:v>
                </c:pt>
                <c:pt idx="41">
                  <c:v>1998</c:v>
                </c:pt>
                <c:pt idx="42">
                  <c:v>1999</c:v>
                </c:pt>
                <c:pt idx="43">
                  <c:v>2000</c:v>
                </c:pt>
                <c:pt idx="44">
                  <c:v>2001</c:v>
                </c:pt>
                <c:pt idx="45">
                  <c:v>2002</c:v>
                </c:pt>
                <c:pt idx="46">
                  <c:v>2003</c:v>
                </c:pt>
                <c:pt idx="47">
                  <c:v>2004</c:v>
                </c:pt>
                <c:pt idx="48">
                  <c:v>2005</c:v>
                </c:pt>
                <c:pt idx="49">
                  <c:v>2006</c:v>
                </c:pt>
                <c:pt idx="50">
                  <c:v>2007</c:v>
                </c:pt>
                <c:pt idx="51">
                  <c:v>2008</c:v>
                </c:pt>
                <c:pt idx="52">
                  <c:v>2009</c:v>
                </c:pt>
                <c:pt idx="53">
                  <c:v>2010</c:v>
                </c:pt>
                <c:pt idx="54">
                  <c:v>2011</c:v>
                </c:pt>
                <c:pt idx="55">
                  <c:v>2012</c:v>
                </c:pt>
                <c:pt idx="56">
                  <c:v>2013</c:v>
                </c:pt>
                <c:pt idx="57">
                  <c:v>2014</c:v>
                </c:pt>
                <c:pt idx="58">
                  <c:v>2015</c:v>
                </c:pt>
                <c:pt idx="59">
                  <c:v>2016</c:v>
                </c:pt>
              </c:numCache>
            </c:numRef>
          </c:cat>
          <c:val>
            <c:numRef>
              <c:f>Milk!$E$6:$E$65</c:f>
              <c:numCache>
                <c:formatCode>General</c:formatCode>
                <c:ptCount val="60"/>
                <c:pt idx="0">
                  <c:v>-6755</c:v>
                </c:pt>
                <c:pt idx="1">
                  <c:v>-6726</c:v>
                </c:pt>
                <c:pt idx="2">
                  <c:v>-6639</c:v>
                </c:pt>
                <c:pt idx="3">
                  <c:v>-6590</c:v>
                </c:pt>
                <c:pt idx="4">
                  <c:v>-6548</c:v>
                </c:pt>
                <c:pt idx="5">
                  <c:v>-6351</c:v>
                </c:pt>
                <c:pt idx="6">
                  <c:v>-6231</c:v>
                </c:pt>
                <c:pt idx="7">
                  <c:v>-6176</c:v>
                </c:pt>
                <c:pt idx="8">
                  <c:v>-6112</c:v>
                </c:pt>
                <c:pt idx="9">
                  <c:v>-5990</c:v>
                </c:pt>
                <c:pt idx="10">
                  <c:v>-5976</c:v>
                </c:pt>
                <c:pt idx="11">
                  <c:v>-5880</c:v>
                </c:pt>
                <c:pt idx="12">
                  <c:v>-5793</c:v>
                </c:pt>
                <c:pt idx="13">
                  <c:v>-5747</c:v>
                </c:pt>
                <c:pt idx="14">
                  <c:v>-5623</c:v>
                </c:pt>
                <c:pt idx="15">
                  <c:v>-5527</c:v>
                </c:pt>
                <c:pt idx="16">
                  <c:v>-5375</c:v>
                </c:pt>
                <c:pt idx="17">
                  <c:v>-5213</c:v>
                </c:pt>
                <c:pt idx="18">
                  <c:v>-4982</c:v>
                </c:pt>
                <c:pt idx="19">
                  <c:v>-4766</c:v>
                </c:pt>
                <c:pt idx="20">
                  <c:v>-4548</c:v>
                </c:pt>
                <c:pt idx="21">
                  <c:v>-4465</c:v>
                </c:pt>
                <c:pt idx="22">
                  <c:v>-4373</c:v>
                </c:pt>
                <c:pt idx="23">
                  <c:v>-4212</c:v>
                </c:pt>
                <c:pt idx="24">
                  <c:v>-4024</c:v>
                </c:pt>
                <c:pt idx="25">
                  <c:v>-3820</c:v>
                </c:pt>
                <c:pt idx="26">
                  <c:v>-3613</c:v>
                </c:pt>
                <c:pt idx="27">
                  <c:v>-3415</c:v>
                </c:pt>
                <c:pt idx="28">
                  <c:v>-3216</c:v>
                </c:pt>
                <c:pt idx="29">
                  <c:v>-2908</c:v>
                </c:pt>
                <c:pt idx="30">
                  <c:v>-2812</c:v>
                </c:pt>
                <c:pt idx="31">
                  <c:v>-2600</c:v>
                </c:pt>
                <c:pt idx="32">
                  <c:v>-2486</c:v>
                </c:pt>
                <c:pt idx="33">
                  <c:v>-2218</c:v>
                </c:pt>
                <c:pt idx="34">
                  <c:v>-1987</c:v>
                </c:pt>
                <c:pt idx="35">
                  <c:v>-1688</c:v>
                </c:pt>
                <c:pt idx="36">
                  <c:v>-1369</c:v>
                </c:pt>
                <c:pt idx="37">
                  <c:v>-1247</c:v>
                </c:pt>
                <c:pt idx="38">
                  <c:v>-1092</c:v>
                </c:pt>
                <c:pt idx="39">
                  <c:v>-968</c:v>
                </c:pt>
                <c:pt idx="40">
                  <c:v>-979</c:v>
                </c:pt>
                <c:pt idx="41">
                  <c:v>-588</c:v>
                </c:pt>
                <c:pt idx="42">
                  <c:v>-316</c:v>
                </c:pt>
                <c:pt idx="43">
                  <c:v>-274</c:v>
                </c:pt>
                <c:pt idx="44">
                  <c:v>-122</c:v>
                </c:pt>
                <c:pt idx="45">
                  <c:v>-41</c:v>
                </c:pt>
                <c:pt idx="46">
                  <c:v>192</c:v>
                </c:pt>
                <c:pt idx="47">
                  <c:v>290</c:v>
                </c:pt>
                <c:pt idx="48">
                  <c:v>178</c:v>
                </c:pt>
                <c:pt idx="49">
                  <c:v>215</c:v>
                </c:pt>
                <c:pt idx="50">
                  <c:v>338</c:v>
                </c:pt>
                <c:pt idx="51">
                  <c:v>280</c:v>
                </c:pt>
                <c:pt idx="52">
                  <c:v>264</c:v>
                </c:pt>
                <c:pt idx="53">
                  <c:v>75</c:v>
                </c:pt>
                <c:pt idx="54">
                  <c:v>189</c:v>
                </c:pt>
                <c:pt idx="55">
                  <c:v>316</c:v>
                </c:pt>
                <c:pt idx="56">
                  <c:v>289</c:v>
                </c:pt>
                <c:pt idx="57">
                  <c:v>363</c:v>
                </c:pt>
                <c:pt idx="58">
                  <c:v>376</c:v>
                </c:pt>
                <c:pt idx="59">
                  <c:v>408</c:v>
                </c:pt>
              </c:numCache>
            </c:numRef>
          </c:val>
          <c:smooth val="0"/>
          <c:extLst>
            <c:ext xmlns:c16="http://schemas.microsoft.com/office/drawing/2014/chart" uri="{C3380CC4-5D6E-409C-BE32-E72D297353CC}">
              <c16:uniqueId val="{00000002-EE13-8746-8CFD-90AEE2A65917}"/>
            </c:ext>
          </c:extLst>
        </c:ser>
        <c:dLbls>
          <c:showLegendKey val="0"/>
          <c:showVal val="0"/>
          <c:showCatName val="0"/>
          <c:showSerName val="0"/>
          <c:showPercent val="0"/>
          <c:showBubbleSize val="0"/>
        </c:dLbls>
        <c:smooth val="0"/>
        <c:axId val="1658712799"/>
        <c:axId val="1658710383"/>
      </c:lineChart>
      <c:catAx>
        <c:axId val="1658712799"/>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b="1" dirty="0"/>
                  <a:t>Birth Year</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658710383"/>
        <c:crossesAt val="-10000"/>
        <c:auto val="1"/>
        <c:lblAlgn val="ctr"/>
        <c:lblOffset val="100"/>
        <c:noMultiLvlLbl val="0"/>
      </c:catAx>
      <c:valAx>
        <c:axId val="165871038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b="1" dirty="0"/>
                  <a:t>Milk (pounds)</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658712799"/>
        <c:crosses val="autoZero"/>
        <c:crossBetween val="between"/>
      </c:valAx>
      <c:spPr>
        <a:noFill/>
        <a:ln>
          <a:noFill/>
        </a:ln>
        <a:effectLst/>
      </c:spPr>
    </c:plotArea>
    <c:legend>
      <c:legendPos val="tr"/>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aseline="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DPR!$C$4</c:f>
              <c:strCache>
                <c:ptCount val="1"/>
                <c:pt idx="0">
                  <c:v>DPR</c:v>
                </c:pt>
              </c:strCache>
            </c:strRef>
          </c:tx>
          <c:spPr>
            <a:ln w="28575" cap="rnd">
              <a:solidFill>
                <a:schemeClr val="accent1"/>
              </a:solidFill>
              <a:round/>
            </a:ln>
            <a:effectLst/>
          </c:spPr>
          <c:marker>
            <c:symbol val="none"/>
          </c:marker>
          <c:cat>
            <c:numRef>
              <c:f>DPR!$A$6:$A$65</c:f>
              <c:numCache>
                <c:formatCode>General</c:formatCode>
                <c:ptCount val="60"/>
                <c:pt idx="0">
                  <c:v>1957</c:v>
                </c:pt>
                <c:pt idx="1">
                  <c:v>1958</c:v>
                </c:pt>
                <c:pt idx="2">
                  <c:v>1959</c:v>
                </c:pt>
                <c:pt idx="3">
                  <c:v>1960</c:v>
                </c:pt>
                <c:pt idx="4">
                  <c:v>1961</c:v>
                </c:pt>
                <c:pt idx="5">
                  <c:v>1962</c:v>
                </c:pt>
                <c:pt idx="6">
                  <c:v>1963</c:v>
                </c:pt>
                <c:pt idx="7">
                  <c:v>1964</c:v>
                </c:pt>
                <c:pt idx="8">
                  <c:v>1965</c:v>
                </c:pt>
                <c:pt idx="9">
                  <c:v>1966</c:v>
                </c:pt>
                <c:pt idx="10">
                  <c:v>1967</c:v>
                </c:pt>
                <c:pt idx="11">
                  <c:v>1968</c:v>
                </c:pt>
                <c:pt idx="12">
                  <c:v>1969</c:v>
                </c:pt>
                <c:pt idx="13">
                  <c:v>1970</c:v>
                </c:pt>
                <c:pt idx="14">
                  <c:v>1971</c:v>
                </c:pt>
                <c:pt idx="15">
                  <c:v>1972</c:v>
                </c:pt>
                <c:pt idx="16">
                  <c:v>1973</c:v>
                </c:pt>
                <c:pt idx="17">
                  <c:v>1974</c:v>
                </c:pt>
                <c:pt idx="18">
                  <c:v>1975</c:v>
                </c:pt>
                <c:pt idx="19">
                  <c:v>1976</c:v>
                </c:pt>
                <c:pt idx="20">
                  <c:v>1977</c:v>
                </c:pt>
                <c:pt idx="21">
                  <c:v>1978</c:v>
                </c:pt>
                <c:pt idx="22">
                  <c:v>1979</c:v>
                </c:pt>
                <c:pt idx="23">
                  <c:v>1980</c:v>
                </c:pt>
                <c:pt idx="24">
                  <c:v>1981</c:v>
                </c:pt>
                <c:pt idx="25">
                  <c:v>1982</c:v>
                </c:pt>
                <c:pt idx="26">
                  <c:v>1983</c:v>
                </c:pt>
                <c:pt idx="27">
                  <c:v>1984</c:v>
                </c:pt>
                <c:pt idx="28">
                  <c:v>1985</c:v>
                </c:pt>
                <c:pt idx="29">
                  <c:v>1986</c:v>
                </c:pt>
                <c:pt idx="30">
                  <c:v>1987</c:v>
                </c:pt>
                <c:pt idx="31">
                  <c:v>1988</c:v>
                </c:pt>
                <c:pt idx="32">
                  <c:v>1989</c:v>
                </c:pt>
                <c:pt idx="33">
                  <c:v>1990</c:v>
                </c:pt>
                <c:pt idx="34">
                  <c:v>1991</c:v>
                </c:pt>
                <c:pt idx="35">
                  <c:v>1992</c:v>
                </c:pt>
                <c:pt idx="36">
                  <c:v>1993</c:v>
                </c:pt>
                <c:pt idx="37">
                  <c:v>1994</c:v>
                </c:pt>
                <c:pt idx="38">
                  <c:v>1995</c:v>
                </c:pt>
                <c:pt idx="39">
                  <c:v>1996</c:v>
                </c:pt>
                <c:pt idx="40">
                  <c:v>1997</c:v>
                </c:pt>
                <c:pt idx="41">
                  <c:v>1998</c:v>
                </c:pt>
                <c:pt idx="42">
                  <c:v>1999</c:v>
                </c:pt>
                <c:pt idx="43">
                  <c:v>2000</c:v>
                </c:pt>
                <c:pt idx="44">
                  <c:v>2001</c:v>
                </c:pt>
                <c:pt idx="45">
                  <c:v>2002</c:v>
                </c:pt>
                <c:pt idx="46">
                  <c:v>2003</c:v>
                </c:pt>
                <c:pt idx="47">
                  <c:v>2004</c:v>
                </c:pt>
                <c:pt idx="48">
                  <c:v>2005</c:v>
                </c:pt>
                <c:pt idx="49">
                  <c:v>2006</c:v>
                </c:pt>
                <c:pt idx="50">
                  <c:v>2007</c:v>
                </c:pt>
                <c:pt idx="51">
                  <c:v>2008</c:v>
                </c:pt>
                <c:pt idx="52">
                  <c:v>2009</c:v>
                </c:pt>
                <c:pt idx="53">
                  <c:v>2010</c:v>
                </c:pt>
                <c:pt idx="54">
                  <c:v>2011</c:v>
                </c:pt>
                <c:pt idx="55">
                  <c:v>2012</c:v>
                </c:pt>
                <c:pt idx="56">
                  <c:v>2013</c:v>
                </c:pt>
                <c:pt idx="57">
                  <c:v>2014</c:v>
                </c:pt>
                <c:pt idx="58">
                  <c:v>2015</c:v>
                </c:pt>
                <c:pt idx="59">
                  <c:v>2016</c:v>
                </c:pt>
              </c:numCache>
            </c:numRef>
          </c:cat>
          <c:val>
            <c:numRef>
              <c:f>DPR!$C$6:$C$65</c:f>
              <c:numCache>
                <c:formatCode>General</c:formatCode>
                <c:ptCount val="60"/>
                <c:pt idx="0">
                  <c:v>36.299999999999997</c:v>
                </c:pt>
                <c:pt idx="1">
                  <c:v>36.200000000000003</c:v>
                </c:pt>
                <c:pt idx="2">
                  <c:v>37.200000000000003</c:v>
                </c:pt>
                <c:pt idx="3">
                  <c:v>36.9</c:v>
                </c:pt>
                <c:pt idx="4">
                  <c:v>36.4</c:v>
                </c:pt>
                <c:pt idx="5">
                  <c:v>36.200000000000003</c:v>
                </c:pt>
                <c:pt idx="6">
                  <c:v>36</c:v>
                </c:pt>
                <c:pt idx="7">
                  <c:v>35</c:v>
                </c:pt>
                <c:pt idx="8">
                  <c:v>34.299999999999997</c:v>
                </c:pt>
                <c:pt idx="9">
                  <c:v>33.6</c:v>
                </c:pt>
                <c:pt idx="10">
                  <c:v>32.799999999999997</c:v>
                </c:pt>
                <c:pt idx="11">
                  <c:v>32.4</c:v>
                </c:pt>
                <c:pt idx="12">
                  <c:v>32.200000000000003</c:v>
                </c:pt>
                <c:pt idx="13">
                  <c:v>31.4</c:v>
                </c:pt>
                <c:pt idx="14">
                  <c:v>31.1</c:v>
                </c:pt>
                <c:pt idx="15">
                  <c:v>31.9</c:v>
                </c:pt>
                <c:pt idx="16">
                  <c:v>32.5</c:v>
                </c:pt>
                <c:pt idx="17">
                  <c:v>31.9</c:v>
                </c:pt>
                <c:pt idx="18">
                  <c:v>31.4</c:v>
                </c:pt>
                <c:pt idx="19">
                  <c:v>31.5</c:v>
                </c:pt>
                <c:pt idx="20">
                  <c:v>31.9</c:v>
                </c:pt>
                <c:pt idx="21">
                  <c:v>31</c:v>
                </c:pt>
                <c:pt idx="22">
                  <c:v>31.4</c:v>
                </c:pt>
                <c:pt idx="23">
                  <c:v>31.6</c:v>
                </c:pt>
                <c:pt idx="24">
                  <c:v>31.5</c:v>
                </c:pt>
                <c:pt idx="25">
                  <c:v>31.6</c:v>
                </c:pt>
                <c:pt idx="26">
                  <c:v>31.6</c:v>
                </c:pt>
                <c:pt idx="27">
                  <c:v>30.8</c:v>
                </c:pt>
                <c:pt idx="28">
                  <c:v>30.3</c:v>
                </c:pt>
                <c:pt idx="29">
                  <c:v>29.2</c:v>
                </c:pt>
                <c:pt idx="30">
                  <c:v>28.4</c:v>
                </c:pt>
                <c:pt idx="31">
                  <c:v>26.8</c:v>
                </c:pt>
                <c:pt idx="32">
                  <c:v>28.4</c:v>
                </c:pt>
                <c:pt idx="33">
                  <c:v>28</c:v>
                </c:pt>
                <c:pt idx="34">
                  <c:v>26.7</c:v>
                </c:pt>
                <c:pt idx="35">
                  <c:v>26.1</c:v>
                </c:pt>
                <c:pt idx="36">
                  <c:v>25.2</c:v>
                </c:pt>
                <c:pt idx="37">
                  <c:v>25.4</c:v>
                </c:pt>
                <c:pt idx="38">
                  <c:v>24.4</c:v>
                </c:pt>
                <c:pt idx="39">
                  <c:v>24.8</c:v>
                </c:pt>
                <c:pt idx="40">
                  <c:v>25</c:v>
                </c:pt>
                <c:pt idx="41">
                  <c:v>24.2</c:v>
                </c:pt>
                <c:pt idx="42">
                  <c:v>22.7</c:v>
                </c:pt>
                <c:pt idx="43">
                  <c:v>23.2</c:v>
                </c:pt>
                <c:pt idx="44">
                  <c:v>23.7</c:v>
                </c:pt>
                <c:pt idx="45">
                  <c:v>23.4</c:v>
                </c:pt>
                <c:pt idx="46">
                  <c:v>22.3</c:v>
                </c:pt>
                <c:pt idx="47">
                  <c:v>22.8</c:v>
                </c:pt>
                <c:pt idx="48">
                  <c:v>22.7</c:v>
                </c:pt>
                <c:pt idx="49">
                  <c:v>22.5</c:v>
                </c:pt>
                <c:pt idx="50">
                  <c:v>23.1</c:v>
                </c:pt>
                <c:pt idx="51">
                  <c:v>23.1</c:v>
                </c:pt>
                <c:pt idx="52">
                  <c:v>23.1</c:v>
                </c:pt>
                <c:pt idx="53">
                  <c:v>24</c:v>
                </c:pt>
                <c:pt idx="54">
                  <c:v>24.1</c:v>
                </c:pt>
                <c:pt idx="55">
                  <c:v>23.4</c:v>
                </c:pt>
                <c:pt idx="56">
                  <c:v>24</c:v>
                </c:pt>
                <c:pt idx="57">
                  <c:v>23.8</c:v>
                </c:pt>
                <c:pt idx="58">
                  <c:v>24.5</c:v>
                </c:pt>
                <c:pt idx="59">
                  <c:v>26.3</c:v>
                </c:pt>
              </c:numCache>
            </c:numRef>
          </c:val>
          <c:smooth val="0"/>
          <c:extLst>
            <c:ext xmlns:c16="http://schemas.microsoft.com/office/drawing/2014/chart" uri="{C3380CC4-5D6E-409C-BE32-E72D297353CC}">
              <c16:uniqueId val="{00000000-B8DD-6147-AAE0-90DF015D4BB8}"/>
            </c:ext>
          </c:extLst>
        </c:ser>
        <c:ser>
          <c:idx val="1"/>
          <c:order val="1"/>
          <c:tx>
            <c:strRef>
              <c:f>DPR!$D$4</c:f>
              <c:strCache>
                <c:ptCount val="1"/>
                <c:pt idx="0">
                  <c:v>Cow BV</c:v>
                </c:pt>
              </c:strCache>
            </c:strRef>
          </c:tx>
          <c:spPr>
            <a:ln w="28575" cap="rnd">
              <a:solidFill>
                <a:schemeClr val="accent2"/>
              </a:solidFill>
              <a:round/>
            </a:ln>
            <a:effectLst/>
          </c:spPr>
          <c:marker>
            <c:symbol val="none"/>
          </c:marker>
          <c:cat>
            <c:numRef>
              <c:f>DPR!$A$6:$A$65</c:f>
              <c:numCache>
                <c:formatCode>General</c:formatCode>
                <c:ptCount val="60"/>
                <c:pt idx="0">
                  <c:v>1957</c:v>
                </c:pt>
                <c:pt idx="1">
                  <c:v>1958</c:v>
                </c:pt>
                <c:pt idx="2">
                  <c:v>1959</c:v>
                </c:pt>
                <c:pt idx="3">
                  <c:v>1960</c:v>
                </c:pt>
                <c:pt idx="4">
                  <c:v>1961</c:v>
                </c:pt>
                <c:pt idx="5">
                  <c:v>1962</c:v>
                </c:pt>
                <c:pt idx="6">
                  <c:v>1963</c:v>
                </c:pt>
                <c:pt idx="7">
                  <c:v>1964</c:v>
                </c:pt>
                <c:pt idx="8">
                  <c:v>1965</c:v>
                </c:pt>
                <c:pt idx="9">
                  <c:v>1966</c:v>
                </c:pt>
                <c:pt idx="10">
                  <c:v>1967</c:v>
                </c:pt>
                <c:pt idx="11">
                  <c:v>1968</c:v>
                </c:pt>
                <c:pt idx="12">
                  <c:v>1969</c:v>
                </c:pt>
                <c:pt idx="13">
                  <c:v>1970</c:v>
                </c:pt>
                <c:pt idx="14">
                  <c:v>1971</c:v>
                </c:pt>
                <c:pt idx="15">
                  <c:v>1972</c:v>
                </c:pt>
                <c:pt idx="16">
                  <c:v>1973</c:v>
                </c:pt>
                <c:pt idx="17">
                  <c:v>1974</c:v>
                </c:pt>
                <c:pt idx="18">
                  <c:v>1975</c:v>
                </c:pt>
                <c:pt idx="19">
                  <c:v>1976</c:v>
                </c:pt>
                <c:pt idx="20">
                  <c:v>1977</c:v>
                </c:pt>
                <c:pt idx="21">
                  <c:v>1978</c:v>
                </c:pt>
                <c:pt idx="22">
                  <c:v>1979</c:v>
                </c:pt>
                <c:pt idx="23">
                  <c:v>1980</c:v>
                </c:pt>
                <c:pt idx="24">
                  <c:v>1981</c:v>
                </c:pt>
                <c:pt idx="25">
                  <c:v>1982</c:v>
                </c:pt>
                <c:pt idx="26">
                  <c:v>1983</c:v>
                </c:pt>
                <c:pt idx="27">
                  <c:v>1984</c:v>
                </c:pt>
                <c:pt idx="28">
                  <c:v>1985</c:v>
                </c:pt>
                <c:pt idx="29">
                  <c:v>1986</c:v>
                </c:pt>
                <c:pt idx="30">
                  <c:v>1987</c:v>
                </c:pt>
                <c:pt idx="31">
                  <c:v>1988</c:v>
                </c:pt>
                <c:pt idx="32">
                  <c:v>1989</c:v>
                </c:pt>
                <c:pt idx="33">
                  <c:v>1990</c:v>
                </c:pt>
                <c:pt idx="34">
                  <c:v>1991</c:v>
                </c:pt>
                <c:pt idx="35">
                  <c:v>1992</c:v>
                </c:pt>
                <c:pt idx="36">
                  <c:v>1993</c:v>
                </c:pt>
                <c:pt idx="37">
                  <c:v>1994</c:v>
                </c:pt>
                <c:pt idx="38">
                  <c:v>1995</c:v>
                </c:pt>
                <c:pt idx="39">
                  <c:v>1996</c:v>
                </c:pt>
                <c:pt idx="40">
                  <c:v>1997</c:v>
                </c:pt>
                <c:pt idx="41">
                  <c:v>1998</c:v>
                </c:pt>
                <c:pt idx="42">
                  <c:v>1999</c:v>
                </c:pt>
                <c:pt idx="43">
                  <c:v>2000</c:v>
                </c:pt>
                <c:pt idx="44">
                  <c:v>2001</c:v>
                </c:pt>
                <c:pt idx="45">
                  <c:v>2002</c:v>
                </c:pt>
                <c:pt idx="46">
                  <c:v>2003</c:v>
                </c:pt>
                <c:pt idx="47">
                  <c:v>2004</c:v>
                </c:pt>
                <c:pt idx="48">
                  <c:v>2005</c:v>
                </c:pt>
                <c:pt idx="49">
                  <c:v>2006</c:v>
                </c:pt>
                <c:pt idx="50">
                  <c:v>2007</c:v>
                </c:pt>
                <c:pt idx="51">
                  <c:v>2008</c:v>
                </c:pt>
                <c:pt idx="52">
                  <c:v>2009</c:v>
                </c:pt>
                <c:pt idx="53">
                  <c:v>2010</c:v>
                </c:pt>
                <c:pt idx="54">
                  <c:v>2011</c:v>
                </c:pt>
                <c:pt idx="55">
                  <c:v>2012</c:v>
                </c:pt>
                <c:pt idx="56">
                  <c:v>2013</c:v>
                </c:pt>
                <c:pt idx="57">
                  <c:v>2014</c:v>
                </c:pt>
                <c:pt idx="58">
                  <c:v>2015</c:v>
                </c:pt>
                <c:pt idx="59">
                  <c:v>2016</c:v>
                </c:pt>
              </c:numCache>
            </c:numRef>
          </c:cat>
          <c:val>
            <c:numRef>
              <c:f>DPR!$D$6:$D$65</c:f>
              <c:numCache>
                <c:formatCode>General</c:formatCode>
                <c:ptCount val="60"/>
                <c:pt idx="0">
                  <c:v>16.079999999999998</c:v>
                </c:pt>
                <c:pt idx="1">
                  <c:v>15.95</c:v>
                </c:pt>
                <c:pt idx="2">
                  <c:v>15.77</c:v>
                </c:pt>
                <c:pt idx="3">
                  <c:v>15.71</c:v>
                </c:pt>
                <c:pt idx="4">
                  <c:v>15.56</c:v>
                </c:pt>
                <c:pt idx="5">
                  <c:v>15.38</c:v>
                </c:pt>
                <c:pt idx="6">
                  <c:v>15.21</c:v>
                </c:pt>
                <c:pt idx="7">
                  <c:v>14.98</c:v>
                </c:pt>
                <c:pt idx="8">
                  <c:v>14.85</c:v>
                </c:pt>
                <c:pt idx="9">
                  <c:v>14.66</c:v>
                </c:pt>
                <c:pt idx="10">
                  <c:v>14.44</c:v>
                </c:pt>
                <c:pt idx="11">
                  <c:v>14.31</c:v>
                </c:pt>
                <c:pt idx="12">
                  <c:v>14.18</c:v>
                </c:pt>
                <c:pt idx="13">
                  <c:v>14.01</c:v>
                </c:pt>
                <c:pt idx="14">
                  <c:v>13.66</c:v>
                </c:pt>
                <c:pt idx="15">
                  <c:v>13.43</c:v>
                </c:pt>
                <c:pt idx="16">
                  <c:v>13.29</c:v>
                </c:pt>
                <c:pt idx="17">
                  <c:v>13.02</c:v>
                </c:pt>
                <c:pt idx="18">
                  <c:v>12.74</c:v>
                </c:pt>
                <c:pt idx="19">
                  <c:v>12.41</c:v>
                </c:pt>
                <c:pt idx="20">
                  <c:v>11.72</c:v>
                </c:pt>
                <c:pt idx="21">
                  <c:v>11.33</c:v>
                </c:pt>
                <c:pt idx="22">
                  <c:v>11.04</c:v>
                </c:pt>
                <c:pt idx="23">
                  <c:v>10.82</c:v>
                </c:pt>
                <c:pt idx="24">
                  <c:v>10.56</c:v>
                </c:pt>
                <c:pt idx="25">
                  <c:v>10.199999999999999</c:v>
                </c:pt>
                <c:pt idx="26">
                  <c:v>9.84</c:v>
                </c:pt>
                <c:pt idx="27">
                  <c:v>9.5</c:v>
                </c:pt>
                <c:pt idx="28">
                  <c:v>8.89</c:v>
                </c:pt>
                <c:pt idx="29">
                  <c:v>8.1999999999999993</c:v>
                </c:pt>
                <c:pt idx="30">
                  <c:v>7.61</c:v>
                </c:pt>
                <c:pt idx="31">
                  <c:v>7.36</c:v>
                </c:pt>
                <c:pt idx="32">
                  <c:v>7.25</c:v>
                </c:pt>
                <c:pt idx="33">
                  <c:v>6.81</c:v>
                </c:pt>
                <c:pt idx="34">
                  <c:v>6.25</c:v>
                </c:pt>
                <c:pt idx="35">
                  <c:v>5.68</c:v>
                </c:pt>
                <c:pt idx="36">
                  <c:v>4.93</c:v>
                </c:pt>
                <c:pt idx="37">
                  <c:v>4.66</c:v>
                </c:pt>
                <c:pt idx="38">
                  <c:v>4.4000000000000004</c:v>
                </c:pt>
                <c:pt idx="39">
                  <c:v>4.22</c:v>
                </c:pt>
                <c:pt idx="40">
                  <c:v>4.3</c:v>
                </c:pt>
                <c:pt idx="41">
                  <c:v>3.78</c:v>
                </c:pt>
                <c:pt idx="42">
                  <c:v>2.99</c:v>
                </c:pt>
                <c:pt idx="43">
                  <c:v>2.72</c:v>
                </c:pt>
                <c:pt idx="44">
                  <c:v>2.37</c:v>
                </c:pt>
                <c:pt idx="45">
                  <c:v>2.13</c:v>
                </c:pt>
                <c:pt idx="46">
                  <c:v>1.36</c:v>
                </c:pt>
                <c:pt idx="47">
                  <c:v>0.86</c:v>
                </c:pt>
                <c:pt idx="48">
                  <c:v>1</c:v>
                </c:pt>
                <c:pt idx="49">
                  <c:v>0.73</c:v>
                </c:pt>
                <c:pt idx="50">
                  <c:v>0.39</c:v>
                </c:pt>
                <c:pt idx="51">
                  <c:v>0.04</c:v>
                </c:pt>
                <c:pt idx="52">
                  <c:v>0</c:v>
                </c:pt>
                <c:pt idx="53">
                  <c:v>0</c:v>
                </c:pt>
                <c:pt idx="54">
                  <c:v>-0.04</c:v>
                </c:pt>
                <c:pt idx="55">
                  <c:v>-0.36</c:v>
                </c:pt>
                <c:pt idx="56">
                  <c:v>-0.23</c:v>
                </c:pt>
                <c:pt idx="57">
                  <c:v>-0.23</c:v>
                </c:pt>
                <c:pt idx="58">
                  <c:v>-0.23</c:v>
                </c:pt>
                <c:pt idx="59">
                  <c:v>-0.25</c:v>
                </c:pt>
              </c:numCache>
            </c:numRef>
          </c:val>
          <c:smooth val="0"/>
          <c:extLst>
            <c:ext xmlns:c16="http://schemas.microsoft.com/office/drawing/2014/chart" uri="{C3380CC4-5D6E-409C-BE32-E72D297353CC}">
              <c16:uniqueId val="{00000001-B8DD-6147-AAE0-90DF015D4BB8}"/>
            </c:ext>
          </c:extLst>
        </c:ser>
        <c:ser>
          <c:idx val="2"/>
          <c:order val="2"/>
          <c:tx>
            <c:strRef>
              <c:f>DPR!$E$4</c:f>
              <c:strCache>
                <c:ptCount val="1"/>
                <c:pt idx="0">
                  <c:v>Sire BV</c:v>
                </c:pt>
              </c:strCache>
            </c:strRef>
          </c:tx>
          <c:spPr>
            <a:ln w="28575" cap="rnd">
              <a:solidFill>
                <a:schemeClr val="accent3"/>
              </a:solidFill>
              <a:round/>
            </a:ln>
            <a:effectLst/>
          </c:spPr>
          <c:marker>
            <c:symbol val="none"/>
          </c:marker>
          <c:cat>
            <c:numRef>
              <c:f>DPR!$A$6:$A$65</c:f>
              <c:numCache>
                <c:formatCode>General</c:formatCode>
                <c:ptCount val="60"/>
                <c:pt idx="0">
                  <c:v>1957</c:v>
                </c:pt>
                <c:pt idx="1">
                  <c:v>1958</c:v>
                </c:pt>
                <c:pt idx="2">
                  <c:v>1959</c:v>
                </c:pt>
                <c:pt idx="3">
                  <c:v>1960</c:v>
                </c:pt>
                <c:pt idx="4">
                  <c:v>1961</c:v>
                </c:pt>
                <c:pt idx="5">
                  <c:v>1962</c:v>
                </c:pt>
                <c:pt idx="6">
                  <c:v>1963</c:v>
                </c:pt>
                <c:pt idx="7">
                  <c:v>1964</c:v>
                </c:pt>
                <c:pt idx="8">
                  <c:v>1965</c:v>
                </c:pt>
                <c:pt idx="9">
                  <c:v>1966</c:v>
                </c:pt>
                <c:pt idx="10">
                  <c:v>1967</c:v>
                </c:pt>
                <c:pt idx="11">
                  <c:v>1968</c:v>
                </c:pt>
                <c:pt idx="12">
                  <c:v>1969</c:v>
                </c:pt>
                <c:pt idx="13">
                  <c:v>1970</c:v>
                </c:pt>
                <c:pt idx="14">
                  <c:v>1971</c:v>
                </c:pt>
                <c:pt idx="15">
                  <c:v>1972</c:v>
                </c:pt>
                <c:pt idx="16">
                  <c:v>1973</c:v>
                </c:pt>
                <c:pt idx="17">
                  <c:v>1974</c:v>
                </c:pt>
                <c:pt idx="18">
                  <c:v>1975</c:v>
                </c:pt>
                <c:pt idx="19">
                  <c:v>1976</c:v>
                </c:pt>
                <c:pt idx="20">
                  <c:v>1977</c:v>
                </c:pt>
                <c:pt idx="21">
                  <c:v>1978</c:v>
                </c:pt>
                <c:pt idx="22">
                  <c:v>1979</c:v>
                </c:pt>
                <c:pt idx="23">
                  <c:v>1980</c:v>
                </c:pt>
                <c:pt idx="24">
                  <c:v>1981</c:v>
                </c:pt>
                <c:pt idx="25">
                  <c:v>1982</c:v>
                </c:pt>
                <c:pt idx="26">
                  <c:v>1983</c:v>
                </c:pt>
                <c:pt idx="27">
                  <c:v>1984</c:v>
                </c:pt>
                <c:pt idx="28">
                  <c:v>1985</c:v>
                </c:pt>
                <c:pt idx="29">
                  <c:v>1986</c:v>
                </c:pt>
                <c:pt idx="30">
                  <c:v>1987</c:v>
                </c:pt>
                <c:pt idx="31">
                  <c:v>1988</c:v>
                </c:pt>
                <c:pt idx="32">
                  <c:v>1989</c:v>
                </c:pt>
                <c:pt idx="33">
                  <c:v>1990</c:v>
                </c:pt>
                <c:pt idx="34">
                  <c:v>1991</c:v>
                </c:pt>
                <c:pt idx="35">
                  <c:v>1992</c:v>
                </c:pt>
                <c:pt idx="36">
                  <c:v>1993</c:v>
                </c:pt>
                <c:pt idx="37">
                  <c:v>1994</c:v>
                </c:pt>
                <c:pt idx="38">
                  <c:v>1995</c:v>
                </c:pt>
                <c:pt idx="39">
                  <c:v>1996</c:v>
                </c:pt>
                <c:pt idx="40">
                  <c:v>1997</c:v>
                </c:pt>
                <c:pt idx="41">
                  <c:v>1998</c:v>
                </c:pt>
                <c:pt idx="42">
                  <c:v>1999</c:v>
                </c:pt>
                <c:pt idx="43">
                  <c:v>2000</c:v>
                </c:pt>
                <c:pt idx="44">
                  <c:v>2001</c:v>
                </c:pt>
                <c:pt idx="45">
                  <c:v>2002</c:v>
                </c:pt>
                <c:pt idx="46">
                  <c:v>2003</c:v>
                </c:pt>
                <c:pt idx="47">
                  <c:v>2004</c:v>
                </c:pt>
                <c:pt idx="48">
                  <c:v>2005</c:v>
                </c:pt>
                <c:pt idx="49">
                  <c:v>2006</c:v>
                </c:pt>
                <c:pt idx="50">
                  <c:v>2007</c:v>
                </c:pt>
                <c:pt idx="51">
                  <c:v>2008</c:v>
                </c:pt>
                <c:pt idx="52">
                  <c:v>2009</c:v>
                </c:pt>
                <c:pt idx="53">
                  <c:v>2010</c:v>
                </c:pt>
                <c:pt idx="54">
                  <c:v>2011</c:v>
                </c:pt>
                <c:pt idx="55">
                  <c:v>2012</c:v>
                </c:pt>
                <c:pt idx="56">
                  <c:v>2013</c:v>
                </c:pt>
                <c:pt idx="57">
                  <c:v>2014</c:v>
                </c:pt>
                <c:pt idx="58">
                  <c:v>2015</c:v>
                </c:pt>
                <c:pt idx="59">
                  <c:v>2016</c:v>
                </c:pt>
              </c:numCache>
            </c:numRef>
          </c:cat>
          <c:val>
            <c:numRef>
              <c:f>DPR!$E$6:$E$65</c:f>
              <c:numCache>
                <c:formatCode>General</c:formatCode>
                <c:ptCount val="60"/>
                <c:pt idx="0">
                  <c:v>15.96</c:v>
                </c:pt>
                <c:pt idx="1">
                  <c:v>15.72</c:v>
                </c:pt>
                <c:pt idx="2">
                  <c:v>15.42</c:v>
                </c:pt>
                <c:pt idx="3">
                  <c:v>15.33</c:v>
                </c:pt>
                <c:pt idx="4">
                  <c:v>15.14</c:v>
                </c:pt>
                <c:pt idx="5">
                  <c:v>14.86</c:v>
                </c:pt>
                <c:pt idx="6">
                  <c:v>14.53</c:v>
                </c:pt>
                <c:pt idx="7">
                  <c:v>14.19</c:v>
                </c:pt>
                <c:pt idx="8">
                  <c:v>14.07</c:v>
                </c:pt>
                <c:pt idx="9">
                  <c:v>13.75</c:v>
                </c:pt>
                <c:pt idx="10">
                  <c:v>13.44</c:v>
                </c:pt>
                <c:pt idx="11">
                  <c:v>13.31</c:v>
                </c:pt>
                <c:pt idx="12">
                  <c:v>13.23</c:v>
                </c:pt>
                <c:pt idx="13">
                  <c:v>13.1</c:v>
                </c:pt>
                <c:pt idx="14">
                  <c:v>12.56</c:v>
                </c:pt>
                <c:pt idx="15">
                  <c:v>12.31</c:v>
                </c:pt>
                <c:pt idx="16">
                  <c:v>12.2</c:v>
                </c:pt>
                <c:pt idx="17">
                  <c:v>11.83</c:v>
                </c:pt>
                <c:pt idx="18">
                  <c:v>11.43</c:v>
                </c:pt>
                <c:pt idx="19">
                  <c:v>10.99</c:v>
                </c:pt>
                <c:pt idx="20">
                  <c:v>9.9</c:v>
                </c:pt>
                <c:pt idx="21">
                  <c:v>9.3000000000000007</c:v>
                </c:pt>
                <c:pt idx="22">
                  <c:v>9</c:v>
                </c:pt>
                <c:pt idx="23">
                  <c:v>8.94</c:v>
                </c:pt>
                <c:pt idx="24">
                  <c:v>8.85</c:v>
                </c:pt>
                <c:pt idx="25">
                  <c:v>8.51</c:v>
                </c:pt>
                <c:pt idx="26">
                  <c:v>8.06</c:v>
                </c:pt>
                <c:pt idx="27">
                  <c:v>7.81</c:v>
                </c:pt>
                <c:pt idx="28">
                  <c:v>6.93</c:v>
                </c:pt>
                <c:pt idx="29">
                  <c:v>5.83</c:v>
                </c:pt>
                <c:pt idx="30">
                  <c:v>5.13</c:v>
                </c:pt>
                <c:pt idx="31">
                  <c:v>5.14</c:v>
                </c:pt>
                <c:pt idx="32">
                  <c:v>5.42</c:v>
                </c:pt>
                <c:pt idx="33">
                  <c:v>5.05</c:v>
                </c:pt>
                <c:pt idx="34">
                  <c:v>4.26</c:v>
                </c:pt>
                <c:pt idx="35">
                  <c:v>3.6</c:v>
                </c:pt>
                <c:pt idx="36">
                  <c:v>2.54</c:v>
                </c:pt>
                <c:pt idx="37">
                  <c:v>2.35</c:v>
                </c:pt>
                <c:pt idx="38">
                  <c:v>2.29</c:v>
                </c:pt>
                <c:pt idx="39">
                  <c:v>2.5499999999999998</c:v>
                </c:pt>
                <c:pt idx="40">
                  <c:v>3.08</c:v>
                </c:pt>
                <c:pt idx="41">
                  <c:v>2.34</c:v>
                </c:pt>
                <c:pt idx="42">
                  <c:v>1.1399999999999999</c:v>
                </c:pt>
                <c:pt idx="43">
                  <c:v>0.78</c:v>
                </c:pt>
                <c:pt idx="44">
                  <c:v>0.47</c:v>
                </c:pt>
                <c:pt idx="45">
                  <c:v>0.42</c:v>
                </c:pt>
                <c:pt idx="46">
                  <c:v>-0.88</c:v>
                </c:pt>
                <c:pt idx="47">
                  <c:v>-1.49</c:v>
                </c:pt>
                <c:pt idx="48">
                  <c:v>-0.84</c:v>
                </c:pt>
                <c:pt idx="49">
                  <c:v>-0.86</c:v>
                </c:pt>
                <c:pt idx="50">
                  <c:v>-1.21</c:v>
                </c:pt>
                <c:pt idx="51">
                  <c:v>-1.66</c:v>
                </c:pt>
                <c:pt idx="52">
                  <c:v>-1.49</c:v>
                </c:pt>
                <c:pt idx="53">
                  <c:v>-1.04</c:v>
                </c:pt>
                <c:pt idx="54">
                  <c:v>-0.97</c:v>
                </c:pt>
                <c:pt idx="55">
                  <c:v>-1.36</c:v>
                </c:pt>
                <c:pt idx="56">
                  <c:v>-1.05</c:v>
                </c:pt>
                <c:pt idx="57">
                  <c:v>-0.81</c:v>
                </c:pt>
                <c:pt idx="58">
                  <c:v>-0.87</c:v>
                </c:pt>
                <c:pt idx="59">
                  <c:v>-0.89</c:v>
                </c:pt>
              </c:numCache>
            </c:numRef>
          </c:val>
          <c:smooth val="0"/>
          <c:extLst>
            <c:ext xmlns:c16="http://schemas.microsoft.com/office/drawing/2014/chart" uri="{C3380CC4-5D6E-409C-BE32-E72D297353CC}">
              <c16:uniqueId val="{00000002-B8DD-6147-AAE0-90DF015D4BB8}"/>
            </c:ext>
          </c:extLst>
        </c:ser>
        <c:dLbls>
          <c:showLegendKey val="0"/>
          <c:showVal val="0"/>
          <c:showCatName val="0"/>
          <c:showSerName val="0"/>
          <c:showPercent val="0"/>
          <c:showBubbleSize val="0"/>
        </c:dLbls>
        <c:smooth val="0"/>
        <c:axId val="1658901119"/>
        <c:axId val="1662604847"/>
      </c:lineChart>
      <c:catAx>
        <c:axId val="1658901119"/>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b="1"/>
                  <a:t>Birth Year</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662604847"/>
        <c:crossesAt val="-5"/>
        <c:auto val="1"/>
        <c:lblAlgn val="ctr"/>
        <c:lblOffset val="100"/>
        <c:noMultiLvlLbl val="0"/>
      </c:catAx>
      <c:valAx>
        <c:axId val="166260484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b="1" dirty="0"/>
                  <a:t>Daughter</a:t>
                </a:r>
                <a:r>
                  <a:rPr lang="en-US" b="1" baseline="0" dirty="0"/>
                  <a:t> Pregnancy Rate (%)</a:t>
                </a:r>
                <a:endParaRPr lang="en-US" b="1" dirty="0"/>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658901119"/>
        <c:crosses val="autoZero"/>
        <c:crossBetween val="between"/>
      </c:valAx>
      <c:spPr>
        <a:noFill/>
        <a:ln>
          <a:noFill/>
        </a:ln>
        <a:effectLst/>
      </c:spPr>
    </c:plotArea>
    <c:legend>
      <c:legendPos val="tr"/>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aseline="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PL!$C$4</c:f>
              <c:strCache>
                <c:ptCount val="1"/>
                <c:pt idx="0">
                  <c:v>PL</c:v>
                </c:pt>
              </c:strCache>
            </c:strRef>
          </c:tx>
          <c:spPr>
            <a:ln w="28575" cap="rnd">
              <a:solidFill>
                <a:schemeClr val="accent1"/>
              </a:solidFill>
              <a:round/>
            </a:ln>
            <a:effectLst/>
          </c:spPr>
          <c:marker>
            <c:symbol val="none"/>
          </c:marker>
          <c:cat>
            <c:numRef>
              <c:f>PL!$A$6:$A$61</c:f>
              <c:numCache>
                <c:formatCode>General</c:formatCode>
                <c:ptCount val="56"/>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numCache>
            </c:numRef>
          </c:cat>
          <c:val>
            <c:numRef>
              <c:f>PL!$C$6:$C$61</c:f>
              <c:numCache>
                <c:formatCode>General</c:formatCode>
                <c:ptCount val="56"/>
                <c:pt idx="0">
                  <c:v>33.06</c:v>
                </c:pt>
                <c:pt idx="1">
                  <c:v>32.33</c:v>
                </c:pt>
                <c:pt idx="2">
                  <c:v>32.28</c:v>
                </c:pt>
                <c:pt idx="3">
                  <c:v>31.8</c:v>
                </c:pt>
                <c:pt idx="4">
                  <c:v>31.27</c:v>
                </c:pt>
                <c:pt idx="5">
                  <c:v>31.21</c:v>
                </c:pt>
                <c:pt idx="6">
                  <c:v>31.16</c:v>
                </c:pt>
                <c:pt idx="7">
                  <c:v>31.19</c:v>
                </c:pt>
                <c:pt idx="8">
                  <c:v>31.29</c:v>
                </c:pt>
                <c:pt idx="9">
                  <c:v>31.08</c:v>
                </c:pt>
                <c:pt idx="10">
                  <c:v>30.66</c:v>
                </c:pt>
                <c:pt idx="11">
                  <c:v>30.31</c:v>
                </c:pt>
                <c:pt idx="12">
                  <c:v>30.15</c:v>
                </c:pt>
                <c:pt idx="13">
                  <c:v>29.63</c:v>
                </c:pt>
                <c:pt idx="14">
                  <c:v>29.39</c:v>
                </c:pt>
                <c:pt idx="15">
                  <c:v>29.64</c:v>
                </c:pt>
                <c:pt idx="16">
                  <c:v>29.97</c:v>
                </c:pt>
                <c:pt idx="17">
                  <c:v>29.44</c:v>
                </c:pt>
                <c:pt idx="18">
                  <c:v>29</c:v>
                </c:pt>
                <c:pt idx="19">
                  <c:v>28.91</c:v>
                </c:pt>
                <c:pt idx="20">
                  <c:v>27.97</c:v>
                </c:pt>
                <c:pt idx="21">
                  <c:v>26.9</c:v>
                </c:pt>
                <c:pt idx="22">
                  <c:v>27.31</c:v>
                </c:pt>
                <c:pt idx="23">
                  <c:v>26.44</c:v>
                </c:pt>
                <c:pt idx="24">
                  <c:v>26.31</c:v>
                </c:pt>
                <c:pt idx="25">
                  <c:v>25.91</c:v>
                </c:pt>
                <c:pt idx="26">
                  <c:v>25.41</c:v>
                </c:pt>
                <c:pt idx="27">
                  <c:v>24.94</c:v>
                </c:pt>
                <c:pt idx="28">
                  <c:v>24.45</c:v>
                </c:pt>
                <c:pt idx="29">
                  <c:v>24.57</c:v>
                </c:pt>
                <c:pt idx="30">
                  <c:v>24.47</c:v>
                </c:pt>
                <c:pt idx="31">
                  <c:v>23.81</c:v>
                </c:pt>
                <c:pt idx="32">
                  <c:v>24.3</c:v>
                </c:pt>
                <c:pt idx="33">
                  <c:v>25.27</c:v>
                </c:pt>
                <c:pt idx="34">
                  <c:v>25.68</c:v>
                </c:pt>
                <c:pt idx="35">
                  <c:v>26.35</c:v>
                </c:pt>
                <c:pt idx="36">
                  <c:v>26.32</c:v>
                </c:pt>
                <c:pt idx="37">
                  <c:v>27.33</c:v>
                </c:pt>
                <c:pt idx="38">
                  <c:v>27.4</c:v>
                </c:pt>
                <c:pt idx="39">
                  <c:v>26.93</c:v>
                </c:pt>
                <c:pt idx="40">
                  <c:v>27.49</c:v>
                </c:pt>
                <c:pt idx="41">
                  <c:v>26.84</c:v>
                </c:pt>
                <c:pt idx="42">
                  <c:v>26.31</c:v>
                </c:pt>
                <c:pt idx="43">
                  <c:v>25.58</c:v>
                </c:pt>
                <c:pt idx="44">
                  <c:v>25.18</c:v>
                </c:pt>
                <c:pt idx="45">
                  <c:v>25.54</c:v>
                </c:pt>
                <c:pt idx="46">
                  <c:v>25.34</c:v>
                </c:pt>
                <c:pt idx="47">
                  <c:v>25.09</c:v>
                </c:pt>
                <c:pt idx="48">
                  <c:v>25.54</c:v>
                </c:pt>
                <c:pt idx="49">
                  <c:v>25.09</c:v>
                </c:pt>
                <c:pt idx="50">
                  <c:v>25.79</c:v>
                </c:pt>
                <c:pt idx="51">
                  <c:v>26.25</c:v>
                </c:pt>
                <c:pt idx="52">
                  <c:v>25.15</c:v>
                </c:pt>
                <c:pt idx="53">
                  <c:v>25.12</c:v>
                </c:pt>
                <c:pt idx="54">
                  <c:v>25.89</c:v>
                </c:pt>
                <c:pt idx="55">
                  <c:v>26.44</c:v>
                </c:pt>
              </c:numCache>
            </c:numRef>
          </c:val>
          <c:smooth val="0"/>
          <c:extLst>
            <c:ext xmlns:c16="http://schemas.microsoft.com/office/drawing/2014/chart" uri="{C3380CC4-5D6E-409C-BE32-E72D297353CC}">
              <c16:uniqueId val="{00000000-4C06-4F44-8C52-34DD51D7EC57}"/>
            </c:ext>
          </c:extLst>
        </c:ser>
        <c:ser>
          <c:idx val="1"/>
          <c:order val="1"/>
          <c:tx>
            <c:strRef>
              <c:f>PL!$D$4</c:f>
              <c:strCache>
                <c:ptCount val="1"/>
                <c:pt idx="0">
                  <c:v>Cow BV</c:v>
                </c:pt>
              </c:strCache>
            </c:strRef>
          </c:tx>
          <c:spPr>
            <a:ln w="28575" cap="rnd">
              <a:solidFill>
                <a:schemeClr val="accent2"/>
              </a:solidFill>
              <a:round/>
            </a:ln>
            <a:effectLst/>
          </c:spPr>
          <c:marker>
            <c:symbol val="none"/>
          </c:marker>
          <c:cat>
            <c:numRef>
              <c:f>PL!$A$6:$A$61</c:f>
              <c:numCache>
                <c:formatCode>General</c:formatCode>
                <c:ptCount val="56"/>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numCache>
            </c:numRef>
          </c:cat>
          <c:val>
            <c:numRef>
              <c:f>PL!$D$6:$D$61</c:f>
              <c:numCache>
                <c:formatCode>General</c:formatCode>
                <c:ptCount val="56"/>
                <c:pt idx="0">
                  <c:v>-15.6</c:v>
                </c:pt>
                <c:pt idx="1">
                  <c:v>-15.59</c:v>
                </c:pt>
                <c:pt idx="2">
                  <c:v>-15.26</c:v>
                </c:pt>
                <c:pt idx="3">
                  <c:v>-14.89</c:v>
                </c:pt>
                <c:pt idx="4">
                  <c:v>-14.81</c:v>
                </c:pt>
                <c:pt idx="5">
                  <c:v>-14.4</c:v>
                </c:pt>
                <c:pt idx="6">
                  <c:v>-13.88</c:v>
                </c:pt>
                <c:pt idx="7">
                  <c:v>-13.69</c:v>
                </c:pt>
                <c:pt idx="8">
                  <c:v>-13.18</c:v>
                </c:pt>
                <c:pt idx="9">
                  <c:v>-12.71</c:v>
                </c:pt>
                <c:pt idx="10">
                  <c:v>-12.34</c:v>
                </c:pt>
                <c:pt idx="11">
                  <c:v>-11.97</c:v>
                </c:pt>
                <c:pt idx="12">
                  <c:v>-11.61</c:v>
                </c:pt>
                <c:pt idx="13">
                  <c:v>-11.25</c:v>
                </c:pt>
                <c:pt idx="14">
                  <c:v>-10.96</c:v>
                </c:pt>
                <c:pt idx="15">
                  <c:v>-10.54</c:v>
                </c:pt>
                <c:pt idx="16">
                  <c:v>-10.199999999999999</c:v>
                </c:pt>
                <c:pt idx="17">
                  <c:v>-10.11</c:v>
                </c:pt>
                <c:pt idx="18">
                  <c:v>-9.9</c:v>
                </c:pt>
                <c:pt idx="19">
                  <c:v>-9.61</c:v>
                </c:pt>
                <c:pt idx="20">
                  <c:v>-9.3000000000000007</c:v>
                </c:pt>
                <c:pt idx="21">
                  <c:v>-8.93</c:v>
                </c:pt>
                <c:pt idx="22">
                  <c:v>-8.6999999999999993</c:v>
                </c:pt>
                <c:pt idx="23">
                  <c:v>-8.1300000000000008</c:v>
                </c:pt>
                <c:pt idx="24">
                  <c:v>-7.85</c:v>
                </c:pt>
                <c:pt idx="25">
                  <c:v>-7.32</c:v>
                </c:pt>
                <c:pt idx="26">
                  <c:v>-6.9</c:v>
                </c:pt>
                <c:pt idx="27">
                  <c:v>-6.83</c:v>
                </c:pt>
                <c:pt idx="28">
                  <c:v>-6.46</c:v>
                </c:pt>
                <c:pt idx="29">
                  <c:v>-5.93</c:v>
                </c:pt>
                <c:pt idx="30">
                  <c:v>-5.66</c:v>
                </c:pt>
                <c:pt idx="31">
                  <c:v>-5.56</c:v>
                </c:pt>
                <c:pt idx="32">
                  <c:v>-4.76</c:v>
                </c:pt>
                <c:pt idx="33">
                  <c:v>-4.0199999999999996</c:v>
                </c:pt>
                <c:pt idx="34">
                  <c:v>-4.09</c:v>
                </c:pt>
                <c:pt idx="35">
                  <c:v>-3.74</c:v>
                </c:pt>
                <c:pt idx="36">
                  <c:v>-3.35</c:v>
                </c:pt>
                <c:pt idx="37">
                  <c:v>-2.59</c:v>
                </c:pt>
                <c:pt idx="38">
                  <c:v>-2.93</c:v>
                </c:pt>
                <c:pt idx="39">
                  <c:v>-2.79</c:v>
                </c:pt>
                <c:pt idx="40">
                  <c:v>-2.59</c:v>
                </c:pt>
                <c:pt idx="41">
                  <c:v>-2.4700000000000002</c:v>
                </c:pt>
                <c:pt idx="42">
                  <c:v>-2.2000000000000002</c:v>
                </c:pt>
                <c:pt idx="43">
                  <c:v>-2.2999999999999998</c:v>
                </c:pt>
                <c:pt idx="44">
                  <c:v>-2.2400000000000002</c:v>
                </c:pt>
                <c:pt idx="45">
                  <c:v>-1.67</c:v>
                </c:pt>
                <c:pt idx="46">
                  <c:v>-1.6</c:v>
                </c:pt>
                <c:pt idx="47">
                  <c:v>-1.37</c:v>
                </c:pt>
                <c:pt idx="48">
                  <c:v>-1.1200000000000001</c:v>
                </c:pt>
                <c:pt idx="49">
                  <c:v>-0.56999999999999995</c:v>
                </c:pt>
                <c:pt idx="50">
                  <c:v>0</c:v>
                </c:pt>
                <c:pt idx="51">
                  <c:v>0.49</c:v>
                </c:pt>
                <c:pt idx="52">
                  <c:v>0.68</c:v>
                </c:pt>
                <c:pt idx="53">
                  <c:v>1.1200000000000001</c:v>
                </c:pt>
                <c:pt idx="54">
                  <c:v>1.39</c:v>
                </c:pt>
                <c:pt idx="55">
                  <c:v>1.74</c:v>
                </c:pt>
              </c:numCache>
            </c:numRef>
          </c:val>
          <c:smooth val="0"/>
          <c:extLst>
            <c:ext xmlns:c16="http://schemas.microsoft.com/office/drawing/2014/chart" uri="{C3380CC4-5D6E-409C-BE32-E72D297353CC}">
              <c16:uniqueId val="{00000001-4C06-4F44-8C52-34DD51D7EC57}"/>
            </c:ext>
          </c:extLst>
        </c:ser>
        <c:ser>
          <c:idx val="2"/>
          <c:order val="2"/>
          <c:tx>
            <c:strRef>
              <c:f>PL!$E$4</c:f>
              <c:strCache>
                <c:ptCount val="1"/>
                <c:pt idx="0">
                  <c:v>Sire BV</c:v>
                </c:pt>
              </c:strCache>
            </c:strRef>
          </c:tx>
          <c:spPr>
            <a:ln w="28575" cap="rnd">
              <a:solidFill>
                <a:schemeClr val="accent3"/>
              </a:solidFill>
              <a:round/>
            </a:ln>
            <a:effectLst/>
          </c:spPr>
          <c:marker>
            <c:symbol val="none"/>
          </c:marker>
          <c:cat>
            <c:numRef>
              <c:f>PL!$A$6:$A$61</c:f>
              <c:numCache>
                <c:formatCode>General</c:formatCode>
                <c:ptCount val="56"/>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numCache>
            </c:numRef>
          </c:cat>
          <c:val>
            <c:numRef>
              <c:f>PL!$E$6:$E$61</c:f>
              <c:numCache>
                <c:formatCode>General</c:formatCode>
                <c:ptCount val="56"/>
                <c:pt idx="0">
                  <c:v>-15.37</c:v>
                </c:pt>
                <c:pt idx="1">
                  <c:v>-15.29</c:v>
                </c:pt>
                <c:pt idx="2">
                  <c:v>-14.69</c:v>
                </c:pt>
                <c:pt idx="3">
                  <c:v>-14.14</c:v>
                </c:pt>
                <c:pt idx="4">
                  <c:v>-13.96</c:v>
                </c:pt>
                <c:pt idx="5">
                  <c:v>-13.39</c:v>
                </c:pt>
                <c:pt idx="6">
                  <c:v>-12.71</c:v>
                </c:pt>
                <c:pt idx="7">
                  <c:v>-12.64</c:v>
                </c:pt>
                <c:pt idx="8">
                  <c:v>-12.03</c:v>
                </c:pt>
                <c:pt idx="9">
                  <c:v>-11.44</c:v>
                </c:pt>
                <c:pt idx="10">
                  <c:v>-11.08</c:v>
                </c:pt>
                <c:pt idx="11">
                  <c:v>-10.69</c:v>
                </c:pt>
                <c:pt idx="12">
                  <c:v>-10.44</c:v>
                </c:pt>
                <c:pt idx="13">
                  <c:v>-10.119999999999999</c:v>
                </c:pt>
                <c:pt idx="14">
                  <c:v>-9.93</c:v>
                </c:pt>
                <c:pt idx="15">
                  <c:v>-9.56</c:v>
                </c:pt>
                <c:pt idx="16">
                  <c:v>-9.23</c:v>
                </c:pt>
                <c:pt idx="17">
                  <c:v>-9.2799999999999994</c:v>
                </c:pt>
                <c:pt idx="18">
                  <c:v>-9.3000000000000007</c:v>
                </c:pt>
                <c:pt idx="19">
                  <c:v>-9.02</c:v>
                </c:pt>
                <c:pt idx="20">
                  <c:v>-8.6999999999999993</c:v>
                </c:pt>
                <c:pt idx="21">
                  <c:v>-8.2200000000000006</c:v>
                </c:pt>
                <c:pt idx="22">
                  <c:v>-8.0500000000000007</c:v>
                </c:pt>
                <c:pt idx="23">
                  <c:v>-7.26</c:v>
                </c:pt>
                <c:pt idx="24">
                  <c:v>-7.12</c:v>
                </c:pt>
                <c:pt idx="25">
                  <c:v>-6.4</c:v>
                </c:pt>
                <c:pt idx="26">
                  <c:v>-5.8</c:v>
                </c:pt>
                <c:pt idx="27">
                  <c:v>-6.19</c:v>
                </c:pt>
                <c:pt idx="28">
                  <c:v>-5.88</c:v>
                </c:pt>
                <c:pt idx="29">
                  <c:v>-5.23</c:v>
                </c:pt>
                <c:pt idx="30">
                  <c:v>-5.04</c:v>
                </c:pt>
                <c:pt idx="31">
                  <c:v>-5.15</c:v>
                </c:pt>
                <c:pt idx="32">
                  <c:v>-3.93</c:v>
                </c:pt>
                <c:pt idx="33">
                  <c:v>-2.76</c:v>
                </c:pt>
                <c:pt idx="34">
                  <c:v>-3.19</c:v>
                </c:pt>
                <c:pt idx="35">
                  <c:v>-2.92</c:v>
                </c:pt>
                <c:pt idx="36">
                  <c:v>-2.6</c:v>
                </c:pt>
                <c:pt idx="37">
                  <c:v>-1.52</c:v>
                </c:pt>
                <c:pt idx="38">
                  <c:v>-2.46</c:v>
                </c:pt>
                <c:pt idx="39">
                  <c:v>-2.73</c:v>
                </c:pt>
                <c:pt idx="40">
                  <c:v>-2.6</c:v>
                </c:pt>
                <c:pt idx="41">
                  <c:v>-2.69</c:v>
                </c:pt>
                <c:pt idx="42">
                  <c:v>-2.34</c:v>
                </c:pt>
                <c:pt idx="43">
                  <c:v>-2.81</c:v>
                </c:pt>
                <c:pt idx="44">
                  <c:v>-2.89</c:v>
                </c:pt>
                <c:pt idx="45">
                  <c:v>-1.72</c:v>
                </c:pt>
                <c:pt idx="46">
                  <c:v>-1.68</c:v>
                </c:pt>
                <c:pt idx="47">
                  <c:v>-1.35</c:v>
                </c:pt>
                <c:pt idx="48">
                  <c:v>-1.19</c:v>
                </c:pt>
                <c:pt idx="49">
                  <c:v>-0.25</c:v>
                </c:pt>
                <c:pt idx="50">
                  <c:v>0.69</c:v>
                </c:pt>
                <c:pt idx="51">
                  <c:v>1.32</c:v>
                </c:pt>
                <c:pt idx="52">
                  <c:v>1.4</c:v>
                </c:pt>
                <c:pt idx="53">
                  <c:v>1.75</c:v>
                </c:pt>
                <c:pt idx="54">
                  <c:v>1.95</c:v>
                </c:pt>
                <c:pt idx="55">
                  <c:v>2.27</c:v>
                </c:pt>
              </c:numCache>
            </c:numRef>
          </c:val>
          <c:smooth val="0"/>
          <c:extLst>
            <c:ext xmlns:c16="http://schemas.microsoft.com/office/drawing/2014/chart" uri="{C3380CC4-5D6E-409C-BE32-E72D297353CC}">
              <c16:uniqueId val="{00000002-4C06-4F44-8C52-34DD51D7EC57}"/>
            </c:ext>
          </c:extLst>
        </c:ser>
        <c:dLbls>
          <c:showLegendKey val="0"/>
          <c:showVal val="0"/>
          <c:showCatName val="0"/>
          <c:showSerName val="0"/>
          <c:showPercent val="0"/>
          <c:showBubbleSize val="0"/>
        </c:dLbls>
        <c:smooth val="0"/>
        <c:axId val="1657852255"/>
        <c:axId val="1627352895"/>
      </c:lineChart>
      <c:catAx>
        <c:axId val="1657852255"/>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b="1"/>
                  <a:t>Birth</a:t>
                </a:r>
                <a:r>
                  <a:rPr lang="en-US" b="1" baseline="0"/>
                  <a:t> Year</a:t>
                </a:r>
                <a:endParaRPr lang="en-US" b="1"/>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627352895"/>
        <c:crossesAt val="-20"/>
        <c:auto val="1"/>
        <c:lblAlgn val="ctr"/>
        <c:lblOffset val="100"/>
        <c:noMultiLvlLbl val="0"/>
      </c:catAx>
      <c:valAx>
        <c:axId val="162735289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b="1" dirty="0"/>
                  <a:t>Productive</a:t>
                </a:r>
                <a:r>
                  <a:rPr lang="en-US" b="1" baseline="0" dirty="0"/>
                  <a:t> Life (mos.)</a:t>
                </a:r>
                <a:endParaRPr lang="en-US" b="1" dirty="0"/>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657852255"/>
        <c:crosses val="autoZero"/>
        <c:crossBetween val="between"/>
      </c:valAx>
      <c:spPr>
        <a:noFill/>
        <a:ln>
          <a:noFill/>
        </a:ln>
        <a:effectLst/>
      </c:spPr>
    </c:plotArea>
    <c:legend>
      <c:legendPos val="tr"/>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aseline="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numRef>
              <c:f>'Freq of GH1'!$F$4:$F$69</c:f>
              <c:numCache>
                <c:formatCode>General</c:formatCode>
                <c:ptCount val="66"/>
                <c:pt idx="0">
                  <c:v>1954</c:v>
                </c:pt>
                <c:pt idx="1">
                  <c:v>1955</c:v>
                </c:pt>
                <c:pt idx="2">
                  <c:v>1956</c:v>
                </c:pt>
                <c:pt idx="3">
                  <c:v>1957</c:v>
                </c:pt>
                <c:pt idx="4">
                  <c:v>1958</c:v>
                </c:pt>
                <c:pt idx="5">
                  <c:v>1959</c:v>
                </c:pt>
                <c:pt idx="6">
                  <c:v>1960</c:v>
                </c:pt>
                <c:pt idx="7">
                  <c:v>1961</c:v>
                </c:pt>
                <c:pt idx="8">
                  <c:v>1962</c:v>
                </c:pt>
                <c:pt idx="9">
                  <c:v>1963</c:v>
                </c:pt>
                <c:pt idx="10">
                  <c:v>1964</c:v>
                </c:pt>
                <c:pt idx="11">
                  <c:v>1965</c:v>
                </c:pt>
                <c:pt idx="12">
                  <c:v>1966</c:v>
                </c:pt>
                <c:pt idx="13">
                  <c:v>1967</c:v>
                </c:pt>
                <c:pt idx="14">
                  <c:v>1968</c:v>
                </c:pt>
                <c:pt idx="15">
                  <c:v>1969</c:v>
                </c:pt>
                <c:pt idx="16">
                  <c:v>1970</c:v>
                </c:pt>
                <c:pt idx="17">
                  <c:v>1971</c:v>
                </c:pt>
                <c:pt idx="18">
                  <c:v>1972</c:v>
                </c:pt>
                <c:pt idx="19">
                  <c:v>1973</c:v>
                </c:pt>
                <c:pt idx="20">
                  <c:v>1974</c:v>
                </c:pt>
                <c:pt idx="21">
                  <c:v>1975</c:v>
                </c:pt>
                <c:pt idx="22">
                  <c:v>1976</c:v>
                </c:pt>
                <c:pt idx="23">
                  <c:v>1977</c:v>
                </c:pt>
                <c:pt idx="24">
                  <c:v>1978</c:v>
                </c:pt>
                <c:pt idx="25">
                  <c:v>1979</c:v>
                </c:pt>
                <c:pt idx="26">
                  <c:v>1980</c:v>
                </c:pt>
                <c:pt idx="27">
                  <c:v>1981</c:v>
                </c:pt>
                <c:pt idx="28">
                  <c:v>1982</c:v>
                </c:pt>
                <c:pt idx="29">
                  <c:v>1983</c:v>
                </c:pt>
                <c:pt idx="30">
                  <c:v>1984</c:v>
                </c:pt>
                <c:pt idx="31">
                  <c:v>1985</c:v>
                </c:pt>
                <c:pt idx="32">
                  <c:v>1986</c:v>
                </c:pt>
                <c:pt idx="33">
                  <c:v>1987</c:v>
                </c:pt>
                <c:pt idx="34">
                  <c:v>1988</c:v>
                </c:pt>
                <c:pt idx="35">
                  <c:v>1989</c:v>
                </c:pt>
                <c:pt idx="36">
                  <c:v>1990</c:v>
                </c:pt>
                <c:pt idx="37">
                  <c:v>1991</c:v>
                </c:pt>
                <c:pt idx="38">
                  <c:v>1992</c:v>
                </c:pt>
                <c:pt idx="39">
                  <c:v>1993</c:v>
                </c:pt>
                <c:pt idx="40">
                  <c:v>1994</c:v>
                </c:pt>
                <c:pt idx="41">
                  <c:v>1995</c:v>
                </c:pt>
                <c:pt idx="42">
                  <c:v>1996</c:v>
                </c:pt>
                <c:pt idx="43">
                  <c:v>1997</c:v>
                </c:pt>
                <c:pt idx="44">
                  <c:v>1998</c:v>
                </c:pt>
                <c:pt idx="45">
                  <c:v>1999</c:v>
                </c:pt>
                <c:pt idx="46">
                  <c:v>2000</c:v>
                </c:pt>
                <c:pt idx="47">
                  <c:v>2001</c:v>
                </c:pt>
                <c:pt idx="48">
                  <c:v>2002</c:v>
                </c:pt>
                <c:pt idx="49">
                  <c:v>2003</c:v>
                </c:pt>
                <c:pt idx="50">
                  <c:v>2004</c:v>
                </c:pt>
                <c:pt idx="51">
                  <c:v>2005</c:v>
                </c:pt>
                <c:pt idx="52">
                  <c:v>2006</c:v>
                </c:pt>
                <c:pt idx="53">
                  <c:v>2007</c:v>
                </c:pt>
                <c:pt idx="54">
                  <c:v>2008</c:v>
                </c:pt>
                <c:pt idx="55">
                  <c:v>2009</c:v>
                </c:pt>
                <c:pt idx="56">
                  <c:v>2010</c:v>
                </c:pt>
                <c:pt idx="57">
                  <c:v>2011</c:v>
                </c:pt>
                <c:pt idx="58">
                  <c:v>2012</c:v>
                </c:pt>
                <c:pt idx="59">
                  <c:v>2013</c:v>
                </c:pt>
                <c:pt idx="60">
                  <c:v>2014</c:v>
                </c:pt>
                <c:pt idx="61">
                  <c:v>2015</c:v>
                </c:pt>
                <c:pt idx="62">
                  <c:v>2016</c:v>
                </c:pt>
                <c:pt idx="63">
                  <c:v>2017</c:v>
                </c:pt>
                <c:pt idx="64">
                  <c:v>2018</c:v>
                </c:pt>
                <c:pt idx="65">
                  <c:v>2019</c:v>
                </c:pt>
              </c:numCache>
            </c:numRef>
          </c:cat>
          <c:val>
            <c:numRef>
              <c:f>'Freq of GH1'!$H$4:$H$69</c:f>
              <c:numCache>
                <c:formatCode>General</c:formatCode>
                <c:ptCount val="66"/>
                <c:pt idx="0">
                  <c:v>1</c:v>
                </c:pt>
                <c:pt idx="1">
                  <c:v>0</c:v>
                </c:pt>
                <c:pt idx="2">
                  <c:v>0</c:v>
                </c:pt>
                <c:pt idx="3">
                  <c:v>2</c:v>
                </c:pt>
                <c:pt idx="4">
                  <c:v>1</c:v>
                </c:pt>
                <c:pt idx="5">
                  <c:v>2</c:v>
                </c:pt>
                <c:pt idx="6">
                  <c:v>1</c:v>
                </c:pt>
                <c:pt idx="7">
                  <c:v>1</c:v>
                </c:pt>
                <c:pt idx="8">
                  <c:v>0</c:v>
                </c:pt>
                <c:pt idx="9">
                  <c:v>1</c:v>
                </c:pt>
                <c:pt idx="10">
                  <c:v>1</c:v>
                </c:pt>
                <c:pt idx="11">
                  <c:v>4</c:v>
                </c:pt>
                <c:pt idx="12">
                  <c:v>0</c:v>
                </c:pt>
                <c:pt idx="13">
                  <c:v>1</c:v>
                </c:pt>
                <c:pt idx="14">
                  <c:v>2</c:v>
                </c:pt>
                <c:pt idx="15">
                  <c:v>4</c:v>
                </c:pt>
                <c:pt idx="16">
                  <c:v>2</c:v>
                </c:pt>
                <c:pt idx="17">
                  <c:v>1</c:v>
                </c:pt>
                <c:pt idx="18">
                  <c:v>2</c:v>
                </c:pt>
                <c:pt idx="19">
                  <c:v>3</c:v>
                </c:pt>
                <c:pt idx="20">
                  <c:v>1</c:v>
                </c:pt>
                <c:pt idx="21">
                  <c:v>4</c:v>
                </c:pt>
                <c:pt idx="22">
                  <c:v>5</c:v>
                </c:pt>
                <c:pt idx="23">
                  <c:v>3</c:v>
                </c:pt>
                <c:pt idx="24">
                  <c:v>4</c:v>
                </c:pt>
                <c:pt idx="25">
                  <c:v>5</c:v>
                </c:pt>
                <c:pt idx="26">
                  <c:v>6</c:v>
                </c:pt>
                <c:pt idx="27">
                  <c:v>10</c:v>
                </c:pt>
                <c:pt idx="28">
                  <c:v>6</c:v>
                </c:pt>
                <c:pt idx="29">
                  <c:v>4</c:v>
                </c:pt>
                <c:pt idx="30">
                  <c:v>4</c:v>
                </c:pt>
                <c:pt idx="31">
                  <c:v>3</c:v>
                </c:pt>
                <c:pt idx="32">
                  <c:v>7</c:v>
                </c:pt>
                <c:pt idx="33">
                  <c:v>7</c:v>
                </c:pt>
                <c:pt idx="34">
                  <c:v>11</c:v>
                </c:pt>
                <c:pt idx="35">
                  <c:v>7</c:v>
                </c:pt>
                <c:pt idx="36">
                  <c:v>9</c:v>
                </c:pt>
                <c:pt idx="37">
                  <c:v>10</c:v>
                </c:pt>
                <c:pt idx="38">
                  <c:v>10</c:v>
                </c:pt>
                <c:pt idx="39">
                  <c:v>20</c:v>
                </c:pt>
                <c:pt idx="40">
                  <c:v>11</c:v>
                </c:pt>
                <c:pt idx="41">
                  <c:v>15</c:v>
                </c:pt>
                <c:pt idx="42">
                  <c:v>14</c:v>
                </c:pt>
                <c:pt idx="43">
                  <c:v>17</c:v>
                </c:pt>
                <c:pt idx="44">
                  <c:v>12</c:v>
                </c:pt>
                <c:pt idx="45">
                  <c:v>13</c:v>
                </c:pt>
                <c:pt idx="46">
                  <c:v>21</c:v>
                </c:pt>
                <c:pt idx="47">
                  <c:v>17</c:v>
                </c:pt>
                <c:pt idx="48">
                  <c:v>28</c:v>
                </c:pt>
                <c:pt idx="49">
                  <c:v>30</c:v>
                </c:pt>
                <c:pt idx="50">
                  <c:v>39</c:v>
                </c:pt>
                <c:pt idx="51">
                  <c:v>71</c:v>
                </c:pt>
                <c:pt idx="52">
                  <c:v>112</c:v>
                </c:pt>
                <c:pt idx="53">
                  <c:v>162</c:v>
                </c:pt>
                <c:pt idx="54">
                  <c:v>190</c:v>
                </c:pt>
                <c:pt idx="55">
                  <c:v>302</c:v>
                </c:pt>
                <c:pt idx="56">
                  <c:v>363</c:v>
                </c:pt>
                <c:pt idx="57">
                  <c:v>352</c:v>
                </c:pt>
                <c:pt idx="58">
                  <c:v>90</c:v>
                </c:pt>
                <c:pt idx="59">
                  <c:v>124</c:v>
                </c:pt>
                <c:pt idx="60">
                  <c:v>185</c:v>
                </c:pt>
                <c:pt idx="61">
                  <c:v>253</c:v>
                </c:pt>
                <c:pt idx="62">
                  <c:v>379</c:v>
                </c:pt>
                <c:pt idx="63">
                  <c:v>537</c:v>
                </c:pt>
                <c:pt idx="64">
                  <c:v>400</c:v>
                </c:pt>
                <c:pt idx="65">
                  <c:v>38</c:v>
                </c:pt>
              </c:numCache>
            </c:numRef>
          </c:val>
          <c:extLst>
            <c:ext xmlns:c16="http://schemas.microsoft.com/office/drawing/2014/chart" uri="{C3380CC4-5D6E-409C-BE32-E72D297353CC}">
              <c16:uniqueId val="{00000000-DC69-B545-A5A6-ACCACCB5899B}"/>
            </c:ext>
          </c:extLst>
        </c:ser>
        <c:dLbls>
          <c:showLegendKey val="0"/>
          <c:showVal val="0"/>
          <c:showCatName val="0"/>
          <c:showSerName val="0"/>
          <c:showPercent val="0"/>
          <c:showBubbleSize val="0"/>
        </c:dLbls>
        <c:gapWidth val="50"/>
        <c:overlap val="-27"/>
        <c:axId val="1601677007"/>
        <c:axId val="1658486335"/>
      </c:barChart>
      <c:catAx>
        <c:axId val="1601677007"/>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b="1"/>
                  <a:t>Birth</a:t>
                </a:r>
                <a:r>
                  <a:rPr lang="en-US" b="1" baseline="0"/>
                  <a:t> Year</a:t>
                </a:r>
                <a:endParaRPr lang="en-US" b="1"/>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658486335"/>
        <c:crosses val="autoZero"/>
        <c:auto val="1"/>
        <c:lblAlgn val="ctr"/>
        <c:lblOffset val="100"/>
        <c:noMultiLvlLbl val="0"/>
      </c:catAx>
      <c:valAx>
        <c:axId val="165848633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b="1"/>
                  <a:t>Genotyped</a:t>
                </a:r>
                <a:r>
                  <a:rPr lang="en-US" b="1" baseline="0"/>
                  <a:t> Animals</a:t>
                </a:r>
                <a:endParaRPr lang="en-US" b="1"/>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6016770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aseline="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cat>
            <c:numRef>
              <c:f>'Freq of GH1'!$F$4:$F$69</c:f>
              <c:numCache>
                <c:formatCode>General</c:formatCode>
                <c:ptCount val="66"/>
                <c:pt idx="0">
                  <c:v>1954</c:v>
                </c:pt>
                <c:pt idx="1">
                  <c:v>1955</c:v>
                </c:pt>
                <c:pt idx="2">
                  <c:v>1956</c:v>
                </c:pt>
                <c:pt idx="3">
                  <c:v>1957</c:v>
                </c:pt>
                <c:pt idx="4">
                  <c:v>1958</c:v>
                </c:pt>
                <c:pt idx="5">
                  <c:v>1959</c:v>
                </c:pt>
                <c:pt idx="6">
                  <c:v>1960</c:v>
                </c:pt>
                <c:pt idx="7">
                  <c:v>1961</c:v>
                </c:pt>
                <c:pt idx="8">
                  <c:v>1962</c:v>
                </c:pt>
                <c:pt idx="9">
                  <c:v>1963</c:v>
                </c:pt>
                <c:pt idx="10">
                  <c:v>1964</c:v>
                </c:pt>
                <c:pt idx="11">
                  <c:v>1965</c:v>
                </c:pt>
                <c:pt idx="12">
                  <c:v>1966</c:v>
                </c:pt>
                <c:pt idx="13">
                  <c:v>1967</c:v>
                </c:pt>
                <c:pt idx="14">
                  <c:v>1968</c:v>
                </c:pt>
                <c:pt idx="15">
                  <c:v>1969</c:v>
                </c:pt>
                <c:pt idx="16">
                  <c:v>1970</c:v>
                </c:pt>
                <c:pt idx="17">
                  <c:v>1971</c:v>
                </c:pt>
                <c:pt idx="18">
                  <c:v>1972</c:v>
                </c:pt>
                <c:pt idx="19">
                  <c:v>1973</c:v>
                </c:pt>
                <c:pt idx="20">
                  <c:v>1974</c:v>
                </c:pt>
                <c:pt idx="21">
                  <c:v>1975</c:v>
                </c:pt>
                <c:pt idx="22">
                  <c:v>1976</c:v>
                </c:pt>
                <c:pt idx="23">
                  <c:v>1977</c:v>
                </c:pt>
                <c:pt idx="24">
                  <c:v>1978</c:v>
                </c:pt>
                <c:pt idx="25">
                  <c:v>1979</c:v>
                </c:pt>
                <c:pt idx="26">
                  <c:v>1980</c:v>
                </c:pt>
                <c:pt idx="27">
                  <c:v>1981</c:v>
                </c:pt>
                <c:pt idx="28">
                  <c:v>1982</c:v>
                </c:pt>
                <c:pt idx="29">
                  <c:v>1983</c:v>
                </c:pt>
                <c:pt idx="30">
                  <c:v>1984</c:v>
                </c:pt>
                <c:pt idx="31">
                  <c:v>1985</c:v>
                </c:pt>
                <c:pt idx="32">
                  <c:v>1986</c:v>
                </c:pt>
                <c:pt idx="33">
                  <c:v>1987</c:v>
                </c:pt>
                <c:pt idx="34">
                  <c:v>1988</c:v>
                </c:pt>
                <c:pt idx="35">
                  <c:v>1989</c:v>
                </c:pt>
                <c:pt idx="36">
                  <c:v>1990</c:v>
                </c:pt>
                <c:pt idx="37">
                  <c:v>1991</c:v>
                </c:pt>
                <c:pt idx="38">
                  <c:v>1992</c:v>
                </c:pt>
                <c:pt idx="39">
                  <c:v>1993</c:v>
                </c:pt>
                <c:pt idx="40">
                  <c:v>1994</c:v>
                </c:pt>
                <c:pt idx="41">
                  <c:v>1995</c:v>
                </c:pt>
                <c:pt idx="42">
                  <c:v>1996</c:v>
                </c:pt>
                <c:pt idx="43">
                  <c:v>1997</c:v>
                </c:pt>
                <c:pt idx="44">
                  <c:v>1998</c:v>
                </c:pt>
                <c:pt idx="45">
                  <c:v>1999</c:v>
                </c:pt>
                <c:pt idx="46">
                  <c:v>2000</c:v>
                </c:pt>
                <c:pt idx="47">
                  <c:v>2001</c:v>
                </c:pt>
                <c:pt idx="48">
                  <c:v>2002</c:v>
                </c:pt>
                <c:pt idx="49">
                  <c:v>2003</c:v>
                </c:pt>
                <c:pt idx="50">
                  <c:v>2004</c:v>
                </c:pt>
                <c:pt idx="51">
                  <c:v>2005</c:v>
                </c:pt>
                <c:pt idx="52">
                  <c:v>2006</c:v>
                </c:pt>
                <c:pt idx="53">
                  <c:v>2007</c:v>
                </c:pt>
                <c:pt idx="54">
                  <c:v>2008</c:v>
                </c:pt>
                <c:pt idx="55">
                  <c:v>2009</c:v>
                </c:pt>
                <c:pt idx="56">
                  <c:v>2010</c:v>
                </c:pt>
                <c:pt idx="57">
                  <c:v>2011</c:v>
                </c:pt>
                <c:pt idx="58">
                  <c:v>2012</c:v>
                </c:pt>
                <c:pt idx="59">
                  <c:v>2013</c:v>
                </c:pt>
                <c:pt idx="60">
                  <c:v>2014</c:v>
                </c:pt>
                <c:pt idx="61">
                  <c:v>2015</c:v>
                </c:pt>
                <c:pt idx="62">
                  <c:v>2016</c:v>
                </c:pt>
                <c:pt idx="63">
                  <c:v>2017</c:v>
                </c:pt>
                <c:pt idx="64">
                  <c:v>2018</c:v>
                </c:pt>
                <c:pt idx="65">
                  <c:v>2019</c:v>
                </c:pt>
              </c:numCache>
            </c:numRef>
          </c:cat>
          <c:val>
            <c:numRef>
              <c:f>'Freq of GH1'!$G$4:$G$69</c:f>
              <c:numCache>
                <c:formatCode>General</c:formatCode>
                <c:ptCount val="66"/>
                <c:pt idx="0">
                  <c:v>100</c:v>
                </c:pt>
                <c:pt idx="1">
                  <c:v>#N/A</c:v>
                </c:pt>
                <c:pt idx="2">
                  <c:v>#N/A</c:v>
                </c:pt>
                <c:pt idx="3">
                  <c:v>0</c:v>
                </c:pt>
                <c:pt idx="4">
                  <c:v>0</c:v>
                </c:pt>
                <c:pt idx="5">
                  <c:v>0</c:v>
                </c:pt>
                <c:pt idx="6">
                  <c:v>50</c:v>
                </c:pt>
                <c:pt idx="7">
                  <c:v>100</c:v>
                </c:pt>
                <c:pt idx="8">
                  <c:v>#N/A</c:v>
                </c:pt>
                <c:pt idx="9">
                  <c:v>0</c:v>
                </c:pt>
                <c:pt idx="10">
                  <c:v>100</c:v>
                </c:pt>
                <c:pt idx="11">
                  <c:v>75</c:v>
                </c:pt>
                <c:pt idx="12">
                  <c:v>#N/A</c:v>
                </c:pt>
                <c:pt idx="13">
                  <c:v>100</c:v>
                </c:pt>
                <c:pt idx="14">
                  <c:v>0</c:v>
                </c:pt>
                <c:pt idx="15">
                  <c:v>75</c:v>
                </c:pt>
                <c:pt idx="16">
                  <c:v>50</c:v>
                </c:pt>
                <c:pt idx="17">
                  <c:v>0</c:v>
                </c:pt>
                <c:pt idx="18">
                  <c:v>50</c:v>
                </c:pt>
                <c:pt idx="19">
                  <c:v>67</c:v>
                </c:pt>
                <c:pt idx="20">
                  <c:v>100</c:v>
                </c:pt>
                <c:pt idx="21">
                  <c:v>50</c:v>
                </c:pt>
                <c:pt idx="22">
                  <c:v>60</c:v>
                </c:pt>
                <c:pt idx="23">
                  <c:v>100</c:v>
                </c:pt>
                <c:pt idx="24">
                  <c:v>50</c:v>
                </c:pt>
                <c:pt idx="25">
                  <c:v>100</c:v>
                </c:pt>
                <c:pt idx="26">
                  <c:v>67</c:v>
                </c:pt>
                <c:pt idx="27">
                  <c:v>60</c:v>
                </c:pt>
                <c:pt idx="28">
                  <c:v>50</c:v>
                </c:pt>
                <c:pt idx="29">
                  <c:v>75</c:v>
                </c:pt>
                <c:pt idx="30">
                  <c:v>75</c:v>
                </c:pt>
                <c:pt idx="31">
                  <c:v>67</c:v>
                </c:pt>
                <c:pt idx="32">
                  <c:v>71</c:v>
                </c:pt>
                <c:pt idx="33">
                  <c:v>71</c:v>
                </c:pt>
                <c:pt idx="34">
                  <c:v>91</c:v>
                </c:pt>
                <c:pt idx="35">
                  <c:v>57</c:v>
                </c:pt>
                <c:pt idx="36">
                  <c:v>33</c:v>
                </c:pt>
                <c:pt idx="37">
                  <c:v>60</c:v>
                </c:pt>
                <c:pt idx="38">
                  <c:v>90</c:v>
                </c:pt>
                <c:pt idx="39">
                  <c:v>85</c:v>
                </c:pt>
                <c:pt idx="40">
                  <c:v>91</c:v>
                </c:pt>
                <c:pt idx="41">
                  <c:v>80</c:v>
                </c:pt>
                <c:pt idx="42">
                  <c:v>71</c:v>
                </c:pt>
                <c:pt idx="43">
                  <c:v>76</c:v>
                </c:pt>
                <c:pt idx="44">
                  <c:v>75</c:v>
                </c:pt>
                <c:pt idx="45">
                  <c:v>77</c:v>
                </c:pt>
                <c:pt idx="46">
                  <c:v>67</c:v>
                </c:pt>
                <c:pt idx="47">
                  <c:v>82</c:v>
                </c:pt>
                <c:pt idx="48">
                  <c:v>82</c:v>
                </c:pt>
                <c:pt idx="49">
                  <c:v>80</c:v>
                </c:pt>
                <c:pt idx="50">
                  <c:v>72</c:v>
                </c:pt>
                <c:pt idx="51">
                  <c:v>61</c:v>
                </c:pt>
                <c:pt idx="52">
                  <c:v>62</c:v>
                </c:pt>
                <c:pt idx="53">
                  <c:v>62</c:v>
                </c:pt>
                <c:pt idx="54">
                  <c:v>63</c:v>
                </c:pt>
                <c:pt idx="55">
                  <c:v>59</c:v>
                </c:pt>
                <c:pt idx="56">
                  <c:v>55</c:v>
                </c:pt>
                <c:pt idx="57">
                  <c:v>63</c:v>
                </c:pt>
                <c:pt idx="58">
                  <c:v>66</c:v>
                </c:pt>
                <c:pt idx="59">
                  <c:v>59</c:v>
                </c:pt>
                <c:pt idx="60">
                  <c:v>62</c:v>
                </c:pt>
                <c:pt idx="61">
                  <c:v>62</c:v>
                </c:pt>
                <c:pt idx="62">
                  <c:v>65</c:v>
                </c:pt>
                <c:pt idx="63">
                  <c:v>63</c:v>
                </c:pt>
                <c:pt idx="64">
                  <c:v>54</c:v>
                </c:pt>
                <c:pt idx="65">
                  <c:v>50</c:v>
                </c:pt>
              </c:numCache>
            </c:numRef>
          </c:val>
          <c:smooth val="0"/>
          <c:extLst>
            <c:ext xmlns:c16="http://schemas.microsoft.com/office/drawing/2014/chart" uri="{C3380CC4-5D6E-409C-BE32-E72D297353CC}">
              <c16:uniqueId val="{00000000-4D77-3C4D-A97A-EC905322B57B}"/>
            </c:ext>
          </c:extLst>
        </c:ser>
        <c:dLbls>
          <c:showLegendKey val="0"/>
          <c:showVal val="0"/>
          <c:showCatName val="0"/>
          <c:showSerName val="0"/>
          <c:showPercent val="0"/>
          <c:showBubbleSize val="0"/>
        </c:dLbls>
        <c:smooth val="0"/>
        <c:axId val="1654015935"/>
        <c:axId val="1667981759"/>
      </c:lineChart>
      <c:catAx>
        <c:axId val="1654015935"/>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b="1"/>
                  <a:t>Birth Year</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667981759"/>
        <c:crosses val="autoZero"/>
        <c:auto val="1"/>
        <c:lblAlgn val="ctr"/>
        <c:lblOffset val="100"/>
        <c:noMultiLvlLbl val="0"/>
      </c:catAx>
      <c:valAx>
        <c:axId val="166798175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b="1"/>
                  <a:t>Frequency of Haplotype</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6540159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aseline="0"/>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Sheet2!$C$2:$C$1408</cx:f>
        <cx:lvl ptCount="1407" formatCode="General">
          <cx:pt idx="0">2434</cx:pt>
          <cx:pt idx="1">2392</cx:pt>
          <cx:pt idx="2">2369</cx:pt>
          <cx:pt idx="3">2353</cx:pt>
          <cx:pt idx="4">2347</cx:pt>
          <cx:pt idx="5">2345</cx:pt>
          <cx:pt idx="6">2344</cx:pt>
          <cx:pt idx="7">2343</cx:pt>
          <cx:pt idx="8">2340</cx:pt>
          <cx:pt idx="9">2327</cx:pt>
          <cx:pt idx="10">2326</cx:pt>
          <cx:pt idx="11">2324</cx:pt>
          <cx:pt idx="12">2318</cx:pt>
          <cx:pt idx="13">2316</cx:pt>
          <cx:pt idx="14">2303</cx:pt>
          <cx:pt idx="15">2300</cx:pt>
          <cx:pt idx="16">2297</cx:pt>
          <cx:pt idx="17">2296</cx:pt>
          <cx:pt idx="18">2296</cx:pt>
          <cx:pt idx="19">2291</cx:pt>
          <cx:pt idx="20">2291</cx:pt>
          <cx:pt idx="21">2288</cx:pt>
          <cx:pt idx="22">2287</cx:pt>
          <cx:pt idx="23">2286</cx:pt>
          <cx:pt idx="24">2272</cx:pt>
          <cx:pt idx="25">2270</cx:pt>
          <cx:pt idx="26">2268</cx:pt>
          <cx:pt idx="27">2267</cx:pt>
          <cx:pt idx="28">2264</cx:pt>
          <cx:pt idx="29">2264</cx:pt>
          <cx:pt idx="30">2263</cx:pt>
          <cx:pt idx="31">2261</cx:pt>
          <cx:pt idx="32">2258</cx:pt>
          <cx:pt idx="33">2255</cx:pt>
          <cx:pt idx="34">2254</cx:pt>
          <cx:pt idx="35">2254</cx:pt>
          <cx:pt idx="36">2238</cx:pt>
          <cx:pt idx="37">2236</cx:pt>
          <cx:pt idx="38">2235</cx:pt>
          <cx:pt idx="39">2229</cx:pt>
          <cx:pt idx="40">2229</cx:pt>
          <cx:pt idx="41">2226</cx:pt>
          <cx:pt idx="42">2225</cx:pt>
          <cx:pt idx="43">2223</cx:pt>
          <cx:pt idx="44">2223</cx:pt>
          <cx:pt idx="45">2222</cx:pt>
          <cx:pt idx="46">2215</cx:pt>
          <cx:pt idx="47">2214</cx:pt>
          <cx:pt idx="48">2210</cx:pt>
          <cx:pt idx="49">2210</cx:pt>
          <cx:pt idx="50">2203</cx:pt>
          <cx:pt idx="51">2201</cx:pt>
          <cx:pt idx="52">2199</cx:pt>
          <cx:pt idx="53">2196</cx:pt>
          <cx:pt idx="54">2195</cx:pt>
          <cx:pt idx="55">2194</cx:pt>
          <cx:pt idx="56">2193</cx:pt>
          <cx:pt idx="57">2193</cx:pt>
          <cx:pt idx="58">2193</cx:pt>
          <cx:pt idx="59">2193</cx:pt>
          <cx:pt idx="60">2190</cx:pt>
          <cx:pt idx="61">2189</cx:pt>
          <cx:pt idx="62">2189</cx:pt>
          <cx:pt idx="63">2186</cx:pt>
          <cx:pt idx="64">2186</cx:pt>
          <cx:pt idx="65">2185</cx:pt>
          <cx:pt idx="66">2184</cx:pt>
          <cx:pt idx="67">2183</cx:pt>
          <cx:pt idx="68">2183</cx:pt>
          <cx:pt idx="69">2182</cx:pt>
          <cx:pt idx="70">2182</cx:pt>
          <cx:pt idx="71">2182</cx:pt>
          <cx:pt idx="72">2181</cx:pt>
          <cx:pt idx="73">2173</cx:pt>
          <cx:pt idx="74">2173</cx:pt>
          <cx:pt idx="75">2173</cx:pt>
          <cx:pt idx="76">2172</cx:pt>
          <cx:pt idx="77">2171</cx:pt>
          <cx:pt idx="78">2170</cx:pt>
          <cx:pt idx="79">2170</cx:pt>
          <cx:pt idx="80">2169</cx:pt>
          <cx:pt idx="81">2168</cx:pt>
          <cx:pt idx="82">2167</cx:pt>
          <cx:pt idx="83">2166</cx:pt>
          <cx:pt idx="84">2165</cx:pt>
          <cx:pt idx="85">2164</cx:pt>
          <cx:pt idx="86">2164</cx:pt>
          <cx:pt idx="87">2162</cx:pt>
          <cx:pt idx="88">2160</cx:pt>
          <cx:pt idx="89">2159</cx:pt>
          <cx:pt idx="90">2159</cx:pt>
          <cx:pt idx="91">2158</cx:pt>
          <cx:pt idx="92">2157</cx:pt>
          <cx:pt idx="93">2157</cx:pt>
          <cx:pt idx="94">2155</cx:pt>
          <cx:pt idx="95">2155</cx:pt>
          <cx:pt idx="96">2153</cx:pt>
          <cx:pt idx="97">2152</cx:pt>
          <cx:pt idx="98">2150</cx:pt>
          <cx:pt idx="99">2150</cx:pt>
          <cx:pt idx="100">2148</cx:pt>
          <cx:pt idx="101">2147</cx:pt>
          <cx:pt idx="102">2143</cx:pt>
          <cx:pt idx="103">2142</cx:pt>
          <cx:pt idx="104">2141</cx:pt>
          <cx:pt idx="105">2141</cx:pt>
          <cx:pt idx="106">2139</cx:pt>
          <cx:pt idx="107">2138</cx:pt>
          <cx:pt idx="108">2137</cx:pt>
          <cx:pt idx="109">2136</cx:pt>
          <cx:pt idx="110">2136</cx:pt>
          <cx:pt idx="111">2134</cx:pt>
          <cx:pt idx="112">2133</cx:pt>
          <cx:pt idx="113">2129</cx:pt>
          <cx:pt idx="114">2128</cx:pt>
          <cx:pt idx="115">2128</cx:pt>
          <cx:pt idx="116">2127</cx:pt>
          <cx:pt idx="117">2124</cx:pt>
          <cx:pt idx="118">2123</cx:pt>
          <cx:pt idx="119">2121</cx:pt>
          <cx:pt idx="120">2121</cx:pt>
          <cx:pt idx="121">2115</cx:pt>
          <cx:pt idx="122">2114</cx:pt>
          <cx:pt idx="123">2113</cx:pt>
          <cx:pt idx="124">2112</cx:pt>
          <cx:pt idx="125">2112</cx:pt>
          <cx:pt idx="126">2112</cx:pt>
          <cx:pt idx="127">2112</cx:pt>
          <cx:pt idx="128">2109</cx:pt>
          <cx:pt idx="129">2108</cx:pt>
          <cx:pt idx="130">2108</cx:pt>
          <cx:pt idx="131">2106</cx:pt>
          <cx:pt idx="132">2106</cx:pt>
          <cx:pt idx="133">2106</cx:pt>
          <cx:pt idx="134">2106</cx:pt>
          <cx:pt idx="135">2104</cx:pt>
          <cx:pt idx="136">2102</cx:pt>
          <cx:pt idx="137">2102</cx:pt>
          <cx:pt idx="138">2102</cx:pt>
          <cx:pt idx="139">2101</cx:pt>
          <cx:pt idx="140">2100</cx:pt>
          <cx:pt idx="141">2099</cx:pt>
          <cx:pt idx="142">2097</cx:pt>
          <cx:pt idx="143">2097</cx:pt>
          <cx:pt idx="144">2096</cx:pt>
          <cx:pt idx="145">2096</cx:pt>
          <cx:pt idx="146">2095</cx:pt>
          <cx:pt idx="147">2095</cx:pt>
          <cx:pt idx="148">2095</cx:pt>
          <cx:pt idx="149">2094</cx:pt>
          <cx:pt idx="150">2093</cx:pt>
          <cx:pt idx="151">2093</cx:pt>
          <cx:pt idx="152">2092</cx:pt>
          <cx:pt idx="153">2091</cx:pt>
          <cx:pt idx="154">2091</cx:pt>
          <cx:pt idx="155">2090</cx:pt>
          <cx:pt idx="156">2089</cx:pt>
          <cx:pt idx="157">2088</cx:pt>
          <cx:pt idx="158">2086</cx:pt>
          <cx:pt idx="159">2086</cx:pt>
          <cx:pt idx="160">2083</cx:pt>
          <cx:pt idx="161">2082</cx:pt>
          <cx:pt idx="162">2082</cx:pt>
          <cx:pt idx="163">2082</cx:pt>
          <cx:pt idx="164">2080</cx:pt>
          <cx:pt idx="165">2080</cx:pt>
          <cx:pt idx="166">2078</cx:pt>
          <cx:pt idx="167">2078</cx:pt>
          <cx:pt idx="168">2076</cx:pt>
          <cx:pt idx="169">2075</cx:pt>
          <cx:pt idx="170">2074</cx:pt>
          <cx:pt idx="171">2073</cx:pt>
          <cx:pt idx="172">2072</cx:pt>
          <cx:pt idx="173">2069</cx:pt>
          <cx:pt idx="174">2068</cx:pt>
          <cx:pt idx="175">2068</cx:pt>
          <cx:pt idx="176">2067</cx:pt>
          <cx:pt idx="177">2067</cx:pt>
          <cx:pt idx="178">2067</cx:pt>
          <cx:pt idx="179">2067</cx:pt>
          <cx:pt idx="180">2066</cx:pt>
          <cx:pt idx="181">2066</cx:pt>
          <cx:pt idx="182">2066</cx:pt>
          <cx:pt idx="183">2065</cx:pt>
          <cx:pt idx="184">2065</cx:pt>
          <cx:pt idx="185">2065</cx:pt>
          <cx:pt idx="186">2064</cx:pt>
          <cx:pt idx="187">2061</cx:pt>
          <cx:pt idx="188">2060</cx:pt>
          <cx:pt idx="189">2060</cx:pt>
          <cx:pt idx="190">2059</cx:pt>
          <cx:pt idx="191">2059</cx:pt>
          <cx:pt idx="192">2058</cx:pt>
          <cx:pt idx="193">2058</cx:pt>
          <cx:pt idx="194">2058</cx:pt>
          <cx:pt idx="195">2055</cx:pt>
          <cx:pt idx="196">2055</cx:pt>
          <cx:pt idx="197">2055</cx:pt>
          <cx:pt idx="198">2055</cx:pt>
          <cx:pt idx="199">2055</cx:pt>
          <cx:pt idx="200">2055</cx:pt>
          <cx:pt idx="201">2053</cx:pt>
          <cx:pt idx="202">2052</cx:pt>
          <cx:pt idx="203">2052</cx:pt>
          <cx:pt idx="204">2051</cx:pt>
          <cx:pt idx="205">2051</cx:pt>
          <cx:pt idx="206">2051</cx:pt>
          <cx:pt idx="207">2050</cx:pt>
          <cx:pt idx="208">2050</cx:pt>
          <cx:pt idx="209">2050</cx:pt>
          <cx:pt idx="210">2050</cx:pt>
          <cx:pt idx="211">2049</cx:pt>
          <cx:pt idx="212">2048</cx:pt>
          <cx:pt idx="213">2047</cx:pt>
          <cx:pt idx="214">2045</cx:pt>
          <cx:pt idx="215">2043</cx:pt>
          <cx:pt idx="216">2042</cx:pt>
          <cx:pt idx="217">2038</cx:pt>
          <cx:pt idx="218">2038</cx:pt>
          <cx:pt idx="219">2038</cx:pt>
          <cx:pt idx="220">2038</cx:pt>
          <cx:pt idx="221">2037</cx:pt>
          <cx:pt idx="222">2035</cx:pt>
          <cx:pt idx="223">2035</cx:pt>
          <cx:pt idx="224">2035</cx:pt>
          <cx:pt idx="225">2034</cx:pt>
          <cx:pt idx="226">2033</cx:pt>
          <cx:pt idx="227">2033</cx:pt>
          <cx:pt idx="228">2032</cx:pt>
          <cx:pt idx="229">2032</cx:pt>
          <cx:pt idx="230">2032</cx:pt>
          <cx:pt idx="231">2031</cx:pt>
          <cx:pt idx="232">2031</cx:pt>
          <cx:pt idx="233">2031</cx:pt>
          <cx:pt idx="234">2030</cx:pt>
          <cx:pt idx="235">2029</cx:pt>
          <cx:pt idx="236">2027</cx:pt>
          <cx:pt idx="237">2027</cx:pt>
          <cx:pt idx="238">2025</cx:pt>
          <cx:pt idx="239">2025</cx:pt>
          <cx:pt idx="240">2022</cx:pt>
          <cx:pt idx="241">2021</cx:pt>
          <cx:pt idx="242">2021</cx:pt>
          <cx:pt idx="243">2019</cx:pt>
          <cx:pt idx="244">2018</cx:pt>
          <cx:pt idx="245">2017</cx:pt>
          <cx:pt idx="246">2017</cx:pt>
          <cx:pt idx="247">2017</cx:pt>
          <cx:pt idx="248">2017</cx:pt>
          <cx:pt idx="249">2017</cx:pt>
          <cx:pt idx="250">2016</cx:pt>
          <cx:pt idx="251">2015</cx:pt>
          <cx:pt idx="252">2015</cx:pt>
          <cx:pt idx="253">2015</cx:pt>
          <cx:pt idx="254">2013</cx:pt>
          <cx:pt idx="255">2012</cx:pt>
          <cx:pt idx="256">2012</cx:pt>
          <cx:pt idx="257">2011</cx:pt>
          <cx:pt idx="258">2010</cx:pt>
          <cx:pt idx="259">2010</cx:pt>
          <cx:pt idx="260">2009</cx:pt>
          <cx:pt idx="261">2009</cx:pt>
          <cx:pt idx="262">2009</cx:pt>
          <cx:pt idx="263">2009</cx:pt>
          <cx:pt idx="264">2008</cx:pt>
          <cx:pt idx="265">2008</cx:pt>
          <cx:pt idx="266">2007</cx:pt>
          <cx:pt idx="267">2007</cx:pt>
          <cx:pt idx="268">2007</cx:pt>
          <cx:pt idx="269">2006</cx:pt>
          <cx:pt idx="270">2005</cx:pt>
          <cx:pt idx="271">2005</cx:pt>
          <cx:pt idx="272">2005</cx:pt>
          <cx:pt idx="273">2005</cx:pt>
          <cx:pt idx="274">2004</cx:pt>
          <cx:pt idx="275">2003</cx:pt>
          <cx:pt idx="276">2002</cx:pt>
          <cx:pt idx="277">2002</cx:pt>
          <cx:pt idx="278">2001</cx:pt>
          <cx:pt idx="279">2001</cx:pt>
          <cx:pt idx="280">2000</cx:pt>
          <cx:pt idx="281">2000</cx:pt>
          <cx:pt idx="282">2000</cx:pt>
          <cx:pt idx="283">1999</cx:pt>
          <cx:pt idx="284">1999</cx:pt>
          <cx:pt idx="285">1999</cx:pt>
          <cx:pt idx="286">1998</cx:pt>
          <cx:pt idx="287">1998</cx:pt>
          <cx:pt idx="288">1997</cx:pt>
          <cx:pt idx="289">1997</cx:pt>
          <cx:pt idx="290">1997</cx:pt>
          <cx:pt idx="291">1996</cx:pt>
          <cx:pt idx="292">1995</cx:pt>
          <cx:pt idx="293">1995</cx:pt>
          <cx:pt idx="294">1995</cx:pt>
          <cx:pt idx="295">1993</cx:pt>
          <cx:pt idx="296">1993</cx:pt>
          <cx:pt idx="297">1993</cx:pt>
          <cx:pt idx="298">1992</cx:pt>
          <cx:pt idx="299">1992</cx:pt>
          <cx:pt idx="300">1990</cx:pt>
          <cx:pt idx="301">1990</cx:pt>
          <cx:pt idx="302">1990</cx:pt>
          <cx:pt idx="303">1989</cx:pt>
          <cx:pt idx="304">1989</cx:pt>
          <cx:pt idx="305">1989</cx:pt>
          <cx:pt idx="306">1988</cx:pt>
          <cx:pt idx="307">1988</cx:pt>
          <cx:pt idx="308">1988</cx:pt>
          <cx:pt idx="309">1988</cx:pt>
          <cx:pt idx="310">1988</cx:pt>
          <cx:pt idx="311">1988</cx:pt>
          <cx:pt idx="312">1986</cx:pt>
          <cx:pt idx="313">1985</cx:pt>
          <cx:pt idx="314">1985</cx:pt>
          <cx:pt idx="315">1984</cx:pt>
          <cx:pt idx="316">1984</cx:pt>
          <cx:pt idx="317">1984</cx:pt>
          <cx:pt idx="318">1984</cx:pt>
          <cx:pt idx="319">1984</cx:pt>
          <cx:pt idx="320">1983</cx:pt>
          <cx:pt idx="321">1983</cx:pt>
          <cx:pt idx="322">1982</cx:pt>
          <cx:pt idx="323">1982</cx:pt>
          <cx:pt idx="324">1982</cx:pt>
          <cx:pt idx="325">1982</cx:pt>
          <cx:pt idx="326">1981</cx:pt>
          <cx:pt idx="327">1981</cx:pt>
          <cx:pt idx="328">1981</cx:pt>
          <cx:pt idx="329">1980</cx:pt>
          <cx:pt idx="330">1979</cx:pt>
          <cx:pt idx="331">1979</cx:pt>
          <cx:pt idx="332">1979</cx:pt>
          <cx:pt idx="333">1978</cx:pt>
          <cx:pt idx="334">1977</cx:pt>
          <cx:pt idx="335">1977</cx:pt>
          <cx:pt idx="336">1977</cx:pt>
          <cx:pt idx="337">1976</cx:pt>
          <cx:pt idx="338">1976</cx:pt>
          <cx:pt idx="339">1975</cx:pt>
          <cx:pt idx="340">1975</cx:pt>
          <cx:pt idx="341">1975</cx:pt>
          <cx:pt idx="342">1975</cx:pt>
          <cx:pt idx="343">1975</cx:pt>
          <cx:pt idx="344">1972</cx:pt>
          <cx:pt idx="345">1972</cx:pt>
          <cx:pt idx="346">1971</cx:pt>
          <cx:pt idx="347">1970</cx:pt>
          <cx:pt idx="348">1968</cx:pt>
          <cx:pt idx="349">1967</cx:pt>
          <cx:pt idx="350">1967</cx:pt>
          <cx:pt idx="351">1966</cx:pt>
          <cx:pt idx="352">1966</cx:pt>
          <cx:pt idx="353">1965</cx:pt>
          <cx:pt idx="354">1965</cx:pt>
          <cx:pt idx="355">1964</cx:pt>
          <cx:pt idx="356">1964</cx:pt>
          <cx:pt idx="357">1963</cx:pt>
          <cx:pt idx="358">1962</cx:pt>
          <cx:pt idx="359">1961</cx:pt>
          <cx:pt idx="360">1960</cx:pt>
          <cx:pt idx="361">1960</cx:pt>
          <cx:pt idx="362">1959</cx:pt>
          <cx:pt idx="363">1959</cx:pt>
          <cx:pt idx="364">1959</cx:pt>
          <cx:pt idx="365">1959</cx:pt>
          <cx:pt idx="366">1959</cx:pt>
          <cx:pt idx="367">1959</cx:pt>
          <cx:pt idx="368">1958</cx:pt>
          <cx:pt idx="369">1956</cx:pt>
          <cx:pt idx="370">1956</cx:pt>
          <cx:pt idx="371">1956</cx:pt>
          <cx:pt idx="372">1956</cx:pt>
          <cx:pt idx="373">1955</cx:pt>
          <cx:pt idx="374">1954</cx:pt>
          <cx:pt idx="375">1954</cx:pt>
          <cx:pt idx="376">1954</cx:pt>
          <cx:pt idx="377">1954</cx:pt>
          <cx:pt idx="378">1953</cx:pt>
          <cx:pt idx="379">1953</cx:pt>
          <cx:pt idx="380">1953</cx:pt>
          <cx:pt idx="381">1953</cx:pt>
          <cx:pt idx="382">1953</cx:pt>
          <cx:pt idx="383">1952</cx:pt>
          <cx:pt idx="384">1952</cx:pt>
          <cx:pt idx="385">1951</cx:pt>
          <cx:pt idx="386">1951</cx:pt>
          <cx:pt idx="387">1951</cx:pt>
          <cx:pt idx="388">1951</cx:pt>
          <cx:pt idx="389">1950</cx:pt>
          <cx:pt idx="390">1950</cx:pt>
          <cx:pt idx="391">1950</cx:pt>
          <cx:pt idx="392">1950</cx:pt>
          <cx:pt idx="393">1949</cx:pt>
          <cx:pt idx="394">1948</cx:pt>
          <cx:pt idx="395">1948</cx:pt>
          <cx:pt idx="396">1948</cx:pt>
          <cx:pt idx="397">1947</cx:pt>
          <cx:pt idx="398">1947</cx:pt>
          <cx:pt idx="399">1947</cx:pt>
          <cx:pt idx="400">1947</cx:pt>
          <cx:pt idx="401">1947</cx:pt>
          <cx:pt idx="402">1947</cx:pt>
          <cx:pt idx="403">1947</cx:pt>
          <cx:pt idx="404">1946</cx:pt>
          <cx:pt idx="405">1946</cx:pt>
          <cx:pt idx="406">1945</cx:pt>
          <cx:pt idx="407">1945</cx:pt>
          <cx:pt idx="408">1944</cx:pt>
          <cx:pt idx="409">1944</cx:pt>
          <cx:pt idx="410">1944</cx:pt>
          <cx:pt idx="411">1942</cx:pt>
          <cx:pt idx="412">1942</cx:pt>
          <cx:pt idx="413">1941</cx:pt>
          <cx:pt idx="414">1940</cx:pt>
          <cx:pt idx="415">1940</cx:pt>
          <cx:pt idx="416">1940</cx:pt>
          <cx:pt idx="417">1939</cx:pt>
          <cx:pt idx="418">1939</cx:pt>
          <cx:pt idx="419">1938</cx:pt>
          <cx:pt idx="420">1938</cx:pt>
          <cx:pt idx="421">1938</cx:pt>
          <cx:pt idx="422">1937</cx:pt>
          <cx:pt idx="423">1937</cx:pt>
          <cx:pt idx="424">1937</cx:pt>
          <cx:pt idx="425">1936</cx:pt>
          <cx:pt idx="426">1936</cx:pt>
          <cx:pt idx="427">1935</cx:pt>
          <cx:pt idx="428">1935</cx:pt>
          <cx:pt idx="429">1935</cx:pt>
          <cx:pt idx="430">1935</cx:pt>
          <cx:pt idx="431">1935</cx:pt>
          <cx:pt idx="432">1934</cx:pt>
          <cx:pt idx="433">1933</cx:pt>
          <cx:pt idx="434">1932</cx:pt>
          <cx:pt idx="435">1932</cx:pt>
          <cx:pt idx="436">1932</cx:pt>
          <cx:pt idx="437">1932</cx:pt>
          <cx:pt idx="438">1932</cx:pt>
          <cx:pt idx="439">1932</cx:pt>
          <cx:pt idx="440">1932</cx:pt>
          <cx:pt idx="441">1932</cx:pt>
          <cx:pt idx="442">1931</cx:pt>
          <cx:pt idx="443">1930</cx:pt>
          <cx:pt idx="444">1930</cx:pt>
          <cx:pt idx="445">1928</cx:pt>
          <cx:pt idx="446">1928</cx:pt>
          <cx:pt idx="447">1927</cx:pt>
          <cx:pt idx="448">1927</cx:pt>
          <cx:pt idx="449">1927</cx:pt>
          <cx:pt idx="450">1927</cx:pt>
          <cx:pt idx="451">1926</cx:pt>
          <cx:pt idx="452">1926</cx:pt>
          <cx:pt idx="453">1926</cx:pt>
          <cx:pt idx="454">1926</cx:pt>
          <cx:pt idx="455">1925</cx:pt>
          <cx:pt idx="456">1925</cx:pt>
          <cx:pt idx="457">1925</cx:pt>
          <cx:pt idx="458">1924</cx:pt>
          <cx:pt idx="459">1924</cx:pt>
          <cx:pt idx="460">1924</cx:pt>
          <cx:pt idx="461">1924</cx:pt>
          <cx:pt idx="462">1923</cx:pt>
          <cx:pt idx="463">1922</cx:pt>
          <cx:pt idx="464">1922</cx:pt>
          <cx:pt idx="465">1922</cx:pt>
          <cx:pt idx="466">1922</cx:pt>
          <cx:pt idx="467">1921</cx:pt>
          <cx:pt idx="468">1921</cx:pt>
          <cx:pt idx="469">1921</cx:pt>
          <cx:pt idx="470">1921</cx:pt>
          <cx:pt idx="471">1920</cx:pt>
          <cx:pt idx="472">1920</cx:pt>
          <cx:pt idx="473">1920</cx:pt>
          <cx:pt idx="474">1919</cx:pt>
          <cx:pt idx="475">1919</cx:pt>
          <cx:pt idx="476">1919</cx:pt>
          <cx:pt idx="477">1918</cx:pt>
          <cx:pt idx="478">1918</cx:pt>
          <cx:pt idx="479">1918</cx:pt>
          <cx:pt idx="480">1916</cx:pt>
          <cx:pt idx="481">1915</cx:pt>
          <cx:pt idx="482">1915</cx:pt>
          <cx:pt idx="483">1914</cx:pt>
          <cx:pt idx="484">1914</cx:pt>
          <cx:pt idx="485">1914</cx:pt>
          <cx:pt idx="486">1913</cx:pt>
          <cx:pt idx="487">1911</cx:pt>
          <cx:pt idx="488">1911</cx:pt>
          <cx:pt idx="489">1910</cx:pt>
          <cx:pt idx="490">1910</cx:pt>
          <cx:pt idx="491">1908</cx:pt>
          <cx:pt idx="492">1908</cx:pt>
          <cx:pt idx="493">1908</cx:pt>
          <cx:pt idx="494">1907</cx:pt>
          <cx:pt idx="495">1907</cx:pt>
          <cx:pt idx="496">1907</cx:pt>
          <cx:pt idx="497">1906</cx:pt>
          <cx:pt idx="498">1906</cx:pt>
          <cx:pt idx="499">1906</cx:pt>
          <cx:pt idx="500">1906</cx:pt>
          <cx:pt idx="501">1905</cx:pt>
          <cx:pt idx="502">1905</cx:pt>
          <cx:pt idx="503">1905</cx:pt>
          <cx:pt idx="504">1905</cx:pt>
          <cx:pt idx="505">1904</cx:pt>
          <cx:pt idx="506">1904</cx:pt>
          <cx:pt idx="507">1903</cx:pt>
          <cx:pt idx="508">1903</cx:pt>
          <cx:pt idx="509">1903</cx:pt>
          <cx:pt idx="510">1901</cx:pt>
          <cx:pt idx="511">1901</cx:pt>
          <cx:pt idx="512">1901</cx:pt>
          <cx:pt idx="513">1900</cx:pt>
          <cx:pt idx="514">1900</cx:pt>
          <cx:pt idx="515">1899</cx:pt>
          <cx:pt idx="516">1899</cx:pt>
          <cx:pt idx="517">1898</cx:pt>
          <cx:pt idx="518">1898</cx:pt>
          <cx:pt idx="519">1898</cx:pt>
          <cx:pt idx="520">1898</cx:pt>
          <cx:pt idx="521">1897</cx:pt>
          <cx:pt idx="522">1897</cx:pt>
          <cx:pt idx="523">1897</cx:pt>
          <cx:pt idx="524">1897</cx:pt>
          <cx:pt idx="525">1897</cx:pt>
          <cx:pt idx="526">1896</cx:pt>
          <cx:pt idx="527">1896</cx:pt>
          <cx:pt idx="528">1895</cx:pt>
          <cx:pt idx="529">1894</cx:pt>
          <cx:pt idx="530">1894</cx:pt>
          <cx:pt idx="531">1893</cx:pt>
          <cx:pt idx="532">1893</cx:pt>
          <cx:pt idx="533">1893</cx:pt>
          <cx:pt idx="534">1893</cx:pt>
          <cx:pt idx="535">1893</cx:pt>
          <cx:pt idx="536">1892</cx:pt>
          <cx:pt idx="537">1892</cx:pt>
          <cx:pt idx="538">1892</cx:pt>
          <cx:pt idx="539">1891</cx:pt>
          <cx:pt idx="540">1891</cx:pt>
          <cx:pt idx="541">1891</cx:pt>
          <cx:pt idx="542">1890</cx:pt>
          <cx:pt idx="543">1890</cx:pt>
          <cx:pt idx="544">1890</cx:pt>
          <cx:pt idx="545">1889</cx:pt>
          <cx:pt idx="546">1889</cx:pt>
          <cx:pt idx="547">1889</cx:pt>
          <cx:pt idx="548">1888</cx:pt>
          <cx:pt idx="549">1888</cx:pt>
          <cx:pt idx="550">1888</cx:pt>
          <cx:pt idx="551">1888</cx:pt>
          <cx:pt idx="552">1887</cx:pt>
          <cx:pt idx="553">1886</cx:pt>
          <cx:pt idx="554">1885</cx:pt>
          <cx:pt idx="555">1885</cx:pt>
          <cx:pt idx="556">1885</cx:pt>
          <cx:pt idx="557">1885</cx:pt>
          <cx:pt idx="558">1885</cx:pt>
          <cx:pt idx="559">1885</cx:pt>
          <cx:pt idx="560">1884</cx:pt>
          <cx:pt idx="561">1884</cx:pt>
          <cx:pt idx="562">1884</cx:pt>
          <cx:pt idx="563">1883</cx:pt>
          <cx:pt idx="564">1882</cx:pt>
          <cx:pt idx="565">1882</cx:pt>
          <cx:pt idx="566">1881</cx:pt>
          <cx:pt idx="567">1881</cx:pt>
          <cx:pt idx="568">1881</cx:pt>
          <cx:pt idx="569">1880</cx:pt>
          <cx:pt idx="570">1880</cx:pt>
          <cx:pt idx="571">1879</cx:pt>
          <cx:pt idx="572">1878</cx:pt>
          <cx:pt idx="573">1877</cx:pt>
          <cx:pt idx="574">1876</cx:pt>
          <cx:pt idx="575">1876</cx:pt>
          <cx:pt idx="576">1876</cx:pt>
          <cx:pt idx="577">1875</cx:pt>
          <cx:pt idx="578">1875</cx:pt>
          <cx:pt idx="579">1875</cx:pt>
          <cx:pt idx="580">1875</cx:pt>
          <cx:pt idx="581">1875</cx:pt>
          <cx:pt idx="582">1875</cx:pt>
          <cx:pt idx="583">1874</cx:pt>
          <cx:pt idx="584">1874</cx:pt>
          <cx:pt idx="585">1874</cx:pt>
          <cx:pt idx="586">1873</cx:pt>
          <cx:pt idx="587">1873</cx:pt>
          <cx:pt idx="588">1873</cx:pt>
          <cx:pt idx="589">1872</cx:pt>
          <cx:pt idx="590">1872</cx:pt>
          <cx:pt idx="591">1872</cx:pt>
          <cx:pt idx="592">1872</cx:pt>
          <cx:pt idx="593">1872</cx:pt>
          <cx:pt idx="594">1871</cx:pt>
          <cx:pt idx="595">1870</cx:pt>
          <cx:pt idx="596">1869</cx:pt>
          <cx:pt idx="597">1869</cx:pt>
          <cx:pt idx="598">1869</cx:pt>
          <cx:pt idx="599">1868</cx:pt>
          <cx:pt idx="600">1868</cx:pt>
          <cx:pt idx="601">1868</cx:pt>
          <cx:pt idx="602">1868</cx:pt>
          <cx:pt idx="603">1867</cx:pt>
          <cx:pt idx="604">1867</cx:pt>
          <cx:pt idx="605">1866</cx:pt>
          <cx:pt idx="606">1865</cx:pt>
          <cx:pt idx="607">1864</cx:pt>
          <cx:pt idx="608">1864</cx:pt>
          <cx:pt idx="609">1864</cx:pt>
          <cx:pt idx="610">1863</cx:pt>
          <cx:pt idx="611">1863</cx:pt>
          <cx:pt idx="612">1863</cx:pt>
          <cx:pt idx="613">1863</cx:pt>
          <cx:pt idx="614">1862</cx:pt>
          <cx:pt idx="615">1861</cx:pt>
          <cx:pt idx="616">1861</cx:pt>
          <cx:pt idx="617">1861</cx:pt>
          <cx:pt idx="618">1861</cx:pt>
          <cx:pt idx="619">1860</cx:pt>
          <cx:pt idx="620">1860</cx:pt>
          <cx:pt idx="621">1860</cx:pt>
          <cx:pt idx="622">1859</cx:pt>
          <cx:pt idx="623">1859</cx:pt>
          <cx:pt idx="624">1859</cx:pt>
          <cx:pt idx="625">1858</cx:pt>
          <cx:pt idx="626">1858</cx:pt>
          <cx:pt idx="627">1858</cx:pt>
          <cx:pt idx="628">1857</cx:pt>
          <cx:pt idx="629">1856</cx:pt>
          <cx:pt idx="630">1855</cx:pt>
          <cx:pt idx="631">1854</cx:pt>
          <cx:pt idx="632">1854</cx:pt>
          <cx:pt idx="633">1852</cx:pt>
          <cx:pt idx="634">1852</cx:pt>
          <cx:pt idx="635">1852</cx:pt>
          <cx:pt idx="636">1852</cx:pt>
          <cx:pt idx="637">1852</cx:pt>
          <cx:pt idx="638">1851</cx:pt>
          <cx:pt idx="639">1850</cx:pt>
          <cx:pt idx="640">1850</cx:pt>
          <cx:pt idx="641">1850</cx:pt>
          <cx:pt idx="642">1850</cx:pt>
          <cx:pt idx="643">1849</cx:pt>
          <cx:pt idx="644">1849</cx:pt>
          <cx:pt idx="645">1849</cx:pt>
          <cx:pt idx="646">1849</cx:pt>
          <cx:pt idx="647">1849</cx:pt>
          <cx:pt idx="648">1848</cx:pt>
          <cx:pt idx="649">1848</cx:pt>
          <cx:pt idx="650">1848</cx:pt>
          <cx:pt idx="651">1847</cx:pt>
          <cx:pt idx="652">1847</cx:pt>
          <cx:pt idx="653">1847</cx:pt>
          <cx:pt idx="654">1846</cx:pt>
          <cx:pt idx="655">1846</cx:pt>
          <cx:pt idx="656">1846</cx:pt>
          <cx:pt idx="657">1846</cx:pt>
          <cx:pt idx="658">1845</cx:pt>
          <cx:pt idx="659">1845</cx:pt>
          <cx:pt idx="660">1845</cx:pt>
          <cx:pt idx="661">1844</cx:pt>
          <cx:pt idx="662">1844</cx:pt>
          <cx:pt idx="663">1844</cx:pt>
          <cx:pt idx="664">1843</cx:pt>
          <cx:pt idx="665">1843</cx:pt>
          <cx:pt idx="666">1843</cx:pt>
          <cx:pt idx="667">1842</cx:pt>
          <cx:pt idx="668">1842</cx:pt>
          <cx:pt idx="669">1842</cx:pt>
          <cx:pt idx="670">1842</cx:pt>
          <cx:pt idx="671">1842</cx:pt>
          <cx:pt idx="672">1841</cx:pt>
          <cx:pt idx="673">1840</cx:pt>
          <cx:pt idx="674">1840</cx:pt>
          <cx:pt idx="675">1839</cx:pt>
          <cx:pt idx="676">1839</cx:pt>
          <cx:pt idx="677">1839</cx:pt>
          <cx:pt idx="678">1837</cx:pt>
          <cx:pt idx="679">1836</cx:pt>
          <cx:pt idx="680">1836</cx:pt>
          <cx:pt idx="681">1836</cx:pt>
          <cx:pt idx="682">1836</cx:pt>
          <cx:pt idx="683">1835</cx:pt>
          <cx:pt idx="684">1835</cx:pt>
          <cx:pt idx="685">1835</cx:pt>
          <cx:pt idx="686">1834</cx:pt>
          <cx:pt idx="687">1834</cx:pt>
          <cx:pt idx="688">1834</cx:pt>
          <cx:pt idx="689">1834</cx:pt>
          <cx:pt idx="690">1833</cx:pt>
          <cx:pt idx="691">1833</cx:pt>
          <cx:pt idx="692">1833</cx:pt>
          <cx:pt idx="693">1832</cx:pt>
          <cx:pt idx="694">1831</cx:pt>
          <cx:pt idx="695">1831</cx:pt>
          <cx:pt idx="696">1831</cx:pt>
          <cx:pt idx="697">1831</cx:pt>
          <cx:pt idx="698">1831</cx:pt>
          <cx:pt idx="699">1831</cx:pt>
          <cx:pt idx="700">1830</cx:pt>
          <cx:pt idx="701">1829</cx:pt>
          <cx:pt idx="702">1828</cx:pt>
          <cx:pt idx="703">1828</cx:pt>
          <cx:pt idx="704">1827</cx:pt>
          <cx:pt idx="705">1827</cx:pt>
          <cx:pt idx="706">1826</cx:pt>
          <cx:pt idx="707">1826</cx:pt>
          <cx:pt idx="708">1825</cx:pt>
          <cx:pt idx="709">1825</cx:pt>
          <cx:pt idx="710">1825</cx:pt>
          <cx:pt idx="711">1824</cx:pt>
          <cx:pt idx="712">1824</cx:pt>
          <cx:pt idx="713">1824</cx:pt>
          <cx:pt idx="714">1823</cx:pt>
          <cx:pt idx="715">1823</cx:pt>
          <cx:pt idx="716">1821</cx:pt>
          <cx:pt idx="717">1821</cx:pt>
          <cx:pt idx="718">1821</cx:pt>
          <cx:pt idx="719">1821</cx:pt>
          <cx:pt idx="720">1820</cx:pt>
          <cx:pt idx="721">1820</cx:pt>
          <cx:pt idx="722">1819</cx:pt>
          <cx:pt idx="723">1819</cx:pt>
          <cx:pt idx="724">1819</cx:pt>
          <cx:pt idx="725">1819</cx:pt>
          <cx:pt idx="726">1818</cx:pt>
          <cx:pt idx="727">1818</cx:pt>
          <cx:pt idx="728">1817</cx:pt>
          <cx:pt idx="729">1817</cx:pt>
          <cx:pt idx="730">1817</cx:pt>
          <cx:pt idx="731">1816</cx:pt>
          <cx:pt idx="732">1816</cx:pt>
          <cx:pt idx="733">1816</cx:pt>
          <cx:pt idx="734">1816</cx:pt>
          <cx:pt idx="735">1815</cx:pt>
          <cx:pt idx="736">1814</cx:pt>
          <cx:pt idx="737">1814</cx:pt>
          <cx:pt idx="738">1814</cx:pt>
          <cx:pt idx="739">1813</cx:pt>
          <cx:pt idx="740">1812</cx:pt>
          <cx:pt idx="741">1812</cx:pt>
          <cx:pt idx="742">1811</cx:pt>
          <cx:pt idx="743">1811</cx:pt>
          <cx:pt idx="744">1811</cx:pt>
          <cx:pt idx="745">1811</cx:pt>
          <cx:pt idx="746">1811</cx:pt>
          <cx:pt idx="747">1810</cx:pt>
          <cx:pt idx="748">1810</cx:pt>
          <cx:pt idx="749">1810</cx:pt>
          <cx:pt idx="750">1809</cx:pt>
          <cx:pt idx="751">1809</cx:pt>
          <cx:pt idx="752">1809</cx:pt>
          <cx:pt idx="753">1809</cx:pt>
          <cx:pt idx="754">1808</cx:pt>
          <cx:pt idx="755">1808</cx:pt>
          <cx:pt idx="756">1808</cx:pt>
          <cx:pt idx="757">1807</cx:pt>
          <cx:pt idx="758">1807</cx:pt>
          <cx:pt idx="759">1807</cx:pt>
          <cx:pt idx="760">1807</cx:pt>
          <cx:pt idx="761">1807</cx:pt>
          <cx:pt idx="762">1807</cx:pt>
          <cx:pt idx="763">1806</cx:pt>
          <cx:pt idx="764">1805</cx:pt>
          <cx:pt idx="765">1805</cx:pt>
          <cx:pt idx="766">1804</cx:pt>
          <cx:pt idx="767">1803</cx:pt>
          <cx:pt idx="768">1802</cx:pt>
          <cx:pt idx="769">1802</cx:pt>
          <cx:pt idx="770">1802</cx:pt>
          <cx:pt idx="771">1802</cx:pt>
          <cx:pt idx="772">1802</cx:pt>
          <cx:pt idx="773">1801</cx:pt>
          <cx:pt idx="774">1801</cx:pt>
          <cx:pt idx="775">1800</cx:pt>
          <cx:pt idx="776">1799</cx:pt>
          <cx:pt idx="777">1798</cx:pt>
          <cx:pt idx="778">1798</cx:pt>
          <cx:pt idx="779">1797</cx:pt>
          <cx:pt idx="780">1797</cx:pt>
          <cx:pt idx="781">1796</cx:pt>
          <cx:pt idx="782">1796</cx:pt>
          <cx:pt idx="783">1796</cx:pt>
          <cx:pt idx="784">1796</cx:pt>
          <cx:pt idx="785">1796</cx:pt>
          <cx:pt idx="786">1796</cx:pt>
          <cx:pt idx="787">1795</cx:pt>
          <cx:pt idx="788">1795</cx:pt>
          <cx:pt idx="789">1795</cx:pt>
          <cx:pt idx="790">1795</cx:pt>
          <cx:pt idx="791">1795</cx:pt>
          <cx:pt idx="792">1794</cx:pt>
          <cx:pt idx="793">1794</cx:pt>
          <cx:pt idx="794">1794</cx:pt>
          <cx:pt idx="795">1793</cx:pt>
          <cx:pt idx="796">1793</cx:pt>
          <cx:pt idx="797">1793</cx:pt>
          <cx:pt idx="798">1793</cx:pt>
          <cx:pt idx="799">1792</cx:pt>
          <cx:pt idx="800">1792</cx:pt>
          <cx:pt idx="801">1792</cx:pt>
          <cx:pt idx="802">1791</cx:pt>
          <cx:pt idx="803">1791</cx:pt>
          <cx:pt idx="804">1791</cx:pt>
          <cx:pt idx="805">1791</cx:pt>
          <cx:pt idx="806">1791</cx:pt>
          <cx:pt idx="807">1791</cx:pt>
          <cx:pt idx="808">1790</cx:pt>
          <cx:pt idx="809">1790</cx:pt>
          <cx:pt idx="810">1790</cx:pt>
          <cx:pt idx="811">1790</cx:pt>
          <cx:pt idx="812">1790</cx:pt>
          <cx:pt idx="813">1789</cx:pt>
          <cx:pt idx="814">1789</cx:pt>
          <cx:pt idx="815">1789</cx:pt>
          <cx:pt idx="816">1789</cx:pt>
          <cx:pt idx="817">1788</cx:pt>
          <cx:pt idx="818">1788</cx:pt>
          <cx:pt idx="819">1788</cx:pt>
          <cx:pt idx="820">1788</cx:pt>
          <cx:pt idx="821">1787</cx:pt>
          <cx:pt idx="822">1787</cx:pt>
          <cx:pt idx="823">1787</cx:pt>
          <cx:pt idx="824">1787</cx:pt>
          <cx:pt idx="825">1787</cx:pt>
          <cx:pt idx="826">1787</cx:pt>
          <cx:pt idx="827">1787</cx:pt>
          <cx:pt idx="828">1786</cx:pt>
          <cx:pt idx="829">1786</cx:pt>
          <cx:pt idx="830">1786</cx:pt>
          <cx:pt idx="831">1785</cx:pt>
          <cx:pt idx="832">1785</cx:pt>
          <cx:pt idx="833">1784</cx:pt>
          <cx:pt idx="834">1784</cx:pt>
          <cx:pt idx="835">1784</cx:pt>
          <cx:pt idx="836">1784</cx:pt>
          <cx:pt idx="837">1783</cx:pt>
          <cx:pt idx="838">1783</cx:pt>
          <cx:pt idx="839">1783</cx:pt>
          <cx:pt idx="840">1783</cx:pt>
          <cx:pt idx="841">1782</cx:pt>
          <cx:pt idx="842">1782</cx:pt>
          <cx:pt idx="843">1782</cx:pt>
          <cx:pt idx="844">1782</cx:pt>
          <cx:pt idx="845">1782</cx:pt>
          <cx:pt idx="846">1781</cx:pt>
          <cx:pt idx="847">1781</cx:pt>
          <cx:pt idx="848">1779</cx:pt>
          <cx:pt idx="849">1779</cx:pt>
          <cx:pt idx="850">1779</cx:pt>
          <cx:pt idx="851">1778</cx:pt>
          <cx:pt idx="852">1778</cx:pt>
          <cx:pt idx="853">1778</cx:pt>
          <cx:pt idx="854">1777</cx:pt>
          <cx:pt idx="855">1777</cx:pt>
          <cx:pt idx="856">1776</cx:pt>
          <cx:pt idx="857">1776</cx:pt>
          <cx:pt idx="858">1776</cx:pt>
          <cx:pt idx="859">1775</cx:pt>
          <cx:pt idx="860">1775</cx:pt>
          <cx:pt idx="861">1775</cx:pt>
          <cx:pt idx="862">1775</cx:pt>
          <cx:pt idx="863">1775</cx:pt>
          <cx:pt idx="864">1775</cx:pt>
          <cx:pt idx="865">1774</cx:pt>
          <cx:pt idx="866">1774</cx:pt>
          <cx:pt idx="867">1774</cx:pt>
          <cx:pt idx="868">1774</cx:pt>
          <cx:pt idx="869">1773</cx:pt>
          <cx:pt idx="870">1773</cx:pt>
          <cx:pt idx="871">1773</cx:pt>
          <cx:pt idx="872">1773</cx:pt>
          <cx:pt idx="873">1772</cx:pt>
          <cx:pt idx="874">1772</cx:pt>
          <cx:pt idx="875">1771</cx:pt>
          <cx:pt idx="876">1771</cx:pt>
          <cx:pt idx="877">1771</cx:pt>
          <cx:pt idx="878">1770</cx:pt>
          <cx:pt idx="879">1770</cx:pt>
          <cx:pt idx="880">1769</cx:pt>
          <cx:pt idx="881">1769</cx:pt>
          <cx:pt idx="882">1769</cx:pt>
          <cx:pt idx="883">1769</cx:pt>
          <cx:pt idx="884">1769</cx:pt>
          <cx:pt idx="885">1769</cx:pt>
          <cx:pt idx="886">1768</cx:pt>
          <cx:pt idx="887">1768</cx:pt>
          <cx:pt idx="888">1768</cx:pt>
          <cx:pt idx="889">1768</cx:pt>
          <cx:pt idx="890">1767</cx:pt>
          <cx:pt idx="891">1767</cx:pt>
          <cx:pt idx="892">1766</cx:pt>
          <cx:pt idx="893">1766</cx:pt>
          <cx:pt idx="894">1766</cx:pt>
          <cx:pt idx="895">1766</cx:pt>
          <cx:pt idx="896">1766</cx:pt>
          <cx:pt idx="897">1766</cx:pt>
          <cx:pt idx="898">1765</cx:pt>
          <cx:pt idx="899">1765</cx:pt>
          <cx:pt idx="900">1764</cx:pt>
          <cx:pt idx="901">1764</cx:pt>
          <cx:pt idx="902">1764</cx:pt>
          <cx:pt idx="903">1764</cx:pt>
          <cx:pt idx="904">1764</cx:pt>
          <cx:pt idx="905">1763</cx:pt>
          <cx:pt idx="906">1763</cx:pt>
          <cx:pt idx="907">1763</cx:pt>
          <cx:pt idx="908">1763</cx:pt>
          <cx:pt idx="909">1762</cx:pt>
          <cx:pt idx="910">1762</cx:pt>
          <cx:pt idx="911">1762</cx:pt>
          <cx:pt idx="912">1762</cx:pt>
          <cx:pt idx="913">1762</cx:pt>
          <cx:pt idx="914">1761</cx:pt>
          <cx:pt idx="915">1761</cx:pt>
          <cx:pt idx="916">1760</cx:pt>
          <cx:pt idx="917">1760</cx:pt>
          <cx:pt idx="918">1759</cx:pt>
          <cx:pt idx="919">1758</cx:pt>
          <cx:pt idx="920">1757</cx:pt>
          <cx:pt idx="921">1756</cx:pt>
          <cx:pt idx="922">1756</cx:pt>
          <cx:pt idx="923">1756</cx:pt>
          <cx:pt idx="924">1756</cx:pt>
          <cx:pt idx="925">1756</cx:pt>
          <cx:pt idx="926">1755</cx:pt>
          <cx:pt idx="927">1755</cx:pt>
          <cx:pt idx="928">1755</cx:pt>
          <cx:pt idx="929">1755</cx:pt>
          <cx:pt idx="930">1755</cx:pt>
          <cx:pt idx="931">1755</cx:pt>
          <cx:pt idx="932">1754</cx:pt>
          <cx:pt idx="933">1754</cx:pt>
          <cx:pt idx="934">1754</cx:pt>
          <cx:pt idx="935">1754</cx:pt>
          <cx:pt idx="936">1754</cx:pt>
          <cx:pt idx="937">1754</cx:pt>
          <cx:pt idx="938">1753</cx:pt>
          <cx:pt idx="939">1753</cx:pt>
          <cx:pt idx="940">1753</cx:pt>
          <cx:pt idx="941">1752</cx:pt>
          <cx:pt idx="942">1752</cx:pt>
          <cx:pt idx="943">1751</cx:pt>
          <cx:pt idx="944">1751</cx:pt>
          <cx:pt idx="945">1751</cx:pt>
          <cx:pt idx="946">1751</cx:pt>
          <cx:pt idx="947">1750</cx:pt>
          <cx:pt idx="948">1750</cx:pt>
          <cx:pt idx="949">1750</cx:pt>
          <cx:pt idx="950">1749</cx:pt>
          <cx:pt idx="951">1748</cx:pt>
          <cx:pt idx="952">1748</cx:pt>
          <cx:pt idx="953">1747</cx:pt>
          <cx:pt idx="954">1747</cx:pt>
          <cx:pt idx="955">1747</cx:pt>
          <cx:pt idx="956">1747</cx:pt>
          <cx:pt idx="957">1747</cx:pt>
          <cx:pt idx="958">1746</cx:pt>
          <cx:pt idx="959">1746</cx:pt>
          <cx:pt idx="960">1745</cx:pt>
          <cx:pt idx="961">1745</cx:pt>
          <cx:pt idx="962">1745</cx:pt>
          <cx:pt idx="963">1744</cx:pt>
          <cx:pt idx="964">1743</cx:pt>
          <cx:pt idx="965">1743</cx:pt>
          <cx:pt idx="966">1742</cx:pt>
          <cx:pt idx="967">1741</cx:pt>
          <cx:pt idx="968">1741</cx:pt>
          <cx:pt idx="969">1741</cx:pt>
          <cx:pt idx="970">1741</cx:pt>
          <cx:pt idx="971">1741</cx:pt>
          <cx:pt idx="972">1740</cx:pt>
          <cx:pt idx="973">1740</cx:pt>
          <cx:pt idx="974">1740</cx:pt>
          <cx:pt idx="975">1740</cx:pt>
          <cx:pt idx="976">1740</cx:pt>
          <cx:pt idx="977">1739</cx:pt>
          <cx:pt idx="978">1739</cx:pt>
          <cx:pt idx="979">1739</cx:pt>
          <cx:pt idx="980">1739</cx:pt>
          <cx:pt idx="981">1738</cx:pt>
          <cx:pt idx="982">1738</cx:pt>
          <cx:pt idx="983">1737</cx:pt>
          <cx:pt idx="984">1737</cx:pt>
          <cx:pt idx="985">1737</cx:pt>
          <cx:pt idx="986">1737</cx:pt>
          <cx:pt idx="987">1737</cx:pt>
          <cx:pt idx="988">1737</cx:pt>
          <cx:pt idx="989">1737</cx:pt>
          <cx:pt idx="990">1736</cx:pt>
          <cx:pt idx="991">1736</cx:pt>
          <cx:pt idx="992">1736</cx:pt>
          <cx:pt idx="993">1736</cx:pt>
          <cx:pt idx="994">1735</cx:pt>
          <cx:pt idx="995">1735</cx:pt>
          <cx:pt idx="996">1735</cx:pt>
          <cx:pt idx="997">1733</cx:pt>
          <cx:pt idx="998">1732</cx:pt>
          <cx:pt idx="999">1732</cx:pt>
          <cx:pt idx="1000">1732</cx:pt>
          <cx:pt idx="1001">1731</cx:pt>
          <cx:pt idx="1002">1731</cx:pt>
          <cx:pt idx="1003">1730</cx:pt>
          <cx:pt idx="1004">1730</cx:pt>
          <cx:pt idx="1005">1730</cx:pt>
          <cx:pt idx="1006">1730</cx:pt>
          <cx:pt idx="1007">1730</cx:pt>
          <cx:pt idx="1008">1730</cx:pt>
          <cx:pt idx="1009">1730</cx:pt>
          <cx:pt idx="1010">1729</cx:pt>
          <cx:pt idx="1011">1729</cx:pt>
          <cx:pt idx="1012">1728</cx:pt>
          <cx:pt idx="1013">1728</cx:pt>
          <cx:pt idx="1014">1728</cx:pt>
          <cx:pt idx="1015">1727</cx:pt>
          <cx:pt idx="1016">1727</cx:pt>
          <cx:pt idx="1017">1727</cx:pt>
          <cx:pt idx="1018">1726</cx:pt>
          <cx:pt idx="1019">1726</cx:pt>
          <cx:pt idx="1020">1725</cx:pt>
          <cx:pt idx="1021">1725</cx:pt>
          <cx:pt idx="1022">1724</cx:pt>
          <cx:pt idx="1023">1724</cx:pt>
          <cx:pt idx="1024">1724</cx:pt>
          <cx:pt idx="1025">1724</cx:pt>
          <cx:pt idx="1026">1723</cx:pt>
          <cx:pt idx="1027">1723</cx:pt>
          <cx:pt idx="1028">1722</cx:pt>
          <cx:pt idx="1029">1722</cx:pt>
          <cx:pt idx="1030">1722</cx:pt>
          <cx:pt idx="1031">1722</cx:pt>
          <cx:pt idx="1032">1722</cx:pt>
          <cx:pt idx="1033">1721</cx:pt>
          <cx:pt idx="1034">1721</cx:pt>
          <cx:pt idx="1035">1721</cx:pt>
          <cx:pt idx="1036">1721</cx:pt>
          <cx:pt idx="1037">1721</cx:pt>
          <cx:pt idx="1038">1721</cx:pt>
          <cx:pt idx="1039">1720</cx:pt>
          <cx:pt idx="1040">1720</cx:pt>
          <cx:pt idx="1041">1720</cx:pt>
          <cx:pt idx="1042">1720</cx:pt>
          <cx:pt idx="1043">1720</cx:pt>
          <cx:pt idx="1044">1718</cx:pt>
          <cx:pt idx="1045">1718</cx:pt>
          <cx:pt idx="1046">1718</cx:pt>
          <cx:pt idx="1047">1717</cx:pt>
          <cx:pt idx="1048">1717</cx:pt>
          <cx:pt idx="1049">1717</cx:pt>
          <cx:pt idx="1050">1717</cx:pt>
          <cx:pt idx="1051">1716</cx:pt>
          <cx:pt idx="1052">1716</cx:pt>
          <cx:pt idx="1053">1715</cx:pt>
          <cx:pt idx="1054">1715</cx:pt>
          <cx:pt idx="1055">1714</cx:pt>
          <cx:pt idx="1056">1714</cx:pt>
          <cx:pt idx="1057">1713</cx:pt>
          <cx:pt idx="1058">1712</cx:pt>
          <cx:pt idx="1059">1712</cx:pt>
          <cx:pt idx="1060">1712</cx:pt>
          <cx:pt idx="1061">1712</cx:pt>
          <cx:pt idx="1062">1712</cx:pt>
          <cx:pt idx="1063">1712</cx:pt>
          <cx:pt idx="1064">1712</cx:pt>
          <cx:pt idx="1065">1712</cx:pt>
          <cx:pt idx="1066">1711</cx:pt>
          <cx:pt idx="1067">1711</cx:pt>
          <cx:pt idx="1068">1710</cx:pt>
          <cx:pt idx="1069">1710</cx:pt>
          <cx:pt idx="1070">1709</cx:pt>
          <cx:pt idx="1071">1709</cx:pt>
          <cx:pt idx="1072">1709</cx:pt>
          <cx:pt idx="1073">1709</cx:pt>
          <cx:pt idx="1074">1709</cx:pt>
          <cx:pt idx="1075">1709</cx:pt>
          <cx:pt idx="1076">1708</cx:pt>
          <cx:pt idx="1077">1707</cx:pt>
          <cx:pt idx="1078">1707</cx:pt>
          <cx:pt idx="1079">1707</cx:pt>
          <cx:pt idx="1080">1707</cx:pt>
          <cx:pt idx="1081">1706</cx:pt>
          <cx:pt idx="1082">1706</cx:pt>
          <cx:pt idx="1083">1706</cx:pt>
          <cx:pt idx="1084">1705</cx:pt>
          <cx:pt idx="1085">1705</cx:pt>
          <cx:pt idx="1086">1705</cx:pt>
          <cx:pt idx="1087">1705</cx:pt>
          <cx:pt idx="1088">1704</cx:pt>
          <cx:pt idx="1089">1704</cx:pt>
          <cx:pt idx="1090">1703</cx:pt>
          <cx:pt idx="1091">1703</cx:pt>
          <cx:pt idx="1092">1703</cx:pt>
          <cx:pt idx="1093">1703</cx:pt>
          <cx:pt idx="1094">1703</cx:pt>
          <cx:pt idx="1095">1703</cx:pt>
          <cx:pt idx="1096">1702</cx:pt>
          <cx:pt idx="1097">1702</cx:pt>
          <cx:pt idx="1098">1702</cx:pt>
          <cx:pt idx="1099">1702</cx:pt>
          <cx:pt idx="1100">1701</cx:pt>
          <cx:pt idx="1101">1701</cx:pt>
          <cx:pt idx="1102">1700</cx:pt>
          <cx:pt idx="1103">1700</cx:pt>
          <cx:pt idx="1104">1699</cx:pt>
          <cx:pt idx="1105">1699</cx:pt>
          <cx:pt idx="1106">1698</cx:pt>
          <cx:pt idx="1107">1698</cx:pt>
          <cx:pt idx="1108">1698</cx:pt>
          <cx:pt idx="1109">1698</cx:pt>
          <cx:pt idx="1110">1697</cx:pt>
          <cx:pt idx="1111">1696</cx:pt>
          <cx:pt idx="1112">1695</cx:pt>
          <cx:pt idx="1113">1695</cx:pt>
          <cx:pt idx="1114">1694</cx:pt>
          <cx:pt idx="1115">1694</cx:pt>
          <cx:pt idx="1116">1693</cx:pt>
          <cx:pt idx="1117">1693</cx:pt>
          <cx:pt idx="1118">1693</cx:pt>
          <cx:pt idx="1119">1692</cx:pt>
          <cx:pt idx="1120">1692</cx:pt>
          <cx:pt idx="1121">1691</cx:pt>
          <cx:pt idx="1122">1689</cx:pt>
          <cx:pt idx="1123">1689</cx:pt>
          <cx:pt idx="1124">1689</cx:pt>
          <cx:pt idx="1125">1689</cx:pt>
          <cx:pt idx="1126">1689</cx:pt>
          <cx:pt idx="1127">1689</cx:pt>
          <cx:pt idx="1128">1687</cx:pt>
          <cx:pt idx="1129">1687</cx:pt>
          <cx:pt idx="1130">1687</cx:pt>
          <cx:pt idx="1131">1686</cx:pt>
          <cx:pt idx="1132">1685</cx:pt>
          <cx:pt idx="1133">1684</cx:pt>
          <cx:pt idx="1134">1684</cx:pt>
          <cx:pt idx="1135">1683</cx:pt>
          <cx:pt idx="1136">1683</cx:pt>
          <cx:pt idx="1137">1683</cx:pt>
          <cx:pt idx="1138">1683</cx:pt>
          <cx:pt idx="1139">1682</cx:pt>
          <cx:pt idx="1140">1682</cx:pt>
          <cx:pt idx="1141">1682</cx:pt>
          <cx:pt idx="1142">1681</cx:pt>
          <cx:pt idx="1143">1681</cx:pt>
          <cx:pt idx="1144">1681</cx:pt>
          <cx:pt idx="1145">1681</cx:pt>
          <cx:pt idx="1146">1681</cx:pt>
          <cx:pt idx="1147">1680</cx:pt>
          <cx:pt idx="1148">1680</cx:pt>
          <cx:pt idx="1149">1680</cx:pt>
          <cx:pt idx="1150">1679</cx:pt>
          <cx:pt idx="1151">1679</cx:pt>
          <cx:pt idx="1152">1679</cx:pt>
          <cx:pt idx="1153">1678</cx:pt>
          <cx:pt idx="1154">1677</cx:pt>
          <cx:pt idx="1155">1677</cx:pt>
          <cx:pt idx="1156">1677</cx:pt>
          <cx:pt idx="1157">1676</cx:pt>
          <cx:pt idx="1158">1676</cx:pt>
          <cx:pt idx="1159">1676</cx:pt>
          <cx:pt idx="1160">1676</cx:pt>
          <cx:pt idx="1161">1675</cx:pt>
          <cx:pt idx="1162">1675</cx:pt>
          <cx:pt idx="1163">1675</cx:pt>
          <cx:pt idx="1164">1675</cx:pt>
          <cx:pt idx="1165">1675</cx:pt>
          <cx:pt idx="1166">1674</cx:pt>
          <cx:pt idx="1167">1674</cx:pt>
          <cx:pt idx="1168">1674</cx:pt>
          <cx:pt idx="1169">1673</cx:pt>
          <cx:pt idx="1170">1673</cx:pt>
          <cx:pt idx="1171">1673</cx:pt>
          <cx:pt idx="1172">1673</cx:pt>
          <cx:pt idx="1173">1673</cx:pt>
          <cx:pt idx="1174">1673</cx:pt>
          <cx:pt idx="1175">1673</cx:pt>
          <cx:pt idx="1176">1672</cx:pt>
          <cx:pt idx="1177">1671</cx:pt>
          <cx:pt idx="1178">1671</cx:pt>
          <cx:pt idx="1179">1669</cx:pt>
          <cx:pt idx="1180">1669</cx:pt>
          <cx:pt idx="1181">1669</cx:pt>
          <cx:pt idx="1182">1669</cx:pt>
          <cx:pt idx="1183">1667</cx:pt>
          <cx:pt idx="1184">1666</cx:pt>
          <cx:pt idx="1185">1666</cx:pt>
          <cx:pt idx="1186">1665</cx:pt>
          <cx:pt idx="1187">1665</cx:pt>
          <cx:pt idx="1188">1665</cx:pt>
          <cx:pt idx="1189">1665</cx:pt>
          <cx:pt idx="1190">1665</cx:pt>
          <cx:pt idx="1191">1664</cx:pt>
          <cx:pt idx="1192">1663</cx:pt>
          <cx:pt idx="1193">1663</cx:pt>
          <cx:pt idx="1194">1663</cx:pt>
          <cx:pt idx="1195">1662</cx:pt>
          <cx:pt idx="1196">1662</cx:pt>
          <cx:pt idx="1197">1662</cx:pt>
          <cx:pt idx="1198">1661</cx:pt>
          <cx:pt idx="1199">1661</cx:pt>
          <cx:pt idx="1200">1660</cx:pt>
          <cx:pt idx="1201">1660</cx:pt>
          <cx:pt idx="1202">1660</cx:pt>
          <cx:pt idx="1203">1660</cx:pt>
          <cx:pt idx="1204">1659</cx:pt>
          <cx:pt idx="1205">1657</cx:pt>
          <cx:pt idx="1206">1657</cx:pt>
          <cx:pt idx="1207">1657</cx:pt>
          <cx:pt idx="1208">1657</cx:pt>
          <cx:pt idx="1209">1657</cx:pt>
          <cx:pt idx="1210">1656</cx:pt>
          <cx:pt idx="1211">1656</cx:pt>
          <cx:pt idx="1212">1656</cx:pt>
          <cx:pt idx="1213">1655</cx:pt>
          <cx:pt idx="1214">1655</cx:pt>
          <cx:pt idx="1215">1655</cx:pt>
          <cx:pt idx="1216">1655</cx:pt>
          <cx:pt idx="1217">1654</cx:pt>
          <cx:pt idx="1218">1654</cx:pt>
          <cx:pt idx="1219">1654</cx:pt>
          <cx:pt idx="1220">1653</cx:pt>
          <cx:pt idx="1221">1653</cx:pt>
          <cx:pt idx="1222">1653</cx:pt>
          <cx:pt idx="1223">1652</cx:pt>
          <cx:pt idx="1224">1650</cx:pt>
          <cx:pt idx="1225">1650</cx:pt>
          <cx:pt idx="1226">1650</cx:pt>
          <cx:pt idx="1227">1650</cx:pt>
          <cx:pt idx="1228">1649</cx:pt>
          <cx:pt idx="1229">1649</cx:pt>
          <cx:pt idx="1230">1649</cx:pt>
          <cx:pt idx="1231">1648</cx:pt>
          <cx:pt idx="1232">1648</cx:pt>
          <cx:pt idx="1233">1648</cx:pt>
          <cx:pt idx="1234">1648</cx:pt>
          <cx:pt idx="1235">1647</cx:pt>
          <cx:pt idx="1236">1647</cx:pt>
          <cx:pt idx="1237">1646</cx:pt>
          <cx:pt idx="1238">1646</cx:pt>
          <cx:pt idx="1239">1646</cx:pt>
          <cx:pt idx="1240">1646</cx:pt>
          <cx:pt idx="1241">1645</cx:pt>
          <cx:pt idx="1242">1645</cx:pt>
          <cx:pt idx="1243">1645</cx:pt>
          <cx:pt idx="1244">1645</cx:pt>
          <cx:pt idx="1245">1645</cx:pt>
          <cx:pt idx="1246">1644</cx:pt>
          <cx:pt idx="1247">1644</cx:pt>
          <cx:pt idx="1248">1644</cx:pt>
          <cx:pt idx="1249">1642</cx:pt>
          <cx:pt idx="1250">1642</cx:pt>
          <cx:pt idx="1251">1641</cx:pt>
          <cx:pt idx="1252">1641</cx:pt>
          <cx:pt idx="1253">1641</cx:pt>
          <cx:pt idx="1254">1640</cx:pt>
          <cx:pt idx="1255">1640</cx:pt>
          <cx:pt idx="1256">1639</cx:pt>
          <cx:pt idx="1257">1639</cx:pt>
          <cx:pt idx="1258">1639</cx:pt>
          <cx:pt idx="1259">1638</cx:pt>
          <cx:pt idx="1260">1638</cx:pt>
          <cx:pt idx="1261">1637</cx:pt>
          <cx:pt idx="1262">1637</cx:pt>
          <cx:pt idx="1263">1636</cx:pt>
          <cx:pt idx="1264">1636</cx:pt>
          <cx:pt idx="1265">1635</cx:pt>
          <cx:pt idx="1266">1635</cx:pt>
          <cx:pt idx="1267">1634</cx:pt>
          <cx:pt idx="1268">1633</cx:pt>
          <cx:pt idx="1269">1632</cx:pt>
          <cx:pt idx="1270">1632</cx:pt>
          <cx:pt idx="1271">1632</cx:pt>
          <cx:pt idx="1272">1631</cx:pt>
          <cx:pt idx="1273">1631</cx:pt>
          <cx:pt idx="1274">1631</cx:pt>
          <cx:pt idx="1275">1630</cx:pt>
          <cx:pt idx="1276">1630</cx:pt>
          <cx:pt idx="1277">1630</cx:pt>
          <cx:pt idx="1278">1629</cx:pt>
          <cx:pt idx="1279">1629</cx:pt>
          <cx:pt idx="1280">1629</cx:pt>
          <cx:pt idx="1281">1628</cx:pt>
          <cx:pt idx="1282">1627</cx:pt>
          <cx:pt idx="1283">1627</cx:pt>
          <cx:pt idx="1284">1627</cx:pt>
          <cx:pt idx="1285">1627</cx:pt>
          <cx:pt idx="1286">1626</cx:pt>
          <cx:pt idx="1287">1626</cx:pt>
          <cx:pt idx="1288">1625</cx:pt>
          <cx:pt idx="1289">1625</cx:pt>
          <cx:pt idx="1290">1624</cx:pt>
          <cx:pt idx="1291">1623</cx:pt>
          <cx:pt idx="1292">1623</cx:pt>
          <cx:pt idx="1293">1623</cx:pt>
          <cx:pt idx="1294">1623</cx:pt>
          <cx:pt idx="1295">1622</cx:pt>
          <cx:pt idx="1296">1622</cx:pt>
          <cx:pt idx="1297">1622</cx:pt>
          <cx:pt idx="1298">1621</cx:pt>
          <cx:pt idx="1299">1621</cx:pt>
          <cx:pt idx="1300">1620</cx:pt>
          <cx:pt idx="1301">1620</cx:pt>
          <cx:pt idx="1302">1619</cx:pt>
          <cx:pt idx="1303">1619</cx:pt>
          <cx:pt idx="1304">1618</cx:pt>
          <cx:pt idx="1305">1617</cx:pt>
          <cx:pt idx="1306">1617</cx:pt>
          <cx:pt idx="1307">1617</cx:pt>
          <cx:pt idx="1308">1617</cx:pt>
          <cx:pt idx="1309">1617</cx:pt>
          <cx:pt idx="1310">1616</cx:pt>
          <cx:pt idx="1311">1616</cx:pt>
          <cx:pt idx="1312">1615</cx:pt>
          <cx:pt idx="1313">1615</cx:pt>
          <cx:pt idx="1314">1615</cx:pt>
          <cx:pt idx="1315">1614</cx:pt>
          <cx:pt idx="1316">1613</cx:pt>
          <cx:pt idx="1317">1613</cx:pt>
          <cx:pt idx="1318">1612</cx:pt>
          <cx:pt idx="1319">1612</cx:pt>
          <cx:pt idx="1320">1611</cx:pt>
          <cx:pt idx="1321">1611</cx:pt>
          <cx:pt idx="1322">1610</cx:pt>
          <cx:pt idx="1323">1610</cx:pt>
          <cx:pt idx="1324">1607</cx:pt>
          <cx:pt idx="1325">1605</cx:pt>
          <cx:pt idx="1326">1604</cx:pt>
          <cx:pt idx="1327">1604</cx:pt>
          <cx:pt idx="1328">1601</cx:pt>
          <cx:pt idx="1329">1600</cx:pt>
          <cx:pt idx="1330">1600</cx:pt>
          <cx:pt idx="1331">1596</cx:pt>
          <cx:pt idx="1332">1594</cx:pt>
          <cx:pt idx="1333">1593</cx:pt>
          <cx:pt idx="1334">1593</cx:pt>
          <cx:pt idx="1335">1592</cx:pt>
          <cx:pt idx="1336">1590</cx:pt>
          <cx:pt idx="1337">1587</cx:pt>
          <cx:pt idx="1338">1587</cx:pt>
          <cx:pt idx="1339">1586</cx:pt>
          <cx:pt idx="1340">1585</cx:pt>
          <cx:pt idx="1341">1584</cx:pt>
          <cx:pt idx="1342">1584</cx:pt>
          <cx:pt idx="1343">1584</cx:pt>
          <cx:pt idx="1344">1581</cx:pt>
          <cx:pt idx="1345">1580</cx:pt>
          <cx:pt idx="1346">1579</cx:pt>
          <cx:pt idx="1347">1579</cx:pt>
          <cx:pt idx="1348">1578</cx:pt>
          <cx:pt idx="1349">1576</cx:pt>
          <cx:pt idx="1350">1572</cx:pt>
          <cx:pt idx="1351">1572</cx:pt>
          <cx:pt idx="1352">1571</cx:pt>
          <cx:pt idx="1353">1567</cx:pt>
          <cx:pt idx="1354">1567</cx:pt>
          <cx:pt idx="1355">1565</cx:pt>
          <cx:pt idx="1356">1564</cx:pt>
          <cx:pt idx="1357">1560</cx:pt>
          <cx:pt idx="1358">1559</cx:pt>
          <cx:pt idx="1359">1557</cx:pt>
          <cx:pt idx="1360">1556</cx:pt>
          <cx:pt idx="1361">1554</cx:pt>
          <cx:pt idx="1362">1553</cx:pt>
          <cx:pt idx="1363">1553</cx:pt>
          <cx:pt idx="1364">1551</cx:pt>
          <cx:pt idx="1365">1549</cx:pt>
          <cx:pt idx="1366">1548</cx:pt>
          <cx:pt idx="1367">1544</cx:pt>
          <cx:pt idx="1368">1544</cx:pt>
          <cx:pt idx="1369">1543</cx:pt>
          <cx:pt idx="1370">1542</cx:pt>
          <cx:pt idx="1371">1541</cx:pt>
          <cx:pt idx="1372">1537</cx:pt>
          <cx:pt idx="1373">1537</cx:pt>
          <cx:pt idx="1374">1534</cx:pt>
          <cx:pt idx="1375">1533</cx:pt>
          <cx:pt idx="1376">1532</cx:pt>
          <cx:pt idx="1377">1531</cx:pt>
          <cx:pt idx="1378">1530</cx:pt>
          <cx:pt idx="1379">1530</cx:pt>
          <cx:pt idx="1380">1530</cx:pt>
          <cx:pt idx="1381">1525</cx:pt>
          <cx:pt idx="1382">1521</cx:pt>
          <cx:pt idx="1383">1518</cx:pt>
          <cx:pt idx="1384">1511</cx:pt>
          <cx:pt idx="1385">1510</cx:pt>
          <cx:pt idx="1386">1510</cx:pt>
          <cx:pt idx="1387">1508</cx:pt>
          <cx:pt idx="1388">1507</cx:pt>
          <cx:pt idx="1389">1500</cx:pt>
          <cx:pt idx="1390">1492</cx:pt>
          <cx:pt idx="1391">1489</cx:pt>
          <cx:pt idx="1392">1482</cx:pt>
          <cx:pt idx="1393">1480</cx:pt>
          <cx:pt idx="1394">1479</cx:pt>
          <cx:pt idx="1395">1471</cx:pt>
          <cx:pt idx="1396">1467</cx:pt>
          <cx:pt idx="1397">1464</cx:pt>
          <cx:pt idx="1398">1462</cx:pt>
          <cx:pt idx="1399">1451</cx:pt>
          <cx:pt idx="1400">1447</cx:pt>
          <cx:pt idx="1401">1440</cx:pt>
          <cx:pt idx="1402">1440</cx:pt>
          <cx:pt idx="1403">1431</cx:pt>
          <cx:pt idx="1404">1415</cx:pt>
          <cx:pt idx="1405">1412</cx:pt>
          <cx:pt idx="1406">1352</cx:pt>
        </cx:lvl>
      </cx:numDim>
    </cx:data>
  </cx:chartData>
  <cx:chart>
    <cx:plotArea>
      <cx:plotAreaRegion>
        <cx:series layoutId="clusteredColumn" uniqueId="{D6D78AB6-68BF-4713-A127-482B74EDDF5E}">
          <cx:tx>
            <cx:txData>
              <cx:f>Sheet2!$C$1</cx:f>
              <cx:v>Column3</cx:v>
            </cx:txData>
          </cx:tx>
          <cx:dataId val="0"/>
          <cx:layoutPr>
            <cx:binning intervalClosed="r"/>
          </cx:layoutPr>
        </cx:series>
      </cx:plotAreaRegion>
      <cx:axis id="0" hidden="1">
        <cx:catScaling gapWidth="0"/>
        <cx:tickLabels/>
        <cx:txPr>
          <a:bodyPr vertOverflow="overflow" horzOverflow="overflow" wrap="square" lIns="0" tIns="0" rIns="0" bIns="0"/>
          <a:lstStyle/>
          <a:p>
            <a:pPr algn="ctr" rtl="0">
              <a:defRPr sz="2200" b="0" baseline="0">
                <a:solidFill>
                  <a:srgbClr val="595959"/>
                </a:solidFill>
                <a:latin typeface="Calibri" panose="020F0502020204030204" pitchFamily="34" charset="0"/>
                <a:ea typeface="Calibri" panose="020F0502020204030204" pitchFamily="34" charset="0"/>
                <a:cs typeface="Calibri" panose="020F0502020204030204" pitchFamily="34" charset="0"/>
              </a:defRPr>
            </a:pPr>
            <a:endParaRPr lang="en-US" sz="2200" baseline="0"/>
          </a:p>
        </cx:txPr>
      </cx:axis>
      <cx:axis id="1">
        <cx:valScaling/>
        <cx:title>
          <cx:tx>
            <cx:txData>
              <cx:v>Number of herds</cx:v>
            </cx:txData>
          </cx:tx>
          <cx:txPr>
            <a:bodyPr spcFirstLastPara="1" vertOverflow="ellipsis" horzOverflow="overflow" wrap="square" lIns="0" tIns="0" rIns="0" bIns="0" anchor="ctr" anchorCtr="1"/>
            <a:lstStyle/>
            <a:p>
              <a:pPr algn="ctr" rtl="0">
                <a:defRPr sz="2200" baseline="0"/>
              </a:pPr>
              <a:r>
                <a:rPr lang="en-US" sz="2200" b="0" i="0" u="none" strike="noStrike" baseline="0">
                  <a:solidFill>
                    <a:sysClr val="windowText" lastClr="000000">
                      <a:lumMod val="65000"/>
                      <a:lumOff val="35000"/>
                    </a:sysClr>
                  </a:solidFill>
                  <a:latin typeface="Calibri" panose="020F0502020204030204"/>
                </a:rPr>
                <a:t>Number of herds</a:t>
              </a:r>
            </a:p>
          </cx:txPr>
        </cx:title>
        <cx:majorGridlines/>
        <cx:tickLabels/>
        <cx:txPr>
          <a:bodyPr vertOverflow="overflow" horzOverflow="overflow" wrap="square" lIns="0" tIns="0" rIns="0" bIns="0"/>
          <a:lstStyle/>
          <a:p>
            <a:pPr algn="ctr" rtl="0">
              <a:defRPr sz="2200" b="0" baseline="0">
                <a:solidFill>
                  <a:srgbClr val="595959"/>
                </a:solidFill>
                <a:latin typeface="Calibri" panose="020F0502020204030204" pitchFamily="34" charset="0"/>
                <a:ea typeface="Calibri" panose="020F0502020204030204" pitchFamily="34" charset="0"/>
                <a:cs typeface="Calibri" panose="020F0502020204030204" pitchFamily="34" charset="0"/>
              </a:defRPr>
            </a:pPr>
            <a:endParaRPr lang="en-US" sz="2200" baseline="0"/>
          </a:p>
        </cx:txPr>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628720-454B-481B-8312-8A1B4269CA0F}" type="datetimeFigureOut">
              <a:rPr lang="en-US" smtClean="0"/>
              <a:pPr/>
              <a:t>6/6/19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60EB8D-23C2-439D-8D6B-DBCC814DEBCD}" type="slidenum">
              <a:rPr lang="en-US" smtClean="0"/>
              <a:pPr/>
              <a:t>‹#›</a:t>
            </a:fld>
            <a:endParaRPr lang="en-US"/>
          </a:p>
        </p:txBody>
      </p:sp>
    </p:spTree>
    <p:extLst>
      <p:ext uri="{BB962C8B-B14F-4D97-AF65-F5344CB8AC3E}">
        <p14:creationId xmlns:p14="http://schemas.microsoft.com/office/powerpoint/2010/main" val="1797018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560EB8D-23C2-439D-8D6B-DBCC814DEBCD}"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BF7C56-861D-499D-8170-A7A5367EEB3B}" type="slidenum">
              <a:rPr lang="en-US" smtClean="0"/>
              <a:pPr/>
              <a:t>6</a:t>
            </a:fld>
            <a:endParaRPr lang="en-US"/>
          </a:p>
        </p:txBody>
      </p:sp>
    </p:spTree>
    <p:extLst>
      <p:ext uri="{BB962C8B-B14F-4D97-AF65-F5344CB8AC3E}">
        <p14:creationId xmlns:p14="http://schemas.microsoft.com/office/powerpoint/2010/main" val="2759943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IP-2017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7680" y="121920"/>
            <a:ext cx="11216640" cy="639763"/>
          </a:xfrm>
        </p:spPr>
        <p:txBody>
          <a:bodyPr/>
          <a:lstStyle/>
          <a:p>
            <a:r>
              <a:rPr lang="en-US" dirty="0"/>
              <a:t>Click to edit Master title style</a:t>
            </a:r>
          </a:p>
        </p:txBody>
      </p:sp>
      <p:sp>
        <p:nvSpPr>
          <p:cNvPr id="3" name="Content Placeholder 2"/>
          <p:cNvSpPr>
            <a:spLocks noGrp="1"/>
          </p:cNvSpPr>
          <p:nvPr>
            <p:ph sz="half" idx="1"/>
          </p:nvPr>
        </p:nvSpPr>
        <p:spPr>
          <a:xfrm>
            <a:off x="487680" y="1188720"/>
            <a:ext cx="11216640" cy="5120640"/>
          </a:xfrm>
        </p:spPr>
        <p:txBody>
          <a:bodyPr/>
          <a:lstStyle>
            <a:lvl1pPr marL="274320" indent="-274320">
              <a:defRPr sz="2700"/>
            </a:lvl1pPr>
            <a:lvl2pPr marL="685800">
              <a:defRPr sz="2700"/>
            </a:lvl2pPr>
            <a:lvl3pPr marL="960120" indent="-274320">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AIP-2017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7680" y="121920"/>
            <a:ext cx="11216640" cy="639763"/>
          </a:xfrm>
        </p:spPr>
        <p:txBody>
          <a:bodyPr/>
          <a:lstStyle/>
          <a:p>
            <a:r>
              <a:rPr lang="en-US" dirty="0"/>
              <a:t>Click to edit Master title style</a:t>
            </a:r>
          </a:p>
        </p:txBody>
      </p:sp>
      <p:sp>
        <p:nvSpPr>
          <p:cNvPr id="3" name="Content Placeholder 2"/>
          <p:cNvSpPr>
            <a:spLocks noGrp="1"/>
          </p:cNvSpPr>
          <p:nvPr>
            <p:ph sz="half" idx="1"/>
          </p:nvPr>
        </p:nvSpPr>
        <p:spPr>
          <a:xfrm>
            <a:off x="487680" y="1341120"/>
            <a:ext cx="11216640" cy="4876800"/>
          </a:xfrm>
        </p:spPr>
        <p:txBody>
          <a:bodyPr/>
          <a:lstStyle>
            <a:lvl1pPr>
              <a:defRPr sz="3200"/>
            </a:lvl1pPr>
            <a:lvl2pPr>
              <a:defRPr sz="3200"/>
            </a:lvl2pPr>
            <a:lvl3pPr>
              <a:defRPr sz="32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677798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IP-2017 Title Slide">
    <p:spTree>
      <p:nvGrpSpPr>
        <p:cNvPr id="1" name=""/>
        <p:cNvGrpSpPr/>
        <p:nvPr/>
      </p:nvGrpSpPr>
      <p:grpSpPr>
        <a:xfrm>
          <a:off x="0" y="0"/>
          <a:ext cx="0" cy="0"/>
          <a:chOff x="0" y="0"/>
          <a:chExt cx="0" cy="0"/>
        </a:xfrm>
      </p:grpSpPr>
      <p:sp>
        <p:nvSpPr>
          <p:cNvPr id="7" name="Rectangle 6"/>
          <p:cNvSpPr/>
          <p:nvPr/>
        </p:nvSpPr>
        <p:spPr>
          <a:xfrm>
            <a:off x="0" y="0"/>
            <a:ext cx="12192000" cy="3200400"/>
          </a:xfrm>
          <a:prstGeom prst="rect">
            <a:avLst/>
          </a:prstGeom>
          <a:solidFill>
            <a:srgbClr val="24427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sp>
        <p:nvSpPr>
          <p:cNvPr id="2" name="Title 1"/>
          <p:cNvSpPr>
            <a:spLocks noGrp="1"/>
          </p:cNvSpPr>
          <p:nvPr>
            <p:ph type="title"/>
          </p:nvPr>
        </p:nvSpPr>
        <p:spPr>
          <a:xfrm>
            <a:off x="914400" y="889000"/>
            <a:ext cx="10363200" cy="639763"/>
          </a:xfrm>
        </p:spPr>
        <p:txBody>
          <a:bodyPr/>
          <a:lstStyle>
            <a:lvl1pPr algn="l">
              <a:lnSpc>
                <a:spcPts val="6133"/>
              </a:lnSpc>
              <a:defRPr sz="5600"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914400" y="3566160"/>
            <a:ext cx="10363200" cy="2743200"/>
          </a:xfrm>
        </p:spPr>
        <p:txBody>
          <a:bodyPr/>
          <a:lstStyle>
            <a:lvl1pPr>
              <a:spcAft>
                <a:spcPts val="0"/>
              </a:spcAft>
              <a:buNone/>
              <a:defRPr/>
            </a:lvl1pPr>
          </a:lstStyle>
          <a:p>
            <a:pPr lvl="0"/>
            <a:r>
              <a:rPr lang="en-US"/>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IP-2017 Title and Content2">
    <p:spTree>
      <p:nvGrpSpPr>
        <p:cNvPr id="1" name=""/>
        <p:cNvGrpSpPr/>
        <p:nvPr/>
      </p:nvGrpSpPr>
      <p:grpSpPr>
        <a:xfrm>
          <a:off x="0" y="0"/>
          <a:ext cx="0" cy="0"/>
          <a:chOff x="0" y="0"/>
          <a:chExt cx="0" cy="0"/>
        </a:xfrm>
      </p:grpSpPr>
      <p:sp>
        <p:nvSpPr>
          <p:cNvPr id="2" name="Title 1"/>
          <p:cNvSpPr>
            <a:spLocks noGrp="1"/>
          </p:cNvSpPr>
          <p:nvPr>
            <p:ph type="title"/>
          </p:nvPr>
        </p:nvSpPr>
        <p:spPr>
          <a:xfrm>
            <a:off x="487680" y="121920"/>
            <a:ext cx="11216640" cy="63976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02920" y="1188720"/>
            <a:ext cx="5364480" cy="5120640"/>
          </a:xfrm>
        </p:spPr>
        <p:txBody>
          <a:bodyPr/>
          <a:lstStyle>
            <a:lvl1pPr>
              <a:defRPr sz="2700"/>
            </a:lvl1pPr>
            <a:lvl2pPr>
              <a:defRPr sz="27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339840" y="1188720"/>
            <a:ext cx="5364480" cy="5120640"/>
          </a:xfrm>
        </p:spPr>
        <p:txBody>
          <a:bodyPr/>
          <a:lstStyle>
            <a:lvl1pPr>
              <a:defRPr sz="2700"/>
            </a:lvl1pPr>
            <a:lvl2pPr>
              <a:defRPr sz="27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AIP-2018_16:9">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AIP-2017 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AF454D47-2C65-6148-9ED4-591702E47487}"/>
              </a:ext>
            </a:extLst>
          </p:cNvPr>
          <p:cNvSpPr>
            <a:spLocks noGrp="1"/>
          </p:cNvSpPr>
          <p:nvPr>
            <p:ph type="title"/>
          </p:nvPr>
        </p:nvSpPr>
        <p:spPr>
          <a:xfrm>
            <a:off x="487680" y="2767584"/>
            <a:ext cx="11216640" cy="639763"/>
          </a:xfrm>
          <a:prstGeom prst="rect">
            <a:avLst/>
          </a:prstGeom>
        </p:spPr>
        <p:txBody>
          <a:bodyPr vert="horz" lIns="0" tIns="0" rIns="0" bIns="0" rtlCol="0" anchor="ctr" anchorCtr="0">
            <a:noAutofit/>
          </a:bodyPr>
          <a:lstStyle/>
          <a:p>
            <a:r>
              <a:rPr lang="en-US" dirty="0"/>
              <a:t>Click to edit Master title style</a:t>
            </a:r>
          </a:p>
        </p:txBody>
      </p:sp>
    </p:spTree>
    <p:extLst>
      <p:ext uri="{BB962C8B-B14F-4D97-AF65-F5344CB8AC3E}">
        <p14:creationId xmlns:p14="http://schemas.microsoft.com/office/powerpoint/2010/main" val="1550421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IP-2017 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AF454D47-2C65-6148-9ED4-591702E47487}"/>
              </a:ext>
            </a:extLst>
          </p:cNvPr>
          <p:cNvSpPr>
            <a:spLocks noGrp="1"/>
          </p:cNvSpPr>
          <p:nvPr>
            <p:ph type="title"/>
          </p:nvPr>
        </p:nvSpPr>
        <p:spPr>
          <a:xfrm>
            <a:off x="487680" y="2767584"/>
            <a:ext cx="11216640" cy="639763"/>
          </a:xfrm>
          <a:prstGeom prst="rect">
            <a:avLst/>
          </a:prstGeom>
        </p:spPr>
        <p:txBody>
          <a:bodyPr vert="horz" lIns="0" tIns="0" rIns="0" bIns="0" rtlCol="0" anchor="ctr" anchorCtr="0">
            <a:noAutofit/>
          </a:bodyPr>
          <a:lstStyle/>
          <a:p>
            <a:r>
              <a:rPr lang="en-US" dirty="0"/>
              <a:t>Click to edit Master title style</a:t>
            </a:r>
          </a:p>
        </p:txBody>
      </p:sp>
    </p:spTree>
    <p:extLst>
      <p:ext uri="{BB962C8B-B14F-4D97-AF65-F5344CB8AC3E}">
        <p14:creationId xmlns:p14="http://schemas.microsoft.com/office/powerpoint/2010/main" val="1444419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AIP-2017 Title and Content2">
    <p:spTree>
      <p:nvGrpSpPr>
        <p:cNvPr id="1" name=""/>
        <p:cNvGrpSpPr/>
        <p:nvPr/>
      </p:nvGrpSpPr>
      <p:grpSpPr>
        <a:xfrm>
          <a:off x="0" y="0"/>
          <a:ext cx="0" cy="0"/>
          <a:chOff x="0" y="0"/>
          <a:chExt cx="0" cy="0"/>
        </a:xfrm>
      </p:grpSpPr>
      <p:sp>
        <p:nvSpPr>
          <p:cNvPr id="2" name="Title 1"/>
          <p:cNvSpPr>
            <a:spLocks noGrp="1"/>
          </p:cNvSpPr>
          <p:nvPr>
            <p:ph type="title"/>
          </p:nvPr>
        </p:nvSpPr>
        <p:spPr>
          <a:xfrm>
            <a:off x="487680" y="121920"/>
            <a:ext cx="11216640" cy="63976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02920" y="1188720"/>
            <a:ext cx="5364480" cy="5120640"/>
          </a:xfrm>
        </p:spPr>
        <p:txBody>
          <a:bodyPr/>
          <a:lstStyle>
            <a:lvl1pPr>
              <a:defRPr sz="2700"/>
            </a:lvl1pPr>
            <a:lvl2pPr>
              <a:defRPr sz="27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339840" y="1188720"/>
            <a:ext cx="5364480" cy="5120640"/>
          </a:xfrm>
        </p:spPr>
        <p:txBody>
          <a:bodyPr/>
          <a:lstStyle>
            <a:lvl1pPr>
              <a:defRPr sz="2700"/>
            </a:lvl1pPr>
            <a:lvl2pPr>
              <a:defRPr sz="27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368283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AIP-2018_16:9">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60374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USDA symbol 2color Hi Res.jpg"/>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a:xfrm>
            <a:off x="11509248" y="6409773"/>
            <a:ext cx="682752" cy="473627"/>
          </a:xfrm>
          <a:prstGeom prst="rect">
            <a:avLst/>
          </a:prstGeom>
        </p:spPr>
      </p:pic>
      <p:sp>
        <p:nvSpPr>
          <p:cNvPr id="8" name="Rectangle 7"/>
          <p:cNvSpPr/>
          <p:nvPr/>
        </p:nvSpPr>
        <p:spPr>
          <a:xfrm>
            <a:off x="0" y="6639560"/>
            <a:ext cx="11545824" cy="243840"/>
          </a:xfrm>
          <a:prstGeom prst="rect">
            <a:avLst/>
          </a:prstGeom>
          <a:solidFill>
            <a:srgbClr val="0052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7" name="Rectangle 6"/>
          <p:cNvSpPr/>
          <p:nvPr/>
        </p:nvSpPr>
        <p:spPr>
          <a:xfrm>
            <a:off x="0" y="0"/>
            <a:ext cx="12192000" cy="853440"/>
          </a:xfrm>
          <a:prstGeom prst="rect">
            <a:avLst/>
          </a:prstGeom>
          <a:solidFill>
            <a:srgbClr val="24427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sp>
        <p:nvSpPr>
          <p:cNvPr id="2" name="Title Placeholder 1"/>
          <p:cNvSpPr>
            <a:spLocks noGrp="1"/>
          </p:cNvSpPr>
          <p:nvPr>
            <p:ph type="title"/>
          </p:nvPr>
        </p:nvSpPr>
        <p:spPr>
          <a:xfrm>
            <a:off x="487680" y="121920"/>
            <a:ext cx="11216640" cy="639763"/>
          </a:xfrm>
          <a:prstGeom prst="rect">
            <a:avLst/>
          </a:prstGeom>
        </p:spPr>
        <p:txBody>
          <a:bodyPr vert="horz" lIns="0" tIns="0" rIns="0" bIns="0" rtlCol="0" anchor="ctr"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87680" y="1188720"/>
            <a:ext cx="11216640" cy="512064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14" name="TextBox 13"/>
          <p:cNvSpPr txBox="1"/>
          <p:nvPr/>
        </p:nvSpPr>
        <p:spPr>
          <a:xfrm>
            <a:off x="182880" y="6639560"/>
            <a:ext cx="7924800" cy="243840"/>
          </a:xfrm>
          <a:prstGeom prst="rect">
            <a:avLst/>
          </a:prstGeom>
          <a:noFill/>
        </p:spPr>
        <p:txBody>
          <a:bodyPr wrap="square" lIns="0" tIns="0" rIns="0" bIns="0" rtlCol="0" anchor="ctr" anchorCtr="0">
            <a:noAutofit/>
          </a:bodyPr>
          <a:lstStyle/>
          <a:p>
            <a:r>
              <a:rPr lang="en-US" sz="1100" b="1" dirty="0">
                <a:solidFill>
                  <a:schemeClr val="bg1"/>
                </a:solidFill>
              </a:rPr>
              <a:t>2019 World Guernsey Conference, Lancaster, PA, USA, June 10, 2019 (</a:t>
            </a:r>
            <a:fld id="{15B3028D-9398-4C32-B664-7BB0AE0371BF}" type="slidenum">
              <a:rPr lang="en-US" sz="1100" b="1" smtClean="0">
                <a:solidFill>
                  <a:schemeClr val="bg1"/>
                </a:solidFill>
              </a:rPr>
              <a:pPr/>
              <a:t>‹#›</a:t>
            </a:fld>
            <a:r>
              <a:rPr lang="en-US" sz="1100" b="1" dirty="0">
                <a:solidFill>
                  <a:schemeClr val="bg1"/>
                </a:solidFill>
              </a:rPr>
              <a:t>)</a:t>
            </a:r>
          </a:p>
        </p:txBody>
      </p:sp>
      <p:sp>
        <p:nvSpPr>
          <p:cNvPr id="15" name="Rectangle 14"/>
          <p:cNvSpPr/>
          <p:nvPr/>
        </p:nvSpPr>
        <p:spPr>
          <a:xfrm>
            <a:off x="8778240" y="6670746"/>
            <a:ext cx="2682240" cy="169277"/>
          </a:xfrm>
          <a:prstGeom prst="rect">
            <a:avLst/>
          </a:prstGeom>
        </p:spPr>
        <p:txBody>
          <a:bodyPr lIns="0" tIns="0" rIns="0" bIns="0" anchor="ctr" anchorCtr="0">
            <a:spAutoFit/>
          </a:bodyPr>
          <a:lstStyle/>
          <a:p>
            <a:pPr algn="r"/>
            <a:r>
              <a:rPr lang="en-US" sz="1100" b="1" dirty="0">
                <a:solidFill>
                  <a:schemeClr val="bg1"/>
                </a:solidFill>
              </a:rPr>
              <a:t>Cole</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75" r:id="rId6"/>
  </p:sldLayoutIdLst>
  <p:txStyles>
    <p:titleStyle>
      <a:lvl1pPr algn="l" defTabSz="1219170" rtl="0" eaLnBrk="1" latinLnBrk="0" hangingPunct="1">
        <a:spcBef>
          <a:spcPct val="0"/>
        </a:spcBef>
        <a:buNone/>
        <a:defRPr sz="4000" b="1" kern="1200">
          <a:solidFill>
            <a:schemeClr val="bg1"/>
          </a:solidFill>
          <a:latin typeface="+mj-lt"/>
          <a:ea typeface="+mj-ea"/>
          <a:cs typeface="+mj-cs"/>
        </a:defRPr>
      </a:lvl1pPr>
    </p:titleStyle>
    <p:bodyStyle>
      <a:lvl1pPr marL="274320" indent="-274320" algn="l" defTabSz="1219170" rtl="0" eaLnBrk="1" latinLnBrk="0" hangingPunct="1">
        <a:lnSpc>
          <a:spcPts val="2800"/>
        </a:lnSpc>
        <a:spcBef>
          <a:spcPts val="0"/>
        </a:spcBef>
        <a:spcAft>
          <a:spcPts val="2400"/>
        </a:spcAft>
        <a:buFont typeface="Symbol" pitchFamily="18" charset="2"/>
        <a:buChar char=""/>
        <a:defRPr sz="2700" b="1" kern="1200">
          <a:solidFill>
            <a:schemeClr val="tx1"/>
          </a:solidFill>
          <a:latin typeface="+mn-lt"/>
          <a:ea typeface="+mn-ea"/>
          <a:cs typeface="+mn-cs"/>
        </a:defRPr>
      </a:lvl1pPr>
      <a:lvl2pPr marL="685800" indent="-320040" algn="l" defTabSz="1219170" rtl="0" eaLnBrk="1" latinLnBrk="0" hangingPunct="1">
        <a:lnSpc>
          <a:spcPts val="2800"/>
        </a:lnSpc>
        <a:spcBef>
          <a:spcPts val="0"/>
        </a:spcBef>
        <a:spcAft>
          <a:spcPts val="2400"/>
        </a:spcAft>
        <a:buFont typeface="Arial" pitchFamily="34" charset="0"/>
        <a:buChar char="–"/>
        <a:tabLst/>
        <a:defRPr sz="2700" b="1" kern="1200">
          <a:solidFill>
            <a:schemeClr val="tx1"/>
          </a:solidFill>
          <a:latin typeface="+mn-lt"/>
          <a:ea typeface="+mn-ea"/>
          <a:cs typeface="+mn-cs"/>
        </a:defRPr>
      </a:lvl2pPr>
      <a:lvl3pPr marL="960120" indent="-274320" algn="l" defTabSz="1219170" rtl="0" eaLnBrk="1" latinLnBrk="0" hangingPunct="1">
        <a:lnSpc>
          <a:spcPts val="2800"/>
        </a:lnSpc>
        <a:spcBef>
          <a:spcPts val="0"/>
        </a:spcBef>
        <a:spcAft>
          <a:spcPts val="2400"/>
        </a:spcAft>
        <a:buFont typeface="Calibri" pitchFamily="34" charset="0"/>
        <a:buChar char="•"/>
        <a:defRPr sz="2700" b="1"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USDA symbol 2color Hi Res.jpg"/>
          <p:cNvPicPr>
            <a:picLocks noChangeAspect="1"/>
          </p:cNvPicPr>
          <p:nvPr userDrawn="1"/>
        </p:nvPicPr>
        <p:blipFill>
          <a:blip r:embed="rId6" cstate="hqprint">
            <a:extLst>
              <a:ext uri="{28A0092B-C50C-407E-A947-70E740481C1C}">
                <a14:useLocalDpi xmlns:a14="http://schemas.microsoft.com/office/drawing/2010/main"/>
              </a:ext>
            </a:extLst>
          </a:blip>
          <a:srcRect/>
          <a:stretch>
            <a:fillRect/>
          </a:stretch>
        </p:blipFill>
        <p:spPr>
          <a:xfrm>
            <a:off x="11509248" y="6409773"/>
            <a:ext cx="682752" cy="473627"/>
          </a:xfrm>
          <a:prstGeom prst="rect">
            <a:avLst/>
          </a:prstGeom>
        </p:spPr>
      </p:pic>
      <p:sp>
        <p:nvSpPr>
          <p:cNvPr id="8" name="Rectangle 7"/>
          <p:cNvSpPr/>
          <p:nvPr userDrawn="1"/>
        </p:nvSpPr>
        <p:spPr>
          <a:xfrm>
            <a:off x="0" y="6639560"/>
            <a:ext cx="11545824" cy="243840"/>
          </a:xfrm>
          <a:prstGeom prst="rect">
            <a:avLst/>
          </a:prstGeom>
          <a:solidFill>
            <a:srgbClr val="0052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dirty="0"/>
          </a:p>
        </p:txBody>
      </p:sp>
      <p:sp>
        <p:nvSpPr>
          <p:cNvPr id="15" name="Rectangle 14"/>
          <p:cNvSpPr/>
          <p:nvPr userDrawn="1"/>
        </p:nvSpPr>
        <p:spPr>
          <a:xfrm>
            <a:off x="8778240" y="6673278"/>
            <a:ext cx="2682240" cy="164212"/>
          </a:xfrm>
          <a:prstGeom prst="rect">
            <a:avLst/>
          </a:prstGeom>
        </p:spPr>
        <p:txBody>
          <a:bodyPr lIns="0" tIns="0" rIns="0" bIns="0" anchor="ctr" anchorCtr="0">
            <a:spAutoFit/>
          </a:bodyPr>
          <a:lstStyle/>
          <a:p>
            <a:pPr algn="r"/>
            <a:r>
              <a:rPr lang="en-US" sz="1067" b="1" dirty="0">
                <a:solidFill>
                  <a:schemeClr val="bg1"/>
                </a:solidFill>
              </a:rPr>
              <a:t>Cole</a:t>
            </a:r>
          </a:p>
        </p:txBody>
      </p:sp>
      <p:sp>
        <p:nvSpPr>
          <p:cNvPr id="9" name="Title Placeholder 1">
            <a:extLst>
              <a:ext uri="{FF2B5EF4-FFF2-40B4-BE49-F238E27FC236}">
                <a16:creationId xmlns:a16="http://schemas.microsoft.com/office/drawing/2014/main" id="{3ABF99E2-35B8-1746-83E4-B4CBA40CE6DC}"/>
              </a:ext>
            </a:extLst>
          </p:cNvPr>
          <p:cNvSpPr>
            <a:spLocks noGrp="1"/>
          </p:cNvSpPr>
          <p:nvPr>
            <p:ph type="title"/>
          </p:nvPr>
        </p:nvSpPr>
        <p:spPr>
          <a:xfrm>
            <a:off x="487680" y="2767584"/>
            <a:ext cx="11216640" cy="639763"/>
          </a:xfrm>
          <a:prstGeom prst="rect">
            <a:avLst/>
          </a:prstGeom>
        </p:spPr>
        <p:txBody>
          <a:bodyPr vert="horz" lIns="0" tIns="0" rIns="0" bIns="0" rtlCol="0" anchor="ctr" anchorCtr="0">
            <a:noAutofit/>
          </a:bodyPr>
          <a:lstStyle/>
          <a:p>
            <a:r>
              <a:rPr lang="en-US" dirty="0"/>
              <a:t>Click to edit Master title style</a:t>
            </a:r>
          </a:p>
        </p:txBody>
      </p:sp>
      <p:sp>
        <p:nvSpPr>
          <p:cNvPr id="7" name="TextBox 6">
            <a:extLst>
              <a:ext uri="{FF2B5EF4-FFF2-40B4-BE49-F238E27FC236}">
                <a16:creationId xmlns:a16="http://schemas.microsoft.com/office/drawing/2014/main" id="{B540547F-7C5B-5548-890C-8A88BB55AC90}"/>
              </a:ext>
            </a:extLst>
          </p:cNvPr>
          <p:cNvSpPr txBox="1"/>
          <p:nvPr userDrawn="1"/>
        </p:nvSpPr>
        <p:spPr>
          <a:xfrm>
            <a:off x="182880" y="6639560"/>
            <a:ext cx="7924800" cy="243840"/>
          </a:xfrm>
          <a:prstGeom prst="rect">
            <a:avLst/>
          </a:prstGeom>
          <a:noFill/>
        </p:spPr>
        <p:txBody>
          <a:bodyPr wrap="square" lIns="0" tIns="0" rIns="0" bIns="0" rtlCol="0" anchor="ctr" anchorCtr="0">
            <a:noAutofit/>
          </a:bodyPr>
          <a:lstStyle/>
          <a:p>
            <a:r>
              <a:rPr lang="en-US" sz="1100" b="1" dirty="0">
                <a:solidFill>
                  <a:schemeClr val="bg1"/>
                </a:solidFill>
              </a:rPr>
              <a:t>2019 World Guernsey Conference, Lancaster, PA, USA, June 10, 2019 (</a:t>
            </a:r>
            <a:fld id="{15B3028D-9398-4C32-B664-7BB0AE0371BF}" type="slidenum">
              <a:rPr lang="en-US" sz="1100" b="1" smtClean="0">
                <a:solidFill>
                  <a:schemeClr val="bg1"/>
                </a:solidFill>
              </a:rPr>
              <a:pPr/>
              <a:t>‹#›</a:t>
            </a:fld>
            <a:r>
              <a:rPr lang="en-US" sz="1100" b="1" dirty="0">
                <a:solidFill>
                  <a:schemeClr val="bg1"/>
                </a:solidFill>
              </a:rPr>
              <a:t>)</a:t>
            </a:r>
          </a:p>
        </p:txBody>
      </p:sp>
    </p:spTree>
    <p:extLst>
      <p:ext uri="{BB962C8B-B14F-4D97-AF65-F5344CB8AC3E}">
        <p14:creationId xmlns:p14="http://schemas.microsoft.com/office/powerpoint/2010/main" val="2827065425"/>
      </p:ext>
    </p:extLst>
  </p:cSld>
  <p:clrMap bg1="lt1" tx1="dk1" bg2="lt2" tx2="dk2" accent1="accent1" accent2="accent2" accent3="accent3" accent4="accent4" accent5="accent5" accent6="accent6" hlink="hlink" folHlink="folHlink"/>
  <p:sldLayoutIdLst>
    <p:sldLayoutId id="2147483668" r:id="rId1"/>
    <p:sldLayoutId id="2147483671" r:id="rId2"/>
    <p:sldLayoutId id="2147483672" r:id="rId3"/>
    <p:sldLayoutId id="2147483673" r:id="rId4"/>
  </p:sldLayoutIdLst>
  <p:txStyles>
    <p:titleStyle>
      <a:lvl1pPr algn="ctr" defTabSz="1219170" rtl="0" eaLnBrk="1" latinLnBrk="0" hangingPunct="1">
        <a:spcBef>
          <a:spcPct val="0"/>
        </a:spcBef>
        <a:buNone/>
        <a:defRPr sz="4000" b="1" kern="1200">
          <a:solidFill>
            <a:srgbClr val="00337F"/>
          </a:solidFill>
          <a:latin typeface="+mj-lt"/>
          <a:ea typeface="+mj-ea"/>
          <a:cs typeface="+mj-cs"/>
        </a:defRPr>
      </a:lvl1pPr>
    </p:titleStyle>
    <p:bodyStyle>
      <a:lvl1pPr marL="378875" indent="-378875" algn="l" defTabSz="1219170" rtl="0" eaLnBrk="1" latinLnBrk="0" hangingPunct="1">
        <a:lnSpc>
          <a:spcPts val="3333"/>
        </a:lnSpc>
        <a:spcBef>
          <a:spcPts val="0"/>
        </a:spcBef>
        <a:spcAft>
          <a:spcPts val="1600"/>
        </a:spcAft>
        <a:buFont typeface="Symbol" pitchFamily="18" charset="2"/>
        <a:buChar char=""/>
        <a:defRPr sz="3200" b="1" kern="1200">
          <a:solidFill>
            <a:schemeClr val="tx1"/>
          </a:solidFill>
          <a:latin typeface="+mn-lt"/>
          <a:ea typeface="+mn-ea"/>
          <a:cs typeface="+mn-cs"/>
        </a:defRPr>
      </a:lvl1pPr>
      <a:lvl2pPr marL="840296" indent="-380990" algn="l" defTabSz="1219170" rtl="0" eaLnBrk="1" latinLnBrk="0" hangingPunct="1">
        <a:lnSpc>
          <a:spcPts val="3333"/>
        </a:lnSpc>
        <a:spcBef>
          <a:spcPts val="0"/>
        </a:spcBef>
        <a:spcAft>
          <a:spcPts val="1600"/>
        </a:spcAft>
        <a:buFont typeface="Arial" pitchFamily="34" charset="0"/>
        <a:buChar char="–"/>
        <a:tabLst/>
        <a:defRPr sz="3200" b="1" kern="1200">
          <a:solidFill>
            <a:schemeClr val="tx1"/>
          </a:solidFill>
          <a:latin typeface="+mn-lt"/>
          <a:ea typeface="+mn-ea"/>
          <a:cs typeface="+mn-cs"/>
        </a:defRPr>
      </a:lvl2pPr>
      <a:lvl3pPr marL="1138738" indent="-298443" algn="l" defTabSz="1219170" rtl="0" eaLnBrk="1" latinLnBrk="0" hangingPunct="1">
        <a:lnSpc>
          <a:spcPts val="3333"/>
        </a:lnSpc>
        <a:spcBef>
          <a:spcPts val="0"/>
        </a:spcBef>
        <a:spcAft>
          <a:spcPts val="1600"/>
        </a:spcAft>
        <a:buFont typeface="Calibri" pitchFamily="34" charset="0"/>
        <a:buChar char="•"/>
        <a:defRPr sz="3200" b="1"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4.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image" Target="../media/image12.tiff"/></Relationships>
</file>

<file path=ppt/slides/_rels/slide1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4/relationships/chartEx" Target="../charts/chartEx1.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doi.org/10.3168/jds.2017-13335" TargetMode="Externa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tif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10307" y="838375"/>
            <a:ext cx="11347939" cy="1608902"/>
          </a:xfrm>
        </p:spPr>
        <p:txBody>
          <a:bodyPr wrap="square">
            <a:spAutoFit/>
          </a:bodyPr>
          <a:lstStyle/>
          <a:p>
            <a:pPr marL="0" lvl="1">
              <a:lnSpc>
                <a:spcPct val="87000"/>
              </a:lnSpc>
            </a:pPr>
            <a:r>
              <a:rPr lang="en-US" sz="6000" b="1" dirty="0">
                <a:solidFill>
                  <a:srgbClr val="FFFF00"/>
                </a:solidFill>
                <a:latin typeface="+mj-lt"/>
              </a:rPr>
              <a:t>Opportunities for genetic change in small breeds</a:t>
            </a:r>
            <a:endParaRPr lang="en-US" sz="6000" dirty="0">
              <a:solidFill>
                <a:srgbClr val="FFFF00"/>
              </a:solidFill>
              <a:latin typeface="+mj-lt"/>
            </a:endParaRPr>
          </a:p>
        </p:txBody>
      </p:sp>
      <p:sp>
        <p:nvSpPr>
          <p:cNvPr id="5" name="Content Placeholder 4"/>
          <p:cNvSpPr>
            <a:spLocks noGrp="1"/>
          </p:cNvSpPr>
          <p:nvPr>
            <p:ph idx="1"/>
          </p:nvPr>
        </p:nvSpPr>
        <p:spPr>
          <a:xfrm>
            <a:off x="782320" y="3555998"/>
            <a:ext cx="10363200" cy="2743200"/>
          </a:xfrm>
        </p:spPr>
        <p:txBody>
          <a:bodyPr/>
          <a:lstStyle/>
          <a:p>
            <a:pPr>
              <a:lnSpc>
                <a:spcPts val="4200"/>
              </a:lnSpc>
            </a:pPr>
            <a:r>
              <a:rPr lang="en-US" sz="4800" dirty="0">
                <a:solidFill>
                  <a:srgbClr val="00523C"/>
                </a:solidFill>
              </a:rPr>
              <a:t>John B. Cole</a:t>
            </a:r>
          </a:p>
          <a:p>
            <a:pPr>
              <a:lnSpc>
                <a:spcPts val="4200"/>
              </a:lnSpc>
            </a:pPr>
            <a:r>
              <a:rPr lang="en-US" sz="3500" dirty="0"/>
              <a:t>USDA, Agricultural Research Service</a:t>
            </a:r>
          </a:p>
          <a:p>
            <a:pPr>
              <a:lnSpc>
                <a:spcPts val="4200"/>
              </a:lnSpc>
            </a:pPr>
            <a:r>
              <a:rPr lang="en-US" sz="3500" dirty="0"/>
              <a:t>Henry A. Wallace Beltsville Agricultural Research Center</a:t>
            </a:r>
          </a:p>
          <a:p>
            <a:pPr>
              <a:lnSpc>
                <a:spcPts val="4200"/>
              </a:lnSpc>
            </a:pPr>
            <a:r>
              <a:rPr lang="en-US" sz="3500" dirty="0"/>
              <a:t>Animal Genomics and Improvement Laboratory</a:t>
            </a:r>
          </a:p>
          <a:p>
            <a:pPr>
              <a:lnSpc>
                <a:spcPts val="4200"/>
              </a:lnSpc>
            </a:pPr>
            <a:r>
              <a:rPr lang="en-US" sz="3500" dirty="0"/>
              <a:t>Beltsville, MD 20705-2350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6CDB6-3C59-4E48-A334-E3555AB1C90F}"/>
              </a:ext>
            </a:extLst>
          </p:cNvPr>
          <p:cNvSpPr>
            <a:spLocks noGrp="1"/>
          </p:cNvSpPr>
          <p:nvPr>
            <p:ph type="title"/>
          </p:nvPr>
        </p:nvSpPr>
        <p:spPr/>
        <p:txBody>
          <a:bodyPr/>
          <a:lstStyle/>
          <a:p>
            <a:r>
              <a:rPr lang="en-US" dirty="0"/>
              <a:t>Gains in milk production have slowed</a:t>
            </a:r>
          </a:p>
        </p:txBody>
      </p:sp>
      <p:graphicFrame>
        <p:nvGraphicFramePr>
          <p:cNvPr id="3" name="Chart 2">
            <a:extLst>
              <a:ext uri="{FF2B5EF4-FFF2-40B4-BE49-F238E27FC236}">
                <a16:creationId xmlns:a16="http://schemas.microsoft.com/office/drawing/2014/main" id="{9490227D-9801-6845-8494-858928A58C11}"/>
              </a:ext>
            </a:extLst>
          </p:cNvPr>
          <p:cNvGraphicFramePr>
            <a:graphicFrameLocks/>
          </p:cNvGraphicFramePr>
          <p:nvPr>
            <p:extLst>
              <p:ext uri="{D42A27DB-BD31-4B8C-83A1-F6EECF244321}">
                <p14:modId xmlns:p14="http://schemas.microsoft.com/office/powerpoint/2010/main" val="1614248846"/>
              </p:ext>
            </p:extLst>
          </p:nvPr>
        </p:nvGraphicFramePr>
        <p:xfrm>
          <a:off x="487680" y="963168"/>
          <a:ext cx="11216640" cy="56083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2254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6CDB6-3C59-4E48-A334-E3555AB1C90F}"/>
              </a:ext>
            </a:extLst>
          </p:cNvPr>
          <p:cNvSpPr>
            <a:spLocks noGrp="1"/>
          </p:cNvSpPr>
          <p:nvPr>
            <p:ph type="title"/>
          </p:nvPr>
        </p:nvSpPr>
        <p:spPr/>
        <p:txBody>
          <a:bodyPr/>
          <a:lstStyle/>
          <a:p>
            <a:r>
              <a:rPr lang="en-US" dirty="0"/>
              <a:t>Fertility is a challenge, as in many other breeds</a:t>
            </a:r>
          </a:p>
        </p:txBody>
      </p:sp>
      <p:graphicFrame>
        <p:nvGraphicFramePr>
          <p:cNvPr id="5" name="Chart 4">
            <a:extLst>
              <a:ext uri="{FF2B5EF4-FFF2-40B4-BE49-F238E27FC236}">
                <a16:creationId xmlns:a16="http://schemas.microsoft.com/office/drawing/2014/main" id="{274F9166-4F8D-6549-A984-3BB9C8C9FA0E}"/>
              </a:ext>
            </a:extLst>
          </p:cNvPr>
          <p:cNvGraphicFramePr>
            <a:graphicFrameLocks/>
          </p:cNvGraphicFramePr>
          <p:nvPr>
            <p:extLst>
              <p:ext uri="{D42A27DB-BD31-4B8C-83A1-F6EECF244321}">
                <p14:modId xmlns:p14="http://schemas.microsoft.com/office/powerpoint/2010/main" val="4251242721"/>
              </p:ext>
            </p:extLst>
          </p:nvPr>
        </p:nvGraphicFramePr>
        <p:xfrm>
          <a:off x="487680" y="973582"/>
          <a:ext cx="11521440" cy="55857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87595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42540-21F3-4C46-B0D9-29090E113EB0}"/>
              </a:ext>
            </a:extLst>
          </p:cNvPr>
          <p:cNvSpPr>
            <a:spLocks noGrp="1"/>
          </p:cNvSpPr>
          <p:nvPr>
            <p:ph type="title"/>
          </p:nvPr>
        </p:nvSpPr>
        <p:spPr/>
        <p:txBody>
          <a:bodyPr/>
          <a:lstStyle/>
          <a:p>
            <a:r>
              <a:rPr lang="en-US" dirty="0"/>
              <a:t>Longevity is a more complex trait</a:t>
            </a:r>
          </a:p>
        </p:txBody>
      </p:sp>
      <p:graphicFrame>
        <p:nvGraphicFramePr>
          <p:cNvPr id="3" name="Chart 2">
            <a:extLst>
              <a:ext uri="{FF2B5EF4-FFF2-40B4-BE49-F238E27FC236}">
                <a16:creationId xmlns:a16="http://schemas.microsoft.com/office/drawing/2014/main" id="{7B7AE554-E5E7-9343-9F1E-6E5377053803}"/>
              </a:ext>
            </a:extLst>
          </p:cNvPr>
          <p:cNvGraphicFramePr>
            <a:graphicFrameLocks/>
          </p:cNvGraphicFramePr>
          <p:nvPr>
            <p:extLst>
              <p:ext uri="{D42A27DB-BD31-4B8C-83A1-F6EECF244321}">
                <p14:modId xmlns:p14="http://schemas.microsoft.com/office/powerpoint/2010/main" val="373856172"/>
              </p:ext>
            </p:extLst>
          </p:nvPr>
        </p:nvGraphicFramePr>
        <p:xfrm>
          <a:off x="487680" y="968946"/>
          <a:ext cx="11558016" cy="55537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73165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023FC-78BB-2847-B132-EDE7398727A5}"/>
              </a:ext>
            </a:extLst>
          </p:cNvPr>
          <p:cNvSpPr>
            <a:spLocks noGrp="1"/>
          </p:cNvSpPr>
          <p:nvPr>
            <p:ph type="title"/>
          </p:nvPr>
        </p:nvSpPr>
        <p:spPr/>
        <p:txBody>
          <a:bodyPr/>
          <a:lstStyle/>
          <a:p>
            <a:r>
              <a:rPr lang="en-US" dirty="0"/>
              <a:t>The Guernsey breed has not been keeping up</a:t>
            </a:r>
          </a:p>
        </p:txBody>
      </p:sp>
      <p:sp>
        <p:nvSpPr>
          <p:cNvPr id="5" name="Content Placeholder 4">
            <a:extLst>
              <a:ext uri="{FF2B5EF4-FFF2-40B4-BE49-F238E27FC236}">
                <a16:creationId xmlns:a16="http://schemas.microsoft.com/office/drawing/2014/main" id="{7AE5EECC-C15A-644C-895B-E08AB0C392AE}"/>
              </a:ext>
            </a:extLst>
          </p:cNvPr>
          <p:cNvSpPr>
            <a:spLocks noGrp="1"/>
          </p:cNvSpPr>
          <p:nvPr>
            <p:ph sz="half" idx="1"/>
          </p:nvPr>
        </p:nvSpPr>
        <p:spPr/>
        <p:txBody>
          <a:bodyPr/>
          <a:lstStyle/>
          <a:p>
            <a:endParaRPr lang="en-US" dirty="0"/>
          </a:p>
          <a:p>
            <a:endParaRPr lang="en-US" dirty="0"/>
          </a:p>
          <a:p>
            <a:endParaRPr lang="en-US" dirty="0"/>
          </a:p>
          <a:p>
            <a:r>
              <a:rPr lang="en-US" dirty="0"/>
              <a:t>It is often difficult for smaller breeds to maintain high rates of genetic gain</a:t>
            </a:r>
          </a:p>
          <a:p>
            <a:r>
              <a:rPr lang="en-US" dirty="0"/>
              <a:t>Small populations are less likely to produce </a:t>
            </a:r>
            <a:r>
              <a:rPr lang="en-US" dirty="0" err="1"/>
              <a:t>matings</a:t>
            </a:r>
            <a:r>
              <a:rPr lang="en-US" dirty="0"/>
              <a:t> that produce extraordinary outliers</a:t>
            </a:r>
          </a:p>
        </p:txBody>
      </p:sp>
      <p:graphicFrame>
        <p:nvGraphicFramePr>
          <p:cNvPr id="3" name="Table 2">
            <a:extLst>
              <a:ext uri="{FF2B5EF4-FFF2-40B4-BE49-F238E27FC236}">
                <a16:creationId xmlns:a16="http://schemas.microsoft.com/office/drawing/2014/main" id="{D0F97142-A141-7B47-B54F-D9F9336C3DDF}"/>
              </a:ext>
            </a:extLst>
          </p:cNvPr>
          <p:cNvGraphicFramePr>
            <a:graphicFrameLocks noGrp="1"/>
          </p:cNvGraphicFramePr>
          <p:nvPr>
            <p:extLst>
              <p:ext uri="{D42A27DB-BD31-4B8C-83A1-F6EECF244321}">
                <p14:modId xmlns:p14="http://schemas.microsoft.com/office/powerpoint/2010/main" val="3650490824"/>
              </p:ext>
            </p:extLst>
          </p:nvPr>
        </p:nvGraphicFramePr>
        <p:xfrm>
          <a:off x="487680" y="1212035"/>
          <a:ext cx="11216638" cy="1371600"/>
        </p:xfrm>
        <a:graphic>
          <a:graphicData uri="http://schemas.openxmlformats.org/drawingml/2006/table">
            <a:tbl>
              <a:tblPr firstRow="1" bandRow="1">
                <a:tableStyleId>{5C22544A-7EE6-4342-B048-85BDC9FD1C3A}</a:tableStyleId>
              </a:tblPr>
              <a:tblGrid>
                <a:gridCol w="999353">
                  <a:extLst>
                    <a:ext uri="{9D8B030D-6E8A-4147-A177-3AD203B41FA5}">
                      <a16:colId xmlns:a16="http://schemas.microsoft.com/office/drawing/2014/main" val="3966430137"/>
                    </a:ext>
                  </a:extLst>
                </a:gridCol>
                <a:gridCol w="1226022">
                  <a:extLst>
                    <a:ext uri="{9D8B030D-6E8A-4147-A177-3AD203B41FA5}">
                      <a16:colId xmlns:a16="http://schemas.microsoft.com/office/drawing/2014/main" val="247752701"/>
                    </a:ext>
                  </a:extLst>
                </a:gridCol>
                <a:gridCol w="772684">
                  <a:extLst>
                    <a:ext uri="{9D8B030D-6E8A-4147-A177-3AD203B41FA5}">
                      <a16:colId xmlns:a16="http://schemas.microsoft.com/office/drawing/2014/main" val="4189145131"/>
                    </a:ext>
                  </a:extLst>
                </a:gridCol>
                <a:gridCol w="1186745">
                  <a:extLst>
                    <a:ext uri="{9D8B030D-6E8A-4147-A177-3AD203B41FA5}">
                      <a16:colId xmlns:a16="http://schemas.microsoft.com/office/drawing/2014/main" val="1823728821"/>
                    </a:ext>
                  </a:extLst>
                </a:gridCol>
                <a:gridCol w="811961">
                  <a:extLst>
                    <a:ext uri="{9D8B030D-6E8A-4147-A177-3AD203B41FA5}">
                      <a16:colId xmlns:a16="http://schemas.microsoft.com/office/drawing/2014/main" val="3113107924"/>
                    </a:ext>
                  </a:extLst>
                </a:gridCol>
                <a:gridCol w="999353">
                  <a:extLst>
                    <a:ext uri="{9D8B030D-6E8A-4147-A177-3AD203B41FA5}">
                      <a16:colId xmlns:a16="http://schemas.microsoft.com/office/drawing/2014/main" val="687230717"/>
                    </a:ext>
                  </a:extLst>
                </a:gridCol>
                <a:gridCol w="999353">
                  <a:extLst>
                    <a:ext uri="{9D8B030D-6E8A-4147-A177-3AD203B41FA5}">
                      <a16:colId xmlns:a16="http://schemas.microsoft.com/office/drawing/2014/main" val="498174468"/>
                    </a:ext>
                  </a:extLst>
                </a:gridCol>
                <a:gridCol w="808066">
                  <a:extLst>
                    <a:ext uri="{9D8B030D-6E8A-4147-A177-3AD203B41FA5}">
                      <a16:colId xmlns:a16="http://schemas.microsoft.com/office/drawing/2014/main" val="1217591706"/>
                    </a:ext>
                  </a:extLst>
                </a:gridCol>
                <a:gridCol w="1063798">
                  <a:extLst>
                    <a:ext uri="{9D8B030D-6E8A-4147-A177-3AD203B41FA5}">
                      <a16:colId xmlns:a16="http://schemas.microsoft.com/office/drawing/2014/main" val="3905644569"/>
                    </a:ext>
                  </a:extLst>
                </a:gridCol>
                <a:gridCol w="1126195">
                  <a:extLst>
                    <a:ext uri="{9D8B030D-6E8A-4147-A177-3AD203B41FA5}">
                      <a16:colId xmlns:a16="http://schemas.microsoft.com/office/drawing/2014/main" val="258408364"/>
                    </a:ext>
                  </a:extLst>
                </a:gridCol>
                <a:gridCol w="1223108">
                  <a:extLst>
                    <a:ext uri="{9D8B030D-6E8A-4147-A177-3AD203B41FA5}">
                      <a16:colId xmlns:a16="http://schemas.microsoft.com/office/drawing/2014/main" val="20276525"/>
                    </a:ext>
                  </a:extLst>
                </a:gridCol>
              </a:tblGrid>
              <a:tr h="370840">
                <a:tc>
                  <a:txBody>
                    <a:bodyPr/>
                    <a:lstStyle/>
                    <a:p>
                      <a:endParaRPr lang="en-US" dirty="0"/>
                    </a:p>
                  </a:txBody>
                  <a:tcPr/>
                </a:tc>
                <a:tc>
                  <a:txBody>
                    <a:bodyPr/>
                    <a:lstStyle/>
                    <a:p>
                      <a:pPr algn="ctr"/>
                      <a:r>
                        <a:rPr lang="en-US" b="1" dirty="0"/>
                        <a:t>Milk</a:t>
                      </a:r>
                    </a:p>
                  </a:txBody>
                  <a:tcPr/>
                </a:tc>
                <a:tc>
                  <a:txBody>
                    <a:bodyPr/>
                    <a:lstStyle/>
                    <a:p>
                      <a:pPr algn="ctr"/>
                      <a:r>
                        <a:rPr lang="en-US" b="1" dirty="0"/>
                        <a:t>Fat</a:t>
                      </a:r>
                    </a:p>
                  </a:txBody>
                  <a:tcPr/>
                </a:tc>
                <a:tc>
                  <a:txBody>
                    <a:bodyPr/>
                    <a:lstStyle/>
                    <a:p>
                      <a:pPr algn="ctr"/>
                      <a:r>
                        <a:rPr lang="en-US" b="1" dirty="0"/>
                        <a:t>Protein</a:t>
                      </a:r>
                    </a:p>
                  </a:txBody>
                  <a:tcPr/>
                </a:tc>
                <a:tc>
                  <a:txBody>
                    <a:bodyPr/>
                    <a:lstStyle/>
                    <a:p>
                      <a:pPr algn="ctr"/>
                      <a:r>
                        <a:rPr lang="en-US" b="1" dirty="0"/>
                        <a:t>PL</a:t>
                      </a:r>
                    </a:p>
                  </a:txBody>
                  <a:tcPr/>
                </a:tc>
                <a:tc>
                  <a:txBody>
                    <a:bodyPr/>
                    <a:lstStyle/>
                    <a:p>
                      <a:pPr algn="ctr"/>
                      <a:r>
                        <a:rPr lang="en-US" b="1" dirty="0"/>
                        <a:t>SCS</a:t>
                      </a:r>
                    </a:p>
                  </a:txBody>
                  <a:tcPr/>
                </a:tc>
                <a:tc>
                  <a:txBody>
                    <a:bodyPr/>
                    <a:lstStyle/>
                    <a:p>
                      <a:pPr algn="ctr"/>
                      <a:r>
                        <a:rPr lang="en-US" b="1" dirty="0"/>
                        <a:t>DPR</a:t>
                      </a:r>
                    </a:p>
                  </a:txBody>
                  <a:tcPr/>
                </a:tc>
                <a:tc>
                  <a:txBody>
                    <a:bodyPr/>
                    <a:lstStyle/>
                    <a:p>
                      <a:pPr algn="ctr"/>
                      <a:r>
                        <a:rPr lang="en-US" b="1" dirty="0"/>
                        <a:t>HCR</a:t>
                      </a:r>
                    </a:p>
                  </a:txBody>
                  <a:tcPr/>
                </a:tc>
                <a:tc>
                  <a:txBody>
                    <a:bodyPr/>
                    <a:lstStyle/>
                    <a:p>
                      <a:pPr algn="ctr"/>
                      <a:r>
                        <a:rPr lang="en-US" b="1" dirty="0"/>
                        <a:t>CCR</a:t>
                      </a:r>
                    </a:p>
                  </a:txBody>
                  <a:tcPr/>
                </a:tc>
                <a:tc>
                  <a:txBody>
                    <a:bodyPr/>
                    <a:lstStyle/>
                    <a:p>
                      <a:pPr algn="ctr"/>
                      <a:r>
                        <a:rPr lang="en-US" b="1" dirty="0"/>
                        <a:t>LIV</a:t>
                      </a:r>
                    </a:p>
                  </a:txBody>
                  <a:tcPr/>
                </a:tc>
                <a:tc>
                  <a:txBody>
                    <a:bodyPr/>
                    <a:lstStyle/>
                    <a:p>
                      <a:pPr algn="ctr"/>
                      <a:r>
                        <a:rPr lang="en-US" b="1" dirty="0"/>
                        <a:t>EFI</a:t>
                      </a:r>
                    </a:p>
                  </a:txBody>
                  <a:tcPr/>
                </a:tc>
                <a:extLst>
                  <a:ext uri="{0D108BD9-81ED-4DB2-BD59-A6C34878D82A}">
                    <a16:rowId xmlns:a16="http://schemas.microsoft.com/office/drawing/2014/main" val="1549396345"/>
                  </a:ext>
                </a:extLst>
              </a:tr>
              <a:tr h="370840">
                <a:tc>
                  <a:txBody>
                    <a:bodyPr/>
                    <a:lstStyle/>
                    <a:p>
                      <a:r>
                        <a:rPr lang="en-US" b="1" dirty="0"/>
                        <a:t>Mean</a:t>
                      </a:r>
                    </a:p>
                  </a:txBody>
                  <a:tcPr/>
                </a:tc>
                <a:tc>
                  <a:txBody>
                    <a:bodyPr/>
                    <a:lstStyle/>
                    <a:p>
                      <a:pPr algn="r"/>
                      <a:r>
                        <a:rPr lang="en-US" dirty="0"/>
                        <a:t>17,472</a:t>
                      </a:r>
                    </a:p>
                  </a:txBody>
                  <a:tcPr/>
                </a:tc>
                <a:tc>
                  <a:txBody>
                    <a:bodyPr/>
                    <a:lstStyle/>
                    <a:p>
                      <a:pPr algn="r"/>
                      <a:r>
                        <a:rPr lang="en-US" dirty="0"/>
                        <a:t>782</a:t>
                      </a:r>
                    </a:p>
                  </a:txBody>
                  <a:tcPr/>
                </a:tc>
                <a:tc>
                  <a:txBody>
                    <a:bodyPr/>
                    <a:lstStyle/>
                    <a:p>
                      <a:pPr algn="r"/>
                      <a:r>
                        <a:rPr lang="en-US" dirty="0"/>
                        <a:t>570</a:t>
                      </a:r>
                    </a:p>
                  </a:txBody>
                  <a:tcPr/>
                </a:tc>
                <a:tc>
                  <a:txBody>
                    <a:bodyPr/>
                    <a:lstStyle/>
                    <a:p>
                      <a:pPr algn="r"/>
                      <a:r>
                        <a:rPr lang="en-US" dirty="0"/>
                        <a:t>25.8</a:t>
                      </a:r>
                    </a:p>
                  </a:txBody>
                  <a:tcPr/>
                </a:tc>
                <a:tc>
                  <a:txBody>
                    <a:bodyPr/>
                    <a:lstStyle/>
                    <a:p>
                      <a:pPr algn="r"/>
                      <a:r>
                        <a:rPr lang="en-US" dirty="0"/>
                        <a:t>3.01</a:t>
                      </a:r>
                    </a:p>
                  </a:txBody>
                  <a:tcPr/>
                </a:tc>
                <a:tc>
                  <a:txBody>
                    <a:bodyPr/>
                    <a:lstStyle/>
                    <a:p>
                      <a:pPr algn="r"/>
                      <a:r>
                        <a:rPr lang="en-US" dirty="0"/>
                        <a:t>24.0</a:t>
                      </a:r>
                    </a:p>
                  </a:txBody>
                  <a:tcPr/>
                </a:tc>
                <a:tc>
                  <a:txBody>
                    <a:bodyPr/>
                    <a:lstStyle/>
                    <a:p>
                      <a:pPr algn="r"/>
                      <a:r>
                        <a:rPr lang="en-US" dirty="0"/>
                        <a:t>41.3</a:t>
                      </a:r>
                    </a:p>
                  </a:txBody>
                  <a:tcPr/>
                </a:tc>
                <a:tc>
                  <a:txBody>
                    <a:bodyPr/>
                    <a:lstStyle/>
                    <a:p>
                      <a:pPr algn="r"/>
                      <a:r>
                        <a:rPr lang="en-US" dirty="0"/>
                        <a:t>28.6</a:t>
                      </a:r>
                    </a:p>
                  </a:txBody>
                  <a:tcPr/>
                </a:tc>
                <a:tc>
                  <a:txBody>
                    <a:bodyPr/>
                    <a:lstStyle/>
                    <a:p>
                      <a:pPr algn="r"/>
                      <a:r>
                        <a:rPr lang="en-US" dirty="0"/>
                        <a:t>76.5</a:t>
                      </a:r>
                    </a:p>
                  </a:txBody>
                  <a:tcPr/>
                </a:tc>
                <a:tc>
                  <a:txBody>
                    <a:bodyPr/>
                    <a:lstStyle/>
                    <a:p>
                      <a:pPr algn="r"/>
                      <a:r>
                        <a:rPr lang="en-US" dirty="0"/>
                        <a:t>7.3</a:t>
                      </a:r>
                    </a:p>
                  </a:txBody>
                  <a:tcPr/>
                </a:tc>
                <a:extLst>
                  <a:ext uri="{0D108BD9-81ED-4DB2-BD59-A6C34878D82A}">
                    <a16:rowId xmlns:a16="http://schemas.microsoft.com/office/drawing/2014/main" val="191794443"/>
                  </a:ext>
                </a:extLst>
              </a:tr>
              <a:tr h="370840">
                <a:tc>
                  <a:txBody>
                    <a:bodyPr/>
                    <a:lstStyle/>
                    <a:p>
                      <a:r>
                        <a:rPr lang="en-US" b="1" dirty="0"/>
                        <a:t>Rank</a:t>
                      </a:r>
                    </a:p>
                  </a:txBody>
                  <a:tcPr/>
                </a:tc>
                <a:tc>
                  <a:txBody>
                    <a:bodyPr/>
                    <a:lstStyle/>
                    <a:p>
                      <a:pPr algn="r"/>
                      <a:r>
                        <a:rPr lang="en-US" dirty="0"/>
                        <a:t>6</a:t>
                      </a:r>
                    </a:p>
                  </a:txBody>
                  <a:tcPr/>
                </a:tc>
                <a:tc>
                  <a:txBody>
                    <a:bodyPr/>
                    <a:lstStyle/>
                    <a:p>
                      <a:pPr algn="r"/>
                      <a:r>
                        <a:rPr lang="en-US" dirty="0"/>
                        <a:t>4</a:t>
                      </a:r>
                    </a:p>
                  </a:txBody>
                  <a:tcPr/>
                </a:tc>
                <a:tc>
                  <a:txBody>
                    <a:bodyPr/>
                    <a:lstStyle/>
                    <a:p>
                      <a:pPr algn="r"/>
                      <a:r>
                        <a:rPr lang="en-US" dirty="0"/>
                        <a:t>6</a:t>
                      </a:r>
                    </a:p>
                  </a:txBody>
                  <a:tcPr/>
                </a:tc>
                <a:tc>
                  <a:txBody>
                    <a:bodyPr/>
                    <a:lstStyle/>
                    <a:p>
                      <a:pPr algn="r"/>
                      <a:r>
                        <a:rPr lang="en-US" dirty="0"/>
                        <a:t>5</a:t>
                      </a:r>
                    </a:p>
                  </a:txBody>
                  <a:tcPr/>
                </a:tc>
                <a:tc>
                  <a:txBody>
                    <a:bodyPr/>
                    <a:lstStyle/>
                    <a:p>
                      <a:pPr algn="r"/>
                      <a:r>
                        <a:rPr lang="en-US" dirty="0"/>
                        <a:t>6</a:t>
                      </a:r>
                    </a:p>
                  </a:txBody>
                  <a:tcPr/>
                </a:tc>
                <a:tc>
                  <a:txBody>
                    <a:bodyPr/>
                    <a:lstStyle/>
                    <a:p>
                      <a:pPr algn="r"/>
                      <a:r>
                        <a:rPr lang="en-US" dirty="0"/>
                        <a:t>6</a:t>
                      </a:r>
                    </a:p>
                  </a:txBody>
                  <a:tcPr/>
                </a:tc>
                <a:tc>
                  <a:txBody>
                    <a:bodyPr/>
                    <a:lstStyle/>
                    <a:p>
                      <a:pPr algn="r"/>
                      <a:r>
                        <a:rPr lang="en-US" dirty="0"/>
                        <a:t>6</a:t>
                      </a:r>
                    </a:p>
                  </a:txBody>
                  <a:tcPr/>
                </a:tc>
                <a:tc>
                  <a:txBody>
                    <a:bodyPr/>
                    <a:lstStyle/>
                    <a:p>
                      <a:pPr algn="r"/>
                      <a:r>
                        <a:rPr lang="en-US" dirty="0"/>
                        <a:t>6</a:t>
                      </a:r>
                    </a:p>
                  </a:txBody>
                  <a:tcPr/>
                </a:tc>
                <a:tc>
                  <a:txBody>
                    <a:bodyPr/>
                    <a:lstStyle/>
                    <a:p>
                      <a:pPr algn="r"/>
                      <a:r>
                        <a:rPr lang="en-US" dirty="0"/>
                        <a:t>6</a:t>
                      </a:r>
                    </a:p>
                  </a:txBody>
                  <a:tcPr/>
                </a:tc>
                <a:tc>
                  <a:txBody>
                    <a:bodyPr/>
                    <a:lstStyle/>
                    <a:p>
                      <a:pPr algn="r"/>
                      <a:r>
                        <a:rPr lang="en-US" dirty="0"/>
                        <a:t>6</a:t>
                      </a:r>
                    </a:p>
                  </a:txBody>
                  <a:tcPr/>
                </a:tc>
                <a:extLst>
                  <a:ext uri="{0D108BD9-81ED-4DB2-BD59-A6C34878D82A}">
                    <a16:rowId xmlns:a16="http://schemas.microsoft.com/office/drawing/2014/main" val="1005512126"/>
                  </a:ext>
                </a:extLst>
              </a:tr>
            </a:tbl>
          </a:graphicData>
        </a:graphic>
      </p:graphicFrame>
      <p:sp>
        <p:nvSpPr>
          <p:cNvPr id="4" name="TextBox 3">
            <a:extLst>
              <a:ext uri="{FF2B5EF4-FFF2-40B4-BE49-F238E27FC236}">
                <a16:creationId xmlns:a16="http://schemas.microsoft.com/office/drawing/2014/main" id="{00B5094E-C889-0845-AC17-F335F0F9C410}"/>
              </a:ext>
            </a:extLst>
          </p:cNvPr>
          <p:cNvSpPr txBox="1"/>
          <p:nvPr/>
        </p:nvSpPr>
        <p:spPr>
          <a:xfrm>
            <a:off x="3737986" y="2572382"/>
            <a:ext cx="7948586" cy="369332"/>
          </a:xfrm>
          <a:prstGeom prst="rect">
            <a:avLst/>
          </a:prstGeom>
          <a:noFill/>
        </p:spPr>
        <p:txBody>
          <a:bodyPr wrap="none" rtlCol="0">
            <a:spAutoFit/>
          </a:bodyPr>
          <a:lstStyle/>
          <a:p>
            <a:r>
              <a:rPr lang="en-US" b="1" dirty="0"/>
              <a:t>Source:</a:t>
            </a:r>
            <a:r>
              <a:rPr lang="en-US" dirty="0"/>
              <a:t> CDCB (https://</a:t>
            </a:r>
            <a:r>
              <a:rPr lang="en-US" dirty="0" err="1"/>
              <a:t>queries.uscdcb.com</a:t>
            </a:r>
            <a:r>
              <a:rPr lang="en-US" dirty="0"/>
              <a:t>/</a:t>
            </a:r>
            <a:r>
              <a:rPr lang="en-US" dirty="0" err="1"/>
              <a:t>eval</a:t>
            </a:r>
            <a:r>
              <a:rPr lang="en-US" dirty="0"/>
              <a:t>/summary/</a:t>
            </a:r>
            <a:r>
              <a:rPr lang="en-US" dirty="0" err="1"/>
              <a:t>Bmean_bases_het.cfm</a:t>
            </a:r>
            <a:r>
              <a:rPr lang="en-US" dirty="0"/>
              <a:t>).</a:t>
            </a:r>
          </a:p>
        </p:txBody>
      </p:sp>
    </p:spTree>
    <p:extLst>
      <p:ext uri="{BB962C8B-B14F-4D97-AF65-F5344CB8AC3E}">
        <p14:creationId xmlns:p14="http://schemas.microsoft.com/office/powerpoint/2010/main" val="1876456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03DB4-60BD-604C-9C62-550815A96D41}"/>
              </a:ext>
            </a:extLst>
          </p:cNvPr>
          <p:cNvSpPr>
            <a:spLocks noGrp="1"/>
          </p:cNvSpPr>
          <p:nvPr>
            <p:ph type="title"/>
          </p:nvPr>
        </p:nvSpPr>
        <p:spPr/>
        <p:txBody>
          <a:bodyPr/>
          <a:lstStyle/>
          <a:p>
            <a:r>
              <a:rPr lang="en-US" dirty="0"/>
              <a:t>What about genomics?</a:t>
            </a:r>
          </a:p>
        </p:txBody>
      </p:sp>
    </p:spTree>
    <p:extLst>
      <p:ext uri="{BB962C8B-B14F-4D97-AF65-F5344CB8AC3E}">
        <p14:creationId xmlns:p14="http://schemas.microsoft.com/office/powerpoint/2010/main" val="166298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42BCAF-A505-FB48-8662-39C5685C526D}"/>
              </a:ext>
            </a:extLst>
          </p:cNvPr>
          <p:cNvSpPr>
            <a:spLocks noGrp="1"/>
          </p:cNvSpPr>
          <p:nvPr>
            <p:ph type="title"/>
          </p:nvPr>
        </p:nvSpPr>
        <p:spPr>
          <a:xfrm>
            <a:off x="487680" y="121920"/>
            <a:ext cx="11436096" cy="639763"/>
          </a:xfrm>
        </p:spPr>
        <p:txBody>
          <a:bodyPr/>
          <a:lstStyle/>
          <a:p>
            <a:r>
              <a:rPr lang="en-US" dirty="0"/>
              <a:t>Genomic evaluations for US Guernsey since April 2016</a:t>
            </a:r>
          </a:p>
        </p:txBody>
      </p:sp>
      <p:sp>
        <p:nvSpPr>
          <p:cNvPr id="7" name="Content Placeholder 6">
            <a:extLst>
              <a:ext uri="{FF2B5EF4-FFF2-40B4-BE49-F238E27FC236}">
                <a16:creationId xmlns:a16="http://schemas.microsoft.com/office/drawing/2014/main" id="{5F9B0591-B925-3141-BE48-23FC81F525C9}"/>
              </a:ext>
            </a:extLst>
          </p:cNvPr>
          <p:cNvSpPr>
            <a:spLocks noGrp="1"/>
          </p:cNvSpPr>
          <p:nvPr>
            <p:ph sz="half" idx="1"/>
          </p:nvPr>
        </p:nvSpPr>
        <p:spPr/>
        <p:txBody>
          <a:bodyPr/>
          <a:lstStyle/>
          <a:p>
            <a:r>
              <a:rPr lang="en-US" dirty="0"/>
              <a:t>Initially based on </a:t>
            </a:r>
            <a:r>
              <a:rPr lang="en-US" dirty="0">
                <a:solidFill>
                  <a:srgbClr val="FF0000"/>
                </a:solidFill>
              </a:rPr>
              <a:t>2,376</a:t>
            </a:r>
            <a:r>
              <a:rPr lang="en-US" dirty="0"/>
              <a:t> Guernsey bulls and cows from the US, Canada, the UK, and the Isle of Guernsey</a:t>
            </a:r>
          </a:p>
          <a:p>
            <a:r>
              <a:rPr lang="en-US" dirty="0"/>
              <a:t>Gains in reliability over parent averages were </a:t>
            </a:r>
            <a:r>
              <a:rPr lang="en-US" dirty="0">
                <a:solidFill>
                  <a:srgbClr val="FF0000"/>
                </a:solidFill>
              </a:rPr>
              <a:t>16.8</a:t>
            </a:r>
            <a:r>
              <a:rPr lang="en-US" dirty="0"/>
              <a:t> percentage points averaged across traits</a:t>
            </a:r>
          </a:p>
        </p:txBody>
      </p:sp>
      <p:pic>
        <p:nvPicPr>
          <p:cNvPr id="6" name="Picture 5">
            <a:extLst>
              <a:ext uri="{FF2B5EF4-FFF2-40B4-BE49-F238E27FC236}">
                <a16:creationId xmlns:a16="http://schemas.microsoft.com/office/drawing/2014/main" id="{148FDDEE-9590-EE41-B10D-ED1E4D0E75F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609344" y="3068602"/>
            <a:ext cx="8473440" cy="3389376"/>
          </a:xfrm>
          <a:prstGeom prst="rect">
            <a:avLst/>
          </a:prstGeom>
          <a:ln>
            <a:solidFill>
              <a:schemeClr val="tx1"/>
            </a:solidFill>
          </a:ln>
        </p:spPr>
      </p:pic>
    </p:spTree>
    <p:extLst>
      <p:ext uri="{BB962C8B-B14F-4D97-AF65-F5344CB8AC3E}">
        <p14:creationId xmlns:p14="http://schemas.microsoft.com/office/powerpoint/2010/main" val="2192912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59F7DF-B122-5D43-93AF-7CB849BEA2CB}"/>
              </a:ext>
            </a:extLst>
          </p:cNvPr>
          <p:cNvSpPr>
            <a:spLocks noGrp="1"/>
          </p:cNvSpPr>
          <p:nvPr>
            <p:ph type="title"/>
          </p:nvPr>
        </p:nvSpPr>
        <p:spPr/>
        <p:txBody>
          <a:bodyPr/>
          <a:lstStyle/>
          <a:p>
            <a:r>
              <a:rPr lang="en-US" dirty="0">
                <a:solidFill>
                  <a:srgbClr val="FFFF00"/>
                </a:solidFill>
              </a:rPr>
              <a:t>3,940</a:t>
            </a:r>
            <a:r>
              <a:rPr lang="en-US" dirty="0"/>
              <a:t> </a:t>
            </a:r>
            <a:r>
              <a:rPr lang="en-US" dirty="0" err="1"/>
              <a:t>Guernseys</a:t>
            </a:r>
            <a:r>
              <a:rPr lang="en-US" dirty="0"/>
              <a:t> have been genotyped</a:t>
            </a:r>
          </a:p>
        </p:txBody>
      </p:sp>
      <p:graphicFrame>
        <p:nvGraphicFramePr>
          <p:cNvPr id="6" name="Chart 5">
            <a:extLst>
              <a:ext uri="{FF2B5EF4-FFF2-40B4-BE49-F238E27FC236}">
                <a16:creationId xmlns:a16="http://schemas.microsoft.com/office/drawing/2014/main" id="{7D3C2331-6CDE-694F-A45B-9A73D19D0AF7}"/>
              </a:ext>
            </a:extLst>
          </p:cNvPr>
          <p:cNvGraphicFramePr>
            <a:graphicFrameLocks/>
          </p:cNvGraphicFramePr>
          <p:nvPr>
            <p:extLst>
              <p:ext uri="{D42A27DB-BD31-4B8C-83A1-F6EECF244321}">
                <p14:modId xmlns:p14="http://schemas.microsoft.com/office/powerpoint/2010/main" val="3607311429"/>
              </p:ext>
            </p:extLst>
          </p:nvPr>
        </p:nvGraphicFramePr>
        <p:xfrm>
          <a:off x="487680" y="1011936"/>
          <a:ext cx="11216640" cy="54742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14671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70BD90-816B-1D4C-965C-81F2CB4CF0BB}"/>
              </a:ext>
            </a:extLst>
          </p:cNvPr>
          <p:cNvSpPr>
            <a:spLocks noGrp="1"/>
          </p:cNvSpPr>
          <p:nvPr>
            <p:ph type="title"/>
          </p:nvPr>
        </p:nvSpPr>
        <p:spPr/>
        <p:txBody>
          <a:bodyPr/>
          <a:lstStyle/>
          <a:p>
            <a:r>
              <a:rPr lang="en-US" dirty="0"/>
              <a:t>Genomics increases prediction accuracy</a:t>
            </a:r>
          </a:p>
        </p:txBody>
      </p:sp>
      <p:sp>
        <p:nvSpPr>
          <p:cNvPr id="5" name="Content Placeholder 4">
            <a:extLst>
              <a:ext uri="{FF2B5EF4-FFF2-40B4-BE49-F238E27FC236}">
                <a16:creationId xmlns:a16="http://schemas.microsoft.com/office/drawing/2014/main" id="{E5991C77-BA4D-DA45-9F45-8E97655E4B7F}"/>
              </a:ext>
            </a:extLst>
          </p:cNvPr>
          <p:cNvSpPr>
            <a:spLocks noGrp="1"/>
          </p:cNvSpPr>
          <p:nvPr>
            <p:ph sz="half" idx="1"/>
          </p:nvPr>
        </p:nvSpPr>
        <p:spPr/>
        <p:txBody>
          <a:bodyPr/>
          <a:lstStyle/>
          <a:p>
            <a:r>
              <a:rPr lang="en-US" dirty="0"/>
              <a:t>Correlations of PA for young bulls with PTA show modest benefits from genomics</a:t>
            </a:r>
          </a:p>
          <a:p>
            <a:r>
              <a:rPr lang="en-US" dirty="0"/>
              <a:t>This means that genotypes are providing new information</a:t>
            </a:r>
          </a:p>
          <a:p>
            <a:r>
              <a:rPr lang="en-US" dirty="0"/>
              <a:t>Substantial re-ranking of bulls from initial evaluation to progeny test</a:t>
            </a:r>
          </a:p>
          <a:p>
            <a:r>
              <a:rPr lang="en-US" dirty="0"/>
              <a:t>Opportunities for preselection limited by small population size</a:t>
            </a:r>
          </a:p>
          <a:p>
            <a:r>
              <a:rPr lang="en-US" dirty="0"/>
              <a:t>More cows needed to improve reliability</a:t>
            </a:r>
          </a:p>
        </p:txBody>
      </p:sp>
      <p:graphicFrame>
        <p:nvGraphicFramePr>
          <p:cNvPr id="7" name="Content Placeholder 6">
            <a:extLst>
              <a:ext uri="{FF2B5EF4-FFF2-40B4-BE49-F238E27FC236}">
                <a16:creationId xmlns:a16="http://schemas.microsoft.com/office/drawing/2014/main" id="{6C88D9B7-ABE9-164F-AA6D-A2F8F44FD4AB}"/>
              </a:ext>
            </a:extLst>
          </p:cNvPr>
          <p:cNvGraphicFramePr>
            <a:graphicFrameLocks noGrp="1"/>
          </p:cNvGraphicFramePr>
          <p:nvPr>
            <p:ph sz="half" idx="2"/>
            <p:extLst>
              <p:ext uri="{D42A27DB-BD31-4B8C-83A1-F6EECF244321}">
                <p14:modId xmlns:p14="http://schemas.microsoft.com/office/powerpoint/2010/main" val="1663534112"/>
              </p:ext>
            </p:extLst>
          </p:nvPr>
        </p:nvGraphicFramePr>
        <p:xfrm>
          <a:off x="6340475" y="1189038"/>
          <a:ext cx="5364162" cy="2103120"/>
        </p:xfrm>
        <a:graphic>
          <a:graphicData uri="http://schemas.openxmlformats.org/drawingml/2006/table">
            <a:tbl>
              <a:tblPr firstRow="1" bandRow="1">
                <a:tableStyleId>{5C22544A-7EE6-4342-B048-85BDC9FD1C3A}</a:tableStyleId>
              </a:tblPr>
              <a:tblGrid>
                <a:gridCol w="1788054">
                  <a:extLst>
                    <a:ext uri="{9D8B030D-6E8A-4147-A177-3AD203B41FA5}">
                      <a16:colId xmlns:a16="http://schemas.microsoft.com/office/drawing/2014/main" val="2252216103"/>
                    </a:ext>
                  </a:extLst>
                </a:gridCol>
                <a:gridCol w="1788054">
                  <a:extLst>
                    <a:ext uri="{9D8B030D-6E8A-4147-A177-3AD203B41FA5}">
                      <a16:colId xmlns:a16="http://schemas.microsoft.com/office/drawing/2014/main" val="3831929268"/>
                    </a:ext>
                  </a:extLst>
                </a:gridCol>
                <a:gridCol w="1788054">
                  <a:extLst>
                    <a:ext uri="{9D8B030D-6E8A-4147-A177-3AD203B41FA5}">
                      <a16:colId xmlns:a16="http://schemas.microsoft.com/office/drawing/2014/main" val="573856741"/>
                    </a:ext>
                  </a:extLst>
                </a:gridCol>
              </a:tblGrid>
              <a:tr h="370840">
                <a:tc>
                  <a:txBody>
                    <a:bodyPr/>
                    <a:lstStyle/>
                    <a:p>
                      <a:endParaRPr lang="en-US" dirty="0"/>
                    </a:p>
                  </a:txBody>
                  <a:tcPr/>
                </a:tc>
                <a:tc>
                  <a:txBody>
                    <a:bodyPr/>
                    <a:lstStyle/>
                    <a:p>
                      <a:r>
                        <a:rPr lang="en-US" dirty="0"/>
                        <a:t>PA NM$</a:t>
                      </a:r>
                    </a:p>
                  </a:txBody>
                  <a:tcPr/>
                </a:tc>
                <a:tc>
                  <a:txBody>
                    <a:bodyPr/>
                    <a:lstStyle/>
                    <a:p>
                      <a:r>
                        <a:rPr lang="en-US" dirty="0"/>
                        <a:t>PTA NM$</a:t>
                      </a:r>
                    </a:p>
                  </a:txBody>
                  <a:tcPr/>
                </a:tc>
                <a:extLst>
                  <a:ext uri="{0D108BD9-81ED-4DB2-BD59-A6C34878D82A}">
                    <a16:rowId xmlns:a16="http://schemas.microsoft.com/office/drawing/2014/main" val="744041198"/>
                  </a:ext>
                </a:extLst>
              </a:tr>
              <a:tr h="370840">
                <a:tc>
                  <a:txBody>
                    <a:bodyPr/>
                    <a:lstStyle/>
                    <a:p>
                      <a:r>
                        <a:rPr lang="en-US" b="1" dirty="0"/>
                        <a:t>Proven bulls in 1604</a:t>
                      </a:r>
                    </a:p>
                  </a:txBody>
                  <a:tcPr/>
                </a:tc>
                <a:tc>
                  <a:txBody>
                    <a:bodyPr/>
                    <a:lstStyle/>
                    <a:p>
                      <a:pPr algn="ctr"/>
                      <a:r>
                        <a:rPr lang="en-US" b="0" dirty="0"/>
                        <a:t>N/A</a:t>
                      </a:r>
                    </a:p>
                  </a:txBody>
                  <a:tcPr/>
                </a:tc>
                <a:tc>
                  <a:txBody>
                    <a:bodyPr/>
                    <a:lstStyle/>
                    <a:p>
                      <a:pPr algn="ctr"/>
                      <a:r>
                        <a:rPr lang="en-US" b="0" dirty="0"/>
                        <a:t>0.87</a:t>
                      </a:r>
                    </a:p>
                  </a:txBody>
                  <a:tcPr/>
                </a:tc>
                <a:extLst>
                  <a:ext uri="{0D108BD9-81ED-4DB2-BD59-A6C34878D82A}">
                    <a16:rowId xmlns:a16="http://schemas.microsoft.com/office/drawing/2014/main" val="2041608631"/>
                  </a:ext>
                </a:extLst>
              </a:tr>
              <a:tr h="370840">
                <a:tc>
                  <a:txBody>
                    <a:bodyPr/>
                    <a:lstStyle/>
                    <a:p>
                      <a:r>
                        <a:rPr lang="en-US" b="1" dirty="0"/>
                        <a:t>Young bulls in 1604</a:t>
                      </a:r>
                    </a:p>
                  </a:txBody>
                  <a:tcPr/>
                </a:tc>
                <a:tc>
                  <a:txBody>
                    <a:bodyPr/>
                    <a:lstStyle/>
                    <a:p>
                      <a:pPr algn="ctr"/>
                      <a:r>
                        <a:rPr lang="en-US" b="0" dirty="0"/>
                        <a:t>0.57</a:t>
                      </a:r>
                    </a:p>
                  </a:txBody>
                  <a:tcPr/>
                </a:tc>
                <a:tc>
                  <a:txBody>
                    <a:bodyPr/>
                    <a:lstStyle/>
                    <a:p>
                      <a:pPr algn="ctr"/>
                      <a:r>
                        <a:rPr lang="en-US" b="0" dirty="0"/>
                        <a:t>0.67</a:t>
                      </a:r>
                    </a:p>
                  </a:txBody>
                  <a:tcPr/>
                </a:tc>
                <a:extLst>
                  <a:ext uri="{0D108BD9-81ED-4DB2-BD59-A6C34878D82A}">
                    <a16:rowId xmlns:a16="http://schemas.microsoft.com/office/drawing/2014/main" val="1444283812"/>
                  </a:ext>
                </a:extLst>
              </a:tr>
            </a:tbl>
          </a:graphicData>
        </a:graphic>
      </p:graphicFrame>
    </p:spTree>
    <p:extLst>
      <p:ext uri="{BB962C8B-B14F-4D97-AF65-F5344CB8AC3E}">
        <p14:creationId xmlns:p14="http://schemas.microsoft.com/office/powerpoint/2010/main" val="39580963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1D80E-2D15-4F46-A51D-2F6D587B7478}"/>
              </a:ext>
            </a:extLst>
          </p:cNvPr>
          <p:cNvSpPr>
            <a:spLocks noGrp="1"/>
          </p:cNvSpPr>
          <p:nvPr>
            <p:ph type="title"/>
          </p:nvPr>
        </p:nvSpPr>
        <p:spPr/>
        <p:txBody>
          <a:bodyPr/>
          <a:lstStyle/>
          <a:p>
            <a:r>
              <a:rPr lang="en-US" dirty="0"/>
              <a:t>There may be something else going on here</a:t>
            </a:r>
          </a:p>
        </p:txBody>
      </p:sp>
      <p:grpSp>
        <p:nvGrpSpPr>
          <p:cNvPr id="16" name="Group 15">
            <a:extLst>
              <a:ext uri="{FF2B5EF4-FFF2-40B4-BE49-F238E27FC236}">
                <a16:creationId xmlns:a16="http://schemas.microsoft.com/office/drawing/2014/main" id="{C58373EB-6A0E-BE46-855F-DC737F44727A}"/>
              </a:ext>
            </a:extLst>
          </p:cNvPr>
          <p:cNvGrpSpPr/>
          <p:nvPr/>
        </p:nvGrpSpPr>
        <p:grpSpPr>
          <a:xfrm>
            <a:off x="487680" y="921203"/>
            <a:ext cx="11216640" cy="5266493"/>
            <a:chOff x="487680" y="921203"/>
            <a:chExt cx="11216640" cy="5266493"/>
          </a:xfrm>
        </p:grpSpPr>
        <p:grpSp>
          <p:nvGrpSpPr>
            <p:cNvPr id="5" name="Group 4">
              <a:extLst>
                <a:ext uri="{FF2B5EF4-FFF2-40B4-BE49-F238E27FC236}">
                  <a16:creationId xmlns:a16="http://schemas.microsoft.com/office/drawing/2014/main" id="{BA814FCD-BB43-AD44-ABEE-60746E1B8AAA}"/>
                </a:ext>
              </a:extLst>
            </p:cNvPr>
            <p:cNvGrpSpPr/>
            <p:nvPr/>
          </p:nvGrpSpPr>
          <p:grpSpPr>
            <a:xfrm>
              <a:off x="6217920" y="921203"/>
              <a:ext cx="5486400" cy="1645920"/>
              <a:chOff x="6217920" y="921203"/>
              <a:chExt cx="5486400" cy="1645920"/>
            </a:xfrm>
          </p:grpSpPr>
          <p:pic>
            <p:nvPicPr>
              <p:cNvPr id="3" name="Picture 2">
                <a:extLst>
                  <a:ext uri="{FF2B5EF4-FFF2-40B4-BE49-F238E27FC236}">
                    <a16:creationId xmlns:a16="http://schemas.microsoft.com/office/drawing/2014/main" id="{D9B31DB6-4A2D-8842-89C2-57953979A07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217920" y="921203"/>
                <a:ext cx="5486400" cy="1645920"/>
              </a:xfrm>
              <a:prstGeom prst="rect">
                <a:avLst/>
              </a:prstGeom>
            </p:spPr>
          </p:pic>
          <p:sp>
            <p:nvSpPr>
              <p:cNvPr id="4" name="TextBox 3">
                <a:extLst>
                  <a:ext uri="{FF2B5EF4-FFF2-40B4-BE49-F238E27FC236}">
                    <a16:creationId xmlns:a16="http://schemas.microsoft.com/office/drawing/2014/main" id="{4300D87B-FDA9-274E-89DB-A65344AE0376}"/>
                  </a:ext>
                </a:extLst>
              </p:cNvPr>
              <p:cNvSpPr txBox="1"/>
              <p:nvPr/>
            </p:nvSpPr>
            <p:spPr>
              <a:xfrm>
                <a:off x="10822860" y="984687"/>
                <a:ext cx="881460" cy="369332"/>
              </a:xfrm>
              <a:prstGeom prst="rect">
                <a:avLst/>
              </a:prstGeom>
              <a:noFill/>
            </p:spPr>
            <p:txBody>
              <a:bodyPr wrap="none" rtlCol="0">
                <a:spAutoFit/>
              </a:bodyPr>
              <a:lstStyle/>
              <a:p>
                <a:pPr algn="r"/>
                <a:r>
                  <a:rPr lang="en-US" b="1" dirty="0">
                    <a:solidFill>
                      <a:srgbClr val="FF0000"/>
                    </a:solidFill>
                  </a:rPr>
                  <a:t>Stature</a:t>
                </a:r>
              </a:p>
            </p:txBody>
          </p:sp>
        </p:grpSp>
        <p:pic>
          <p:nvPicPr>
            <p:cNvPr id="6" name="Picture 5">
              <a:extLst>
                <a:ext uri="{FF2B5EF4-FFF2-40B4-BE49-F238E27FC236}">
                  <a16:creationId xmlns:a16="http://schemas.microsoft.com/office/drawing/2014/main" id="{714442DA-D04D-9F48-B4D6-EF3C78D7788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87680" y="924434"/>
              <a:ext cx="5486400" cy="1645920"/>
            </a:xfrm>
            <a:prstGeom prst="rect">
              <a:avLst/>
            </a:prstGeom>
          </p:spPr>
        </p:pic>
        <p:sp>
          <p:nvSpPr>
            <p:cNvPr id="7" name="TextBox 6">
              <a:extLst>
                <a:ext uri="{FF2B5EF4-FFF2-40B4-BE49-F238E27FC236}">
                  <a16:creationId xmlns:a16="http://schemas.microsoft.com/office/drawing/2014/main" id="{64C0165C-0E49-AA4C-AEB2-4B80466BEAA9}"/>
                </a:ext>
              </a:extLst>
            </p:cNvPr>
            <p:cNvSpPr txBox="1"/>
            <p:nvPr/>
          </p:nvSpPr>
          <p:spPr>
            <a:xfrm>
              <a:off x="5092620" y="921203"/>
              <a:ext cx="609462" cy="369332"/>
            </a:xfrm>
            <a:prstGeom prst="rect">
              <a:avLst/>
            </a:prstGeom>
            <a:noFill/>
          </p:spPr>
          <p:txBody>
            <a:bodyPr wrap="none" rtlCol="0">
              <a:spAutoFit/>
            </a:bodyPr>
            <a:lstStyle/>
            <a:p>
              <a:pPr algn="r"/>
              <a:r>
                <a:rPr lang="en-US" b="1" dirty="0">
                  <a:solidFill>
                    <a:srgbClr val="FF0000"/>
                  </a:solidFill>
                </a:rPr>
                <a:t>Milk</a:t>
              </a:r>
            </a:p>
          </p:txBody>
        </p:sp>
        <p:pic>
          <p:nvPicPr>
            <p:cNvPr id="8" name="Picture 7">
              <a:extLst>
                <a:ext uri="{FF2B5EF4-FFF2-40B4-BE49-F238E27FC236}">
                  <a16:creationId xmlns:a16="http://schemas.microsoft.com/office/drawing/2014/main" id="{976334DD-A560-564D-93BF-0446434AC35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87680" y="2733105"/>
              <a:ext cx="5486400" cy="1645920"/>
            </a:xfrm>
            <a:prstGeom prst="rect">
              <a:avLst/>
            </a:prstGeom>
          </p:spPr>
        </p:pic>
        <p:pic>
          <p:nvPicPr>
            <p:cNvPr id="9" name="Picture 8">
              <a:extLst>
                <a:ext uri="{FF2B5EF4-FFF2-40B4-BE49-F238E27FC236}">
                  <a16:creationId xmlns:a16="http://schemas.microsoft.com/office/drawing/2014/main" id="{4C9D28C2-8818-4442-B5B4-BDB391416DE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87680" y="4541776"/>
              <a:ext cx="5486400" cy="1645920"/>
            </a:xfrm>
            <a:prstGeom prst="rect">
              <a:avLst/>
            </a:prstGeom>
          </p:spPr>
        </p:pic>
        <p:sp>
          <p:nvSpPr>
            <p:cNvPr id="12" name="TextBox 11">
              <a:extLst>
                <a:ext uri="{FF2B5EF4-FFF2-40B4-BE49-F238E27FC236}">
                  <a16:creationId xmlns:a16="http://schemas.microsoft.com/office/drawing/2014/main" id="{5F439380-6622-864E-9B5E-943427ED1154}"/>
                </a:ext>
              </a:extLst>
            </p:cNvPr>
            <p:cNvSpPr txBox="1"/>
            <p:nvPr/>
          </p:nvSpPr>
          <p:spPr>
            <a:xfrm>
              <a:off x="3096496" y="2733105"/>
              <a:ext cx="2605586" cy="369332"/>
            </a:xfrm>
            <a:prstGeom prst="rect">
              <a:avLst/>
            </a:prstGeom>
            <a:noFill/>
          </p:spPr>
          <p:txBody>
            <a:bodyPr wrap="none" rtlCol="0">
              <a:spAutoFit/>
            </a:bodyPr>
            <a:lstStyle/>
            <a:p>
              <a:pPr algn="r"/>
              <a:r>
                <a:rPr lang="en-US" b="1" dirty="0">
                  <a:solidFill>
                    <a:srgbClr val="FF0000"/>
                  </a:solidFill>
                </a:rPr>
                <a:t>Daughter Pregnancy Rate</a:t>
              </a:r>
            </a:p>
          </p:txBody>
        </p:sp>
        <p:sp>
          <p:nvSpPr>
            <p:cNvPr id="13" name="TextBox 12">
              <a:extLst>
                <a:ext uri="{FF2B5EF4-FFF2-40B4-BE49-F238E27FC236}">
                  <a16:creationId xmlns:a16="http://schemas.microsoft.com/office/drawing/2014/main" id="{8011E51F-7EAD-3446-A5FC-A96627BCE4D9}"/>
                </a:ext>
              </a:extLst>
            </p:cNvPr>
            <p:cNvSpPr txBox="1"/>
            <p:nvPr/>
          </p:nvSpPr>
          <p:spPr>
            <a:xfrm>
              <a:off x="4098117" y="4540983"/>
              <a:ext cx="1603965" cy="369332"/>
            </a:xfrm>
            <a:prstGeom prst="rect">
              <a:avLst/>
            </a:prstGeom>
            <a:noFill/>
          </p:spPr>
          <p:txBody>
            <a:bodyPr wrap="none" rtlCol="0">
              <a:spAutoFit/>
            </a:bodyPr>
            <a:lstStyle/>
            <a:p>
              <a:pPr algn="r"/>
              <a:r>
                <a:rPr lang="en-US" b="1" dirty="0">
                  <a:solidFill>
                    <a:srgbClr val="FF0000"/>
                  </a:solidFill>
                </a:rPr>
                <a:t>Productive Life</a:t>
              </a:r>
            </a:p>
          </p:txBody>
        </p:sp>
        <p:pic>
          <p:nvPicPr>
            <p:cNvPr id="14" name="Picture 13">
              <a:extLst>
                <a:ext uri="{FF2B5EF4-FFF2-40B4-BE49-F238E27FC236}">
                  <a16:creationId xmlns:a16="http://schemas.microsoft.com/office/drawing/2014/main" id="{5D2833E2-AB05-1042-BFB0-04C0C3053F5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217920" y="2733105"/>
              <a:ext cx="5486400" cy="1645920"/>
            </a:xfrm>
            <a:prstGeom prst="rect">
              <a:avLst/>
            </a:prstGeom>
          </p:spPr>
        </p:pic>
        <p:sp>
          <p:nvSpPr>
            <p:cNvPr id="15" name="TextBox 14">
              <a:extLst>
                <a:ext uri="{FF2B5EF4-FFF2-40B4-BE49-F238E27FC236}">
                  <a16:creationId xmlns:a16="http://schemas.microsoft.com/office/drawing/2014/main" id="{257FD833-CBAF-E047-898D-5261D492672F}"/>
                </a:ext>
              </a:extLst>
            </p:cNvPr>
            <p:cNvSpPr txBox="1"/>
            <p:nvPr/>
          </p:nvSpPr>
          <p:spPr>
            <a:xfrm>
              <a:off x="10585103" y="2733105"/>
              <a:ext cx="1119217" cy="369332"/>
            </a:xfrm>
            <a:prstGeom prst="rect">
              <a:avLst/>
            </a:prstGeom>
            <a:noFill/>
          </p:spPr>
          <p:txBody>
            <a:bodyPr wrap="none" rtlCol="0">
              <a:spAutoFit/>
            </a:bodyPr>
            <a:lstStyle/>
            <a:p>
              <a:pPr algn="r"/>
              <a:r>
                <a:rPr lang="en-US" b="1" dirty="0">
                  <a:solidFill>
                    <a:srgbClr val="FF0000"/>
                  </a:solidFill>
                </a:rPr>
                <a:t>Net Merit</a:t>
              </a:r>
            </a:p>
          </p:txBody>
        </p:sp>
      </p:grpSp>
      <p:sp>
        <p:nvSpPr>
          <p:cNvPr id="17" name="Up Arrow 16">
            <a:extLst>
              <a:ext uri="{FF2B5EF4-FFF2-40B4-BE49-F238E27FC236}">
                <a16:creationId xmlns:a16="http://schemas.microsoft.com/office/drawing/2014/main" id="{8D5DEC8A-0A2E-694E-A610-F2B1C9163937}"/>
              </a:ext>
            </a:extLst>
          </p:cNvPr>
          <p:cNvSpPr/>
          <p:nvPr/>
        </p:nvSpPr>
        <p:spPr>
          <a:xfrm>
            <a:off x="1146048" y="922129"/>
            <a:ext cx="524256" cy="590605"/>
          </a:xfrm>
          <a:prstGeom prst="upArrow">
            <a:avLst/>
          </a:prstGeom>
          <a:solidFill>
            <a:srgbClr val="00B05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Up Arrow 17">
            <a:extLst>
              <a:ext uri="{FF2B5EF4-FFF2-40B4-BE49-F238E27FC236}">
                <a16:creationId xmlns:a16="http://schemas.microsoft.com/office/drawing/2014/main" id="{80A036A2-01CC-8B4E-9892-5FF9074D43CC}"/>
              </a:ext>
            </a:extLst>
          </p:cNvPr>
          <p:cNvSpPr/>
          <p:nvPr/>
        </p:nvSpPr>
        <p:spPr>
          <a:xfrm>
            <a:off x="1146048" y="2733105"/>
            <a:ext cx="524256" cy="590605"/>
          </a:xfrm>
          <a:prstGeom prst="upArrow">
            <a:avLst/>
          </a:prstGeom>
          <a:solidFill>
            <a:srgbClr val="00B05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a:extLst>
              <a:ext uri="{FF2B5EF4-FFF2-40B4-BE49-F238E27FC236}">
                <a16:creationId xmlns:a16="http://schemas.microsoft.com/office/drawing/2014/main" id="{CBF3D4E0-E66C-A34C-B1D8-D081647BA228}"/>
              </a:ext>
            </a:extLst>
          </p:cNvPr>
          <p:cNvSpPr/>
          <p:nvPr/>
        </p:nvSpPr>
        <p:spPr>
          <a:xfrm>
            <a:off x="1182624" y="4540983"/>
            <a:ext cx="451104" cy="59060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Up Arrow 20">
            <a:extLst>
              <a:ext uri="{FF2B5EF4-FFF2-40B4-BE49-F238E27FC236}">
                <a16:creationId xmlns:a16="http://schemas.microsoft.com/office/drawing/2014/main" id="{A81F583E-650D-4D40-8288-02FFA9468790}"/>
              </a:ext>
            </a:extLst>
          </p:cNvPr>
          <p:cNvSpPr/>
          <p:nvPr/>
        </p:nvSpPr>
        <p:spPr>
          <a:xfrm>
            <a:off x="6858000" y="927665"/>
            <a:ext cx="481584" cy="590605"/>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8AC25D3-EE19-0946-9F12-055FC33BF707}"/>
              </a:ext>
            </a:extLst>
          </p:cNvPr>
          <p:cNvSpPr txBox="1"/>
          <p:nvPr/>
        </p:nvSpPr>
        <p:spPr>
          <a:xfrm>
            <a:off x="6858000" y="2574950"/>
            <a:ext cx="470000" cy="830997"/>
          </a:xfrm>
          <a:prstGeom prst="rect">
            <a:avLst/>
          </a:prstGeom>
          <a:noFill/>
        </p:spPr>
        <p:txBody>
          <a:bodyPr wrap="none" rtlCol="0">
            <a:spAutoFit/>
          </a:bodyPr>
          <a:lstStyle/>
          <a:p>
            <a:r>
              <a:rPr lang="en-US" sz="4800" b="1" dirty="0">
                <a:solidFill>
                  <a:srgbClr val="FFC000"/>
                </a:solidFill>
              </a:rPr>
              <a:t>?</a:t>
            </a:r>
          </a:p>
        </p:txBody>
      </p:sp>
      <p:sp>
        <p:nvSpPr>
          <p:cNvPr id="23" name="TextBox 22">
            <a:extLst>
              <a:ext uri="{FF2B5EF4-FFF2-40B4-BE49-F238E27FC236}">
                <a16:creationId xmlns:a16="http://schemas.microsoft.com/office/drawing/2014/main" id="{2C4A87D5-E520-2B4F-B98A-E32EBE1871FE}"/>
              </a:ext>
            </a:extLst>
          </p:cNvPr>
          <p:cNvSpPr txBox="1"/>
          <p:nvPr/>
        </p:nvSpPr>
        <p:spPr>
          <a:xfrm>
            <a:off x="6370320" y="4607332"/>
            <a:ext cx="5559471" cy="1569660"/>
          </a:xfrm>
          <a:prstGeom prst="rect">
            <a:avLst/>
          </a:prstGeom>
          <a:noFill/>
        </p:spPr>
        <p:txBody>
          <a:bodyPr wrap="none" rtlCol="0">
            <a:spAutoFit/>
          </a:bodyPr>
          <a:lstStyle/>
          <a:p>
            <a:r>
              <a:rPr lang="en-US" sz="3200" b="1" u="sng" dirty="0">
                <a:solidFill>
                  <a:srgbClr val="254061"/>
                </a:solidFill>
              </a:rPr>
              <a:t>Founder</a:t>
            </a:r>
          </a:p>
          <a:p>
            <a:r>
              <a:rPr lang="en-US" sz="3200" b="1" dirty="0">
                <a:solidFill>
                  <a:srgbClr val="254061"/>
                </a:solidFill>
              </a:rPr>
              <a:t>GUUSA000000512974</a:t>
            </a:r>
            <a:br>
              <a:rPr lang="en-US" sz="3200" b="1" dirty="0">
                <a:solidFill>
                  <a:srgbClr val="254061"/>
                </a:solidFill>
              </a:rPr>
            </a:br>
            <a:r>
              <a:rPr lang="en-US" sz="3200" b="1" dirty="0">
                <a:solidFill>
                  <a:srgbClr val="254061"/>
                </a:solidFill>
              </a:rPr>
              <a:t>HENSLEE FARMS V FAME (1954)</a:t>
            </a:r>
          </a:p>
        </p:txBody>
      </p:sp>
    </p:spTree>
    <p:extLst>
      <p:ext uri="{BB962C8B-B14F-4D97-AF65-F5344CB8AC3E}">
        <p14:creationId xmlns:p14="http://schemas.microsoft.com/office/powerpoint/2010/main" val="2074688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E3769-B802-F349-A15D-8BF1407EAE65}"/>
              </a:ext>
            </a:extLst>
          </p:cNvPr>
          <p:cNvSpPr>
            <a:spLocks noGrp="1"/>
          </p:cNvSpPr>
          <p:nvPr>
            <p:ph type="title"/>
          </p:nvPr>
        </p:nvSpPr>
        <p:spPr/>
        <p:txBody>
          <a:bodyPr/>
          <a:lstStyle/>
          <a:p>
            <a:r>
              <a:rPr lang="en-US" dirty="0"/>
              <a:t>This haplotype is common in US </a:t>
            </a:r>
            <a:r>
              <a:rPr lang="en-US" dirty="0" err="1"/>
              <a:t>Guernseys</a:t>
            </a:r>
            <a:endParaRPr lang="en-US" dirty="0"/>
          </a:p>
        </p:txBody>
      </p:sp>
      <p:graphicFrame>
        <p:nvGraphicFramePr>
          <p:cNvPr id="3" name="Chart 2">
            <a:extLst>
              <a:ext uri="{FF2B5EF4-FFF2-40B4-BE49-F238E27FC236}">
                <a16:creationId xmlns:a16="http://schemas.microsoft.com/office/drawing/2014/main" id="{F1F13518-43EE-BD45-8BC8-26C0D877B703}"/>
              </a:ext>
            </a:extLst>
          </p:cNvPr>
          <p:cNvGraphicFramePr>
            <a:graphicFrameLocks/>
          </p:cNvGraphicFramePr>
          <p:nvPr>
            <p:extLst>
              <p:ext uri="{D42A27DB-BD31-4B8C-83A1-F6EECF244321}">
                <p14:modId xmlns:p14="http://schemas.microsoft.com/office/powerpoint/2010/main" val="3728452420"/>
              </p:ext>
            </p:extLst>
          </p:nvPr>
        </p:nvGraphicFramePr>
        <p:xfrm>
          <a:off x="487680" y="1012633"/>
          <a:ext cx="11216640" cy="548570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40434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 for discussion</a:t>
            </a:r>
          </a:p>
        </p:txBody>
      </p:sp>
      <p:sp>
        <p:nvSpPr>
          <p:cNvPr id="3" name="Content Placeholder 2"/>
          <p:cNvSpPr>
            <a:spLocks noGrp="1"/>
          </p:cNvSpPr>
          <p:nvPr>
            <p:ph sz="half" idx="1"/>
          </p:nvPr>
        </p:nvSpPr>
        <p:spPr>
          <a:xfrm>
            <a:off x="502920" y="1200912"/>
            <a:ext cx="5364480" cy="5120640"/>
          </a:xfrm>
        </p:spPr>
        <p:txBody>
          <a:bodyPr/>
          <a:lstStyle/>
          <a:p>
            <a:pPr marL="284156" indent="-284156">
              <a:lnSpc>
                <a:spcPts val="3200"/>
              </a:lnSpc>
              <a:spcAft>
                <a:spcPts val="1333"/>
              </a:spcAft>
            </a:pPr>
            <a:r>
              <a:rPr lang="en-US" dirty="0"/>
              <a:t>A brief review of genetic gains</a:t>
            </a:r>
          </a:p>
          <a:p>
            <a:pPr marL="284156" indent="-284156">
              <a:lnSpc>
                <a:spcPts val="3200"/>
              </a:lnSpc>
              <a:spcAft>
                <a:spcPts val="1333"/>
              </a:spcAft>
            </a:pPr>
            <a:r>
              <a:rPr lang="en-US" dirty="0"/>
              <a:t>What is the current state of the breed?</a:t>
            </a:r>
          </a:p>
          <a:p>
            <a:pPr marL="284156" indent="-284156">
              <a:lnSpc>
                <a:spcPts val="3200"/>
              </a:lnSpc>
              <a:spcAft>
                <a:spcPts val="1333"/>
              </a:spcAft>
            </a:pPr>
            <a:r>
              <a:rPr lang="en-US" dirty="0"/>
              <a:t>What about genomics?</a:t>
            </a:r>
          </a:p>
          <a:p>
            <a:pPr marL="284156" indent="-284156">
              <a:lnSpc>
                <a:spcPts val="3200"/>
              </a:lnSpc>
              <a:spcAft>
                <a:spcPts val="1333"/>
              </a:spcAft>
            </a:pPr>
            <a:r>
              <a:rPr lang="en-US" dirty="0"/>
              <a:t>What can we do about this situation?</a:t>
            </a:r>
          </a:p>
          <a:p>
            <a:pPr marL="284156" indent="-284156">
              <a:lnSpc>
                <a:spcPts val="3200"/>
              </a:lnSpc>
              <a:spcAft>
                <a:spcPts val="1333"/>
              </a:spcAft>
            </a:pPr>
            <a:r>
              <a:rPr lang="en-US" dirty="0"/>
              <a:t>Opportunities and Conclusions</a:t>
            </a:r>
          </a:p>
        </p:txBody>
      </p:sp>
      <p:grpSp>
        <p:nvGrpSpPr>
          <p:cNvPr id="8" name="Group 7">
            <a:extLst>
              <a:ext uri="{FF2B5EF4-FFF2-40B4-BE49-F238E27FC236}">
                <a16:creationId xmlns:a16="http://schemas.microsoft.com/office/drawing/2014/main" id="{83D6208D-D1DB-B440-8B3B-6300EC967931}"/>
              </a:ext>
            </a:extLst>
          </p:cNvPr>
          <p:cNvGrpSpPr/>
          <p:nvPr/>
        </p:nvGrpSpPr>
        <p:grpSpPr>
          <a:xfrm>
            <a:off x="5740400" y="926592"/>
            <a:ext cx="6354064" cy="5211080"/>
            <a:chOff x="5679440" y="1200912"/>
            <a:chExt cx="6024880" cy="4887992"/>
          </a:xfrm>
        </p:grpSpPr>
        <p:pic>
          <p:nvPicPr>
            <p:cNvPr id="4" name="Picture 3">
              <a:extLst>
                <a:ext uri="{FF2B5EF4-FFF2-40B4-BE49-F238E27FC236}">
                  <a16:creationId xmlns:a16="http://schemas.microsoft.com/office/drawing/2014/main" id="{3920ADC7-4456-E541-9BC4-3C8CB5BCD258}"/>
                </a:ext>
              </a:extLst>
            </p:cNvPr>
            <p:cNvPicPr>
              <a:picLocks noChangeAspect="1"/>
            </p:cNvPicPr>
            <p:nvPr/>
          </p:nvPicPr>
          <p:blipFill>
            <a:blip r:embed="rId2"/>
            <a:stretch>
              <a:fillRect/>
            </a:stretch>
          </p:blipFill>
          <p:spPr>
            <a:xfrm>
              <a:off x="5679440" y="1200912"/>
              <a:ext cx="6024880" cy="4518660"/>
            </a:xfrm>
            <a:prstGeom prst="rect">
              <a:avLst/>
            </a:prstGeom>
            <a:ln>
              <a:solidFill>
                <a:schemeClr val="tx1"/>
              </a:solidFill>
            </a:ln>
          </p:spPr>
        </p:pic>
        <p:sp>
          <p:nvSpPr>
            <p:cNvPr id="6" name="TextBox 5">
              <a:extLst>
                <a:ext uri="{FF2B5EF4-FFF2-40B4-BE49-F238E27FC236}">
                  <a16:creationId xmlns:a16="http://schemas.microsoft.com/office/drawing/2014/main" id="{081B975A-DC6B-1A43-AC46-A6C4E3E5A59E}"/>
                </a:ext>
              </a:extLst>
            </p:cNvPr>
            <p:cNvSpPr txBox="1"/>
            <p:nvPr/>
          </p:nvSpPr>
          <p:spPr>
            <a:xfrm>
              <a:off x="5679440" y="5719572"/>
              <a:ext cx="3965381" cy="369332"/>
            </a:xfrm>
            <a:prstGeom prst="rect">
              <a:avLst/>
            </a:prstGeom>
            <a:noFill/>
          </p:spPr>
          <p:txBody>
            <a:bodyPr wrap="none" rtlCol="0">
              <a:spAutoFit/>
            </a:bodyPr>
            <a:lstStyle/>
            <a:p>
              <a:r>
                <a:rPr lang="en-US" b="1" dirty="0"/>
                <a:t>Source:</a:t>
              </a:r>
              <a:r>
                <a:rPr lang="en-US" dirty="0"/>
                <a:t> American Guernsey Association.</a:t>
              </a:r>
            </a:p>
          </p:txBody>
        </p:sp>
      </p:grpSp>
    </p:spTree>
    <p:extLst>
      <p:ext uri="{BB962C8B-B14F-4D97-AF65-F5344CB8AC3E}">
        <p14:creationId xmlns:p14="http://schemas.microsoft.com/office/powerpoint/2010/main" val="1301451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5F0D-2069-4C7E-AB10-898FCC59723E}"/>
              </a:ext>
            </a:extLst>
          </p:cNvPr>
          <p:cNvSpPr>
            <a:spLocks noGrp="1"/>
          </p:cNvSpPr>
          <p:nvPr>
            <p:ph type="title"/>
          </p:nvPr>
        </p:nvSpPr>
        <p:spPr>
          <a:solidFill>
            <a:srgbClr val="002060"/>
          </a:solidFill>
        </p:spPr>
        <p:txBody>
          <a:bodyPr/>
          <a:lstStyle/>
          <a:p>
            <a:r>
              <a:rPr lang="en-US" dirty="0"/>
              <a:t>Average PTA NM$ of cows in different herds</a:t>
            </a:r>
          </a:p>
        </p:txBody>
      </p:sp>
      <mc:AlternateContent xmlns:mc="http://schemas.openxmlformats.org/markup-compatibility/2006">
        <mc:Choice xmlns:cx1="http://schemas.microsoft.com/office/drawing/2015/9/8/chartex" Requires="cx1">
          <p:graphicFrame>
            <p:nvGraphicFramePr>
              <p:cNvPr id="3" name="Chart 2">
                <a:extLst>
                  <a:ext uri="{FF2B5EF4-FFF2-40B4-BE49-F238E27FC236}">
                    <a16:creationId xmlns:a16="http://schemas.microsoft.com/office/drawing/2014/main" id="{1104935E-B500-419D-A6CA-20BE2B6E5E30}"/>
                  </a:ext>
                </a:extLst>
              </p:cNvPr>
              <p:cNvGraphicFramePr/>
              <p:nvPr>
                <p:extLst>
                  <p:ext uri="{D42A27DB-BD31-4B8C-83A1-F6EECF244321}">
                    <p14:modId xmlns:p14="http://schemas.microsoft.com/office/powerpoint/2010/main" val="1111333521"/>
                  </p:ext>
                </p:extLst>
              </p:nvPr>
            </p:nvGraphicFramePr>
            <p:xfrm>
              <a:off x="1390650" y="967281"/>
              <a:ext cx="9848850" cy="4629150"/>
            </p:xfrm>
            <a:graphic>
              <a:graphicData uri="http://schemas.microsoft.com/office/drawing/2014/chartex">
                <cx:chart xmlns:cx="http://schemas.microsoft.com/office/drawing/2014/chartex" xmlns:r="http://schemas.openxmlformats.org/officeDocument/2006/relationships" r:id="rId2"/>
              </a:graphicData>
            </a:graphic>
          </p:graphicFrame>
        </mc:Choice>
        <mc:Fallback>
          <p:pic>
            <p:nvPicPr>
              <p:cNvPr id="3" name="Chart 2">
                <a:extLst>
                  <a:ext uri="{FF2B5EF4-FFF2-40B4-BE49-F238E27FC236}">
                    <a16:creationId xmlns:a16="http://schemas.microsoft.com/office/drawing/2014/main" id="{1104935E-B500-419D-A6CA-20BE2B6E5E30}"/>
                  </a:ext>
                </a:extLst>
              </p:cNvPr>
              <p:cNvPicPr>
                <a:picLocks noGrp="1" noRot="1" noChangeAspect="1" noMove="1" noResize="1" noEditPoints="1" noAdjustHandles="1" noChangeArrowheads="1" noChangeShapeType="1"/>
              </p:cNvPicPr>
              <p:nvPr/>
            </p:nvPicPr>
            <p:blipFill>
              <a:blip r:embed="rId3"/>
              <a:stretch>
                <a:fillRect/>
              </a:stretch>
            </p:blipFill>
            <p:spPr>
              <a:xfrm>
                <a:off x="1390650" y="967281"/>
                <a:ext cx="9848850" cy="4629150"/>
              </a:xfrm>
              <a:prstGeom prst="rect">
                <a:avLst/>
              </a:prstGeom>
            </p:spPr>
          </p:pic>
        </mc:Fallback>
      </mc:AlternateContent>
      <p:graphicFrame>
        <p:nvGraphicFramePr>
          <p:cNvPr id="5" name="Table 4">
            <a:extLst>
              <a:ext uri="{FF2B5EF4-FFF2-40B4-BE49-F238E27FC236}">
                <a16:creationId xmlns:a16="http://schemas.microsoft.com/office/drawing/2014/main" id="{CAB935AB-D7E7-4CF9-8587-5A09ECCD6F53}"/>
              </a:ext>
            </a:extLst>
          </p:cNvPr>
          <p:cNvGraphicFramePr>
            <a:graphicFrameLocks noGrp="1"/>
          </p:cNvGraphicFramePr>
          <p:nvPr>
            <p:extLst>
              <p:ext uri="{D42A27DB-BD31-4B8C-83A1-F6EECF244321}">
                <p14:modId xmlns:p14="http://schemas.microsoft.com/office/powerpoint/2010/main" val="3417439657"/>
              </p:ext>
            </p:extLst>
          </p:nvPr>
        </p:nvGraphicFramePr>
        <p:xfrm>
          <a:off x="2790828" y="5449013"/>
          <a:ext cx="8562972" cy="518160"/>
        </p:xfrm>
        <a:graphic>
          <a:graphicData uri="http://schemas.openxmlformats.org/drawingml/2006/table">
            <a:tbl>
              <a:tblPr firstRow="1" bandRow="1">
                <a:tableStyleId>{5C22544A-7EE6-4342-B048-85BDC9FD1C3A}</a:tableStyleId>
              </a:tblPr>
              <a:tblGrid>
                <a:gridCol w="951442">
                  <a:extLst>
                    <a:ext uri="{9D8B030D-6E8A-4147-A177-3AD203B41FA5}">
                      <a16:colId xmlns:a16="http://schemas.microsoft.com/office/drawing/2014/main" val="301101105"/>
                    </a:ext>
                  </a:extLst>
                </a:gridCol>
                <a:gridCol w="942113">
                  <a:extLst>
                    <a:ext uri="{9D8B030D-6E8A-4147-A177-3AD203B41FA5}">
                      <a16:colId xmlns:a16="http://schemas.microsoft.com/office/drawing/2014/main" val="1650780236"/>
                    </a:ext>
                  </a:extLst>
                </a:gridCol>
                <a:gridCol w="942113">
                  <a:extLst>
                    <a:ext uri="{9D8B030D-6E8A-4147-A177-3AD203B41FA5}">
                      <a16:colId xmlns:a16="http://schemas.microsoft.com/office/drawing/2014/main" val="2812677550"/>
                    </a:ext>
                  </a:extLst>
                </a:gridCol>
                <a:gridCol w="960769">
                  <a:extLst>
                    <a:ext uri="{9D8B030D-6E8A-4147-A177-3AD203B41FA5}">
                      <a16:colId xmlns:a16="http://schemas.microsoft.com/office/drawing/2014/main" val="3946565947"/>
                    </a:ext>
                  </a:extLst>
                </a:gridCol>
                <a:gridCol w="960769">
                  <a:extLst>
                    <a:ext uri="{9D8B030D-6E8A-4147-A177-3AD203B41FA5}">
                      <a16:colId xmlns:a16="http://schemas.microsoft.com/office/drawing/2014/main" val="2052545853"/>
                    </a:ext>
                  </a:extLst>
                </a:gridCol>
                <a:gridCol w="960769">
                  <a:extLst>
                    <a:ext uri="{9D8B030D-6E8A-4147-A177-3AD203B41FA5}">
                      <a16:colId xmlns:a16="http://schemas.microsoft.com/office/drawing/2014/main" val="3432344022"/>
                    </a:ext>
                  </a:extLst>
                </a:gridCol>
                <a:gridCol w="970097">
                  <a:extLst>
                    <a:ext uri="{9D8B030D-6E8A-4147-A177-3AD203B41FA5}">
                      <a16:colId xmlns:a16="http://schemas.microsoft.com/office/drawing/2014/main" val="3970382510"/>
                    </a:ext>
                  </a:extLst>
                </a:gridCol>
                <a:gridCol w="960769">
                  <a:extLst>
                    <a:ext uri="{9D8B030D-6E8A-4147-A177-3AD203B41FA5}">
                      <a16:colId xmlns:a16="http://schemas.microsoft.com/office/drawing/2014/main" val="925303105"/>
                    </a:ext>
                  </a:extLst>
                </a:gridCol>
                <a:gridCol w="914131">
                  <a:extLst>
                    <a:ext uri="{9D8B030D-6E8A-4147-A177-3AD203B41FA5}">
                      <a16:colId xmlns:a16="http://schemas.microsoft.com/office/drawing/2014/main" val="3655819501"/>
                    </a:ext>
                  </a:extLst>
                </a:gridCol>
              </a:tblGrid>
              <a:tr h="370840">
                <a:tc>
                  <a:txBody>
                    <a:bodyPr/>
                    <a:lstStyle/>
                    <a:p>
                      <a:pPr algn="ctr"/>
                      <a:r>
                        <a:rPr lang="en-US" sz="2800" dirty="0"/>
                        <a:t>$84</a:t>
                      </a:r>
                    </a:p>
                  </a:txBody>
                  <a:tcPr/>
                </a:tc>
                <a:tc>
                  <a:txBody>
                    <a:bodyPr/>
                    <a:lstStyle/>
                    <a:p>
                      <a:pPr algn="ctr"/>
                      <a:r>
                        <a:rPr lang="en-US" sz="2800" dirty="0"/>
                        <a:t>$164</a:t>
                      </a:r>
                    </a:p>
                  </a:txBody>
                  <a:tcPr/>
                </a:tc>
                <a:tc>
                  <a:txBody>
                    <a:bodyPr/>
                    <a:lstStyle/>
                    <a:p>
                      <a:pPr algn="ctr"/>
                      <a:r>
                        <a:rPr lang="en-US" sz="2800" dirty="0"/>
                        <a:t>$257</a:t>
                      </a:r>
                    </a:p>
                  </a:txBody>
                  <a:tcPr/>
                </a:tc>
                <a:tc>
                  <a:txBody>
                    <a:bodyPr/>
                    <a:lstStyle/>
                    <a:p>
                      <a:pPr algn="ctr"/>
                      <a:r>
                        <a:rPr lang="en-US" sz="2800" dirty="0"/>
                        <a:t>$342</a:t>
                      </a:r>
                    </a:p>
                  </a:txBody>
                  <a:tcPr/>
                </a:tc>
                <a:tc>
                  <a:txBody>
                    <a:bodyPr/>
                    <a:lstStyle/>
                    <a:p>
                      <a:pPr algn="ctr"/>
                      <a:r>
                        <a:rPr lang="en-US" sz="2800" dirty="0"/>
                        <a:t>$443</a:t>
                      </a:r>
                    </a:p>
                  </a:txBody>
                  <a:tcPr/>
                </a:tc>
                <a:tc>
                  <a:txBody>
                    <a:bodyPr/>
                    <a:lstStyle/>
                    <a:p>
                      <a:pPr algn="ctr"/>
                      <a:r>
                        <a:rPr lang="en-US" sz="2800" dirty="0"/>
                        <a:t>$523</a:t>
                      </a:r>
                    </a:p>
                  </a:txBody>
                  <a:tcPr/>
                </a:tc>
                <a:tc>
                  <a:txBody>
                    <a:bodyPr/>
                    <a:lstStyle/>
                    <a:p>
                      <a:pPr algn="ctr"/>
                      <a:r>
                        <a:rPr lang="en-US" sz="2800" dirty="0"/>
                        <a:t>$603</a:t>
                      </a:r>
                    </a:p>
                  </a:txBody>
                  <a:tcPr/>
                </a:tc>
                <a:tc>
                  <a:txBody>
                    <a:bodyPr/>
                    <a:lstStyle/>
                    <a:p>
                      <a:pPr algn="ctr"/>
                      <a:r>
                        <a:rPr lang="en-US" sz="2800" dirty="0"/>
                        <a:t>$683</a:t>
                      </a:r>
                    </a:p>
                  </a:txBody>
                  <a:tcPr/>
                </a:tc>
                <a:tc>
                  <a:txBody>
                    <a:bodyPr/>
                    <a:lstStyle/>
                    <a:p>
                      <a:pPr algn="ctr"/>
                      <a:r>
                        <a:rPr lang="en-US" sz="2800" dirty="0"/>
                        <a:t>$763</a:t>
                      </a:r>
                    </a:p>
                  </a:txBody>
                  <a:tcPr/>
                </a:tc>
                <a:extLst>
                  <a:ext uri="{0D108BD9-81ED-4DB2-BD59-A6C34878D82A}">
                    <a16:rowId xmlns:a16="http://schemas.microsoft.com/office/drawing/2014/main" val="2001564210"/>
                  </a:ext>
                </a:extLst>
              </a:tr>
            </a:tbl>
          </a:graphicData>
        </a:graphic>
      </p:graphicFrame>
      <p:cxnSp>
        <p:nvCxnSpPr>
          <p:cNvPr id="6" name="Straight Arrow Connector 5">
            <a:extLst>
              <a:ext uri="{FF2B5EF4-FFF2-40B4-BE49-F238E27FC236}">
                <a16:creationId xmlns:a16="http://schemas.microsoft.com/office/drawing/2014/main" id="{CE254F3C-073F-49E8-8D89-9C9B18690D80}"/>
              </a:ext>
            </a:extLst>
          </p:cNvPr>
          <p:cNvCxnSpPr>
            <a:cxnSpLocks/>
          </p:cNvCxnSpPr>
          <p:nvPr/>
        </p:nvCxnSpPr>
        <p:spPr>
          <a:xfrm flipV="1">
            <a:off x="4257674" y="5967272"/>
            <a:ext cx="0" cy="51772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FCBEE0B-FE1B-4F33-AD76-4481EFB9A5F8}"/>
              </a:ext>
            </a:extLst>
          </p:cNvPr>
          <p:cNvCxnSpPr>
            <a:cxnSpLocks/>
          </p:cNvCxnSpPr>
          <p:nvPr/>
        </p:nvCxnSpPr>
        <p:spPr>
          <a:xfrm flipV="1">
            <a:off x="9053656" y="5969695"/>
            <a:ext cx="0" cy="5721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7ED6BBA-CF6F-4946-98BC-F098118A2174}"/>
              </a:ext>
            </a:extLst>
          </p:cNvPr>
          <p:cNvSpPr txBox="1"/>
          <p:nvPr/>
        </p:nvSpPr>
        <p:spPr>
          <a:xfrm>
            <a:off x="5888224" y="6072276"/>
            <a:ext cx="191751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439 NM$</a:t>
            </a:r>
          </a:p>
        </p:txBody>
      </p:sp>
      <p:cxnSp>
        <p:nvCxnSpPr>
          <p:cNvPr id="13" name="Straight Connector 12">
            <a:extLst>
              <a:ext uri="{FF2B5EF4-FFF2-40B4-BE49-F238E27FC236}">
                <a16:creationId xmlns:a16="http://schemas.microsoft.com/office/drawing/2014/main" id="{84E10CD8-4C51-4D39-AD11-296AC5A1876A}"/>
              </a:ext>
            </a:extLst>
          </p:cNvPr>
          <p:cNvCxnSpPr>
            <a:cxnSpLocks/>
          </p:cNvCxnSpPr>
          <p:nvPr/>
        </p:nvCxnSpPr>
        <p:spPr>
          <a:xfrm>
            <a:off x="4257674" y="6484996"/>
            <a:ext cx="153352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C0AF42A-CBFF-4B1A-AE6B-31CD8BB1B497}"/>
              </a:ext>
            </a:extLst>
          </p:cNvPr>
          <p:cNvCxnSpPr>
            <a:cxnSpLocks/>
          </p:cNvCxnSpPr>
          <p:nvPr/>
        </p:nvCxnSpPr>
        <p:spPr>
          <a:xfrm>
            <a:off x="7887855" y="6541829"/>
            <a:ext cx="1165801"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2071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F973D-5899-450F-8445-18B161720ABA}"/>
              </a:ext>
            </a:extLst>
          </p:cNvPr>
          <p:cNvSpPr>
            <a:spLocks noGrp="1"/>
          </p:cNvSpPr>
          <p:nvPr>
            <p:ph type="title"/>
          </p:nvPr>
        </p:nvSpPr>
        <p:spPr>
          <a:solidFill>
            <a:srgbClr val="002060"/>
          </a:solidFill>
        </p:spPr>
        <p:txBody>
          <a:bodyPr>
            <a:normAutofit/>
          </a:bodyPr>
          <a:lstStyle/>
          <a:p>
            <a:r>
              <a:rPr lang="en-US" dirty="0"/>
              <a:t>Low prices mean that production costs must drop</a:t>
            </a:r>
          </a:p>
        </p:txBody>
      </p:sp>
      <p:pic>
        <p:nvPicPr>
          <p:cNvPr id="3" name="Picture 2">
            <a:extLst>
              <a:ext uri="{FF2B5EF4-FFF2-40B4-BE49-F238E27FC236}">
                <a16:creationId xmlns:a16="http://schemas.microsoft.com/office/drawing/2014/main" id="{AF5CB91C-AA40-4905-9B9B-B91B22D30D4D}"/>
              </a:ext>
            </a:extLst>
          </p:cNvPr>
          <p:cNvPicPr>
            <a:picLocks noChangeAspect="1"/>
          </p:cNvPicPr>
          <p:nvPr/>
        </p:nvPicPr>
        <p:blipFill>
          <a:blip r:embed="rId2"/>
          <a:stretch>
            <a:fillRect/>
          </a:stretch>
        </p:blipFill>
        <p:spPr>
          <a:xfrm>
            <a:off x="1228120" y="869426"/>
            <a:ext cx="9923351" cy="5718794"/>
          </a:xfrm>
          <a:prstGeom prst="rect">
            <a:avLst/>
          </a:prstGeom>
          <a:ln w="12700">
            <a:noFill/>
          </a:ln>
        </p:spPr>
      </p:pic>
    </p:spTree>
    <p:extLst>
      <p:ext uri="{BB962C8B-B14F-4D97-AF65-F5344CB8AC3E}">
        <p14:creationId xmlns:p14="http://schemas.microsoft.com/office/powerpoint/2010/main" val="3957248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20929-6914-4B1F-92DC-B439180762E0}"/>
              </a:ext>
            </a:extLst>
          </p:cNvPr>
          <p:cNvSpPr>
            <a:spLocks noGrp="1"/>
          </p:cNvSpPr>
          <p:nvPr>
            <p:ph type="title"/>
          </p:nvPr>
        </p:nvSpPr>
        <p:spPr>
          <a:solidFill>
            <a:srgbClr val="002060"/>
          </a:solidFill>
        </p:spPr>
        <p:txBody>
          <a:bodyPr/>
          <a:lstStyle/>
          <a:p>
            <a:r>
              <a:rPr lang="en-US" dirty="0"/>
              <a:t>Good genetics lowers the cost of production</a:t>
            </a:r>
          </a:p>
        </p:txBody>
      </p:sp>
      <p:sp>
        <p:nvSpPr>
          <p:cNvPr id="4" name="Content Placeholder 3">
            <a:extLst>
              <a:ext uri="{FF2B5EF4-FFF2-40B4-BE49-F238E27FC236}">
                <a16:creationId xmlns:a16="http://schemas.microsoft.com/office/drawing/2014/main" id="{DC3EAE29-EAB2-0A42-A3F5-6961F78DEBD8}"/>
              </a:ext>
            </a:extLst>
          </p:cNvPr>
          <p:cNvSpPr>
            <a:spLocks noGrp="1"/>
          </p:cNvSpPr>
          <p:nvPr>
            <p:ph sz="half" idx="1"/>
          </p:nvPr>
        </p:nvSpPr>
        <p:spPr>
          <a:xfrm>
            <a:off x="487680" y="1178210"/>
            <a:ext cx="11216640" cy="5120640"/>
          </a:xfrm>
        </p:spPr>
        <p:txBody>
          <a:bodyPr/>
          <a:lstStyle/>
          <a:p>
            <a:r>
              <a:rPr lang="en-US" sz="2800" dirty="0"/>
              <a:t>PTA (predicted transmitting ability) represents ½ of the cow’s genetic merit.</a:t>
            </a:r>
          </a:p>
          <a:p>
            <a:r>
              <a:rPr lang="en-US" sz="2800" dirty="0"/>
              <a:t>A difference between herds of $439 in PTA NM$ means the cows in the better herd will produce </a:t>
            </a:r>
            <a:r>
              <a:rPr lang="en-US" sz="2800" u="sng" dirty="0">
                <a:solidFill>
                  <a:srgbClr val="FF0000"/>
                </a:solidFill>
              </a:rPr>
              <a:t>$878 more net profit </a:t>
            </a:r>
            <a:r>
              <a:rPr lang="en-US" sz="2800" dirty="0"/>
              <a:t>over their lifetime.</a:t>
            </a:r>
          </a:p>
          <a:p>
            <a:r>
              <a:rPr lang="en-US" sz="2800" dirty="0"/>
              <a:t>USDA’s calculations have the average 305-ME at 27,000 lbs. and cows milking for 3 lactations.</a:t>
            </a:r>
          </a:p>
          <a:p>
            <a:r>
              <a:rPr lang="en-US" sz="2800" dirty="0"/>
              <a:t>If the average cost of production per cwt is </a:t>
            </a:r>
            <a:r>
              <a:rPr lang="en-US" sz="2800" dirty="0">
                <a:solidFill>
                  <a:srgbClr val="FF0000"/>
                </a:solidFill>
              </a:rPr>
              <a:t>$18.00</a:t>
            </a:r>
            <a:r>
              <a:rPr lang="en-US" sz="2800" dirty="0"/>
              <a:t>…</a:t>
            </a:r>
          </a:p>
          <a:p>
            <a:pPr lvl="1"/>
            <a:r>
              <a:rPr lang="en-US" sz="2800" dirty="0"/>
              <a:t>A herd with an $878 advantage in the average genetic merit of their cows can produce milk at </a:t>
            </a:r>
            <a:r>
              <a:rPr lang="en-US" sz="2800" dirty="0">
                <a:solidFill>
                  <a:srgbClr val="FF0000"/>
                </a:solidFill>
              </a:rPr>
              <a:t>$16.92 per cwt</a:t>
            </a:r>
            <a:r>
              <a:rPr lang="en-US" sz="2800" dirty="0"/>
              <a:t>.</a:t>
            </a:r>
            <a:endParaRPr lang="en-US" dirty="0"/>
          </a:p>
        </p:txBody>
      </p:sp>
    </p:spTree>
    <p:extLst>
      <p:ext uri="{BB962C8B-B14F-4D97-AF65-F5344CB8AC3E}">
        <p14:creationId xmlns:p14="http://schemas.microsoft.com/office/powerpoint/2010/main" val="11748863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1BCB8-BA71-AD4A-850C-1852CDBD8213}"/>
              </a:ext>
            </a:extLst>
          </p:cNvPr>
          <p:cNvSpPr>
            <a:spLocks noGrp="1"/>
          </p:cNvSpPr>
          <p:nvPr>
            <p:ph type="title"/>
          </p:nvPr>
        </p:nvSpPr>
        <p:spPr/>
        <p:txBody>
          <a:bodyPr/>
          <a:lstStyle/>
          <a:p>
            <a:r>
              <a:rPr lang="en-US" dirty="0"/>
              <a:t>The portfolio of available bulls is limited</a:t>
            </a:r>
          </a:p>
        </p:txBody>
      </p:sp>
      <p:pic>
        <p:nvPicPr>
          <p:cNvPr id="4" name="Picture 3">
            <a:extLst>
              <a:ext uri="{FF2B5EF4-FFF2-40B4-BE49-F238E27FC236}">
                <a16:creationId xmlns:a16="http://schemas.microsoft.com/office/drawing/2014/main" id="{6AA569F3-0C1A-004F-93F0-FDF713A813F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87680" y="1011936"/>
            <a:ext cx="10911240" cy="5462016"/>
          </a:xfrm>
          <a:prstGeom prst="rect">
            <a:avLst/>
          </a:prstGeom>
        </p:spPr>
      </p:pic>
      <p:sp>
        <p:nvSpPr>
          <p:cNvPr id="5" name="TextBox 4">
            <a:extLst>
              <a:ext uri="{FF2B5EF4-FFF2-40B4-BE49-F238E27FC236}">
                <a16:creationId xmlns:a16="http://schemas.microsoft.com/office/drawing/2014/main" id="{3A9477D4-840F-A545-8B63-5B1545DA4874}"/>
              </a:ext>
            </a:extLst>
          </p:cNvPr>
          <p:cNvSpPr txBox="1"/>
          <p:nvPr/>
        </p:nvSpPr>
        <p:spPr>
          <a:xfrm>
            <a:off x="6765960" y="5937349"/>
            <a:ext cx="4632960" cy="646331"/>
          </a:xfrm>
          <a:prstGeom prst="rect">
            <a:avLst/>
          </a:prstGeom>
          <a:noFill/>
        </p:spPr>
        <p:txBody>
          <a:bodyPr wrap="square" rtlCol="0">
            <a:spAutoFit/>
          </a:bodyPr>
          <a:lstStyle/>
          <a:p>
            <a:r>
              <a:rPr lang="en-US" sz="1200" b="1" dirty="0"/>
              <a:t>Source:</a:t>
            </a:r>
            <a:r>
              <a:rPr lang="en-US" sz="1200" dirty="0"/>
              <a:t> CDCB (https://</a:t>
            </a:r>
            <a:r>
              <a:rPr lang="en-US" sz="1200" dirty="0" err="1"/>
              <a:t>queries.uscdcb.com</a:t>
            </a:r>
            <a:r>
              <a:rPr lang="en-US" sz="1200" dirty="0"/>
              <a:t>/</a:t>
            </a:r>
            <a:r>
              <a:rPr lang="en-US" sz="1200" dirty="0" err="1"/>
              <a:t>eval</a:t>
            </a:r>
            <a:r>
              <a:rPr lang="en-US" sz="1200" dirty="0"/>
              <a:t>/summary/</a:t>
            </a:r>
            <a:r>
              <a:rPr lang="en-US" sz="1200" dirty="0" err="1"/>
              <a:t>comparexml_menu.cfm?R_menu</a:t>
            </a:r>
            <a:r>
              <a:rPr lang="en-US" sz="1200" dirty="0"/>
              <a:t>=v_1904.v_Young_Available_Bulls.v_Guernsey_wddx#StartBody).</a:t>
            </a:r>
          </a:p>
        </p:txBody>
      </p:sp>
    </p:spTree>
    <p:extLst>
      <p:ext uri="{BB962C8B-B14F-4D97-AF65-F5344CB8AC3E}">
        <p14:creationId xmlns:p14="http://schemas.microsoft.com/office/powerpoint/2010/main" val="2598359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03DB4-60BD-604C-9C62-550815A96D41}"/>
              </a:ext>
            </a:extLst>
          </p:cNvPr>
          <p:cNvSpPr>
            <a:spLocks noGrp="1"/>
          </p:cNvSpPr>
          <p:nvPr>
            <p:ph type="title"/>
          </p:nvPr>
        </p:nvSpPr>
        <p:spPr/>
        <p:txBody>
          <a:bodyPr/>
          <a:lstStyle/>
          <a:p>
            <a:r>
              <a:rPr lang="en-US" dirty="0"/>
              <a:t>What can we do about this situation?</a:t>
            </a:r>
          </a:p>
        </p:txBody>
      </p:sp>
    </p:spTree>
    <p:extLst>
      <p:ext uri="{BB962C8B-B14F-4D97-AF65-F5344CB8AC3E}">
        <p14:creationId xmlns:p14="http://schemas.microsoft.com/office/powerpoint/2010/main" val="2456955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DF45E0-2683-AE4A-A5CD-AB70466DF035}"/>
              </a:ext>
            </a:extLst>
          </p:cNvPr>
          <p:cNvSpPr>
            <a:spLocks noGrp="1"/>
          </p:cNvSpPr>
          <p:nvPr>
            <p:ph type="title"/>
          </p:nvPr>
        </p:nvSpPr>
        <p:spPr/>
        <p:txBody>
          <a:bodyPr/>
          <a:lstStyle/>
          <a:p>
            <a:r>
              <a:rPr lang="en-US" dirty="0"/>
              <a:t>Build on the Guernsey Global Breeding Program</a:t>
            </a:r>
          </a:p>
        </p:txBody>
      </p:sp>
      <p:sp>
        <p:nvSpPr>
          <p:cNvPr id="6" name="Content Placeholder 5">
            <a:extLst>
              <a:ext uri="{FF2B5EF4-FFF2-40B4-BE49-F238E27FC236}">
                <a16:creationId xmlns:a16="http://schemas.microsoft.com/office/drawing/2014/main" id="{5BE40281-0AE2-4E4B-BE87-5442D0799900}"/>
              </a:ext>
            </a:extLst>
          </p:cNvPr>
          <p:cNvSpPr>
            <a:spLocks noGrp="1"/>
          </p:cNvSpPr>
          <p:nvPr>
            <p:ph sz="half" idx="1"/>
          </p:nvPr>
        </p:nvSpPr>
        <p:spPr>
          <a:xfrm>
            <a:off x="502920" y="1198768"/>
            <a:ext cx="5364480" cy="5120640"/>
          </a:xfrm>
        </p:spPr>
        <p:txBody>
          <a:bodyPr/>
          <a:lstStyle/>
          <a:p>
            <a:pPr marL="0" indent="0">
              <a:buNone/>
            </a:pPr>
            <a:r>
              <a:rPr lang="en-US" dirty="0">
                <a:solidFill>
                  <a:srgbClr val="FF0000"/>
                </a:solidFill>
              </a:rPr>
              <a:t>Genetic goals</a:t>
            </a:r>
          </a:p>
          <a:p>
            <a:r>
              <a:rPr lang="en-US" dirty="0"/>
              <a:t>Continue extensive use of young bulls</a:t>
            </a:r>
          </a:p>
          <a:p>
            <a:r>
              <a:rPr lang="en-US" dirty="0"/>
              <a:t>Continue to exchange germplasm among Guernsey populations</a:t>
            </a:r>
          </a:p>
          <a:p>
            <a:r>
              <a:rPr lang="en-US" dirty="0"/>
              <a:t>Do not focus too heavily on a single bull</a:t>
            </a:r>
          </a:p>
          <a:p>
            <a:r>
              <a:rPr lang="en-US" dirty="0"/>
              <a:t>Consider other sources of desirable genes</a:t>
            </a:r>
          </a:p>
          <a:p>
            <a:r>
              <a:rPr lang="en-US" dirty="0"/>
              <a:t>Emphasize four-event cows</a:t>
            </a:r>
          </a:p>
        </p:txBody>
      </p:sp>
      <p:sp>
        <p:nvSpPr>
          <p:cNvPr id="7" name="Content Placeholder 6">
            <a:extLst>
              <a:ext uri="{FF2B5EF4-FFF2-40B4-BE49-F238E27FC236}">
                <a16:creationId xmlns:a16="http://schemas.microsoft.com/office/drawing/2014/main" id="{31712133-8B90-8448-B70C-D21624B89630}"/>
              </a:ext>
            </a:extLst>
          </p:cNvPr>
          <p:cNvSpPr>
            <a:spLocks noGrp="1"/>
          </p:cNvSpPr>
          <p:nvPr>
            <p:ph sz="half" idx="2"/>
          </p:nvPr>
        </p:nvSpPr>
        <p:spPr/>
        <p:txBody>
          <a:bodyPr/>
          <a:lstStyle/>
          <a:p>
            <a:pPr marL="0" indent="0">
              <a:buNone/>
            </a:pPr>
            <a:r>
              <a:rPr lang="en-US" dirty="0">
                <a:solidFill>
                  <a:srgbClr val="FF0000"/>
                </a:solidFill>
              </a:rPr>
              <a:t>Marketing goals</a:t>
            </a:r>
          </a:p>
          <a:p>
            <a:r>
              <a:rPr lang="en-US" dirty="0"/>
              <a:t>Focus on unique advantages of Guernsey milk</a:t>
            </a:r>
          </a:p>
          <a:p>
            <a:r>
              <a:rPr lang="en-US" dirty="0"/>
              <a:t>Pursue high value-add options, such as direct marketing to consumers</a:t>
            </a:r>
          </a:p>
          <a:p>
            <a:r>
              <a:rPr lang="en-US" dirty="0"/>
              <a:t>Participate in research on possible health benefits of A2 milk</a:t>
            </a:r>
          </a:p>
        </p:txBody>
      </p:sp>
    </p:spTree>
    <p:extLst>
      <p:ext uri="{BB962C8B-B14F-4D97-AF65-F5344CB8AC3E}">
        <p14:creationId xmlns:p14="http://schemas.microsoft.com/office/powerpoint/2010/main" val="6334010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Current Guernsey PTI formula (December 2018)</a:t>
            </a:r>
          </a:p>
        </p:txBody>
      </p:sp>
      <p:sp>
        <p:nvSpPr>
          <p:cNvPr id="21" name="Content Placeholder 20"/>
          <p:cNvSpPr>
            <a:spLocks noGrp="1"/>
          </p:cNvSpPr>
          <p:nvPr>
            <p:ph sz="half" idx="1"/>
          </p:nvPr>
        </p:nvSpPr>
        <p:spPr/>
        <p:txBody>
          <a:bodyPr/>
          <a:lstStyle/>
          <a:p>
            <a:pPr marL="0" indent="0">
              <a:buNone/>
            </a:pPr>
            <a:r>
              <a:rPr lang="en-US" dirty="0"/>
              <a:t>A selection index is a </a:t>
            </a:r>
            <a:r>
              <a:rPr lang="en-US" dirty="0">
                <a:solidFill>
                  <a:srgbClr val="FF0000"/>
                </a:solidFill>
              </a:rPr>
              <a:t>single number</a:t>
            </a:r>
            <a:r>
              <a:rPr lang="en-US" dirty="0"/>
              <a:t> based on information about many traits used for making breeding and culling decisions</a:t>
            </a:r>
          </a:p>
        </p:txBody>
      </p:sp>
      <p:sp>
        <p:nvSpPr>
          <p:cNvPr id="6" name="TextBox 5"/>
          <p:cNvSpPr txBox="1"/>
          <p:nvPr/>
        </p:nvSpPr>
        <p:spPr>
          <a:xfrm>
            <a:off x="381837" y="2229064"/>
            <a:ext cx="11322483" cy="523220"/>
          </a:xfrm>
          <a:prstGeom prst="rect">
            <a:avLst/>
          </a:prstGeom>
          <a:noFill/>
          <a:ln w="25400">
            <a:noFill/>
          </a:ln>
        </p:spPr>
        <p:txBody>
          <a:bodyPr wrap="square" rtlCol="0">
            <a:spAutoFit/>
          </a:bodyPr>
          <a:lstStyle/>
          <a:p>
            <a:pPr algn="ctr"/>
            <a:r>
              <a:rPr lang="en-US" sz="2800" b="1" dirty="0">
                <a:solidFill>
                  <a:srgbClr val="244270"/>
                </a:solidFill>
              </a:rPr>
              <a:t>PTI = 24*</a:t>
            </a:r>
            <a:r>
              <a:rPr lang="en-US" sz="2800" b="1" dirty="0" err="1">
                <a:solidFill>
                  <a:srgbClr val="244270"/>
                </a:solidFill>
              </a:rPr>
              <a:t>Prot</a:t>
            </a:r>
            <a:r>
              <a:rPr lang="en-US" sz="2800" b="1" dirty="0">
                <a:solidFill>
                  <a:srgbClr val="244270"/>
                </a:solidFill>
              </a:rPr>
              <a:t> + 25*Fat + 15*DPR + 10*UDC + 10*FLC + 9*PL + 3*</a:t>
            </a:r>
            <a:r>
              <a:rPr lang="en-US" sz="2800" b="1" dirty="0" err="1">
                <a:solidFill>
                  <a:srgbClr val="244270"/>
                </a:solidFill>
              </a:rPr>
              <a:t>Str</a:t>
            </a:r>
            <a:r>
              <a:rPr lang="en-US" sz="2800" b="1" dirty="0">
                <a:solidFill>
                  <a:srgbClr val="244270"/>
                </a:solidFill>
              </a:rPr>
              <a:t> - 3*Stat</a:t>
            </a:r>
          </a:p>
        </p:txBody>
      </p:sp>
      <p:sp>
        <p:nvSpPr>
          <p:cNvPr id="16" name="TextBox 15"/>
          <p:cNvSpPr txBox="1"/>
          <p:nvPr/>
        </p:nvSpPr>
        <p:spPr>
          <a:xfrm>
            <a:off x="3104941" y="3288540"/>
            <a:ext cx="2664649" cy="2872325"/>
          </a:xfrm>
          <a:prstGeom prst="rect">
            <a:avLst/>
          </a:prstGeom>
          <a:noFill/>
          <a:ln w="25400">
            <a:noFill/>
          </a:ln>
        </p:spPr>
        <p:txBody>
          <a:bodyPr wrap="square" rtlCol="0">
            <a:spAutoFit/>
          </a:bodyPr>
          <a:lstStyle/>
          <a:p>
            <a:pPr marL="182880" indent="-182880">
              <a:lnSpc>
                <a:spcPts val="1800"/>
              </a:lnSpc>
              <a:spcAft>
                <a:spcPts val="1200"/>
              </a:spcAft>
              <a:buFont typeface="Symbol" pitchFamily="18" charset="2"/>
              <a:buChar char=""/>
            </a:pPr>
            <a:r>
              <a:rPr lang="en-US" sz="2000" b="1" dirty="0"/>
              <a:t>Fore udder attachment</a:t>
            </a:r>
          </a:p>
          <a:p>
            <a:pPr marL="182880" indent="-182880">
              <a:lnSpc>
                <a:spcPts val="1800"/>
              </a:lnSpc>
              <a:spcAft>
                <a:spcPts val="1200"/>
              </a:spcAft>
              <a:buFont typeface="Symbol" pitchFamily="18" charset="2"/>
              <a:buChar char=""/>
            </a:pPr>
            <a:r>
              <a:rPr lang="en-US" sz="2000" b="1" dirty="0"/>
              <a:t>Rear udder height</a:t>
            </a:r>
          </a:p>
          <a:p>
            <a:pPr marL="182880" indent="-182880">
              <a:lnSpc>
                <a:spcPts val="1800"/>
              </a:lnSpc>
              <a:spcAft>
                <a:spcPts val="1200"/>
              </a:spcAft>
              <a:buFont typeface="Symbol" pitchFamily="18" charset="2"/>
              <a:buChar char=""/>
            </a:pPr>
            <a:r>
              <a:rPr lang="en-US" sz="2000" b="1" dirty="0"/>
              <a:t>Rear udder width</a:t>
            </a:r>
          </a:p>
          <a:p>
            <a:pPr marL="182880" indent="-182880">
              <a:lnSpc>
                <a:spcPts val="1800"/>
              </a:lnSpc>
              <a:spcAft>
                <a:spcPts val="1200"/>
              </a:spcAft>
              <a:buFont typeface="Symbol" pitchFamily="18" charset="2"/>
              <a:buChar char=""/>
            </a:pPr>
            <a:r>
              <a:rPr lang="en-US" sz="2000" b="1" dirty="0"/>
              <a:t>Udder cleft</a:t>
            </a:r>
          </a:p>
          <a:p>
            <a:pPr marL="182880" indent="-182880">
              <a:lnSpc>
                <a:spcPts val="1800"/>
              </a:lnSpc>
              <a:spcAft>
                <a:spcPts val="1200"/>
              </a:spcAft>
              <a:buFont typeface="Symbol" pitchFamily="18" charset="2"/>
              <a:buChar char=""/>
            </a:pPr>
            <a:r>
              <a:rPr lang="en-US" sz="2000" b="1" dirty="0"/>
              <a:t>Udder depth</a:t>
            </a:r>
          </a:p>
          <a:p>
            <a:pPr marL="182880" indent="-182880">
              <a:lnSpc>
                <a:spcPts val="1800"/>
              </a:lnSpc>
              <a:spcAft>
                <a:spcPts val="1200"/>
              </a:spcAft>
              <a:buFont typeface="Symbol" pitchFamily="18" charset="2"/>
              <a:buChar char=""/>
            </a:pPr>
            <a:r>
              <a:rPr lang="en-US" sz="2000" b="1" dirty="0"/>
              <a:t>Teat placement</a:t>
            </a:r>
          </a:p>
          <a:p>
            <a:pPr marL="182880" indent="-182880">
              <a:lnSpc>
                <a:spcPts val="1800"/>
              </a:lnSpc>
              <a:spcAft>
                <a:spcPts val="1200"/>
              </a:spcAft>
              <a:buFont typeface="Symbol" pitchFamily="18" charset="2"/>
              <a:buChar char=""/>
            </a:pPr>
            <a:r>
              <a:rPr lang="en-US" sz="2000" b="1" dirty="0"/>
              <a:t>Teat length</a:t>
            </a:r>
          </a:p>
        </p:txBody>
      </p:sp>
      <p:sp>
        <p:nvSpPr>
          <p:cNvPr id="17" name="TextBox 16"/>
          <p:cNvSpPr txBox="1"/>
          <p:nvPr/>
        </p:nvSpPr>
        <p:spPr>
          <a:xfrm>
            <a:off x="8077393" y="3288541"/>
            <a:ext cx="2453279" cy="1487330"/>
          </a:xfrm>
          <a:prstGeom prst="rect">
            <a:avLst/>
          </a:prstGeom>
          <a:noFill/>
          <a:ln w="25400">
            <a:noFill/>
          </a:ln>
        </p:spPr>
        <p:txBody>
          <a:bodyPr wrap="square" rtlCol="0">
            <a:spAutoFit/>
          </a:bodyPr>
          <a:lstStyle/>
          <a:p>
            <a:pPr marL="182880" indent="-182880">
              <a:lnSpc>
                <a:spcPts val="1800"/>
              </a:lnSpc>
              <a:spcAft>
                <a:spcPts val="1200"/>
              </a:spcAft>
              <a:buFont typeface="Symbol" pitchFamily="18" charset="2"/>
              <a:buChar char=""/>
            </a:pPr>
            <a:r>
              <a:rPr lang="en-US" sz="2000" b="1" dirty="0"/>
              <a:t>Rear legs, rear view</a:t>
            </a:r>
          </a:p>
          <a:p>
            <a:pPr marL="182880" indent="-182880">
              <a:lnSpc>
                <a:spcPts val="1800"/>
              </a:lnSpc>
              <a:spcAft>
                <a:spcPts val="1200"/>
              </a:spcAft>
              <a:buFont typeface="Symbol" pitchFamily="18" charset="2"/>
              <a:buChar char=""/>
            </a:pPr>
            <a:r>
              <a:rPr lang="en-US" sz="2000" b="1" dirty="0"/>
              <a:t>Foot angle</a:t>
            </a:r>
          </a:p>
          <a:p>
            <a:pPr marL="182880" indent="-182880">
              <a:lnSpc>
                <a:spcPts val="1800"/>
              </a:lnSpc>
              <a:spcAft>
                <a:spcPts val="1200"/>
              </a:spcAft>
              <a:buFont typeface="Symbol" pitchFamily="18" charset="2"/>
              <a:buChar char=""/>
            </a:pPr>
            <a:r>
              <a:rPr lang="en-US" sz="2000" b="1" dirty="0"/>
              <a:t>Rear legs, side view</a:t>
            </a:r>
          </a:p>
          <a:p>
            <a:pPr marL="182880" indent="-182880">
              <a:lnSpc>
                <a:spcPts val="1800"/>
              </a:lnSpc>
              <a:spcAft>
                <a:spcPts val="1200"/>
              </a:spcAft>
              <a:buFont typeface="Symbol" pitchFamily="18" charset="2"/>
              <a:buChar char=""/>
            </a:pPr>
            <a:endParaRPr lang="en-US" sz="2000" b="1" dirty="0"/>
          </a:p>
        </p:txBody>
      </p:sp>
      <p:cxnSp>
        <p:nvCxnSpPr>
          <p:cNvPr id="27" name="Straight Arrow Connector 26"/>
          <p:cNvCxnSpPr>
            <a:cxnSpLocks/>
          </p:cNvCxnSpPr>
          <p:nvPr/>
        </p:nvCxnSpPr>
        <p:spPr>
          <a:xfrm>
            <a:off x="8195219" y="2684495"/>
            <a:ext cx="587033" cy="548640"/>
          </a:xfrm>
          <a:prstGeom prst="straightConnector1">
            <a:avLst/>
          </a:prstGeom>
          <a:ln w="31750" cap="sq">
            <a:solidFill>
              <a:srgbClr val="244270"/>
            </a:solidFill>
            <a:miter lim="800000"/>
            <a:tailEnd type="triangle" w="lg"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cxnSpLocks/>
          </p:cNvCxnSpPr>
          <p:nvPr/>
        </p:nvCxnSpPr>
        <p:spPr>
          <a:xfrm flipH="1">
            <a:off x="5024175" y="2684495"/>
            <a:ext cx="583509" cy="548640"/>
          </a:xfrm>
          <a:prstGeom prst="straightConnector1">
            <a:avLst/>
          </a:prstGeom>
          <a:ln w="31750" cap="sq">
            <a:solidFill>
              <a:srgbClr val="244270"/>
            </a:solidFill>
            <a:miter lim="800000"/>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250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PTI will continue to evolve as farmer needs change</a:t>
            </a:r>
          </a:p>
        </p:txBody>
      </p:sp>
      <p:sp>
        <p:nvSpPr>
          <p:cNvPr id="21" name="Content Placeholder 20"/>
          <p:cNvSpPr>
            <a:spLocks noGrp="1"/>
          </p:cNvSpPr>
          <p:nvPr>
            <p:ph sz="half" idx="1"/>
          </p:nvPr>
        </p:nvSpPr>
        <p:spPr/>
        <p:txBody>
          <a:bodyPr/>
          <a:lstStyle/>
          <a:p>
            <a:pPr marL="0" indent="0">
              <a:buNone/>
            </a:pPr>
            <a:r>
              <a:rPr lang="en-US" dirty="0"/>
              <a:t>Sub-indices summarize data so that breeders do not have to know details of every trait </a:t>
            </a:r>
            <a:r>
              <a:rPr lang="en-US" dirty="0">
                <a:solidFill>
                  <a:srgbClr val="00523C"/>
                </a:solidFill>
              </a:rPr>
              <a:t>(currently, 16 in PTI)</a:t>
            </a:r>
          </a:p>
        </p:txBody>
      </p:sp>
      <p:sp>
        <p:nvSpPr>
          <p:cNvPr id="6" name="TextBox 5"/>
          <p:cNvSpPr txBox="1"/>
          <p:nvPr/>
        </p:nvSpPr>
        <p:spPr>
          <a:xfrm>
            <a:off x="70338" y="2229064"/>
            <a:ext cx="11897249" cy="523220"/>
          </a:xfrm>
          <a:prstGeom prst="rect">
            <a:avLst/>
          </a:prstGeom>
          <a:noFill/>
          <a:ln w="25400">
            <a:noFill/>
          </a:ln>
        </p:spPr>
        <p:txBody>
          <a:bodyPr wrap="square" rtlCol="0">
            <a:spAutoFit/>
          </a:bodyPr>
          <a:lstStyle/>
          <a:p>
            <a:pPr algn="ctr"/>
            <a:r>
              <a:rPr lang="en-US" sz="2800" b="1" dirty="0">
                <a:solidFill>
                  <a:srgbClr val="244270"/>
                </a:solidFill>
              </a:rPr>
              <a:t>PTI = 24*</a:t>
            </a:r>
            <a:r>
              <a:rPr lang="en-US" sz="2800" b="1" dirty="0" err="1">
                <a:solidFill>
                  <a:srgbClr val="244270"/>
                </a:solidFill>
              </a:rPr>
              <a:t>Prot</a:t>
            </a:r>
            <a:r>
              <a:rPr lang="en-US" sz="2800" b="1" dirty="0">
                <a:solidFill>
                  <a:srgbClr val="244270"/>
                </a:solidFill>
              </a:rPr>
              <a:t> + 25*Fat + </a:t>
            </a:r>
            <a:r>
              <a:rPr lang="en-US" sz="2800" b="1" dirty="0">
                <a:solidFill>
                  <a:srgbClr val="FF0000"/>
                </a:solidFill>
              </a:rPr>
              <a:t>15*Fertility</a:t>
            </a:r>
            <a:r>
              <a:rPr lang="en-US" sz="2800" b="1" dirty="0">
                <a:solidFill>
                  <a:srgbClr val="244270"/>
                </a:solidFill>
              </a:rPr>
              <a:t> + 10*UDC + 10*FLC + 9*PL + 3*</a:t>
            </a:r>
            <a:r>
              <a:rPr lang="en-US" sz="2800" b="1" dirty="0" err="1">
                <a:solidFill>
                  <a:srgbClr val="244270"/>
                </a:solidFill>
              </a:rPr>
              <a:t>Str</a:t>
            </a:r>
            <a:r>
              <a:rPr lang="en-US" sz="2800" b="1" dirty="0">
                <a:solidFill>
                  <a:srgbClr val="244270"/>
                </a:solidFill>
              </a:rPr>
              <a:t> - 3*Stat</a:t>
            </a:r>
          </a:p>
        </p:txBody>
      </p:sp>
      <p:sp>
        <p:nvSpPr>
          <p:cNvPr id="16" name="TextBox 15"/>
          <p:cNvSpPr txBox="1"/>
          <p:nvPr/>
        </p:nvSpPr>
        <p:spPr>
          <a:xfrm>
            <a:off x="3104941" y="3288540"/>
            <a:ext cx="2664649" cy="2872325"/>
          </a:xfrm>
          <a:prstGeom prst="rect">
            <a:avLst/>
          </a:prstGeom>
          <a:noFill/>
          <a:ln w="25400">
            <a:noFill/>
          </a:ln>
        </p:spPr>
        <p:txBody>
          <a:bodyPr wrap="square" rtlCol="0">
            <a:spAutoFit/>
          </a:bodyPr>
          <a:lstStyle/>
          <a:p>
            <a:pPr marL="182880" indent="-182880">
              <a:lnSpc>
                <a:spcPts val="1800"/>
              </a:lnSpc>
              <a:spcAft>
                <a:spcPts val="1200"/>
              </a:spcAft>
              <a:buFont typeface="Symbol" pitchFamily="18" charset="2"/>
              <a:buChar char=""/>
            </a:pPr>
            <a:r>
              <a:rPr lang="en-US" sz="2000" b="1" dirty="0"/>
              <a:t>Fore udder attachment</a:t>
            </a:r>
          </a:p>
          <a:p>
            <a:pPr marL="182880" indent="-182880">
              <a:lnSpc>
                <a:spcPts val="1800"/>
              </a:lnSpc>
              <a:spcAft>
                <a:spcPts val="1200"/>
              </a:spcAft>
              <a:buFont typeface="Symbol" pitchFamily="18" charset="2"/>
              <a:buChar char=""/>
            </a:pPr>
            <a:r>
              <a:rPr lang="en-US" sz="2000" b="1" dirty="0"/>
              <a:t>Rear udder height</a:t>
            </a:r>
          </a:p>
          <a:p>
            <a:pPr marL="182880" indent="-182880">
              <a:lnSpc>
                <a:spcPts val="1800"/>
              </a:lnSpc>
              <a:spcAft>
                <a:spcPts val="1200"/>
              </a:spcAft>
              <a:buFont typeface="Symbol" pitchFamily="18" charset="2"/>
              <a:buChar char=""/>
            </a:pPr>
            <a:r>
              <a:rPr lang="en-US" sz="2000" b="1" dirty="0"/>
              <a:t>Rear udder width</a:t>
            </a:r>
          </a:p>
          <a:p>
            <a:pPr marL="182880" indent="-182880">
              <a:lnSpc>
                <a:spcPts val="1800"/>
              </a:lnSpc>
              <a:spcAft>
                <a:spcPts val="1200"/>
              </a:spcAft>
              <a:buFont typeface="Symbol" pitchFamily="18" charset="2"/>
              <a:buChar char=""/>
            </a:pPr>
            <a:r>
              <a:rPr lang="en-US" sz="2000" b="1" dirty="0"/>
              <a:t>Udder cleft</a:t>
            </a:r>
          </a:p>
          <a:p>
            <a:pPr marL="182880" indent="-182880">
              <a:lnSpc>
                <a:spcPts val="1800"/>
              </a:lnSpc>
              <a:spcAft>
                <a:spcPts val="1200"/>
              </a:spcAft>
              <a:buFont typeface="Symbol" pitchFamily="18" charset="2"/>
              <a:buChar char=""/>
            </a:pPr>
            <a:r>
              <a:rPr lang="en-US" sz="2000" b="1" dirty="0"/>
              <a:t>Udder depth</a:t>
            </a:r>
          </a:p>
          <a:p>
            <a:pPr marL="182880" indent="-182880">
              <a:lnSpc>
                <a:spcPts val="1800"/>
              </a:lnSpc>
              <a:spcAft>
                <a:spcPts val="1200"/>
              </a:spcAft>
              <a:buFont typeface="Symbol" pitchFamily="18" charset="2"/>
              <a:buChar char=""/>
            </a:pPr>
            <a:r>
              <a:rPr lang="en-US" sz="2000" b="1" dirty="0"/>
              <a:t>Teat placement</a:t>
            </a:r>
          </a:p>
          <a:p>
            <a:pPr marL="182880" indent="-182880">
              <a:lnSpc>
                <a:spcPts val="1800"/>
              </a:lnSpc>
              <a:spcAft>
                <a:spcPts val="1200"/>
              </a:spcAft>
              <a:buFont typeface="Symbol" pitchFamily="18" charset="2"/>
              <a:buChar char=""/>
            </a:pPr>
            <a:r>
              <a:rPr lang="en-US" sz="2000" b="1" dirty="0"/>
              <a:t>Teat length</a:t>
            </a:r>
          </a:p>
        </p:txBody>
      </p:sp>
      <p:sp>
        <p:nvSpPr>
          <p:cNvPr id="17" name="TextBox 16"/>
          <p:cNvSpPr txBox="1"/>
          <p:nvPr/>
        </p:nvSpPr>
        <p:spPr>
          <a:xfrm>
            <a:off x="8077393" y="3288541"/>
            <a:ext cx="2453279" cy="1487330"/>
          </a:xfrm>
          <a:prstGeom prst="rect">
            <a:avLst/>
          </a:prstGeom>
          <a:noFill/>
          <a:ln w="25400">
            <a:noFill/>
          </a:ln>
        </p:spPr>
        <p:txBody>
          <a:bodyPr wrap="square" rtlCol="0">
            <a:spAutoFit/>
          </a:bodyPr>
          <a:lstStyle/>
          <a:p>
            <a:pPr marL="182880" indent="-182880">
              <a:lnSpc>
                <a:spcPts val="1800"/>
              </a:lnSpc>
              <a:spcAft>
                <a:spcPts val="1200"/>
              </a:spcAft>
              <a:buFont typeface="Symbol" pitchFamily="18" charset="2"/>
              <a:buChar char=""/>
            </a:pPr>
            <a:r>
              <a:rPr lang="en-US" sz="2000" b="1" dirty="0"/>
              <a:t>Rear legs, rear view</a:t>
            </a:r>
          </a:p>
          <a:p>
            <a:pPr marL="182880" indent="-182880">
              <a:lnSpc>
                <a:spcPts val="1800"/>
              </a:lnSpc>
              <a:spcAft>
                <a:spcPts val="1200"/>
              </a:spcAft>
              <a:buFont typeface="Symbol" pitchFamily="18" charset="2"/>
              <a:buChar char=""/>
            </a:pPr>
            <a:r>
              <a:rPr lang="en-US" sz="2000" b="1" dirty="0"/>
              <a:t>Foot angle</a:t>
            </a:r>
          </a:p>
          <a:p>
            <a:pPr marL="182880" indent="-182880">
              <a:lnSpc>
                <a:spcPts val="1800"/>
              </a:lnSpc>
              <a:spcAft>
                <a:spcPts val="1200"/>
              </a:spcAft>
              <a:buFont typeface="Symbol" pitchFamily="18" charset="2"/>
              <a:buChar char=""/>
            </a:pPr>
            <a:r>
              <a:rPr lang="en-US" sz="2000" b="1" dirty="0"/>
              <a:t>Rear legs, side view</a:t>
            </a:r>
          </a:p>
          <a:p>
            <a:pPr marL="182880" indent="-182880">
              <a:lnSpc>
                <a:spcPts val="1800"/>
              </a:lnSpc>
              <a:spcAft>
                <a:spcPts val="1200"/>
              </a:spcAft>
              <a:buFont typeface="Symbol" pitchFamily="18" charset="2"/>
              <a:buChar char=""/>
            </a:pPr>
            <a:endParaRPr lang="en-US" sz="2000" b="1" dirty="0"/>
          </a:p>
        </p:txBody>
      </p:sp>
      <p:cxnSp>
        <p:nvCxnSpPr>
          <p:cNvPr id="27" name="Straight Arrow Connector 26"/>
          <p:cNvCxnSpPr>
            <a:cxnSpLocks/>
          </p:cNvCxnSpPr>
          <p:nvPr/>
        </p:nvCxnSpPr>
        <p:spPr>
          <a:xfrm>
            <a:off x="8195219" y="2684495"/>
            <a:ext cx="587033" cy="548640"/>
          </a:xfrm>
          <a:prstGeom prst="straightConnector1">
            <a:avLst/>
          </a:prstGeom>
          <a:ln w="31750" cap="sq">
            <a:solidFill>
              <a:srgbClr val="244270"/>
            </a:solidFill>
            <a:miter lim="800000"/>
            <a:tailEnd type="triangle" w="lg"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cxnSpLocks/>
          </p:cNvCxnSpPr>
          <p:nvPr/>
        </p:nvCxnSpPr>
        <p:spPr>
          <a:xfrm flipH="1">
            <a:off x="5024175" y="2684495"/>
            <a:ext cx="583509" cy="548640"/>
          </a:xfrm>
          <a:prstGeom prst="straightConnector1">
            <a:avLst/>
          </a:prstGeom>
          <a:ln w="31750" cap="sq">
            <a:solidFill>
              <a:srgbClr val="244270"/>
            </a:solidFill>
            <a:miter lim="800000"/>
            <a:tailEnd type="triangle" w="lg"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7DEE93F-A3F2-704B-831E-911F4267003A}"/>
              </a:ext>
            </a:extLst>
          </p:cNvPr>
          <p:cNvCxnSpPr>
            <a:cxnSpLocks/>
          </p:cNvCxnSpPr>
          <p:nvPr/>
        </p:nvCxnSpPr>
        <p:spPr>
          <a:xfrm flipH="1">
            <a:off x="2745002" y="2684495"/>
            <a:ext cx="994396" cy="604045"/>
          </a:xfrm>
          <a:prstGeom prst="straightConnector1">
            <a:avLst/>
          </a:prstGeom>
          <a:ln w="31750" cap="sq">
            <a:solidFill>
              <a:srgbClr val="FF0000"/>
            </a:solidFill>
            <a:miter lim="800000"/>
            <a:tailEnd type="triangle" w="lg"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EA31182-E8E0-CA4B-894A-9797B733C854}"/>
              </a:ext>
            </a:extLst>
          </p:cNvPr>
          <p:cNvSpPr txBox="1"/>
          <p:nvPr/>
        </p:nvSpPr>
        <p:spPr>
          <a:xfrm>
            <a:off x="222739" y="3290218"/>
            <a:ext cx="2664649" cy="1948995"/>
          </a:xfrm>
          <a:prstGeom prst="rect">
            <a:avLst/>
          </a:prstGeom>
          <a:noFill/>
          <a:ln w="25400">
            <a:noFill/>
          </a:ln>
        </p:spPr>
        <p:txBody>
          <a:bodyPr wrap="square" rtlCol="0">
            <a:spAutoFit/>
          </a:bodyPr>
          <a:lstStyle/>
          <a:p>
            <a:pPr marL="182880" indent="-182880">
              <a:lnSpc>
                <a:spcPts val="1800"/>
              </a:lnSpc>
              <a:spcAft>
                <a:spcPts val="1200"/>
              </a:spcAft>
              <a:buFont typeface="Symbol" pitchFamily="18" charset="2"/>
              <a:buChar char=""/>
            </a:pPr>
            <a:r>
              <a:rPr lang="en-US" sz="2000" b="1" dirty="0">
                <a:solidFill>
                  <a:srgbClr val="FF0000"/>
                </a:solidFill>
              </a:rPr>
              <a:t>Daughter pregnancy rate</a:t>
            </a:r>
          </a:p>
          <a:p>
            <a:pPr marL="182880" indent="-182880">
              <a:lnSpc>
                <a:spcPts val="1800"/>
              </a:lnSpc>
              <a:spcAft>
                <a:spcPts val="1200"/>
              </a:spcAft>
              <a:buFont typeface="Symbol" pitchFamily="18" charset="2"/>
              <a:buChar char=""/>
            </a:pPr>
            <a:r>
              <a:rPr lang="en-US" sz="2000" b="1" dirty="0">
                <a:solidFill>
                  <a:srgbClr val="FF0000"/>
                </a:solidFill>
              </a:rPr>
              <a:t>Heifer conception rate</a:t>
            </a:r>
          </a:p>
          <a:p>
            <a:pPr marL="182880" indent="-182880">
              <a:lnSpc>
                <a:spcPts val="1800"/>
              </a:lnSpc>
              <a:spcAft>
                <a:spcPts val="1200"/>
              </a:spcAft>
              <a:buFont typeface="Symbol" pitchFamily="18" charset="2"/>
              <a:buChar char=""/>
            </a:pPr>
            <a:r>
              <a:rPr lang="en-US" sz="2000" b="1" dirty="0">
                <a:solidFill>
                  <a:srgbClr val="FF0000"/>
                </a:solidFill>
              </a:rPr>
              <a:t>Cow conception rate</a:t>
            </a:r>
          </a:p>
          <a:p>
            <a:pPr marL="182880" indent="-182880">
              <a:lnSpc>
                <a:spcPts val="1800"/>
              </a:lnSpc>
              <a:spcAft>
                <a:spcPts val="1200"/>
              </a:spcAft>
              <a:buFont typeface="Symbol" pitchFamily="18" charset="2"/>
              <a:buChar char=""/>
            </a:pPr>
            <a:r>
              <a:rPr lang="en-US" sz="2000" b="1" dirty="0">
                <a:solidFill>
                  <a:srgbClr val="FF0000"/>
                </a:solidFill>
              </a:rPr>
              <a:t>Early first calving</a:t>
            </a:r>
          </a:p>
        </p:txBody>
      </p:sp>
    </p:spTree>
    <p:extLst>
      <p:ext uri="{BB962C8B-B14F-4D97-AF65-F5344CB8AC3E}">
        <p14:creationId xmlns:p14="http://schemas.microsoft.com/office/powerpoint/2010/main" val="25973397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others include in their TMI?</a:t>
            </a:r>
          </a:p>
        </p:txBody>
      </p:sp>
      <p:sp>
        <p:nvSpPr>
          <p:cNvPr id="4" name="Rectangle 3">
            <a:extLst>
              <a:ext uri="{FF2B5EF4-FFF2-40B4-BE49-F238E27FC236}">
                <a16:creationId xmlns:a16="http://schemas.microsoft.com/office/drawing/2014/main" id="{EFB97D0D-D9BF-DF47-8B48-C4318EED0B01}"/>
              </a:ext>
            </a:extLst>
          </p:cNvPr>
          <p:cNvSpPr/>
          <p:nvPr/>
        </p:nvSpPr>
        <p:spPr>
          <a:xfrm>
            <a:off x="991438" y="6381729"/>
            <a:ext cx="8159484" cy="276999"/>
          </a:xfrm>
          <a:prstGeom prst="rect">
            <a:avLst/>
          </a:prstGeom>
        </p:spPr>
        <p:txBody>
          <a:bodyPr wrap="square">
            <a:spAutoFit/>
          </a:bodyPr>
          <a:lstStyle/>
          <a:p>
            <a:r>
              <a:rPr lang="en-US" sz="1200" b="1" i="1" dirty="0">
                <a:solidFill>
                  <a:srgbClr val="00563F"/>
                </a:solidFill>
              </a:rPr>
              <a:t>Source: </a:t>
            </a:r>
            <a:r>
              <a:rPr lang="en-US" sz="1200" b="1" dirty="0">
                <a:solidFill>
                  <a:srgbClr val="244270"/>
                </a:solidFill>
              </a:rPr>
              <a:t>Modified from Figure 4 of Cole and </a:t>
            </a:r>
            <a:r>
              <a:rPr lang="en-US" sz="1200" b="1" dirty="0" err="1">
                <a:solidFill>
                  <a:srgbClr val="244270"/>
                </a:solidFill>
              </a:rPr>
              <a:t>VanRaden</a:t>
            </a:r>
            <a:r>
              <a:rPr lang="en-US" sz="1200" b="1" dirty="0">
                <a:solidFill>
                  <a:srgbClr val="244270"/>
                </a:solidFill>
              </a:rPr>
              <a:t> (2018; </a:t>
            </a:r>
            <a:r>
              <a:rPr lang="en-US" sz="1200" b="1" dirty="0">
                <a:solidFill>
                  <a:srgbClr val="244270"/>
                </a:solidFill>
                <a:hlinkClick r:id="rId2"/>
              </a:rPr>
              <a:t>https://doi.org/10.3168/jds.2017-13335</a:t>
            </a:r>
            <a:r>
              <a:rPr lang="en-US" sz="1200" b="1" dirty="0">
                <a:solidFill>
                  <a:srgbClr val="244270"/>
                </a:solidFill>
              </a:rPr>
              <a:t>)</a:t>
            </a:r>
          </a:p>
        </p:txBody>
      </p:sp>
      <p:pic>
        <p:nvPicPr>
          <p:cNvPr id="9" name="Picture 8">
            <a:extLst>
              <a:ext uri="{FF2B5EF4-FFF2-40B4-BE49-F238E27FC236}">
                <a16:creationId xmlns:a16="http://schemas.microsoft.com/office/drawing/2014/main" id="{471D6B20-9B24-EB42-B1E8-9609B5216CC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7776" y="892834"/>
            <a:ext cx="11007634" cy="5509629"/>
          </a:xfrm>
          <a:prstGeom prst="rect">
            <a:avLst/>
          </a:prstGeom>
        </p:spPr>
      </p:pic>
    </p:spTree>
    <p:extLst>
      <p:ext uri="{BB962C8B-B14F-4D97-AF65-F5344CB8AC3E}">
        <p14:creationId xmlns:p14="http://schemas.microsoft.com/office/powerpoint/2010/main" val="33168762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Should we select for low-heritability traits?</a:t>
            </a:r>
          </a:p>
        </p:txBody>
      </p:sp>
      <p:sp>
        <p:nvSpPr>
          <p:cNvPr id="3" name="Content Placeholder 2"/>
          <p:cNvSpPr>
            <a:spLocks noGrp="1"/>
          </p:cNvSpPr>
          <p:nvPr>
            <p:ph sz="half" idx="1"/>
          </p:nvPr>
        </p:nvSpPr>
        <p:spPr/>
        <p:txBody>
          <a:bodyPr/>
          <a:lstStyle/>
          <a:p>
            <a:pPr>
              <a:spcAft>
                <a:spcPts val="3600"/>
              </a:spcAft>
            </a:pPr>
            <a:r>
              <a:rPr lang="en-US" dirty="0"/>
              <a:t>Many students were taught to select for highly heritable traits and manage lowly heritable traits</a:t>
            </a:r>
          </a:p>
          <a:p>
            <a:r>
              <a:rPr lang="en-US" dirty="0"/>
              <a:t>Genomic selection now makes ranking animals for lowly heritable traits possible very early in their life</a:t>
            </a:r>
          </a:p>
          <a:p>
            <a:pPr lvl="1"/>
            <a:r>
              <a:rPr lang="en-US" dirty="0"/>
              <a:t>e.g., health traits average </a:t>
            </a:r>
            <a:r>
              <a:rPr lang="en-US" dirty="0">
                <a:solidFill>
                  <a:srgbClr val="FF0000"/>
                </a:solidFill>
              </a:rPr>
              <a:t>&gt;20%</a:t>
            </a:r>
            <a:r>
              <a:rPr lang="en-US" dirty="0"/>
              <a:t> reliability gain</a:t>
            </a:r>
            <a:br>
              <a:rPr lang="en-US" dirty="0"/>
            </a:br>
            <a:r>
              <a:rPr lang="en-US" dirty="0"/>
              <a:t>from genomics</a:t>
            </a:r>
          </a:p>
          <a:p>
            <a:pPr lvl="1"/>
            <a:r>
              <a:rPr lang="en-US" dirty="0"/>
              <a:t>Predictions are accurate if database is large</a:t>
            </a:r>
          </a:p>
          <a:p>
            <a:pPr>
              <a:spcAft>
                <a:spcPts val="3600"/>
              </a:spcAft>
            </a:pPr>
            <a:r>
              <a:rPr lang="en-US" dirty="0"/>
              <a:t>Phenotyping costs </a:t>
            </a:r>
            <a:r>
              <a:rPr lang="en-US" dirty="0">
                <a:solidFill>
                  <a:srgbClr val="FF0000"/>
                </a:solidFill>
              </a:rPr>
              <a:t>shared</a:t>
            </a:r>
            <a:r>
              <a:rPr lang="en-US" dirty="0"/>
              <a:t> among millions of animals</a:t>
            </a:r>
          </a:p>
          <a:p>
            <a:pPr>
              <a:spcAft>
                <a:spcPts val="3600"/>
              </a:spcAft>
            </a:pPr>
            <a:endParaRPr lang="en-US" dirty="0"/>
          </a:p>
        </p:txBody>
      </p:sp>
      <p:pic>
        <p:nvPicPr>
          <p:cNvPr id="5" name="Picture 2"/>
          <p:cNvPicPr preferRelativeResize="0">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8961120" y="3220074"/>
            <a:ext cx="2743200" cy="2016729"/>
          </a:xfrm>
          <a:prstGeom prst="rect">
            <a:avLst/>
          </a:prstGeom>
          <a:noFill/>
          <a:ln w="9525">
            <a:noFill/>
            <a:miter lim="800000"/>
            <a:headEnd/>
            <a:tailEnd/>
          </a:ln>
          <a:effectLst/>
        </p:spPr>
      </p:pic>
      <p:sp>
        <p:nvSpPr>
          <p:cNvPr id="6" name="Rectangle 5"/>
          <p:cNvSpPr/>
          <p:nvPr/>
        </p:nvSpPr>
        <p:spPr>
          <a:xfrm>
            <a:off x="10881580" y="5352732"/>
            <a:ext cx="1190941" cy="164212"/>
          </a:xfrm>
          <a:prstGeom prst="rect">
            <a:avLst/>
          </a:prstGeom>
        </p:spPr>
        <p:txBody>
          <a:bodyPr wrap="square" lIns="0" tIns="0" rIns="0" bIns="0">
            <a:spAutoFit/>
          </a:bodyPr>
          <a:lstStyle/>
          <a:p>
            <a:pPr marL="60958"/>
            <a:r>
              <a:rPr lang="en-US" sz="1067" b="1" i="1" dirty="0">
                <a:solidFill>
                  <a:srgbClr val="00523C"/>
                </a:solidFill>
                <a:cs typeface="Calibri" pitchFamily="34" charset="0"/>
              </a:rPr>
              <a:t>Photo: </a:t>
            </a:r>
            <a:r>
              <a:rPr lang="en-US" sz="1067" b="1" dirty="0" err="1">
                <a:solidFill>
                  <a:srgbClr val="244270"/>
                </a:solidFill>
                <a:cs typeface="Calibri" pitchFamily="34" charset="0"/>
              </a:rPr>
              <a:t>Zoetis</a:t>
            </a:r>
            <a:endParaRPr lang="en-US" sz="1067" b="1" dirty="0">
              <a:solidFill>
                <a:srgbClr val="244270"/>
              </a:solidFill>
              <a:cs typeface="Calibri" pitchFamily="34" charset="0"/>
            </a:endParaRPr>
          </a:p>
        </p:txBody>
      </p:sp>
    </p:spTree>
    <p:extLst>
      <p:ext uri="{BB962C8B-B14F-4D97-AF65-F5344CB8AC3E}">
        <p14:creationId xmlns:p14="http://schemas.microsoft.com/office/powerpoint/2010/main" val="3722489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03DB4-60BD-604C-9C62-550815A96D41}"/>
              </a:ext>
            </a:extLst>
          </p:cNvPr>
          <p:cNvSpPr>
            <a:spLocks noGrp="1"/>
          </p:cNvSpPr>
          <p:nvPr>
            <p:ph type="title"/>
          </p:nvPr>
        </p:nvSpPr>
        <p:spPr>
          <a:xfrm>
            <a:off x="487680" y="2779776"/>
            <a:ext cx="11216640" cy="639763"/>
          </a:xfrm>
        </p:spPr>
        <p:txBody>
          <a:bodyPr/>
          <a:lstStyle/>
          <a:p>
            <a:r>
              <a:rPr lang="en-US" dirty="0"/>
              <a:t>A brief review of genetic gains</a:t>
            </a:r>
          </a:p>
        </p:txBody>
      </p:sp>
    </p:spTree>
    <p:extLst>
      <p:ext uri="{BB962C8B-B14F-4D97-AF65-F5344CB8AC3E}">
        <p14:creationId xmlns:p14="http://schemas.microsoft.com/office/powerpoint/2010/main" val="15268200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796861-330B-4AC6-8F6B-C9E23C32F1A7}"/>
              </a:ext>
            </a:extLst>
          </p:cNvPr>
          <p:cNvSpPr txBox="1"/>
          <p:nvPr/>
        </p:nvSpPr>
        <p:spPr>
          <a:xfrm>
            <a:off x="160256" y="2595971"/>
            <a:ext cx="6080288" cy="3970318"/>
          </a:xfrm>
          <a:prstGeom prst="rect">
            <a:avLst/>
          </a:prstGeom>
          <a:noFill/>
        </p:spPr>
        <p:txBody>
          <a:bodyPr wrap="square" rtlCol="0">
            <a:spAutoFit/>
          </a:bodyPr>
          <a:lstStyle/>
          <a:p>
            <a:endParaRPr lang="en-US" sz="3600" dirty="0"/>
          </a:p>
          <a:p>
            <a:endParaRPr lang="en-US" sz="3600" dirty="0"/>
          </a:p>
          <a:p>
            <a:r>
              <a:rPr lang="en-US" sz="3600" dirty="0"/>
              <a:t>The average gamete (spermatozoon) of a bull with a </a:t>
            </a:r>
            <a:r>
              <a:rPr lang="en-US" sz="3600" b="1" dirty="0">
                <a:solidFill>
                  <a:srgbClr val="FF0000"/>
                </a:solidFill>
              </a:rPr>
              <a:t>PTA Protein of +80 </a:t>
            </a:r>
            <a:r>
              <a:rPr lang="en-US" sz="3600" dirty="0"/>
              <a:t>will contain genes equaling +80 for PTA Protein</a:t>
            </a:r>
          </a:p>
        </p:txBody>
      </p:sp>
      <p:pic>
        <p:nvPicPr>
          <p:cNvPr id="5" name="Picture 4">
            <a:extLst>
              <a:ext uri="{FF2B5EF4-FFF2-40B4-BE49-F238E27FC236}">
                <a16:creationId xmlns:a16="http://schemas.microsoft.com/office/drawing/2014/main" id="{E2E0D08C-5D0A-6F49-AAB6-D703E900F5DF}"/>
              </a:ext>
            </a:extLst>
          </p:cNvPr>
          <p:cNvPicPr>
            <a:picLocks noChangeAspect="1"/>
          </p:cNvPicPr>
          <p:nvPr/>
        </p:nvPicPr>
        <p:blipFill>
          <a:blip r:embed="rId2"/>
          <a:stretch>
            <a:fillRect/>
          </a:stretch>
        </p:blipFill>
        <p:spPr>
          <a:xfrm>
            <a:off x="911598" y="944545"/>
            <a:ext cx="3881464" cy="2770934"/>
          </a:xfrm>
          <a:prstGeom prst="rect">
            <a:avLst/>
          </a:prstGeom>
        </p:spPr>
      </p:pic>
      <p:sp>
        <p:nvSpPr>
          <p:cNvPr id="6" name="Title 5">
            <a:extLst>
              <a:ext uri="{FF2B5EF4-FFF2-40B4-BE49-F238E27FC236}">
                <a16:creationId xmlns:a16="http://schemas.microsoft.com/office/drawing/2014/main" id="{6859E89F-8041-7545-9363-F0D4D1ED8CAC}"/>
              </a:ext>
            </a:extLst>
          </p:cNvPr>
          <p:cNvSpPr>
            <a:spLocks noGrp="1"/>
          </p:cNvSpPr>
          <p:nvPr>
            <p:ph type="title"/>
          </p:nvPr>
        </p:nvSpPr>
        <p:spPr/>
        <p:txBody>
          <a:bodyPr/>
          <a:lstStyle/>
          <a:p>
            <a:r>
              <a:rPr lang="en-US" dirty="0"/>
              <a:t>Not all gametes are created equal</a:t>
            </a:r>
          </a:p>
        </p:txBody>
      </p:sp>
      <p:pic>
        <p:nvPicPr>
          <p:cNvPr id="2" name="Picture 1">
            <a:extLst>
              <a:ext uri="{FF2B5EF4-FFF2-40B4-BE49-F238E27FC236}">
                <a16:creationId xmlns:a16="http://schemas.microsoft.com/office/drawing/2014/main" id="{260A9012-D300-4446-9C06-D1BAB746DFF1}"/>
              </a:ext>
            </a:extLst>
          </p:cNvPr>
          <p:cNvPicPr>
            <a:picLocks noChangeAspect="1"/>
          </p:cNvPicPr>
          <p:nvPr/>
        </p:nvPicPr>
        <p:blipFill>
          <a:blip r:embed="rId3"/>
          <a:stretch>
            <a:fillRect/>
          </a:stretch>
        </p:blipFill>
        <p:spPr>
          <a:xfrm>
            <a:off x="6298456" y="1659158"/>
            <a:ext cx="5733288" cy="3913346"/>
          </a:xfrm>
          <a:prstGeom prst="rect">
            <a:avLst/>
          </a:prstGeom>
          <a:solidFill>
            <a:schemeClr val="bg1"/>
          </a:solidFill>
          <a:ln w="101600">
            <a:noFill/>
          </a:ln>
        </p:spPr>
      </p:pic>
    </p:spTree>
    <p:extLst>
      <p:ext uri="{BB962C8B-B14F-4D97-AF65-F5344CB8AC3E}">
        <p14:creationId xmlns:p14="http://schemas.microsoft.com/office/powerpoint/2010/main" val="28537372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796861-330B-4AC6-8F6B-C9E23C32F1A7}"/>
              </a:ext>
            </a:extLst>
          </p:cNvPr>
          <p:cNvSpPr txBox="1"/>
          <p:nvPr/>
        </p:nvSpPr>
        <p:spPr>
          <a:xfrm>
            <a:off x="92752" y="899839"/>
            <a:ext cx="4137603" cy="2308324"/>
          </a:xfrm>
          <a:prstGeom prst="rect">
            <a:avLst/>
          </a:prstGeom>
          <a:noFill/>
        </p:spPr>
        <p:txBody>
          <a:bodyPr wrap="square" rtlCol="0">
            <a:spAutoFit/>
          </a:bodyPr>
          <a:lstStyle/>
          <a:p>
            <a:r>
              <a:rPr lang="en-US" sz="3600" dirty="0"/>
              <a:t>However, there is</a:t>
            </a:r>
          </a:p>
          <a:p>
            <a:r>
              <a:rPr lang="en-US" sz="3600" dirty="0"/>
              <a:t> a lot of </a:t>
            </a:r>
            <a:r>
              <a:rPr lang="en-US" sz="3600" dirty="0">
                <a:solidFill>
                  <a:srgbClr val="FF0000"/>
                </a:solidFill>
              </a:rPr>
              <a:t>variation</a:t>
            </a:r>
            <a:r>
              <a:rPr lang="en-US" sz="3600" dirty="0"/>
              <a:t> between the value of </a:t>
            </a:r>
          </a:p>
          <a:p>
            <a:r>
              <a:rPr lang="en-US" sz="3600" dirty="0"/>
              <a:t>his gametes</a:t>
            </a:r>
          </a:p>
        </p:txBody>
      </p:sp>
      <p:pic>
        <p:nvPicPr>
          <p:cNvPr id="2" name="Picture 1">
            <a:extLst>
              <a:ext uri="{FF2B5EF4-FFF2-40B4-BE49-F238E27FC236}">
                <a16:creationId xmlns:a16="http://schemas.microsoft.com/office/drawing/2014/main" id="{260A9012-D300-4446-9C06-D1BAB746DFF1}"/>
              </a:ext>
            </a:extLst>
          </p:cNvPr>
          <p:cNvPicPr>
            <a:picLocks noChangeAspect="1"/>
          </p:cNvPicPr>
          <p:nvPr/>
        </p:nvPicPr>
        <p:blipFill>
          <a:blip r:embed="rId2"/>
          <a:stretch>
            <a:fillRect/>
          </a:stretch>
        </p:blipFill>
        <p:spPr>
          <a:xfrm>
            <a:off x="4451420" y="894304"/>
            <a:ext cx="7690339" cy="5480830"/>
          </a:xfrm>
          <a:prstGeom prst="rect">
            <a:avLst/>
          </a:prstGeom>
          <a:noFill/>
        </p:spPr>
      </p:pic>
      <p:sp>
        <p:nvSpPr>
          <p:cNvPr id="6" name="TextBox 5">
            <a:extLst>
              <a:ext uri="{FF2B5EF4-FFF2-40B4-BE49-F238E27FC236}">
                <a16:creationId xmlns:a16="http://schemas.microsoft.com/office/drawing/2014/main" id="{7A808865-D07F-48D2-ACB8-FA4D75936056}"/>
              </a:ext>
            </a:extLst>
          </p:cNvPr>
          <p:cNvSpPr txBox="1"/>
          <p:nvPr/>
        </p:nvSpPr>
        <p:spPr>
          <a:xfrm>
            <a:off x="6617026" y="5600392"/>
            <a:ext cx="585485" cy="605320"/>
          </a:xfrm>
          <a:prstGeom prst="rect">
            <a:avLst/>
          </a:prstGeom>
          <a:noFill/>
        </p:spPr>
        <p:txBody>
          <a:bodyPr wrap="none" rtlCol="0">
            <a:spAutoFit/>
          </a:bodyPr>
          <a:lstStyle/>
          <a:p>
            <a:r>
              <a:rPr lang="en-US" sz="3600" b="1" dirty="0">
                <a:solidFill>
                  <a:srgbClr val="FF0000"/>
                </a:solidFill>
              </a:rPr>
              <a:t>84</a:t>
            </a:r>
          </a:p>
        </p:txBody>
      </p:sp>
      <p:sp>
        <p:nvSpPr>
          <p:cNvPr id="7" name="TextBox 6">
            <a:extLst>
              <a:ext uri="{FF2B5EF4-FFF2-40B4-BE49-F238E27FC236}">
                <a16:creationId xmlns:a16="http://schemas.microsoft.com/office/drawing/2014/main" id="{F39A201D-812E-4D5C-B616-B74E06BEBA37}"/>
              </a:ext>
            </a:extLst>
          </p:cNvPr>
          <p:cNvSpPr txBox="1"/>
          <p:nvPr/>
        </p:nvSpPr>
        <p:spPr>
          <a:xfrm>
            <a:off x="10373641" y="4285857"/>
            <a:ext cx="585485" cy="605320"/>
          </a:xfrm>
          <a:prstGeom prst="rect">
            <a:avLst/>
          </a:prstGeom>
          <a:noFill/>
        </p:spPr>
        <p:txBody>
          <a:bodyPr wrap="none" rtlCol="0">
            <a:spAutoFit/>
          </a:bodyPr>
          <a:lstStyle/>
          <a:p>
            <a:r>
              <a:rPr lang="en-US" sz="3600" b="1" dirty="0">
                <a:solidFill>
                  <a:srgbClr val="FF0000"/>
                </a:solidFill>
              </a:rPr>
              <a:t>65</a:t>
            </a:r>
          </a:p>
        </p:txBody>
      </p:sp>
      <p:sp>
        <p:nvSpPr>
          <p:cNvPr id="8" name="TextBox 7">
            <a:extLst>
              <a:ext uri="{FF2B5EF4-FFF2-40B4-BE49-F238E27FC236}">
                <a16:creationId xmlns:a16="http://schemas.microsoft.com/office/drawing/2014/main" id="{D6815DD8-FEA0-4D4B-8A8F-B6DDCE81FEC2}"/>
              </a:ext>
            </a:extLst>
          </p:cNvPr>
          <p:cNvSpPr txBox="1"/>
          <p:nvPr/>
        </p:nvSpPr>
        <p:spPr>
          <a:xfrm>
            <a:off x="8588031" y="5625383"/>
            <a:ext cx="585485" cy="605320"/>
          </a:xfrm>
          <a:prstGeom prst="rect">
            <a:avLst/>
          </a:prstGeom>
          <a:noFill/>
        </p:spPr>
        <p:txBody>
          <a:bodyPr wrap="none" rtlCol="0">
            <a:spAutoFit/>
          </a:bodyPr>
          <a:lstStyle/>
          <a:p>
            <a:r>
              <a:rPr lang="en-US" sz="3600" b="1" dirty="0">
                <a:solidFill>
                  <a:srgbClr val="FF0000"/>
                </a:solidFill>
              </a:rPr>
              <a:t>72</a:t>
            </a:r>
          </a:p>
        </p:txBody>
      </p:sp>
      <p:sp>
        <p:nvSpPr>
          <p:cNvPr id="9" name="TextBox 8">
            <a:extLst>
              <a:ext uri="{FF2B5EF4-FFF2-40B4-BE49-F238E27FC236}">
                <a16:creationId xmlns:a16="http://schemas.microsoft.com/office/drawing/2014/main" id="{44E156AE-17FF-4F71-AA11-6A03D29C4060}"/>
              </a:ext>
            </a:extLst>
          </p:cNvPr>
          <p:cNvSpPr txBox="1"/>
          <p:nvPr/>
        </p:nvSpPr>
        <p:spPr>
          <a:xfrm>
            <a:off x="10266292" y="5614682"/>
            <a:ext cx="585485" cy="605320"/>
          </a:xfrm>
          <a:prstGeom prst="rect">
            <a:avLst/>
          </a:prstGeom>
          <a:noFill/>
        </p:spPr>
        <p:txBody>
          <a:bodyPr wrap="none" rtlCol="0">
            <a:spAutoFit/>
          </a:bodyPr>
          <a:lstStyle/>
          <a:p>
            <a:r>
              <a:rPr lang="en-US" sz="3600" b="1" dirty="0">
                <a:solidFill>
                  <a:srgbClr val="FF0000"/>
                </a:solidFill>
              </a:rPr>
              <a:t>80</a:t>
            </a:r>
          </a:p>
        </p:txBody>
      </p:sp>
      <p:sp>
        <p:nvSpPr>
          <p:cNvPr id="10" name="TextBox 9">
            <a:extLst>
              <a:ext uri="{FF2B5EF4-FFF2-40B4-BE49-F238E27FC236}">
                <a16:creationId xmlns:a16="http://schemas.microsoft.com/office/drawing/2014/main" id="{4D9BA229-9835-4AE3-8027-33CF5ADE3126}"/>
              </a:ext>
            </a:extLst>
          </p:cNvPr>
          <p:cNvSpPr txBox="1"/>
          <p:nvPr/>
        </p:nvSpPr>
        <p:spPr>
          <a:xfrm>
            <a:off x="6617026" y="2833201"/>
            <a:ext cx="585485" cy="605320"/>
          </a:xfrm>
          <a:prstGeom prst="rect">
            <a:avLst/>
          </a:prstGeom>
          <a:noFill/>
        </p:spPr>
        <p:txBody>
          <a:bodyPr wrap="none" rtlCol="0">
            <a:spAutoFit/>
          </a:bodyPr>
          <a:lstStyle/>
          <a:p>
            <a:r>
              <a:rPr lang="en-US" sz="3600" b="1" dirty="0">
                <a:solidFill>
                  <a:srgbClr val="FF0000"/>
                </a:solidFill>
              </a:rPr>
              <a:t>80</a:t>
            </a:r>
          </a:p>
        </p:txBody>
      </p:sp>
      <p:sp>
        <p:nvSpPr>
          <p:cNvPr id="11" name="TextBox 10">
            <a:extLst>
              <a:ext uri="{FF2B5EF4-FFF2-40B4-BE49-F238E27FC236}">
                <a16:creationId xmlns:a16="http://schemas.microsoft.com/office/drawing/2014/main" id="{F66BE146-7B1F-4D6E-9E1D-F974B192EEBE}"/>
              </a:ext>
            </a:extLst>
          </p:cNvPr>
          <p:cNvSpPr txBox="1"/>
          <p:nvPr/>
        </p:nvSpPr>
        <p:spPr>
          <a:xfrm>
            <a:off x="4620864" y="1571862"/>
            <a:ext cx="585485" cy="605320"/>
          </a:xfrm>
          <a:prstGeom prst="rect">
            <a:avLst/>
          </a:prstGeom>
          <a:noFill/>
        </p:spPr>
        <p:txBody>
          <a:bodyPr wrap="none" rtlCol="0">
            <a:spAutoFit/>
          </a:bodyPr>
          <a:lstStyle/>
          <a:p>
            <a:r>
              <a:rPr lang="en-US" sz="3600" b="1" dirty="0">
                <a:solidFill>
                  <a:srgbClr val="FF0000"/>
                </a:solidFill>
              </a:rPr>
              <a:t>95</a:t>
            </a:r>
          </a:p>
        </p:txBody>
      </p:sp>
      <p:sp>
        <p:nvSpPr>
          <p:cNvPr id="12" name="TextBox 11">
            <a:extLst>
              <a:ext uri="{FF2B5EF4-FFF2-40B4-BE49-F238E27FC236}">
                <a16:creationId xmlns:a16="http://schemas.microsoft.com/office/drawing/2014/main" id="{1BBE2910-30AF-4CD9-9CCA-A6F0349A094B}"/>
              </a:ext>
            </a:extLst>
          </p:cNvPr>
          <p:cNvSpPr txBox="1"/>
          <p:nvPr/>
        </p:nvSpPr>
        <p:spPr>
          <a:xfrm>
            <a:off x="4585258" y="3071712"/>
            <a:ext cx="789285" cy="605320"/>
          </a:xfrm>
          <a:prstGeom prst="rect">
            <a:avLst/>
          </a:prstGeom>
          <a:noFill/>
        </p:spPr>
        <p:txBody>
          <a:bodyPr wrap="square" rtlCol="0">
            <a:spAutoFit/>
          </a:bodyPr>
          <a:lstStyle/>
          <a:p>
            <a:r>
              <a:rPr lang="en-US" sz="3600" b="1" dirty="0">
                <a:solidFill>
                  <a:srgbClr val="FF0000"/>
                </a:solidFill>
              </a:rPr>
              <a:t>66</a:t>
            </a:r>
          </a:p>
        </p:txBody>
      </p:sp>
      <p:sp>
        <p:nvSpPr>
          <p:cNvPr id="13" name="TextBox 12">
            <a:extLst>
              <a:ext uri="{FF2B5EF4-FFF2-40B4-BE49-F238E27FC236}">
                <a16:creationId xmlns:a16="http://schemas.microsoft.com/office/drawing/2014/main" id="{906E2A95-8950-4052-83C2-B16E132B9F97}"/>
              </a:ext>
            </a:extLst>
          </p:cNvPr>
          <p:cNvSpPr txBox="1"/>
          <p:nvPr/>
        </p:nvSpPr>
        <p:spPr>
          <a:xfrm>
            <a:off x="8614412" y="1571862"/>
            <a:ext cx="585485" cy="605320"/>
          </a:xfrm>
          <a:prstGeom prst="rect">
            <a:avLst/>
          </a:prstGeom>
          <a:noFill/>
        </p:spPr>
        <p:txBody>
          <a:bodyPr wrap="none" rtlCol="0">
            <a:spAutoFit/>
          </a:bodyPr>
          <a:lstStyle/>
          <a:p>
            <a:r>
              <a:rPr lang="en-US" sz="3600" b="1" dirty="0">
                <a:solidFill>
                  <a:srgbClr val="FF0000"/>
                </a:solidFill>
              </a:rPr>
              <a:t>73</a:t>
            </a:r>
          </a:p>
        </p:txBody>
      </p:sp>
      <p:sp>
        <p:nvSpPr>
          <p:cNvPr id="14" name="TextBox 13">
            <a:extLst>
              <a:ext uri="{FF2B5EF4-FFF2-40B4-BE49-F238E27FC236}">
                <a16:creationId xmlns:a16="http://schemas.microsoft.com/office/drawing/2014/main" id="{CB4C4B02-22FE-4C69-B3B5-17D0024F5B60}"/>
              </a:ext>
            </a:extLst>
          </p:cNvPr>
          <p:cNvSpPr txBox="1"/>
          <p:nvPr/>
        </p:nvSpPr>
        <p:spPr>
          <a:xfrm>
            <a:off x="6601374" y="1629512"/>
            <a:ext cx="585485" cy="605320"/>
          </a:xfrm>
          <a:prstGeom prst="rect">
            <a:avLst/>
          </a:prstGeom>
          <a:noFill/>
        </p:spPr>
        <p:txBody>
          <a:bodyPr wrap="none" rtlCol="0">
            <a:spAutoFit/>
          </a:bodyPr>
          <a:lstStyle/>
          <a:p>
            <a:r>
              <a:rPr lang="en-US" sz="3600" b="1" dirty="0">
                <a:solidFill>
                  <a:srgbClr val="FF0000"/>
                </a:solidFill>
              </a:rPr>
              <a:t>85</a:t>
            </a:r>
          </a:p>
        </p:txBody>
      </p:sp>
      <p:sp>
        <p:nvSpPr>
          <p:cNvPr id="15" name="TextBox 14">
            <a:extLst>
              <a:ext uri="{FF2B5EF4-FFF2-40B4-BE49-F238E27FC236}">
                <a16:creationId xmlns:a16="http://schemas.microsoft.com/office/drawing/2014/main" id="{3F33991C-B5E7-4569-885D-37508F0B0CD9}"/>
              </a:ext>
            </a:extLst>
          </p:cNvPr>
          <p:cNvSpPr txBox="1"/>
          <p:nvPr/>
        </p:nvSpPr>
        <p:spPr>
          <a:xfrm>
            <a:off x="10373642" y="1669646"/>
            <a:ext cx="585485" cy="605320"/>
          </a:xfrm>
          <a:prstGeom prst="rect">
            <a:avLst/>
          </a:prstGeom>
          <a:noFill/>
        </p:spPr>
        <p:txBody>
          <a:bodyPr wrap="none" rtlCol="0">
            <a:spAutoFit/>
          </a:bodyPr>
          <a:lstStyle/>
          <a:p>
            <a:r>
              <a:rPr lang="en-US" sz="3600" b="1" dirty="0">
                <a:solidFill>
                  <a:srgbClr val="FF0000"/>
                </a:solidFill>
              </a:rPr>
              <a:t>94</a:t>
            </a:r>
          </a:p>
        </p:txBody>
      </p:sp>
      <p:sp>
        <p:nvSpPr>
          <p:cNvPr id="16" name="TextBox 15">
            <a:extLst>
              <a:ext uri="{FF2B5EF4-FFF2-40B4-BE49-F238E27FC236}">
                <a16:creationId xmlns:a16="http://schemas.microsoft.com/office/drawing/2014/main" id="{53E97A40-D80C-4945-AFDA-47A863AE1916}"/>
              </a:ext>
            </a:extLst>
          </p:cNvPr>
          <p:cNvSpPr txBox="1"/>
          <p:nvPr/>
        </p:nvSpPr>
        <p:spPr>
          <a:xfrm>
            <a:off x="10405164" y="2977806"/>
            <a:ext cx="585485" cy="605320"/>
          </a:xfrm>
          <a:prstGeom prst="rect">
            <a:avLst/>
          </a:prstGeom>
          <a:noFill/>
        </p:spPr>
        <p:txBody>
          <a:bodyPr wrap="none" rtlCol="0">
            <a:spAutoFit/>
          </a:bodyPr>
          <a:lstStyle/>
          <a:p>
            <a:r>
              <a:rPr lang="en-US" sz="3600" b="1" dirty="0">
                <a:solidFill>
                  <a:srgbClr val="FF0000"/>
                </a:solidFill>
              </a:rPr>
              <a:t>87</a:t>
            </a:r>
          </a:p>
        </p:txBody>
      </p:sp>
      <p:sp>
        <p:nvSpPr>
          <p:cNvPr id="17" name="TextBox 16">
            <a:extLst>
              <a:ext uri="{FF2B5EF4-FFF2-40B4-BE49-F238E27FC236}">
                <a16:creationId xmlns:a16="http://schemas.microsoft.com/office/drawing/2014/main" id="{CEA8C45F-C40D-46DC-B9ED-3714B02D4296}"/>
              </a:ext>
            </a:extLst>
          </p:cNvPr>
          <p:cNvSpPr txBox="1"/>
          <p:nvPr/>
        </p:nvSpPr>
        <p:spPr>
          <a:xfrm>
            <a:off x="8528160" y="4327720"/>
            <a:ext cx="705228" cy="605320"/>
          </a:xfrm>
          <a:prstGeom prst="rect">
            <a:avLst/>
          </a:prstGeom>
          <a:noFill/>
        </p:spPr>
        <p:txBody>
          <a:bodyPr wrap="square" rtlCol="0">
            <a:spAutoFit/>
          </a:bodyPr>
          <a:lstStyle/>
          <a:p>
            <a:r>
              <a:rPr lang="en-US" sz="3600" b="1" dirty="0">
                <a:solidFill>
                  <a:srgbClr val="FF0000"/>
                </a:solidFill>
              </a:rPr>
              <a:t>77</a:t>
            </a:r>
          </a:p>
        </p:txBody>
      </p:sp>
      <p:sp>
        <p:nvSpPr>
          <p:cNvPr id="18" name="TextBox 17">
            <a:extLst>
              <a:ext uri="{FF2B5EF4-FFF2-40B4-BE49-F238E27FC236}">
                <a16:creationId xmlns:a16="http://schemas.microsoft.com/office/drawing/2014/main" id="{F96736C3-9A36-45F6-8470-497E61033F5E}"/>
              </a:ext>
            </a:extLst>
          </p:cNvPr>
          <p:cNvSpPr txBox="1"/>
          <p:nvPr/>
        </p:nvSpPr>
        <p:spPr>
          <a:xfrm>
            <a:off x="6551506" y="4285856"/>
            <a:ext cx="585485" cy="605320"/>
          </a:xfrm>
          <a:prstGeom prst="rect">
            <a:avLst/>
          </a:prstGeom>
          <a:noFill/>
        </p:spPr>
        <p:txBody>
          <a:bodyPr wrap="none" rtlCol="0">
            <a:spAutoFit/>
          </a:bodyPr>
          <a:lstStyle/>
          <a:p>
            <a:r>
              <a:rPr lang="en-US" sz="3600" b="1" dirty="0">
                <a:solidFill>
                  <a:srgbClr val="FF0000"/>
                </a:solidFill>
              </a:rPr>
              <a:t>78</a:t>
            </a:r>
          </a:p>
        </p:txBody>
      </p:sp>
      <p:sp>
        <p:nvSpPr>
          <p:cNvPr id="19" name="TextBox 18">
            <a:extLst>
              <a:ext uri="{FF2B5EF4-FFF2-40B4-BE49-F238E27FC236}">
                <a16:creationId xmlns:a16="http://schemas.microsoft.com/office/drawing/2014/main" id="{DD97D195-36CF-406C-80A0-6E2CFE7A6613}"/>
              </a:ext>
            </a:extLst>
          </p:cNvPr>
          <p:cNvSpPr txBox="1"/>
          <p:nvPr/>
        </p:nvSpPr>
        <p:spPr>
          <a:xfrm>
            <a:off x="8496744" y="2977807"/>
            <a:ext cx="732606" cy="605320"/>
          </a:xfrm>
          <a:prstGeom prst="rect">
            <a:avLst/>
          </a:prstGeom>
          <a:noFill/>
        </p:spPr>
        <p:txBody>
          <a:bodyPr wrap="square" rtlCol="0">
            <a:spAutoFit/>
          </a:bodyPr>
          <a:lstStyle/>
          <a:p>
            <a:r>
              <a:rPr lang="en-US" sz="3600" b="1" dirty="0">
                <a:solidFill>
                  <a:srgbClr val="FF0000"/>
                </a:solidFill>
              </a:rPr>
              <a:t>82</a:t>
            </a:r>
          </a:p>
        </p:txBody>
      </p:sp>
      <p:sp>
        <p:nvSpPr>
          <p:cNvPr id="20" name="TextBox 19">
            <a:extLst>
              <a:ext uri="{FF2B5EF4-FFF2-40B4-BE49-F238E27FC236}">
                <a16:creationId xmlns:a16="http://schemas.microsoft.com/office/drawing/2014/main" id="{BB0F80DA-4D65-46FD-8FCA-B234A714F0AE}"/>
              </a:ext>
            </a:extLst>
          </p:cNvPr>
          <p:cNvSpPr txBox="1"/>
          <p:nvPr/>
        </p:nvSpPr>
        <p:spPr>
          <a:xfrm>
            <a:off x="4687158" y="5677633"/>
            <a:ext cx="585485" cy="605320"/>
          </a:xfrm>
          <a:prstGeom prst="rect">
            <a:avLst/>
          </a:prstGeom>
          <a:noFill/>
        </p:spPr>
        <p:txBody>
          <a:bodyPr wrap="none" rtlCol="0">
            <a:spAutoFit/>
          </a:bodyPr>
          <a:lstStyle/>
          <a:p>
            <a:r>
              <a:rPr lang="en-US" sz="3600" b="1" dirty="0">
                <a:solidFill>
                  <a:srgbClr val="FF0000"/>
                </a:solidFill>
              </a:rPr>
              <a:t>75</a:t>
            </a:r>
          </a:p>
        </p:txBody>
      </p:sp>
      <p:sp>
        <p:nvSpPr>
          <p:cNvPr id="21" name="TextBox 20">
            <a:extLst>
              <a:ext uri="{FF2B5EF4-FFF2-40B4-BE49-F238E27FC236}">
                <a16:creationId xmlns:a16="http://schemas.microsoft.com/office/drawing/2014/main" id="{60D31382-FC48-4E2C-BACF-3A5B47295868}"/>
              </a:ext>
            </a:extLst>
          </p:cNvPr>
          <p:cNvSpPr txBox="1"/>
          <p:nvPr/>
        </p:nvSpPr>
        <p:spPr>
          <a:xfrm>
            <a:off x="4549866" y="4403555"/>
            <a:ext cx="585485" cy="605320"/>
          </a:xfrm>
          <a:prstGeom prst="rect">
            <a:avLst/>
          </a:prstGeom>
          <a:noFill/>
        </p:spPr>
        <p:txBody>
          <a:bodyPr wrap="none" rtlCol="0">
            <a:spAutoFit/>
          </a:bodyPr>
          <a:lstStyle/>
          <a:p>
            <a:r>
              <a:rPr lang="en-US" sz="3600" b="1" dirty="0">
                <a:solidFill>
                  <a:srgbClr val="FF0000"/>
                </a:solidFill>
              </a:rPr>
              <a:t>81</a:t>
            </a:r>
          </a:p>
        </p:txBody>
      </p:sp>
      <p:graphicFrame>
        <p:nvGraphicFramePr>
          <p:cNvPr id="5" name="Table 4">
            <a:extLst>
              <a:ext uri="{FF2B5EF4-FFF2-40B4-BE49-F238E27FC236}">
                <a16:creationId xmlns:a16="http://schemas.microsoft.com/office/drawing/2014/main" id="{7C79335E-6848-4979-888D-D78960F5C4DC}"/>
              </a:ext>
            </a:extLst>
          </p:cNvPr>
          <p:cNvGraphicFramePr>
            <a:graphicFrameLocks noGrp="1" noChangeAspect="1"/>
          </p:cNvGraphicFramePr>
          <p:nvPr>
            <p:extLst>
              <p:ext uri="{D42A27DB-BD31-4B8C-83A1-F6EECF244321}">
                <p14:modId xmlns:p14="http://schemas.microsoft.com/office/powerpoint/2010/main" val="2984144937"/>
              </p:ext>
            </p:extLst>
          </p:nvPr>
        </p:nvGraphicFramePr>
        <p:xfrm>
          <a:off x="411981" y="4134342"/>
          <a:ext cx="3548803" cy="1950720"/>
        </p:xfrm>
        <a:graphic>
          <a:graphicData uri="http://schemas.openxmlformats.org/drawingml/2006/table">
            <a:tbl>
              <a:tblPr firstRow="1" bandRow="1">
                <a:tableStyleId>{5C22544A-7EE6-4342-B048-85BDC9FD1C3A}</a:tableStyleId>
              </a:tblPr>
              <a:tblGrid>
                <a:gridCol w="1571950">
                  <a:extLst>
                    <a:ext uri="{9D8B030D-6E8A-4147-A177-3AD203B41FA5}">
                      <a16:colId xmlns:a16="http://schemas.microsoft.com/office/drawing/2014/main" val="2811095416"/>
                    </a:ext>
                  </a:extLst>
                </a:gridCol>
                <a:gridCol w="1976853">
                  <a:extLst>
                    <a:ext uri="{9D8B030D-6E8A-4147-A177-3AD203B41FA5}">
                      <a16:colId xmlns:a16="http://schemas.microsoft.com/office/drawing/2014/main" val="1733351646"/>
                    </a:ext>
                  </a:extLst>
                </a:gridCol>
              </a:tblGrid>
              <a:tr h="994275">
                <a:tc>
                  <a:txBody>
                    <a:bodyPr/>
                    <a:lstStyle/>
                    <a:p>
                      <a:pPr algn="ctr"/>
                      <a:r>
                        <a:rPr lang="en-US" sz="3600" dirty="0">
                          <a:solidFill>
                            <a:schemeClr val="tx1"/>
                          </a:solidFill>
                        </a:rPr>
                        <a:t>PTA Protein</a:t>
                      </a:r>
                    </a:p>
                  </a:txBody>
                  <a:tcPr>
                    <a:solidFill>
                      <a:schemeClr val="accent1">
                        <a:lumMod val="20000"/>
                        <a:lumOff val="80000"/>
                      </a:schemeClr>
                    </a:solidFill>
                  </a:tcPr>
                </a:tc>
                <a:tc>
                  <a:txBody>
                    <a:bodyPr/>
                    <a:lstStyle/>
                    <a:p>
                      <a:pPr algn="ctr"/>
                      <a:r>
                        <a:rPr lang="en-US" sz="3600" dirty="0">
                          <a:solidFill>
                            <a:srgbClr val="FF0000"/>
                          </a:solidFill>
                        </a:rPr>
                        <a:t>Gametic</a:t>
                      </a:r>
                    </a:p>
                    <a:p>
                      <a:pPr algn="ctr"/>
                      <a:r>
                        <a:rPr lang="en-US" sz="3600" dirty="0">
                          <a:solidFill>
                            <a:srgbClr val="FF0000"/>
                          </a:solidFill>
                        </a:rPr>
                        <a:t>Diversity</a:t>
                      </a:r>
                    </a:p>
                  </a:txBody>
                  <a:tcPr>
                    <a:solidFill>
                      <a:schemeClr val="accent1">
                        <a:lumMod val="20000"/>
                        <a:lumOff val="80000"/>
                      </a:schemeClr>
                    </a:solidFill>
                  </a:tcPr>
                </a:tc>
                <a:extLst>
                  <a:ext uri="{0D108BD9-81ED-4DB2-BD59-A6C34878D82A}">
                    <a16:rowId xmlns:a16="http://schemas.microsoft.com/office/drawing/2014/main" val="3801825162"/>
                  </a:ext>
                </a:extLst>
              </a:tr>
              <a:tr h="576049">
                <a:tc>
                  <a:txBody>
                    <a:bodyPr/>
                    <a:lstStyle/>
                    <a:p>
                      <a:pPr algn="ctr"/>
                      <a:r>
                        <a:rPr lang="en-US" sz="3600" dirty="0"/>
                        <a:t>80</a:t>
                      </a:r>
                    </a:p>
                  </a:txBody>
                  <a:tcPr/>
                </a:tc>
                <a:tc>
                  <a:txBody>
                    <a:bodyPr/>
                    <a:lstStyle/>
                    <a:p>
                      <a:pPr algn="ctr"/>
                      <a:r>
                        <a:rPr lang="en-US" sz="4400" b="1" u="sng" dirty="0">
                          <a:solidFill>
                            <a:srgbClr val="FF0000"/>
                          </a:solidFill>
                        </a:rPr>
                        <a:t>+</a:t>
                      </a:r>
                      <a:r>
                        <a:rPr lang="en-US" sz="4400" b="1" u="none" dirty="0">
                          <a:solidFill>
                            <a:srgbClr val="FF0000"/>
                          </a:solidFill>
                        </a:rPr>
                        <a:t> 7</a:t>
                      </a:r>
                    </a:p>
                  </a:txBody>
                  <a:tcPr/>
                </a:tc>
                <a:extLst>
                  <a:ext uri="{0D108BD9-81ED-4DB2-BD59-A6C34878D82A}">
                    <a16:rowId xmlns:a16="http://schemas.microsoft.com/office/drawing/2014/main" val="4213409204"/>
                  </a:ext>
                </a:extLst>
              </a:tr>
            </a:tbl>
          </a:graphicData>
        </a:graphic>
      </p:graphicFrame>
      <p:sp>
        <p:nvSpPr>
          <p:cNvPr id="3" name="Oval 2">
            <a:extLst>
              <a:ext uri="{FF2B5EF4-FFF2-40B4-BE49-F238E27FC236}">
                <a16:creationId xmlns:a16="http://schemas.microsoft.com/office/drawing/2014/main" id="{02BE5909-709D-44F4-81A0-7CAEB6AEBC60}"/>
              </a:ext>
            </a:extLst>
          </p:cNvPr>
          <p:cNvSpPr/>
          <p:nvPr/>
        </p:nvSpPr>
        <p:spPr>
          <a:xfrm>
            <a:off x="1979524" y="3875944"/>
            <a:ext cx="2050690" cy="246904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22">
            <a:extLst>
              <a:ext uri="{FF2B5EF4-FFF2-40B4-BE49-F238E27FC236}">
                <a16:creationId xmlns:a16="http://schemas.microsoft.com/office/drawing/2014/main" id="{37E32B2D-D130-CA45-90EF-8815E2EE80E5}"/>
              </a:ext>
            </a:extLst>
          </p:cNvPr>
          <p:cNvSpPr>
            <a:spLocks noGrp="1"/>
          </p:cNvSpPr>
          <p:nvPr>
            <p:ph type="title"/>
          </p:nvPr>
        </p:nvSpPr>
        <p:spPr/>
        <p:txBody>
          <a:bodyPr/>
          <a:lstStyle/>
          <a:p>
            <a:r>
              <a:rPr lang="en-US" dirty="0"/>
              <a:t>With genomics, we can estimate gametic variance</a:t>
            </a:r>
          </a:p>
        </p:txBody>
      </p:sp>
    </p:spTree>
    <p:extLst>
      <p:ext uri="{BB962C8B-B14F-4D97-AF65-F5344CB8AC3E}">
        <p14:creationId xmlns:p14="http://schemas.microsoft.com/office/powerpoint/2010/main" val="10800958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397433-2EC9-42A0-B154-00E480542CB5}"/>
              </a:ext>
            </a:extLst>
          </p:cNvPr>
          <p:cNvPicPr preferRelativeResize="0">
            <a:picLocks/>
          </p:cNvPicPr>
          <p:nvPr/>
        </p:nvPicPr>
        <p:blipFill>
          <a:blip r:embed="rId2"/>
          <a:stretch>
            <a:fillRect/>
          </a:stretch>
        </p:blipFill>
        <p:spPr>
          <a:xfrm>
            <a:off x="869259" y="911173"/>
            <a:ext cx="2674620" cy="2200275"/>
          </a:xfrm>
          <a:prstGeom prst="rect">
            <a:avLst/>
          </a:prstGeom>
        </p:spPr>
      </p:pic>
      <p:pic>
        <p:nvPicPr>
          <p:cNvPr id="3" name="Picture 2">
            <a:extLst>
              <a:ext uri="{FF2B5EF4-FFF2-40B4-BE49-F238E27FC236}">
                <a16:creationId xmlns:a16="http://schemas.microsoft.com/office/drawing/2014/main" id="{EAC7FCB6-C841-4EED-A3C2-3264C6A8310C}"/>
              </a:ext>
            </a:extLst>
          </p:cNvPr>
          <p:cNvPicPr>
            <a:picLocks/>
          </p:cNvPicPr>
          <p:nvPr/>
        </p:nvPicPr>
        <p:blipFill>
          <a:blip r:embed="rId2"/>
          <a:stretch>
            <a:fillRect/>
          </a:stretch>
        </p:blipFill>
        <p:spPr>
          <a:xfrm>
            <a:off x="200604" y="4286511"/>
            <a:ext cx="4011930" cy="1800225"/>
          </a:xfrm>
          <a:prstGeom prst="rect">
            <a:avLst/>
          </a:prstGeom>
        </p:spPr>
      </p:pic>
      <p:cxnSp>
        <p:nvCxnSpPr>
          <p:cNvPr id="4" name="Straight Connector 3">
            <a:extLst>
              <a:ext uri="{FF2B5EF4-FFF2-40B4-BE49-F238E27FC236}">
                <a16:creationId xmlns:a16="http://schemas.microsoft.com/office/drawing/2014/main" id="{07F7DE2B-E5CD-491D-9822-170F39B5C84C}"/>
              </a:ext>
            </a:extLst>
          </p:cNvPr>
          <p:cNvCxnSpPr>
            <a:cxnSpLocks/>
          </p:cNvCxnSpPr>
          <p:nvPr/>
        </p:nvCxnSpPr>
        <p:spPr>
          <a:xfrm>
            <a:off x="1372955" y="892556"/>
            <a:ext cx="0" cy="5194180"/>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ED333FF-BD5F-410B-8015-707D16B3898F}"/>
              </a:ext>
            </a:extLst>
          </p:cNvPr>
          <p:cNvCxnSpPr>
            <a:cxnSpLocks/>
          </p:cNvCxnSpPr>
          <p:nvPr/>
        </p:nvCxnSpPr>
        <p:spPr>
          <a:xfrm>
            <a:off x="3046245" y="892556"/>
            <a:ext cx="0" cy="5194180"/>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graphicFrame>
        <p:nvGraphicFramePr>
          <p:cNvPr id="8" name="Table 7">
            <a:extLst>
              <a:ext uri="{FF2B5EF4-FFF2-40B4-BE49-F238E27FC236}">
                <a16:creationId xmlns:a16="http://schemas.microsoft.com/office/drawing/2014/main" id="{35FC091D-5A91-445F-8BC3-FD893554EF6F}"/>
              </a:ext>
            </a:extLst>
          </p:cNvPr>
          <p:cNvGraphicFramePr>
            <a:graphicFrameLocks noGrp="1"/>
          </p:cNvGraphicFramePr>
          <p:nvPr>
            <p:extLst>
              <p:ext uri="{D42A27DB-BD31-4B8C-83A1-F6EECF244321}">
                <p14:modId xmlns:p14="http://schemas.microsoft.com/office/powerpoint/2010/main" val="2421253868"/>
              </p:ext>
            </p:extLst>
          </p:nvPr>
        </p:nvGraphicFramePr>
        <p:xfrm>
          <a:off x="4478696" y="1756590"/>
          <a:ext cx="7455594" cy="3197376"/>
        </p:xfrm>
        <a:graphic>
          <a:graphicData uri="http://schemas.openxmlformats.org/drawingml/2006/table">
            <a:tbl>
              <a:tblPr firstRow="1" bandRow="1">
                <a:tableStyleId>{5C22544A-7EE6-4342-B048-85BDC9FD1C3A}</a:tableStyleId>
              </a:tblPr>
              <a:tblGrid>
                <a:gridCol w="2323320">
                  <a:extLst>
                    <a:ext uri="{9D8B030D-6E8A-4147-A177-3AD203B41FA5}">
                      <a16:colId xmlns:a16="http://schemas.microsoft.com/office/drawing/2014/main" val="601752095"/>
                    </a:ext>
                  </a:extLst>
                </a:gridCol>
                <a:gridCol w="1660849">
                  <a:extLst>
                    <a:ext uri="{9D8B030D-6E8A-4147-A177-3AD203B41FA5}">
                      <a16:colId xmlns:a16="http://schemas.microsoft.com/office/drawing/2014/main" val="179586797"/>
                    </a:ext>
                  </a:extLst>
                </a:gridCol>
                <a:gridCol w="1912776">
                  <a:extLst>
                    <a:ext uri="{9D8B030D-6E8A-4147-A177-3AD203B41FA5}">
                      <a16:colId xmlns:a16="http://schemas.microsoft.com/office/drawing/2014/main" val="1477976135"/>
                    </a:ext>
                  </a:extLst>
                </a:gridCol>
                <a:gridCol w="1558649">
                  <a:extLst>
                    <a:ext uri="{9D8B030D-6E8A-4147-A177-3AD203B41FA5}">
                      <a16:colId xmlns:a16="http://schemas.microsoft.com/office/drawing/2014/main" val="1600427344"/>
                    </a:ext>
                  </a:extLst>
                </a:gridCol>
              </a:tblGrid>
              <a:tr h="730008">
                <a:tc rowSpan="2">
                  <a:txBody>
                    <a:bodyPr/>
                    <a:lstStyle/>
                    <a:p>
                      <a:pPr algn="ctr"/>
                      <a:r>
                        <a:rPr lang="en-US" sz="3600" dirty="0">
                          <a:solidFill>
                            <a:schemeClr val="accent6">
                              <a:lumMod val="50000"/>
                            </a:schemeClr>
                          </a:solidFill>
                          <a:latin typeface="+mn-lt"/>
                        </a:rPr>
                        <a:t>Bull’s</a:t>
                      </a:r>
                    </a:p>
                    <a:p>
                      <a:pPr algn="ctr"/>
                      <a:r>
                        <a:rPr lang="en-US" sz="3600" dirty="0">
                          <a:solidFill>
                            <a:schemeClr val="accent6">
                              <a:lumMod val="50000"/>
                            </a:schemeClr>
                          </a:solidFill>
                          <a:latin typeface="+mn-lt"/>
                        </a:rPr>
                        <a:t>Gametic Diversity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schemeClr val="bg1"/>
                          </a:solidFill>
                          <a:latin typeface="+mn-lt"/>
                        </a:rPr>
                        <a:t>Progeny’s PTA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039970486"/>
                  </a:ext>
                </a:extLst>
              </a:tr>
              <a:tr h="730008">
                <a:tc vMerge="1">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0066FF"/>
                          </a:solidFill>
                          <a:latin typeface="+mn-lt"/>
                        </a:rPr>
                        <a:t>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0066FF"/>
                          </a:solidFill>
                          <a:latin typeface="+mn-lt"/>
                        </a:rPr>
                        <a:t>Average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srgbClr val="0066FF"/>
                          </a:solidFill>
                          <a:latin typeface="+mn-lt"/>
                        </a:rPr>
                        <a:t>High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2669153"/>
                  </a:ext>
                </a:extLst>
              </a:tr>
              <a:tr h="730008">
                <a:tc>
                  <a:txBody>
                    <a:bodyPr/>
                    <a:lstStyle/>
                    <a:p>
                      <a:pPr algn="ctr"/>
                      <a:r>
                        <a:rPr lang="en-US" sz="3600" b="1" dirty="0">
                          <a:solidFill>
                            <a:srgbClr val="000000"/>
                          </a:solidFill>
                          <a:latin typeface="+mn-lt"/>
                        </a:rPr>
                        <a:t>LOW</a:t>
                      </a:r>
                      <a:endParaRPr lang="en-US" sz="36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600" dirty="0">
                          <a:solidFill>
                            <a:srgbClr val="000000"/>
                          </a:solidFill>
                          <a:latin typeface="+mn-lt"/>
                        </a:rPr>
                        <a:t>4 %</a:t>
                      </a:r>
                      <a:endParaRPr lang="en-US" sz="36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3600" dirty="0">
                          <a:solidFill>
                            <a:srgbClr val="000000"/>
                          </a:solidFill>
                          <a:latin typeface="+mn-lt"/>
                        </a:rPr>
                        <a:t>92 %</a:t>
                      </a:r>
                      <a:endParaRPr lang="en-US" sz="36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3600" dirty="0">
                          <a:solidFill>
                            <a:srgbClr val="000000"/>
                          </a:solidFill>
                          <a:latin typeface="+mn-lt"/>
                        </a:rPr>
                        <a:t>4 %</a:t>
                      </a:r>
                      <a:endParaRPr lang="en-US" sz="36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4068836674"/>
                  </a:ext>
                </a:extLst>
              </a:tr>
              <a:tr h="730008">
                <a:tc>
                  <a:txBody>
                    <a:bodyPr/>
                    <a:lstStyle/>
                    <a:p>
                      <a:pPr algn="ctr"/>
                      <a:r>
                        <a:rPr lang="en-US" sz="3600" b="1" dirty="0">
                          <a:solidFill>
                            <a:srgbClr val="660033"/>
                          </a:solidFill>
                          <a:latin typeface="+mn-lt"/>
                        </a:rPr>
                        <a:t>HIGH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600" b="0" i="0" u="none" strike="noStrike" baseline="0" dirty="0">
                          <a:solidFill>
                            <a:schemeClr val="tx1"/>
                          </a:solidFill>
                          <a:latin typeface="+mn-lt"/>
                        </a:rPr>
                        <a:t>9 %</a:t>
                      </a:r>
                      <a:endParaRPr lang="en-US" sz="3600"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3600" dirty="0">
                          <a:solidFill>
                            <a:srgbClr val="000000"/>
                          </a:solidFill>
                          <a:latin typeface="+mn-lt"/>
                        </a:rPr>
                        <a:t>82 %</a:t>
                      </a:r>
                      <a:endParaRPr lang="en-US" sz="36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3600" b="1" i="0" u="none" strike="noStrike" baseline="0" dirty="0">
                          <a:solidFill>
                            <a:srgbClr val="FF0000"/>
                          </a:solidFill>
                          <a:latin typeface="+mn-lt"/>
                        </a:rPr>
                        <a:t>9 %</a:t>
                      </a:r>
                      <a:endParaRPr lang="en-US" sz="36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002427167"/>
                  </a:ext>
                </a:extLst>
              </a:tr>
            </a:tbl>
          </a:graphicData>
        </a:graphic>
      </p:graphicFrame>
      <p:sp>
        <p:nvSpPr>
          <p:cNvPr id="9" name="Right Triangle 8">
            <a:extLst>
              <a:ext uri="{FF2B5EF4-FFF2-40B4-BE49-F238E27FC236}">
                <a16:creationId xmlns:a16="http://schemas.microsoft.com/office/drawing/2014/main" id="{F24561E7-8539-47E0-9754-C6E8396AEA04}"/>
              </a:ext>
            </a:extLst>
          </p:cNvPr>
          <p:cNvSpPr/>
          <p:nvPr/>
        </p:nvSpPr>
        <p:spPr>
          <a:xfrm>
            <a:off x="3046243" y="2581027"/>
            <a:ext cx="497627" cy="439838"/>
          </a:xfrm>
          <a:prstGeom prst="rtTriangle">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D79252B0-481A-4C12-999D-7CA093F45441}"/>
              </a:ext>
            </a:extLst>
          </p:cNvPr>
          <p:cNvSpPr/>
          <p:nvPr/>
        </p:nvSpPr>
        <p:spPr>
          <a:xfrm>
            <a:off x="3046244" y="5307882"/>
            <a:ext cx="1166286" cy="687677"/>
          </a:xfrm>
          <a:prstGeom prst="rtTriangle">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Triangle 15">
            <a:extLst>
              <a:ext uri="{FF2B5EF4-FFF2-40B4-BE49-F238E27FC236}">
                <a16:creationId xmlns:a16="http://schemas.microsoft.com/office/drawing/2014/main" id="{AC8FF7A4-78C5-477B-AD82-A0D9D09D58A5}"/>
              </a:ext>
            </a:extLst>
          </p:cNvPr>
          <p:cNvSpPr/>
          <p:nvPr/>
        </p:nvSpPr>
        <p:spPr>
          <a:xfrm rot="-5400000">
            <a:off x="885221" y="2565059"/>
            <a:ext cx="439838" cy="471772"/>
          </a:xfrm>
          <a:prstGeom prst="rtTriangle">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a:extLst>
              <a:ext uri="{FF2B5EF4-FFF2-40B4-BE49-F238E27FC236}">
                <a16:creationId xmlns:a16="http://schemas.microsoft.com/office/drawing/2014/main" id="{26D1C64F-FFEF-4B7F-9916-E684324FC7EA}"/>
              </a:ext>
            </a:extLst>
          </p:cNvPr>
          <p:cNvSpPr/>
          <p:nvPr/>
        </p:nvSpPr>
        <p:spPr>
          <a:xfrm rot="-5400000">
            <a:off x="394874" y="5138524"/>
            <a:ext cx="737310" cy="1125849"/>
          </a:xfrm>
          <a:prstGeom prst="rtTriangle">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E9EC788A-12C8-4987-B076-5B4A15DE783C}"/>
              </a:ext>
            </a:extLst>
          </p:cNvPr>
          <p:cNvCxnSpPr>
            <a:cxnSpLocks/>
          </p:cNvCxnSpPr>
          <p:nvPr/>
        </p:nvCxnSpPr>
        <p:spPr>
          <a:xfrm flipV="1">
            <a:off x="3556933" y="6070104"/>
            <a:ext cx="0" cy="474387"/>
          </a:xfrm>
          <a:prstGeom prst="straightConnector1">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CB8F360-AB54-41BE-99E7-1911C62B5287}"/>
              </a:ext>
            </a:extLst>
          </p:cNvPr>
          <p:cNvSpPr txBox="1"/>
          <p:nvPr/>
        </p:nvSpPr>
        <p:spPr>
          <a:xfrm>
            <a:off x="4328210" y="5868696"/>
            <a:ext cx="6623993" cy="584775"/>
          </a:xfrm>
          <a:prstGeom prst="rect">
            <a:avLst/>
          </a:prstGeom>
          <a:noFill/>
        </p:spPr>
        <p:txBody>
          <a:bodyPr wrap="none" rtlCol="0">
            <a:spAutoFit/>
          </a:bodyPr>
          <a:lstStyle/>
          <a:p>
            <a:r>
              <a:rPr lang="en-US" sz="3200" dirty="0"/>
              <a:t>High Gametic Diversity = More Outliers</a:t>
            </a:r>
          </a:p>
        </p:txBody>
      </p:sp>
      <p:cxnSp>
        <p:nvCxnSpPr>
          <p:cNvPr id="23" name="Straight Arrow Connector 22">
            <a:extLst>
              <a:ext uri="{FF2B5EF4-FFF2-40B4-BE49-F238E27FC236}">
                <a16:creationId xmlns:a16="http://schemas.microsoft.com/office/drawing/2014/main" id="{668F2C0B-BC18-4DF1-8073-F479B6C88577}"/>
              </a:ext>
            </a:extLst>
          </p:cNvPr>
          <p:cNvCxnSpPr>
            <a:cxnSpLocks/>
          </p:cNvCxnSpPr>
          <p:nvPr/>
        </p:nvCxnSpPr>
        <p:spPr>
          <a:xfrm flipV="1">
            <a:off x="11181287" y="5172890"/>
            <a:ext cx="0" cy="1371601"/>
          </a:xfrm>
          <a:prstGeom prst="straightConnector1">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8312456-107F-41DC-86BA-69ECE781FC54}"/>
              </a:ext>
            </a:extLst>
          </p:cNvPr>
          <p:cNvCxnSpPr>
            <a:cxnSpLocks/>
          </p:cNvCxnSpPr>
          <p:nvPr/>
        </p:nvCxnSpPr>
        <p:spPr>
          <a:xfrm>
            <a:off x="3543870" y="6544491"/>
            <a:ext cx="7637417" cy="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6E36E28B-575E-4147-A1BF-F10035A6AA3E}"/>
              </a:ext>
            </a:extLst>
          </p:cNvPr>
          <p:cNvSpPr/>
          <p:nvPr/>
        </p:nvSpPr>
        <p:spPr>
          <a:xfrm>
            <a:off x="-62878" y="2371910"/>
            <a:ext cx="1106165" cy="523220"/>
          </a:xfrm>
          <a:prstGeom prst="rect">
            <a:avLst/>
          </a:prstGeom>
        </p:spPr>
        <p:txBody>
          <a:bodyPr wrap="square">
            <a:spAutoFit/>
          </a:bodyPr>
          <a:lstStyle/>
          <a:p>
            <a:pPr algn="ctr"/>
            <a:r>
              <a:rPr lang="en-US" sz="2800" b="1" dirty="0">
                <a:solidFill>
                  <a:srgbClr val="000000"/>
                </a:solidFill>
                <a:latin typeface="+mj-lt"/>
              </a:rPr>
              <a:t>LOW</a:t>
            </a:r>
            <a:endParaRPr lang="en-US" sz="2800" b="1" dirty="0">
              <a:latin typeface="+mj-lt"/>
            </a:endParaRPr>
          </a:p>
        </p:txBody>
      </p:sp>
      <p:sp>
        <p:nvSpPr>
          <p:cNvPr id="36" name="Rectangle 35">
            <a:extLst>
              <a:ext uri="{FF2B5EF4-FFF2-40B4-BE49-F238E27FC236}">
                <a16:creationId xmlns:a16="http://schemas.microsoft.com/office/drawing/2014/main" id="{B23C27B1-01F0-4740-884F-64789B361532}"/>
              </a:ext>
            </a:extLst>
          </p:cNvPr>
          <p:cNvSpPr/>
          <p:nvPr/>
        </p:nvSpPr>
        <p:spPr>
          <a:xfrm>
            <a:off x="99386" y="5025265"/>
            <a:ext cx="962122" cy="523220"/>
          </a:xfrm>
          <a:prstGeom prst="rect">
            <a:avLst/>
          </a:prstGeom>
        </p:spPr>
        <p:txBody>
          <a:bodyPr wrap="none">
            <a:spAutoFit/>
          </a:bodyPr>
          <a:lstStyle/>
          <a:p>
            <a:pPr algn="ctr"/>
            <a:r>
              <a:rPr lang="en-US" sz="2800" b="1" dirty="0">
                <a:solidFill>
                  <a:srgbClr val="660033"/>
                </a:solidFill>
                <a:latin typeface="+mj-lt"/>
              </a:rPr>
              <a:t>HIGH</a:t>
            </a:r>
          </a:p>
        </p:txBody>
      </p:sp>
      <p:sp>
        <p:nvSpPr>
          <p:cNvPr id="7" name="Title 6">
            <a:extLst>
              <a:ext uri="{FF2B5EF4-FFF2-40B4-BE49-F238E27FC236}">
                <a16:creationId xmlns:a16="http://schemas.microsoft.com/office/drawing/2014/main" id="{024C20CC-AFE4-5F40-ABBB-A4AFA9286BD7}"/>
              </a:ext>
            </a:extLst>
          </p:cNvPr>
          <p:cNvSpPr>
            <a:spLocks noGrp="1"/>
          </p:cNvSpPr>
          <p:nvPr>
            <p:ph type="title"/>
          </p:nvPr>
        </p:nvSpPr>
        <p:spPr/>
        <p:txBody>
          <a:bodyPr/>
          <a:lstStyle/>
          <a:p>
            <a:r>
              <a:rPr lang="en-US" dirty="0"/>
              <a:t>Greater gametic variance </a:t>
            </a:r>
            <a:r>
              <a:rPr lang="en-US" dirty="0" err="1"/>
              <a:t>meants</a:t>
            </a:r>
            <a:r>
              <a:rPr lang="en-US" dirty="0"/>
              <a:t> more outliers</a:t>
            </a:r>
          </a:p>
        </p:txBody>
      </p:sp>
    </p:spTree>
    <p:extLst>
      <p:ext uri="{BB962C8B-B14F-4D97-AF65-F5344CB8AC3E}">
        <p14:creationId xmlns:p14="http://schemas.microsoft.com/office/powerpoint/2010/main" val="27608310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92CD2-252F-A246-B11B-96368009B259}"/>
              </a:ext>
            </a:extLst>
          </p:cNvPr>
          <p:cNvSpPr>
            <a:spLocks noGrp="1"/>
          </p:cNvSpPr>
          <p:nvPr>
            <p:ph type="title"/>
          </p:nvPr>
        </p:nvSpPr>
        <p:spPr/>
        <p:txBody>
          <a:bodyPr/>
          <a:lstStyle/>
          <a:p>
            <a:r>
              <a:rPr lang="en-US" dirty="0"/>
              <a:t>Crossbreeding may be part of the solution</a:t>
            </a:r>
          </a:p>
        </p:txBody>
      </p:sp>
      <p:sp>
        <p:nvSpPr>
          <p:cNvPr id="7" name="Content Placeholder 6">
            <a:extLst>
              <a:ext uri="{FF2B5EF4-FFF2-40B4-BE49-F238E27FC236}">
                <a16:creationId xmlns:a16="http://schemas.microsoft.com/office/drawing/2014/main" id="{3F7CADD8-6CA9-4541-982C-3B9E5C95EC89}"/>
              </a:ext>
            </a:extLst>
          </p:cNvPr>
          <p:cNvSpPr>
            <a:spLocks noGrp="1"/>
          </p:cNvSpPr>
          <p:nvPr>
            <p:ph sz="half" idx="1"/>
          </p:nvPr>
        </p:nvSpPr>
        <p:spPr/>
        <p:txBody>
          <a:bodyPr/>
          <a:lstStyle/>
          <a:p>
            <a:r>
              <a:rPr lang="en-US" dirty="0"/>
              <a:t>Careful </a:t>
            </a:r>
            <a:r>
              <a:rPr lang="en-US" dirty="0" err="1"/>
              <a:t>matings</a:t>
            </a:r>
            <a:r>
              <a:rPr lang="en-US" dirty="0"/>
              <a:t> using genomic information can permit the importation of new genes</a:t>
            </a:r>
          </a:p>
          <a:p>
            <a:r>
              <a:rPr lang="en-US" dirty="0"/>
              <a:t>Essential features of the Guernsey breed, such as milk composition, can be retained</a:t>
            </a:r>
          </a:p>
          <a:p>
            <a:r>
              <a:rPr lang="en-US" dirty="0"/>
              <a:t>Crossbreeding is not a magical solution to all problems!</a:t>
            </a:r>
          </a:p>
        </p:txBody>
      </p:sp>
      <p:grpSp>
        <p:nvGrpSpPr>
          <p:cNvPr id="6" name="Group 5">
            <a:extLst>
              <a:ext uri="{FF2B5EF4-FFF2-40B4-BE49-F238E27FC236}">
                <a16:creationId xmlns:a16="http://schemas.microsoft.com/office/drawing/2014/main" id="{477C561E-86C3-F14A-BD4E-EE77CDC2B67E}"/>
              </a:ext>
            </a:extLst>
          </p:cNvPr>
          <p:cNvGrpSpPr/>
          <p:nvPr/>
        </p:nvGrpSpPr>
        <p:grpSpPr>
          <a:xfrm>
            <a:off x="5982251" y="956755"/>
            <a:ext cx="6571488" cy="4850478"/>
            <a:chOff x="5620512" y="956755"/>
            <a:chExt cx="6571488" cy="4850478"/>
          </a:xfrm>
        </p:grpSpPr>
        <p:pic>
          <p:nvPicPr>
            <p:cNvPr id="4" name="Picture 3">
              <a:extLst>
                <a:ext uri="{FF2B5EF4-FFF2-40B4-BE49-F238E27FC236}">
                  <a16:creationId xmlns:a16="http://schemas.microsoft.com/office/drawing/2014/main" id="{501FE155-8AE8-8441-8640-C6733BAAEBE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620512" y="956755"/>
              <a:ext cx="6083808" cy="4327258"/>
            </a:xfrm>
            <a:prstGeom prst="rect">
              <a:avLst/>
            </a:prstGeom>
          </p:spPr>
        </p:pic>
        <p:sp>
          <p:nvSpPr>
            <p:cNvPr id="5" name="TextBox 4">
              <a:extLst>
                <a:ext uri="{FF2B5EF4-FFF2-40B4-BE49-F238E27FC236}">
                  <a16:creationId xmlns:a16="http://schemas.microsoft.com/office/drawing/2014/main" id="{D509668B-4894-2743-A2E6-FA4A10F9CC43}"/>
                </a:ext>
              </a:extLst>
            </p:cNvPr>
            <p:cNvSpPr txBox="1"/>
            <p:nvPr/>
          </p:nvSpPr>
          <p:spPr>
            <a:xfrm>
              <a:off x="5632704" y="5284013"/>
              <a:ext cx="6559296" cy="523220"/>
            </a:xfrm>
            <a:prstGeom prst="rect">
              <a:avLst/>
            </a:prstGeom>
            <a:noFill/>
          </p:spPr>
          <p:txBody>
            <a:bodyPr wrap="square" rtlCol="0">
              <a:spAutoFit/>
            </a:bodyPr>
            <a:lstStyle/>
            <a:p>
              <a:r>
                <a:rPr lang="en-US" sz="1400" b="1" dirty="0"/>
                <a:t>Source:</a:t>
              </a:r>
              <a:r>
                <a:rPr lang="en-US" sz="1400" dirty="0"/>
                <a:t> https://</a:t>
              </a:r>
              <a:r>
                <a:rPr lang="en-US" sz="1400" dirty="0" err="1"/>
                <a:t>www.agriland.ie</a:t>
              </a:r>
              <a:r>
                <a:rPr lang="en-US" sz="1400" dirty="0"/>
                <a:t>/farming-news/us-to-be-the-first-country-to-genotype-cross-bred-animals/.</a:t>
              </a:r>
            </a:p>
          </p:txBody>
        </p:sp>
      </p:grpSp>
    </p:spTree>
    <p:extLst>
      <p:ext uri="{BB962C8B-B14F-4D97-AF65-F5344CB8AC3E}">
        <p14:creationId xmlns:p14="http://schemas.microsoft.com/office/powerpoint/2010/main" val="27511197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9C08DF-E79A-EF4D-B027-0CE86ED6D6C1}"/>
              </a:ext>
            </a:extLst>
          </p:cNvPr>
          <p:cNvSpPr>
            <a:spLocks noGrp="1"/>
          </p:cNvSpPr>
          <p:nvPr>
            <p:ph type="title"/>
          </p:nvPr>
        </p:nvSpPr>
        <p:spPr/>
        <p:txBody>
          <a:bodyPr/>
          <a:lstStyle/>
          <a:p>
            <a:r>
              <a:rPr lang="en-US" dirty="0"/>
              <a:t>The source of new genes in the population matters!</a:t>
            </a:r>
          </a:p>
        </p:txBody>
      </p:sp>
      <p:sp>
        <p:nvSpPr>
          <p:cNvPr id="13" name="Content Placeholder 12">
            <a:extLst>
              <a:ext uri="{FF2B5EF4-FFF2-40B4-BE49-F238E27FC236}">
                <a16:creationId xmlns:a16="http://schemas.microsoft.com/office/drawing/2014/main" id="{8D17DD69-60B5-B247-9EB9-657D714187FD}"/>
              </a:ext>
            </a:extLst>
          </p:cNvPr>
          <p:cNvSpPr>
            <a:spLocks noGrp="1"/>
          </p:cNvSpPr>
          <p:nvPr>
            <p:ph sz="half" idx="1"/>
          </p:nvPr>
        </p:nvSpPr>
        <p:spPr>
          <a:xfrm>
            <a:off x="502920" y="1178672"/>
            <a:ext cx="5364480" cy="5120640"/>
          </a:xfrm>
        </p:spPr>
        <p:txBody>
          <a:bodyPr/>
          <a:lstStyle/>
          <a:p>
            <a:r>
              <a:rPr lang="en-US" dirty="0"/>
              <a:t>Genetically, Guernsey and Jersey share the greatest similarity</a:t>
            </a:r>
          </a:p>
          <a:p>
            <a:pPr lvl="1"/>
            <a:r>
              <a:rPr lang="en-US" dirty="0"/>
              <a:t>There are </a:t>
            </a:r>
            <a:r>
              <a:rPr lang="en-US" dirty="0">
                <a:solidFill>
                  <a:srgbClr val="FF0000"/>
                </a:solidFill>
              </a:rPr>
              <a:t>129</a:t>
            </a:r>
            <a:r>
              <a:rPr lang="en-US" dirty="0"/>
              <a:t> young Jersey bulls, compared to </a:t>
            </a:r>
            <a:r>
              <a:rPr lang="en-US" dirty="0">
                <a:solidFill>
                  <a:srgbClr val="FF0000"/>
                </a:solidFill>
              </a:rPr>
              <a:t>7</a:t>
            </a:r>
            <a:r>
              <a:rPr lang="en-US" dirty="0"/>
              <a:t> young Guernsey bulls</a:t>
            </a:r>
          </a:p>
          <a:p>
            <a:r>
              <a:rPr lang="en-US" dirty="0"/>
              <a:t>This study </a:t>
            </a:r>
            <a:r>
              <a:rPr lang="en-US" dirty="0">
                <a:solidFill>
                  <a:srgbClr val="FF0000"/>
                </a:solidFill>
              </a:rPr>
              <a:t>did not</a:t>
            </a:r>
            <a:r>
              <a:rPr lang="en-US" dirty="0"/>
              <a:t> include French breeds that may be more similar to Guernsey than other dairy breeds</a:t>
            </a:r>
          </a:p>
        </p:txBody>
      </p:sp>
      <p:grpSp>
        <p:nvGrpSpPr>
          <p:cNvPr id="12" name="Group 11">
            <a:extLst>
              <a:ext uri="{FF2B5EF4-FFF2-40B4-BE49-F238E27FC236}">
                <a16:creationId xmlns:a16="http://schemas.microsoft.com/office/drawing/2014/main" id="{28933EBA-6D45-9441-A319-A9B10C005FB2}"/>
              </a:ext>
            </a:extLst>
          </p:cNvPr>
          <p:cNvGrpSpPr/>
          <p:nvPr/>
        </p:nvGrpSpPr>
        <p:grpSpPr>
          <a:xfrm>
            <a:off x="6717792" y="963168"/>
            <a:ext cx="4986528" cy="4661803"/>
            <a:chOff x="6717792" y="963168"/>
            <a:chExt cx="4986528" cy="4661803"/>
          </a:xfrm>
        </p:grpSpPr>
        <p:pic>
          <p:nvPicPr>
            <p:cNvPr id="9" name="Picture 8">
              <a:extLst>
                <a:ext uri="{FF2B5EF4-FFF2-40B4-BE49-F238E27FC236}">
                  <a16:creationId xmlns:a16="http://schemas.microsoft.com/office/drawing/2014/main" id="{A3DD56A8-9F7B-324D-925F-5A54E450699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717792" y="963168"/>
              <a:ext cx="4986528" cy="4072128"/>
            </a:xfrm>
            <a:prstGeom prst="rect">
              <a:avLst/>
            </a:prstGeom>
          </p:spPr>
        </p:pic>
        <p:sp>
          <p:nvSpPr>
            <p:cNvPr id="10" name="TextBox 9">
              <a:extLst>
                <a:ext uri="{FF2B5EF4-FFF2-40B4-BE49-F238E27FC236}">
                  <a16:creationId xmlns:a16="http://schemas.microsoft.com/office/drawing/2014/main" id="{FC2AF8D0-8E2E-7045-8E08-9052DAD1B1A9}"/>
                </a:ext>
              </a:extLst>
            </p:cNvPr>
            <p:cNvSpPr txBox="1"/>
            <p:nvPr/>
          </p:nvSpPr>
          <p:spPr>
            <a:xfrm>
              <a:off x="6717792" y="5101751"/>
              <a:ext cx="4986528" cy="523220"/>
            </a:xfrm>
            <a:prstGeom prst="rect">
              <a:avLst/>
            </a:prstGeom>
            <a:noFill/>
          </p:spPr>
          <p:txBody>
            <a:bodyPr wrap="square" rtlCol="0">
              <a:spAutoFit/>
            </a:bodyPr>
            <a:lstStyle/>
            <a:p>
              <a:pPr algn="r"/>
              <a:r>
                <a:rPr lang="en-US" sz="1400" b="1" dirty="0"/>
                <a:t>Source:</a:t>
              </a:r>
              <a:r>
                <a:rPr lang="en-US" sz="1400" dirty="0"/>
                <a:t> Villa-Angulo et al., 2009, BMC Genetics (https://</a:t>
              </a:r>
              <a:r>
                <a:rPr lang="en-US" sz="1400" dirty="0" err="1"/>
                <a:t>doi.org</a:t>
              </a:r>
              <a:r>
                <a:rPr lang="en-US" sz="1400" dirty="0"/>
                <a:t>/10.1186/1471-2156-10-19).</a:t>
              </a:r>
            </a:p>
          </p:txBody>
        </p:sp>
        <p:sp>
          <p:nvSpPr>
            <p:cNvPr id="11" name="Oval 10">
              <a:extLst>
                <a:ext uri="{FF2B5EF4-FFF2-40B4-BE49-F238E27FC236}">
                  <a16:creationId xmlns:a16="http://schemas.microsoft.com/office/drawing/2014/main" id="{25B0C374-9955-8A4A-8672-4DE8A612C9A3}"/>
                </a:ext>
              </a:extLst>
            </p:cNvPr>
            <p:cNvSpPr/>
            <p:nvPr/>
          </p:nvSpPr>
          <p:spPr>
            <a:xfrm>
              <a:off x="10339755" y="3265715"/>
              <a:ext cx="562708" cy="86415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0117790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AEEC5-B87E-EE45-A7CA-EF092F0B296C}"/>
              </a:ext>
            </a:extLst>
          </p:cNvPr>
          <p:cNvSpPr>
            <a:spLocks noGrp="1"/>
          </p:cNvSpPr>
          <p:nvPr>
            <p:ph type="title"/>
          </p:nvPr>
        </p:nvSpPr>
        <p:spPr/>
        <p:txBody>
          <a:bodyPr/>
          <a:lstStyle/>
          <a:p>
            <a:r>
              <a:rPr lang="en-US" dirty="0"/>
              <a:t>Inbreeding should be closely monitored</a:t>
            </a:r>
          </a:p>
        </p:txBody>
      </p:sp>
      <p:graphicFrame>
        <p:nvGraphicFramePr>
          <p:cNvPr id="3" name="Chart 2">
            <a:extLst>
              <a:ext uri="{FF2B5EF4-FFF2-40B4-BE49-F238E27FC236}">
                <a16:creationId xmlns:a16="http://schemas.microsoft.com/office/drawing/2014/main" id="{9893F52A-EF38-FF41-A558-26BB5F9A1DF4}"/>
              </a:ext>
            </a:extLst>
          </p:cNvPr>
          <p:cNvGraphicFramePr>
            <a:graphicFrameLocks/>
          </p:cNvGraphicFramePr>
          <p:nvPr>
            <p:extLst>
              <p:ext uri="{D42A27DB-BD31-4B8C-83A1-F6EECF244321}">
                <p14:modId xmlns:p14="http://schemas.microsoft.com/office/powerpoint/2010/main" val="1089747861"/>
              </p:ext>
            </p:extLst>
          </p:nvPr>
        </p:nvGraphicFramePr>
        <p:xfrm>
          <a:off x="487680" y="914400"/>
          <a:ext cx="11216640" cy="56570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40245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03DB4-60BD-604C-9C62-550815A96D41}"/>
              </a:ext>
            </a:extLst>
          </p:cNvPr>
          <p:cNvSpPr>
            <a:spLocks noGrp="1"/>
          </p:cNvSpPr>
          <p:nvPr>
            <p:ph type="title"/>
          </p:nvPr>
        </p:nvSpPr>
        <p:spPr/>
        <p:txBody>
          <a:bodyPr/>
          <a:lstStyle/>
          <a:p>
            <a:r>
              <a:rPr lang="en-US" dirty="0"/>
              <a:t>Opportunities and Conclusions</a:t>
            </a:r>
          </a:p>
        </p:txBody>
      </p:sp>
    </p:spTree>
    <p:extLst>
      <p:ext uri="{BB962C8B-B14F-4D97-AF65-F5344CB8AC3E}">
        <p14:creationId xmlns:p14="http://schemas.microsoft.com/office/powerpoint/2010/main" val="24341936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4194EB-7F19-664C-965E-4E08630390BD}"/>
              </a:ext>
            </a:extLst>
          </p:cNvPr>
          <p:cNvSpPr>
            <a:spLocks noGrp="1"/>
          </p:cNvSpPr>
          <p:nvPr>
            <p:ph type="title"/>
          </p:nvPr>
        </p:nvSpPr>
        <p:spPr/>
        <p:txBody>
          <a:bodyPr/>
          <a:lstStyle/>
          <a:p>
            <a:r>
              <a:rPr lang="en-US" dirty="0"/>
              <a:t>Opportunities for, and questions about, the future</a:t>
            </a:r>
          </a:p>
        </p:txBody>
      </p:sp>
      <p:sp>
        <p:nvSpPr>
          <p:cNvPr id="4" name="Content Placeholder 3">
            <a:extLst>
              <a:ext uri="{FF2B5EF4-FFF2-40B4-BE49-F238E27FC236}">
                <a16:creationId xmlns:a16="http://schemas.microsoft.com/office/drawing/2014/main" id="{9612C8CA-A237-9146-90AB-802BBF123381}"/>
              </a:ext>
            </a:extLst>
          </p:cNvPr>
          <p:cNvSpPr>
            <a:spLocks noGrp="1"/>
          </p:cNvSpPr>
          <p:nvPr>
            <p:ph sz="half" idx="1"/>
          </p:nvPr>
        </p:nvSpPr>
        <p:spPr/>
        <p:txBody>
          <a:bodyPr/>
          <a:lstStyle/>
          <a:p>
            <a:pPr marL="0" indent="0">
              <a:buNone/>
            </a:pPr>
            <a:r>
              <a:rPr lang="en-US" dirty="0">
                <a:solidFill>
                  <a:srgbClr val="FF0000"/>
                </a:solidFill>
              </a:rPr>
              <a:t>Opportunities</a:t>
            </a:r>
          </a:p>
          <a:p>
            <a:r>
              <a:rPr lang="en-US" dirty="0"/>
              <a:t>A2 milk can meet growing consumer demand for healthful food</a:t>
            </a:r>
          </a:p>
          <a:p>
            <a:r>
              <a:rPr lang="en-US" dirty="0"/>
              <a:t>Guernsey butter can be sold as a premium product – possibly model after </a:t>
            </a:r>
            <a:r>
              <a:rPr lang="en-US" dirty="0" err="1"/>
              <a:t>Kerrygold</a:t>
            </a:r>
            <a:r>
              <a:rPr lang="en-US" dirty="0"/>
              <a:t> butter</a:t>
            </a:r>
          </a:p>
          <a:p>
            <a:r>
              <a:rPr lang="en-US" dirty="0"/>
              <a:t>More high-quality Guernsey cows are needed to meet growing demand</a:t>
            </a:r>
          </a:p>
        </p:txBody>
      </p:sp>
      <p:sp>
        <p:nvSpPr>
          <p:cNvPr id="5" name="Content Placeholder 4">
            <a:extLst>
              <a:ext uri="{FF2B5EF4-FFF2-40B4-BE49-F238E27FC236}">
                <a16:creationId xmlns:a16="http://schemas.microsoft.com/office/drawing/2014/main" id="{B407B2B7-AD4F-6547-93A2-3444855202FE}"/>
              </a:ext>
            </a:extLst>
          </p:cNvPr>
          <p:cNvSpPr>
            <a:spLocks noGrp="1"/>
          </p:cNvSpPr>
          <p:nvPr>
            <p:ph sz="half" idx="2"/>
          </p:nvPr>
        </p:nvSpPr>
        <p:spPr/>
        <p:txBody>
          <a:bodyPr/>
          <a:lstStyle/>
          <a:p>
            <a:pPr marL="0" indent="0">
              <a:buNone/>
            </a:pPr>
            <a:r>
              <a:rPr lang="en-US" dirty="0">
                <a:solidFill>
                  <a:srgbClr val="FF0000"/>
                </a:solidFill>
              </a:rPr>
              <a:t>Questions</a:t>
            </a:r>
          </a:p>
          <a:p>
            <a:r>
              <a:rPr lang="en-US" dirty="0"/>
              <a:t>How do farms of all sizes realize a fair price for their milk?</a:t>
            </a:r>
          </a:p>
          <a:p>
            <a:r>
              <a:rPr lang="en-US" dirty="0"/>
              <a:t>How do we ensure the continued viability of a national genetic improvement program?</a:t>
            </a:r>
          </a:p>
          <a:p>
            <a:r>
              <a:rPr lang="en-US" dirty="0"/>
              <a:t>Can co-ops individually brand milk from their farms?</a:t>
            </a:r>
          </a:p>
          <a:p>
            <a:pPr marL="0" indent="0">
              <a:buNone/>
            </a:pPr>
            <a:endParaRPr lang="en-US" dirty="0"/>
          </a:p>
        </p:txBody>
      </p:sp>
    </p:spTree>
    <p:extLst>
      <p:ext uri="{BB962C8B-B14F-4D97-AF65-F5344CB8AC3E}">
        <p14:creationId xmlns:p14="http://schemas.microsoft.com/office/powerpoint/2010/main" val="9862287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sz="half" idx="1"/>
          </p:nvPr>
        </p:nvSpPr>
        <p:spPr/>
        <p:txBody>
          <a:bodyPr/>
          <a:lstStyle/>
          <a:p>
            <a:pPr>
              <a:lnSpc>
                <a:spcPct val="100000"/>
              </a:lnSpc>
              <a:spcAft>
                <a:spcPts val="600"/>
              </a:spcAft>
            </a:pPr>
            <a:r>
              <a:rPr lang="en-US" sz="3600" dirty="0"/>
              <a:t>Genetic gains are cumulative and permanent, but genetic evaluations depend on a constant flow of data</a:t>
            </a:r>
          </a:p>
          <a:p>
            <a:pPr>
              <a:lnSpc>
                <a:spcPct val="100000"/>
              </a:lnSpc>
              <a:spcAft>
                <a:spcPts val="600"/>
              </a:spcAft>
            </a:pPr>
            <a:r>
              <a:rPr lang="en-US" sz="3600" dirty="0"/>
              <a:t>The small size of the Guernsey population is a challenge because of the limited gene pool</a:t>
            </a:r>
          </a:p>
          <a:p>
            <a:pPr>
              <a:lnSpc>
                <a:spcPct val="100000"/>
              </a:lnSpc>
              <a:spcAft>
                <a:spcPts val="600"/>
              </a:spcAft>
            </a:pPr>
            <a:r>
              <a:rPr lang="en-US" sz="3600" dirty="0"/>
              <a:t>Diversity must be monitored to avoid long-term problems</a:t>
            </a:r>
          </a:p>
          <a:p>
            <a:pPr>
              <a:lnSpc>
                <a:spcPct val="100000"/>
              </a:lnSpc>
              <a:spcAft>
                <a:spcPts val="600"/>
              </a:spcAft>
            </a:pPr>
            <a:r>
              <a:rPr lang="en-US" sz="3600" dirty="0"/>
              <a:t>It may be necessary to bring in genes from other breeds for </a:t>
            </a:r>
            <a:r>
              <a:rPr lang="en-US" sz="3600" dirty="0" err="1"/>
              <a:t>Guernseys</a:t>
            </a:r>
            <a:r>
              <a:rPr lang="en-US" sz="3600" dirty="0"/>
              <a:t> to remain healthy and competitive</a:t>
            </a:r>
          </a:p>
        </p:txBody>
      </p:sp>
    </p:spTree>
    <p:extLst>
      <p:ext uri="{BB962C8B-B14F-4D97-AF65-F5344CB8AC3E}">
        <p14:creationId xmlns:p14="http://schemas.microsoft.com/office/powerpoint/2010/main" val="8247595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p>
        </p:txBody>
      </p:sp>
      <p:sp>
        <p:nvSpPr>
          <p:cNvPr id="3" name="Content Placeholder 2"/>
          <p:cNvSpPr>
            <a:spLocks noGrp="1"/>
          </p:cNvSpPr>
          <p:nvPr>
            <p:ph sz="half" idx="1"/>
          </p:nvPr>
        </p:nvSpPr>
        <p:spPr>
          <a:xfrm>
            <a:off x="487680" y="1188720"/>
            <a:ext cx="11349278" cy="5120640"/>
          </a:xfrm>
        </p:spPr>
        <p:txBody>
          <a:bodyPr/>
          <a:lstStyle/>
          <a:p>
            <a:pPr>
              <a:lnSpc>
                <a:spcPct val="100000"/>
              </a:lnSpc>
              <a:spcAft>
                <a:spcPts val="600"/>
              </a:spcAft>
            </a:pPr>
            <a:r>
              <a:rPr lang="en-US" sz="3200" dirty="0"/>
              <a:t>Paul </a:t>
            </a:r>
            <a:r>
              <a:rPr lang="en-US" sz="3200" dirty="0" err="1"/>
              <a:t>VanRaden</a:t>
            </a:r>
            <a:r>
              <a:rPr lang="en-US" sz="3200" dirty="0"/>
              <a:t>, </a:t>
            </a:r>
            <a:r>
              <a:rPr lang="en-US" sz="3200" dirty="0" err="1"/>
              <a:t>Bingjie</a:t>
            </a:r>
            <a:r>
              <a:rPr lang="en-US" sz="3200" dirty="0"/>
              <a:t> Li, and Dan Null provided calculations and figures. Tom Lawlor kindly provided several slides.</a:t>
            </a:r>
          </a:p>
          <a:p>
            <a:pPr>
              <a:lnSpc>
                <a:spcPct val="100000"/>
              </a:lnSpc>
              <a:spcAft>
                <a:spcPts val="600"/>
              </a:spcAft>
            </a:pPr>
            <a:r>
              <a:rPr lang="en-US" sz="3200" dirty="0"/>
              <a:t>USDA-ARS project 8042-31000-002-00-D, “Improving Dairy Animals by Increasing Accuracy of Genomic Prediction, Evaluating New Traits, and Redefining Selection Goals”.</a:t>
            </a:r>
          </a:p>
          <a:p>
            <a:pPr>
              <a:lnSpc>
                <a:spcPct val="100000"/>
              </a:lnSpc>
              <a:spcAft>
                <a:spcPts val="600"/>
              </a:spcAft>
            </a:pPr>
            <a:r>
              <a:rPr lang="en-US" sz="3200" dirty="0"/>
              <a:t>USDA is an equal opportunity provider and employer.</a:t>
            </a:r>
          </a:p>
          <a:p>
            <a:pPr>
              <a:lnSpc>
                <a:spcPct val="100000"/>
              </a:lnSpc>
              <a:spcAft>
                <a:spcPts val="600"/>
              </a:spcAft>
            </a:pPr>
            <a:r>
              <a:rPr lang="en-US" sz="3200" dirty="0"/>
              <a:t>Mention of trade names or commercial products in this presentation is solely for the purpose of providing specific information and does not imply recommendation or endorsement by the US Department of Agriculture.</a:t>
            </a:r>
          </a:p>
          <a:p>
            <a:endParaRPr lang="en-US" dirty="0"/>
          </a:p>
        </p:txBody>
      </p:sp>
    </p:spTree>
    <p:extLst>
      <p:ext uri="{BB962C8B-B14F-4D97-AF65-F5344CB8AC3E}">
        <p14:creationId xmlns:p14="http://schemas.microsoft.com/office/powerpoint/2010/main" val="459444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t>Productivity has greatly increased over time</a:t>
            </a:r>
            <a:endParaRPr lang="en-US" b="1" dirty="0"/>
          </a:p>
        </p:txBody>
      </p:sp>
      <p:graphicFrame>
        <p:nvGraphicFramePr>
          <p:cNvPr id="26" name="Object 3"/>
          <p:cNvGraphicFramePr>
            <a:graphicFrameLocks noChangeAspect="1"/>
          </p:cNvGraphicFramePr>
          <p:nvPr>
            <p:extLst/>
          </p:nvPr>
        </p:nvGraphicFramePr>
        <p:xfrm>
          <a:off x="296253" y="951245"/>
          <a:ext cx="11776668" cy="56270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689301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pic>
        <p:nvPicPr>
          <p:cNvPr id="7" name="Picture 6" descr="crossbred.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837947"/>
            <a:ext cx="12192000" cy="5478935"/>
          </a:xfrm>
          <a:prstGeom prst="rect">
            <a:avLst/>
          </a:prstGeom>
          <a:effectLst/>
        </p:spPr>
      </p:pic>
      <p:sp>
        <p:nvSpPr>
          <p:cNvPr id="8" name="TextBox 7"/>
          <p:cNvSpPr txBox="1"/>
          <p:nvPr/>
        </p:nvSpPr>
        <p:spPr>
          <a:xfrm>
            <a:off x="0" y="5094315"/>
            <a:ext cx="12192000" cy="1029641"/>
          </a:xfrm>
          <a:prstGeom prst="rect">
            <a:avLst/>
          </a:prstGeom>
          <a:solidFill>
            <a:srgbClr val="CCFFCC">
              <a:alpha val="35294"/>
            </a:srgbClr>
          </a:solidFill>
          <a:effectLst>
            <a:softEdge rad="127000"/>
          </a:effectLst>
        </p:spPr>
        <p:txBody>
          <a:bodyPr wrap="square" lIns="243840" tIns="182880" rIns="182880" bIns="121920" rtlCol="0">
            <a:spAutoFit/>
          </a:bodyPr>
          <a:lstStyle/>
          <a:p>
            <a:pPr marL="1071007">
              <a:lnSpc>
                <a:spcPts val="2933"/>
              </a:lnSpc>
            </a:pPr>
            <a:r>
              <a:rPr lang="en-US" sz="2667" b="1" dirty="0">
                <a:solidFill>
                  <a:srgbClr val="244270"/>
                </a:solidFill>
                <a:cs typeface="Calibri" pitchFamily="34" charset="0"/>
              </a:rPr>
              <a:t>Holstein and Jersey crossbreds graze on American Farm Land Trust’s</a:t>
            </a:r>
          </a:p>
          <a:p>
            <a:pPr marL="1071007">
              <a:lnSpc>
                <a:spcPts val="2667"/>
              </a:lnSpc>
              <a:spcAft>
                <a:spcPts val="800"/>
              </a:spcAft>
            </a:pPr>
            <a:r>
              <a:rPr lang="en-US" sz="2667" b="1" dirty="0">
                <a:solidFill>
                  <a:srgbClr val="244270"/>
                </a:solidFill>
                <a:cs typeface="Calibri" pitchFamily="34" charset="0"/>
              </a:rPr>
              <a:t>Cove Mountain Farm in south-central Pennsylvania</a:t>
            </a:r>
          </a:p>
        </p:txBody>
      </p:sp>
      <p:sp>
        <p:nvSpPr>
          <p:cNvPr id="9" name="TextBox 8"/>
          <p:cNvSpPr txBox="1"/>
          <p:nvPr/>
        </p:nvSpPr>
        <p:spPr>
          <a:xfrm>
            <a:off x="4995335" y="2976154"/>
            <a:ext cx="6807200" cy="1812932"/>
          </a:xfrm>
          <a:prstGeom prst="rect">
            <a:avLst/>
          </a:prstGeom>
          <a:solidFill>
            <a:srgbClr val="8AAE72">
              <a:alpha val="40000"/>
            </a:srgbClr>
          </a:solidFill>
          <a:effectLst>
            <a:softEdge rad="317500"/>
          </a:effectLst>
        </p:spPr>
        <p:txBody>
          <a:bodyPr wrap="square" lIns="243840" tIns="182880" rIns="243840" bIns="182880" rtlCol="0">
            <a:spAutoFit/>
          </a:bodyPr>
          <a:lstStyle/>
          <a:p>
            <a:pPr algn="ctr">
              <a:lnSpc>
                <a:spcPts val="5600"/>
              </a:lnSpc>
            </a:pPr>
            <a:r>
              <a:rPr lang="en-US" sz="4667" b="1"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AIP web site:</a:t>
            </a:r>
          </a:p>
          <a:p>
            <a:pPr algn="ctr">
              <a:lnSpc>
                <a:spcPts val="5867"/>
              </a:lnSpc>
            </a:pPr>
            <a:r>
              <a:rPr lang="en-US" sz="4667" b="1"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http</a:t>
            </a:r>
            <a:r>
              <a:rPr lang="en-US" sz="4667" b="1" spc="133"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t>
            </a:r>
            <a:r>
              <a:rPr lang="en-US" sz="4667" b="1" spc="-200"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t>
            </a:r>
            <a:r>
              <a:rPr lang="en-US" sz="4667" b="1"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t>
            </a:r>
            <a:r>
              <a:rPr lang="en-US" sz="4667" b="1" dirty="0" err="1">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aipl.arsusda.gov</a:t>
            </a:r>
            <a:r>
              <a:rPr lang="en-US" sz="4667" b="1"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t>
            </a:r>
          </a:p>
        </p:txBody>
      </p:sp>
      <p:sp>
        <p:nvSpPr>
          <p:cNvPr id="10" name="Rectangle 9"/>
          <p:cNvSpPr/>
          <p:nvPr/>
        </p:nvSpPr>
        <p:spPr>
          <a:xfrm>
            <a:off x="12099" y="6313124"/>
            <a:ext cx="10210799" cy="338554"/>
          </a:xfrm>
          <a:prstGeom prst="rect">
            <a:avLst/>
          </a:prstGeom>
        </p:spPr>
        <p:txBody>
          <a:bodyPr wrap="square">
            <a:spAutoFit/>
          </a:bodyPr>
          <a:lstStyle/>
          <a:p>
            <a:pPr marL="60958"/>
            <a:r>
              <a:rPr lang="en-US" sz="1600" b="1" i="1" dirty="0">
                <a:solidFill>
                  <a:srgbClr val="00523C"/>
                </a:solidFill>
                <a:cs typeface="Calibri" pitchFamily="34" charset="0"/>
              </a:rPr>
              <a:t>Source: </a:t>
            </a:r>
            <a:r>
              <a:rPr lang="en-US" sz="1600" b="1" dirty="0">
                <a:cs typeface="Calibri" pitchFamily="34" charset="0"/>
              </a:rPr>
              <a:t>ARS Image Gallery, image #K8587-14; photo by Bob Nichols</a:t>
            </a:r>
          </a:p>
        </p:txBody>
      </p:sp>
    </p:spTree>
    <p:extLst>
      <p:ext uri="{BB962C8B-B14F-4D97-AF65-F5344CB8AC3E}">
        <p14:creationId xmlns:p14="http://schemas.microsoft.com/office/powerpoint/2010/main" val="4226337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451104" y="121920"/>
            <a:ext cx="11216640" cy="639763"/>
          </a:xfrm>
        </p:spPr>
        <p:txBody>
          <a:bodyPr/>
          <a:lstStyle/>
          <a:p>
            <a:r>
              <a:rPr lang="en-US" dirty="0"/>
              <a:t>Dairy farmers readily adopt new technologies</a:t>
            </a:r>
          </a:p>
        </p:txBody>
      </p:sp>
      <p:pic>
        <p:nvPicPr>
          <p:cNvPr id="2" name="Picture 1"/>
          <p:cNvPicPr>
            <a:picLocks noChangeAspect="1"/>
          </p:cNvPicPr>
          <p:nvPr/>
        </p:nvPicPr>
        <p:blipFill>
          <a:blip r:embed="rId2"/>
          <a:stretch>
            <a:fillRect/>
          </a:stretch>
        </p:blipFill>
        <p:spPr>
          <a:xfrm>
            <a:off x="1600200" y="990600"/>
            <a:ext cx="3429000" cy="2571750"/>
          </a:xfrm>
          <a:prstGeom prst="rect">
            <a:avLst/>
          </a:prstGeom>
          <a:ln>
            <a:solidFill>
              <a:schemeClr val="bg1">
                <a:lumMod val="95000"/>
              </a:schemeClr>
            </a:solidFill>
          </a:ln>
        </p:spPr>
      </p:pic>
      <p:pic>
        <p:nvPicPr>
          <p:cNvPr id="6" name="Picture 5"/>
          <p:cNvPicPr>
            <a:picLocks noChangeAspect="1"/>
          </p:cNvPicPr>
          <p:nvPr/>
        </p:nvPicPr>
        <p:blipFill>
          <a:blip r:embed="rId3"/>
          <a:stretch>
            <a:fillRect/>
          </a:stretch>
        </p:blipFill>
        <p:spPr>
          <a:xfrm>
            <a:off x="5334000" y="3810000"/>
            <a:ext cx="2043684" cy="2743200"/>
          </a:xfrm>
          <a:prstGeom prst="rect">
            <a:avLst/>
          </a:prstGeom>
          <a:ln>
            <a:solidFill>
              <a:schemeClr val="bg1">
                <a:lumMod val="95000"/>
              </a:schemeClr>
            </a:solidFill>
          </a:ln>
        </p:spPr>
      </p:pic>
      <p:pic>
        <p:nvPicPr>
          <p:cNvPr id="7" name="Picture 6"/>
          <p:cNvPicPr>
            <a:picLocks noChangeAspect="1"/>
          </p:cNvPicPr>
          <p:nvPr/>
        </p:nvPicPr>
        <p:blipFill>
          <a:blip r:embed="rId4"/>
          <a:stretch>
            <a:fillRect/>
          </a:stretch>
        </p:blipFill>
        <p:spPr>
          <a:xfrm>
            <a:off x="1600200" y="3657600"/>
            <a:ext cx="3657600" cy="2743200"/>
          </a:xfrm>
          <a:prstGeom prst="rect">
            <a:avLst/>
          </a:prstGeom>
          <a:ln>
            <a:solidFill>
              <a:schemeClr val="bg1">
                <a:lumMod val="95000"/>
              </a:schemeClr>
            </a:solidFill>
          </a:ln>
        </p:spPr>
      </p:pic>
      <p:pic>
        <p:nvPicPr>
          <p:cNvPr id="11" name="Picture 3" descr="193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62800" y="990602"/>
            <a:ext cx="3429000" cy="2511251"/>
          </a:xfrm>
          <a:prstGeom prst="rect">
            <a:avLst/>
          </a:prstGeom>
          <a:noFill/>
          <a:ln>
            <a:solidFill>
              <a:schemeClr val="bg1">
                <a:lumMod val="95000"/>
              </a:schemeClr>
            </a:solidFill>
          </a:ln>
          <a:extLst>
            <a:ext uri="{909E8E84-426E-40dd-AFC4-6F175D3DCCD1}">
              <a14:hiddenFill xmlns="" xmlns:a14="http://schemas.microsoft.com/office/drawing/2010/main">
                <a:solidFill>
                  <a:srgbClr val="FFFFFF"/>
                </a:solidFill>
              </a14:hiddenFill>
            </a:ext>
          </a:extLst>
        </p:spPr>
      </p:pic>
      <p:grpSp>
        <p:nvGrpSpPr>
          <p:cNvPr id="12" name="Group 11"/>
          <p:cNvGrpSpPr>
            <a:grpSpLocks noChangeAspect="1"/>
          </p:cNvGrpSpPr>
          <p:nvPr/>
        </p:nvGrpSpPr>
        <p:grpSpPr bwMode="auto">
          <a:xfrm>
            <a:off x="5638800" y="751840"/>
            <a:ext cx="914400" cy="3034492"/>
            <a:chOff x="7577470" y="3449799"/>
            <a:chExt cx="1377903" cy="4017906"/>
          </a:xfrm>
        </p:grpSpPr>
        <p:pic>
          <p:nvPicPr>
            <p:cNvPr id="13" name="Picture 12" descr="GGP-HD.png"/>
            <p:cNvPicPr>
              <a:picLocks noChangeAspect="1"/>
            </p:cNvPicPr>
            <p:nvPr/>
          </p:nvPicPr>
          <p:blipFill>
            <a:blip r:embed="rId6" cstate="print"/>
            <a:srcRect/>
            <a:stretch>
              <a:fillRect/>
            </a:stretch>
          </p:blipFill>
          <p:spPr>
            <a:xfrm rot="780000">
              <a:off x="7577470" y="3449799"/>
              <a:ext cx="822960" cy="2499731"/>
            </a:xfrm>
            <a:prstGeom prst="roundRect">
              <a:avLst>
                <a:gd name="adj" fmla="val 16667"/>
              </a:avLst>
            </a:prstGeom>
            <a:ln>
              <a:noFill/>
            </a:ln>
            <a:effectLst>
              <a:glow rad="228600">
                <a:srgbClr val="85CDBA">
                  <a:alpha val="40000"/>
                </a:srgbClr>
              </a:glow>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4" name="Picture 13" descr="GGP-HD.png"/>
            <p:cNvPicPr>
              <a:picLocks noChangeAspect="1"/>
            </p:cNvPicPr>
            <p:nvPr/>
          </p:nvPicPr>
          <p:blipFill>
            <a:blip r:embed="rId6" cstate="print"/>
            <a:srcRect/>
            <a:stretch>
              <a:fillRect/>
            </a:stretch>
          </p:blipFill>
          <p:spPr>
            <a:xfrm rot="780000">
              <a:off x="7665047" y="3659194"/>
              <a:ext cx="1005840" cy="3055227"/>
            </a:xfrm>
            <a:prstGeom prst="roundRect">
              <a:avLst>
                <a:gd name="adj" fmla="val 16667"/>
              </a:avLst>
            </a:prstGeom>
            <a:ln>
              <a:noFill/>
            </a:ln>
            <a:effectLst>
              <a:glow rad="228600">
                <a:srgbClr val="85CDBA">
                  <a:alpha val="40000"/>
                </a:srgbClr>
              </a:glow>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5" name="Picture 14" descr="GGP-HD.png"/>
            <p:cNvPicPr>
              <a:picLocks noChangeAspect="1"/>
            </p:cNvPicPr>
            <p:nvPr/>
          </p:nvPicPr>
          <p:blipFill>
            <a:blip r:embed="rId6" cstate="print"/>
            <a:srcRect/>
            <a:stretch>
              <a:fillRect/>
            </a:stretch>
          </p:blipFill>
          <p:spPr>
            <a:xfrm rot="780000">
              <a:off x="7812373" y="3995857"/>
              <a:ext cx="1143000" cy="3471848"/>
            </a:xfrm>
            <a:prstGeom prst="roundRect">
              <a:avLst>
                <a:gd name="adj" fmla="val 16667"/>
              </a:avLst>
            </a:prstGeom>
            <a:ln>
              <a:noFill/>
            </a:ln>
            <a:effectLst>
              <a:glow rad="228600">
                <a:srgbClr val="85CDBA">
                  <a:alpha val="40000"/>
                </a:srgbClr>
              </a:glow>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pSp>
      <p:pic>
        <p:nvPicPr>
          <p:cNvPr id="9" name="Picture 8"/>
          <p:cNvPicPr>
            <a:picLocks noChangeAspect="1"/>
          </p:cNvPicPr>
          <p:nvPr/>
        </p:nvPicPr>
        <p:blipFill>
          <a:blip r:embed="rId7"/>
          <a:stretch>
            <a:fillRect/>
          </a:stretch>
        </p:blipFill>
        <p:spPr>
          <a:xfrm>
            <a:off x="7453489" y="3810001"/>
            <a:ext cx="3200400" cy="2517311"/>
          </a:xfrm>
          <a:prstGeom prst="rect">
            <a:avLst/>
          </a:prstGeom>
          <a:ln>
            <a:solidFill>
              <a:schemeClr val="bg1">
                <a:lumMod val="95000"/>
              </a:schemeClr>
            </a:solidFill>
          </a:ln>
        </p:spPr>
      </p:pic>
    </p:spTree>
    <p:extLst>
      <p:ext uri="{BB962C8B-B14F-4D97-AF65-F5344CB8AC3E}">
        <p14:creationId xmlns:p14="http://schemas.microsoft.com/office/powerpoint/2010/main" val="3864439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a:t>Many things affect performance</a:t>
            </a:r>
          </a:p>
        </p:txBody>
      </p:sp>
      <p:sp>
        <p:nvSpPr>
          <p:cNvPr id="4" name="Content Placeholder 3"/>
          <p:cNvSpPr>
            <a:spLocks noGrp="1"/>
          </p:cNvSpPr>
          <p:nvPr>
            <p:ph sz="half" idx="1"/>
          </p:nvPr>
        </p:nvSpPr>
        <p:spPr>
          <a:xfrm>
            <a:off x="2336812" y="2454701"/>
            <a:ext cx="3420533" cy="1645920"/>
          </a:xfrm>
          <a:ln w="38100" cap="sq">
            <a:noFill/>
            <a:miter lim="800000"/>
          </a:ln>
        </p:spPr>
        <p:txBody>
          <a:bodyPr vert="horz" lIns="228600" tIns="91440" rIns="228600" bIns="91440" rtlCol="0">
            <a:noAutofit/>
          </a:bodyPr>
          <a:lstStyle/>
          <a:p>
            <a:pPr>
              <a:lnSpc>
                <a:spcPts val="2900"/>
              </a:lnSpc>
            </a:pPr>
            <a:r>
              <a:rPr lang="en-US" dirty="0">
                <a:solidFill>
                  <a:srgbClr val="244270"/>
                </a:solidFill>
              </a:rPr>
              <a:t>Additive effects</a:t>
            </a:r>
          </a:p>
          <a:p>
            <a:pPr>
              <a:lnSpc>
                <a:spcPts val="2900"/>
              </a:lnSpc>
            </a:pPr>
            <a:r>
              <a:rPr lang="en-US" dirty="0">
                <a:solidFill>
                  <a:srgbClr val="244270"/>
                </a:solidFill>
              </a:rPr>
              <a:t>Dominance effects</a:t>
            </a:r>
          </a:p>
          <a:p>
            <a:pPr>
              <a:lnSpc>
                <a:spcPts val="2900"/>
              </a:lnSpc>
            </a:pPr>
            <a:r>
              <a:rPr lang="en-US" dirty="0">
                <a:solidFill>
                  <a:srgbClr val="244270"/>
                </a:solidFill>
              </a:rPr>
              <a:t>Epistasis</a:t>
            </a:r>
          </a:p>
        </p:txBody>
      </p:sp>
      <p:sp>
        <p:nvSpPr>
          <p:cNvPr id="5" name="Content Placeholder 4"/>
          <p:cNvSpPr>
            <a:spLocks noGrp="1"/>
          </p:cNvSpPr>
          <p:nvPr>
            <p:ph sz="half" idx="2"/>
          </p:nvPr>
        </p:nvSpPr>
        <p:spPr>
          <a:xfrm>
            <a:off x="7636980" y="2412366"/>
            <a:ext cx="2125133" cy="1645920"/>
          </a:xfrm>
          <a:ln w="38100" cap="sq">
            <a:noFill/>
            <a:miter lim="800000"/>
          </a:ln>
        </p:spPr>
        <p:txBody>
          <a:bodyPr vert="horz" lIns="228600" tIns="91440" rIns="228600" bIns="91440" rtlCol="0">
            <a:noAutofit/>
          </a:bodyPr>
          <a:lstStyle/>
          <a:p>
            <a:pPr>
              <a:lnSpc>
                <a:spcPts val="2900"/>
              </a:lnSpc>
            </a:pPr>
            <a:r>
              <a:rPr lang="en-US" dirty="0">
                <a:solidFill>
                  <a:srgbClr val="00523C"/>
                </a:solidFill>
              </a:rPr>
              <a:t>Housing</a:t>
            </a:r>
          </a:p>
          <a:p>
            <a:pPr>
              <a:lnSpc>
                <a:spcPts val="2700"/>
              </a:lnSpc>
            </a:pPr>
            <a:r>
              <a:rPr lang="en-US" dirty="0">
                <a:solidFill>
                  <a:srgbClr val="00523C"/>
                </a:solidFill>
              </a:rPr>
              <a:t>Climate</a:t>
            </a:r>
          </a:p>
          <a:p>
            <a:pPr>
              <a:lnSpc>
                <a:spcPts val="2700"/>
              </a:lnSpc>
            </a:pPr>
            <a:r>
              <a:rPr lang="en-US" dirty="0">
                <a:solidFill>
                  <a:srgbClr val="00523C"/>
                </a:solidFill>
              </a:rPr>
              <a:t>Unknown</a:t>
            </a:r>
          </a:p>
          <a:p>
            <a:pPr>
              <a:lnSpc>
                <a:spcPts val="2900"/>
              </a:lnSpc>
            </a:pPr>
            <a:endParaRPr lang="en-US" dirty="0">
              <a:solidFill>
                <a:srgbClr val="00523C"/>
              </a:solidFill>
            </a:endParaRPr>
          </a:p>
        </p:txBody>
      </p:sp>
      <p:sp>
        <p:nvSpPr>
          <p:cNvPr id="9" name="Text Box 2"/>
          <p:cNvSpPr txBox="1">
            <a:spLocks noChangeArrowheads="1"/>
          </p:cNvSpPr>
          <p:nvPr/>
        </p:nvSpPr>
        <p:spPr bwMode="auto">
          <a:xfrm>
            <a:off x="2019300" y="1188720"/>
            <a:ext cx="8153400" cy="859204"/>
          </a:xfrm>
          <a:prstGeom prst="rect">
            <a:avLst/>
          </a:prstGeom>
          <a:noFill/>
          <a:ln w="9525">
            <a:noFill/>
            <a:round/>
            <a:headEnd/>
            <a:tailEnd/>
          </a:ln>
          <a:effectLst/>
        </p:spPr>
        <p:txBody>
          <a:bodyPr lIns="90000" tIns="46800" rIns="90000" bIns="46800"/>
          <a:lstStyle/>
          <a:p>
            <a:pPr>
              <a:spcBef>
                <a:spcPts val="600"/>
              </a:spcBef>
              <a:spcAft>
                <a:spcPts val="1438"/>
              </a:spcAft>
              <a:buClr>
                <a:srgbClr val="00FF00"/>
              </a:buClr>
              <a:buSzPct val="4500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6000" b="1" dirty="0">
                <a:solidFill>
                  <a:srgbClr val="000000"/>
                </a:solidFill>
              </a:rPr>
              <a:t>              P = </a:t>
            </a:r>
            <a:r>
              <a:rPr lang="en-GB" sz="6000" b="1" dirty="0">
                <a:solidFill>
                  <a:srgbClr val="244270"/>
                </a:solidFill>
              </a:rPr>
              <a:t>G</a:t>
            </a:r>
            <a:r>
              <a:rPr lang="en-GB" sz="6000" b="1" dirty="0">
                <a:solidFill>
                  <a:srgbClr val="000000"/>
                </a:solidFill>
              </a:rPr>
              <a:t> + </a:t>
            </a:r>
            <a:r>
              <a:rPr lang="en-GB" sz="6000" b="1" dirty="0">
                <a:solidFill>
                  <a:srgbClr val="00503E"/>
                </a:solidFill>
              </a:rPr>
              <a:t>E  </a:t>
            </a:r>
            <a:r>
              <a:rPr lang="en-GB" sz="4800" b="1" dirty="0">
                <a:solidFill>
                  <a:srgbClr val="000000"/>
                </a:solidFill>
              </a:rPr>
              <a:t>       </a:t>
            </a:r>
          </a:p>
        </p:txBody>
      </p:sp>
      <p:cxnSp>
        <p:nvCxnSpPr>
          <p:cNvPr id="12" name="Straight Connector 11"/>
          <p:cNvCxnSpPr/>
          <p:nvPr/>
        </p:nvCxnSpPr>
        <p:spPr>
          <a:xfrm>
            <a:off x="7349094" y="2015072"/>
            <a:ext cx="414837" cy="457200"/>
          </a:xfrm>
          <a:prstGeom prst="line">
            <a:avLst/>
          </a:prstGeom>
          <a:ln w="38100" cap="sq">
            <a:solidFill>
              <a:srgbClr val="00523C"/>
            </a:solidFill>
            <a:miter lim="800000"/>
            <a:tailEnd type="triangle" w="lg" len="med"/>
          </a:ln>
        </p:spPr>
        <p:style>
          <a:lnRef idx="1">
            <a:schemeClr val="accent1"/>
          </a:lnRef>
          <a:fillRef idx="0">
            <a:schemeClr val="accent1"/>
          </a:fillRef>
          <a:effectRef idx="0">
            <a:schemeClr val="accent1"/>
          </a:effectRef>
          <a:fontRef idx="minor">
            <a:schemeClr val="tx1"/>
          </a:fontRef>
        </p:style>
      </p:cxnSp>
      <p:sp>
        <p:nvSpPr>
          <p:cNvPr id="8" name="Content Placeholder 3"/>
          <p:cNvSpPr txBox="1">
            <a:spLocks/>
          </p:cNvSpPr>
          <p:nvPr/>
        </p:nvSpPr>
        <p:spPr>
          <a:xfrm>
            <a:off x="3642360" y="4488120"/>
            <a:ext cx="4907280" cy="1192634"/>
          </a:xfrm>
          <a:prstGeom prst="rect">
            <a:avLst/>
          </a:prstGeom>
          <a:ln w="63500" cap="sq">
            <a:noFill/>
            <a:miter lim="800000"/>
          </a:ln>
        </p:spPr>
        <p:txBody>
          <a:bodyPr vert="horz" wrap="square" lIns="0" tIns="0" rIns="0" bIns="0" rtlCol="0">
            <a:spAutoFit/>
          </a:bodyPr>
          <a:lstStyle>
            <a:lvl1pPr marL="284163" indent="-284163" algn="l" defTabSz="914400" rtl="0" eaLnBrk="1" latinLnBrk="0" hangingPunct="1">
              <a:lnSpc>
                <a:spcPts val="3000"/>
              </a:lnSpc>
              <a:spcBef>
                <a:spcPts val="0"/>
              </a:spcBef>
              <a:spcAft>
                <a:spcPts val="1200"/>
              </a:spcAft>
              <a:buFont typeface="Symbol" pitchFamily="18" charset="2"/>
              <a:buChar char=""/>
              <a:defRPr sz="2700" b="1" kern="1200">
                <a:solidFill>
                  <a:schemeClr val="tx1"/>
                </a:solidFill>
                <a:latin typeface="+mn-lt"/>
                <a:ea typeface="+mn-ea"/>
                <a:cs typeface="+mn-cs"/>
              </a:defRPr>
            </a:lvl1pPr>
            <a:lvl2pPr marL="630238" indent="-285750" algn="l" defTabSz="914400" rtl="0" eaLnBrk="1" latinLnBrk="0" hangingPunct="1">
              <a:lnSpc>
                <a:spcPts val="3000"/>
              </a:lnSpc>
              <a:spcBef>
                <a:spcPts val="0"/>
              </a:spcBef>
              <a:spcAft>
                <a:spcPts val="1200"/>
              </a:spcAft>
              <a:buFont typeface="Arial" pitchFamily="34" charset="0"/>
              <a:buChar char="–"/>
              <a:tabLst/>
              <a:defRPr sz="2700" b="1" kern="1200">
                <a:solidFill>
                  <a:schemeClr val="tx1"/>
                </a:solidFill>
                <a:latin typeface="+mn-lt"/>
                <a:ea typeface="+mn-ea"/>
                <a:cs typeface="+mn-cs"/>
              </a:defRPr>
            </a:lvl2pPr>
            <a:lvl3pPr marL="854075" indent="-223838" algn="l" defTabSz="914400" rtl="0" eaLnBrk="1" latinLnBrk="0" hangingPunct="1">
              <a:lnSpc>
                <a:spcPts val="3000"/>
              </a:lnSpc>
              <a:spcBef>
                <a:spcPts val="0"/>
              </a:spcBef>
              <a:spcAft>
                <a:spcPts val="1200"/>
              </a:spcAft>
              <a:buFont typeface="Calibri" pitchFamily="34" charset="0"/>
              <a:buChar char="•"/>
              <a:defRPr sz="2700" b="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lnSpc>
                <a:spcPts val="2900"/>
              </a:lnSpc>
              <a:spcAft>
                <a:spcPts val="600"/>
              </a:spcAft>
              <a:buNone/>
            </a:pPr>
            <a:r>
              <a:rPr lang="en-US" sz="3200" dirty="0">
                <a:solidFill>
                  <a:srgbClr val="BA0000"/>
                </a:solidFill>
              </a:rPr>
              <a:t>What about G</a:t>
            </a:r>
            <a:r>
              <a:rPr lang="en-US" sz="3200" dirty="0">
                <a:solidFill>
                  <a:srgbClr val="BA0000"/>
                </a:solidFill>
                <a:sym typeface="Symbol"/>
              </a:rPr>
              <a:t></a:t>
            </a:r>
            <a:r>
              <a:rPr lang="en-US" sz="3200" dirty="0">
                <a:solidFill>
                  <a:srgbClr val="BA0000"/>
                </a:solidFill>
              </a:rPr>
              <a:t>E? </a:t>
            </a:r>
          </a:p>
          <a:p>
            <a:pPr marL="0" indent="0">
              <a:lnSpc>
                <a:spcPts val="2900"/>
              </a:lnSpc>
              <a:buNone/>
            </a:pPr>
            <a:r>
              <a:rPr lang="en-US" dirty="0"/>
              <a:t>Effects generally small in the US </a:t>
            </a:r>
            <a:r>
              <a:rPr lang="en-US" dirty="0">
                <a:solidFill>
                  <a:srgbClr val="00523C"/>
                </a:solidFill>
              </a:rPr>
              <a:t>(e.g., Wright and VanRaden, 2015)</a:t>
            </a:r>
          </a:p>
        </p:txBody>
      </p:sp>
      <p:cxnSp>
        <p:nvCxnSpPr>
          <p:cNvPr id="18" name="Straight Connector 17"/>
          <p:cNvCxnSpPr/>
          <p:nvPr/>
        </p:nvCxnSpPr>
        <p:spPr>
          <a:xfrm flipH="1">
            <a:off x="5206937" y="2015072"/>
            <a:ext cx="414837" cy="457200"/>
          </a:xfrm>
          <a:prstGeom prst="line">
            <a:avLst/>
          </a:prstGeom>
          <a:ln w="38100" cap="sq">
            <a:solidFill>
              <a:srgbClr val="244270"/>
            </a:solidFill>
            <a:miter lim="800000"/>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797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28A4C-5FFB-BB48-A11D-9CA3CD2645B5}"/>
              </a:ext>
            </a:extLst>
          </p:cNvPr>
          <p:cNvSpPr>
            <a:spLocks noGrp="1"/>
          </p:cNvSpPr>
          <p:nvPr>
            <p:ph type="title"/>
          </p:nvPr>
        </p:nvSpPr>
        <p:spPr/>
        <p:txBody>
          <a:bodyPr/>
          <a:lstStyle/>
          <a:p>
            <a:r>
              <a:rPr lang="en-US" dirty="0"/>
              <a:t>What is the value of genetic selection?</a:t>
            </a:r>
          </a:p>
        </p:txBody>
      </p:sp>
      <p:graphicFrame>
        <p:nvGraphicFramePr>
          <p:cNvPr id="3" name="Chart 2">
            <a:extLst>
              <a:ext uri="{FF2B5EF4-FFF2-40B4-BE49-F238E27FC236}">
                <a16:creationId xmlns:a16="http://schemas.microsoft.com/office/drawing/2014/main" id="{6CC4155B-4761-324A-BC56-371B06D6D191}"/>
              </a:ext>
            </a:extLst>
          </p:cNvPr>
          <p:cNvGraphicFramePr>
            <a:graphicFrameLocks/>
          </p:cNvGraphicFramePr>
          <p:nvPr>
            <p:extLst/>
          </p:nvPr>
        </p:nvGraphicFramePr>
        <p:xfrm>
          <a:off x="369932" y="854447"/>
          <a:ext cx="11094720" cy="5877656"/>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D3A368CE-06DA-1842-A75F-98B9AA9CDBB3}"/>
              </a:ext>
            </a:extLst>
          </p:cNvPr>
          <p:cNvSpPr txBox="1"/>
          <p:nvPr/>
        </p:nvSpPr>
        <p:spPr>
          <a:xfrm>
            <a:off x="2754507" y="3760184"/>
            <a:ext cx="7800621" cy="1477328"/>
          </a:xfrm>
          <a:prstGeom prst="rect">
            <a:avLst/>
          </a:prstGeom>
          <a:noFill/>
        </p:spPr>
        <p:txBody>
          <a:bodyPr wrap="square" rtlCol="0">
            <a:spAutoFit/>
          </a:bodyPr>
          <a:lstStyle/>
          <a:p>
            <a:pPr defTabSz="304792">
              <a:lnSpc>
                <a:spcPts val="3600"/>
              </a:lnSpc>
              <a:tabLst>
                <a:tab pos="304792" algn="l"/>
              </a:tabLst>
            </a:pPr>
            <a:r>
              <a:rPr lang="en-US" sz="3200" b="1" dirty="0"/>
              <a:t>In 2015:	1957 base was 44% of total fat, </a:t>
            </a:r>
          </a:p>
          <a:p>
            <a:pPr defTabSz="304792">
              <a:lnSpc>
                <a:spcPts val="3600"/>
              </a:lnSpc>
              <a:tabLst>
                <a:tab pos="304792" algn="l"/>
              </a:tabLst>
            </a:pPr>
            <a:r>
              <a:rPr lang="en-US" sz="3200" b="1" dirty="0"/>
              <a:t>					</a:t>
            </a:r>
            <a:r>
              <a:rPr lang="en-US" sz="3200" b="1" dirty="0">
                <a:solidFill>
                  <a:srgbClr val="BA0000"/>
                </a:solidFill>
              </a:rPr>
              <a:t>management</a:t>
            </a:r>
            <a:r>
              <a:rPr lang="en-US" sz="3200" b="1" dirty="0"/>
              <a:t> was 28% of gains, and </a:t>
            </a:r>
          </a:p>
          <a:p>
            <a:pPr defTabSz="304792">
              <a:lnSpc>
                <a:spcPts val="3600"/>
              </a:lnSpc>
              <a:tabLst>
                <a:tab pos="304792" algn="l"/>
              </a:tabLst>
            </a:pPr>
            <a:r>
              <a:rPr lang="en-US" sz="3200" b="1" dirty="0"/>
              <a:t>					</a:t>
            </a:r>
            <a:r>
              <a:rPr lang="en-US" sz="3200" b="1" dirty="0">
                <a:solidFill>
                  <a:srgbClr val="244270"/>
                </a:solidFill>
              </a:rPr>
              <a:t>genetics</a:t>
            </a:r>
            <a:r>
              <a:rPr lang="en-US" sz="3200" b="1" dirty="0"/>
              <a:t> was 28% of gains</a:t>
            </a:r>
          </a:p>
        </p:txBody>
      </p:sp>
      <p:sp>
        <p:nvSpPr>
          <p:cNvPr id="6" name="Rectangle 5">
            <a:extLst>
              <a:ext uri="{FF2B5EF4-FFF2-40B4-BE49-F238E27FC236}">
                <a16:creationId xmlns:a16="http://schemas.microsoft.com/office/drawing/2014/main" id="{86B129D2-5AC6-3748-A5F0-996B56A044DF}"/>
              </a:ext>
            </a:extLst>
          </p:cNvPr>
          <p:cNvSpPr/>
          <p:nvPr/>
        </p:nvSpPr>
        <p:spPr>
          <a:xfrm rot="5400000">
            <a:off x="8365898" y="3687693"/>
            <a:ext cx="5811820" cy="276999"/>
          </a:xfrm>
          <a:prstGeom prst="rect">
            <a:avLst/>
          </a:prstGeom>
        </p:spPr>
        <p:txBody>
          <a:bodyPr wrap="square">
            <a:spAutoFit/>
          </a:bodyPr>
          <a:lstStyle/>
          <a:p>
            <a:r>
              <a:rPr lang="en-US" sz="1200" b="1" i="1" dirty="0">
                <a:solidFill>
                  <a:srgbClr val="00563F"/>
                </a:solidFill>
              </a:rPr>
              <a:t>Source: </a:t>
            </a:r>
            <a:r>
              <a:rPr lang="en-US" sz="1200" b="1" dirty="0">
                <a:solidFill>
                  <a:srgbClr val="244270"/>
                </a:solidFill>
              </a:rPr>
              <a:t>https://</a:t>
            </a:r>
            <a:r>
              <a:rPr lang="en-US" sz="1200" b="1" dirty="0" err="1">
                <a:solidFill>
                  <a:srgbClr val="244270"/>
                </a:solidFill>
              </a:rPr>
              <a:t>queries.uscdcb.com</a:t>
            </a:r>
            <a:r>
              <a:rPr lang="en-US" sz="1200" b="1" dirty="0">
                <a:solidFill>
                  <a:srgbClr val="244270"/>
                </a:solidFill>
              </a:rPr>
              <a:t>/</a:t>
            </a:r>
            <a:r>
              <a:rPr lang="en-US" sz="1200" b="1" dirty="0" err="1">
                <a:solidFill>
                  <a:srgbClr val="244270"/>
                </a:solidFill>
              </a:rPr>
              <a:t>eval</a:t>
            </a:r>
            <a:r>
              <a:rPr lang="en-US" sz="1200" b="1" dirty="0">
                <a:solidFill>
                  <a:srgbClr val="244270"/>
                </a:solidFill>
              </a:rPr>
              <a:t>/summary/</a:t>
            </a:r>
            <a:r>
              <a:rPr lang="en-US" sz="1200" b="1" dirty="0" err="1">
                <a:solidFill>
                  <a:srgbClr val="244270"/>
                </a:solidFill>
              </a:rPr>
              <a:t>trend.cfm?R_Menu</a:t>
            </a:r>
            <a:r>
              <a:rPr lang="en-US" sz="1200" b="1" dirty="0">
                <a:solidFill>
                  <a:srgbClr val="244270"/>
                </a:solidFill>
              </a:rPr>
              <a:t>=</a:t>
            </a:r>
            <a:r>
              <a:rPr lang="en-US" sz="1200" b="1" dirty="0" err="1">
                <a:solidFill>
                  <a:srgbClr val="244270"/>
                </a:solidFill>
              </a:rPr>
              <a:t>JE.f#StartBody</a:t>
            </a:r>
            <a:endParaRPr lang="en-US" sz="1200" b="1" dirty="0">
              <a:solidFill>
                <a:srgbClr val="244270"/>
              </a:solidFill>
            </a:endParaRPr>
          </a:p>
        </p:txBody>
      </p:sp>
    </p:spTree>
    <p:extLst>
      <p:ext uri="{BB962C8B-B14F-4D97-AF65-F5344CB8AC3E}">
        <p14:creationId xmlns:p14="http://schemas.microsoft.com/office/powerpoint/2010/main" val="4208427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03DB4-60BD-604C-9C62-550815A96D41}"/>
              </a:ext>
            </a:extLst>
          </p:cNvPr>
          <p:cNvSpPr>
            <a:spLocks noGrp="1"/>
          </p:cNvSpPr>
          <p:nvPr>
            <p:ph type="title"/>
          </p:nvPr>
        </p:nvSpPr>
        <p:spPr/>
        <p:txBody>
          <a:bodyPr/>
          <a:lstStyle/>
          <a:p>
            <a:r>
              <a:rPr lang="en-US" dirty="0"/>
              <a:t>What is the current state of the breed?</a:t>
            </a:r>
          </a:p>
        </p:txBody>
      </p:sp>
    </p:spTree>
    <p:extLst>
      <p:ext uri="{BB962C8B-B14F-4D97-AF65-F5344CB8AC3E}">
        <p14:creationId xmlns:p14="http://schemas.microsoft.com/office/powerpoint/2010/main" val="3510667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7A310-DDEF-134F-85AE-93F7ACE28FEE}"/>
              </a:ext>
            </a:extLst>
          </p:cNvPr>
          <p:cNvSpPr>
            <a:spLocks noGrp="1"/>
          </p:cNvSpPr>
          <p:nvPr>
            <p:ph type="title"/>
          </p:nvPr>
        </p:nvSpPr>
        <p:spPr/>
        <p:txBody>
          <a:bodyPr/>
          <a:lstStyle/>
          <a:p>
            <a:r>
              <a:rPr lang="en-US" dirty="0"/>
              <a:t>Guernsey cow numbers have decreased over time</a:t>
            </a:r>
          </a:p>
        </p:txBody>
      </p:sp>
      <p:graphicFrame>
        <p:nvGraphicFramePr>
          <p:cNvPr id="3" name="Chart 2">
            <a:extLst>
              <a:ext uri="{FF2B5EF4-FFF2-40B4-BE49-F238E27FC236}">
                <a16:creationId xmlns:a16="http://schemas.microsoft.com/office/drawing/2014/main" id="{F7776DBD-0933-EF4A-8B3D-8EED8A2F55E8}"/>
              </a:ext>
            </a:extLst>
          </p:cNvPr>
          <p:cNvGraphicFramePr>
            <a:graphicFrameLocks/>
          </p:cNvGraphicFramePr>
          <p:nvPr>
            <p:extLst>
              <p:ext uri="{D42A27DB-BD31-4B8C-83A1-F6EECF244321}">
                <p14:modId xmlns:p14="http://schemas.microsoft.com/office/powerpoint/2010/main" val="492900085"/>
              </p:ext>
            </p:extLst>
          </p:nvPr>
        </p:nvGraphicFramePr>
        <p:xfrm>
          <a:off x="280416" y="924814"/>
          <a:ext cx="11497057" cy="562229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87CD772A-0677-A243-84DA-72C412B7C191}"/>
              </a:ext>
            </a:extLst>
          </p:cNvPr>
          <p:cNvSpPr txBox="1"/>
          <p:nvPr/>
        </p:nvSpPr>
        <p:spPr>
          <a:xfrm>
            <a:off x="5718048" y="1353312"/>
            <a:ext cx="6144182" cy="276999"/>
          </a:xfrm>
          <a:prstGeom prst="rect">
            <a:avLst/>
          </a:prstGeom>
          <a:noFill/>
        </p:spPr>
        <p:txBody>
          <a:bodyPr wrap="none" rtlCol="0">
            <a:spAutoFit/>
          </a:bodyPr>
          <a:lstStyle/>
          <a:p>
            <a:r>
              <a:rPr lang="en-US" sz="1200" b="1" dirty="0"/>
              <a:t>Source:</a:t>
            </a:r>
            <a:r>
              <a:rPr lang="en-US" sz="1200" dirty="0"/>
              <a:t> CDCB (https://</a:t>
            </a:r>
            <a:r>
              <a:rPr lang="en-US" sz="1200" dirty="0" err="1"/>
              <a:t>queries.uscdcb.com</a:t>
            </a:r>
            <a:r>
              <a:rPr lang="en-US" sz="1200" dirty="0"/>
              <a:t>/</a:t>
            </a:r>
            <a:r>
              <a:rPr lang="en-US" sz="1200" dirty="0" err="1"/>
              <a:t>eval</a:t>
            </a:r>
            <a:r>
              <a:rPr lang="en-US" sz="1200" dirty="0"/>
              <a:t>/summary/</a:t>
            </a:r>
            <a:r>
              <a:rPr lang="en-US" sz="1200" dirty="0" err="1"/>
              <a:t>trend.cfm?R_Menu</a:t>
            </a:r>
            <a:r>
              <a:rPr lang="en-US" sz="1200" dirty="0"/>
              <a:t>=</a:t>
            </a:r>
            <a:r>
              <a:rPr lang="en-US" sz="1200" dirty="0" err="1"/>
              <a:t>GU#StartBody</a:t>
            </a:r>
            <a:r>
              <a:rPr lang="en-US" sz="1200" dirty="0"/>
              <a:t>).</a:t>
            </a:r>
          </a:p>
        </p:txBody>
      </p:sp>
      <p:graphicFrame>
        <p:nvGraphicFramePr>
          <p:cNvPr id="5" name="Chart 4">
            <a:extLst>
              <a:ext uri="{FF2B5EF4-FFF2-40B4-BE49-F238E27FC236}">
                <a16:creationId xmlns:a16="http://schemas.microsoft.com/office/drawing/2014/main" id="{1B1C0C2A-07F6-BC4F-982D-2B8FFE4969E1}"/>
              </a:ext>
            </a:extLst>
          </p:cNvPr>
          <p:cNvGraphicFramePr>
            <a:graphicFrameLocks/>
          </p:cNvGraphicFramePr>
          <p:nvPr>
            <p:extLst>
              <p:ext uri="{D42A27DB-BD31-4B8C-83A1-F6EECF244321}">
                <p14:modId xmlns:p14="http://schemas.microsoft.com/office/powerpoint/2010/main" val="79758590"/>
              </p:ext>
            </p:extLst>
          </p:nvPr>
        </p:nvGraphicFramePr>
        <p:xfrm>
          <a:off x="7229856" y="1805634"/>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07400428"/>
      </p:ext>
    </p:extLst>
  </p:cSld>
  <p:clrMapOvr>
    <a:masterClrMapping/>
  </p:clrMapOvr>
</p:sld>
</file>

<file path=ppt/theme/theme1.xml><?xml version="1.0" encoding="utf-8"?>
<a:theme xmlns:a="http://schemas.openxmlformats.org/drawingml/2006/main" name="AIP-2017 16-9 Slide Master">
  <a:themeElements>
    <a:clrScheme name="Custom 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44270"/>
      </a:hlink>
      <a:folHlink>
        <a:srgbClr val="2442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IP-2017 Slide Master">
  <a:themeElements>
    <a:clrScheme name="Custom 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44270"/>
      </a:hlink>
      <a:folHlink>
        <a:srgbClr val="2442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AIP-2017_16-9 template</Template>
  <TotalTime>69406</TotalTime>
  <Words>1616</Words>
  <Application>Microsoft Macintosh PowerPoint</Application>
  <PresentationFormat>Widescreen</PresentationFormat>
  <Paragraphs>283</Paragraphs>
  <Slides>40</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40</vt:i4>
      </vt:variant>
    </vt:vector>
  </HeadingPairs>
  <TitlesOfParts>
    <vt:vector size="46" baseType="lpstr">
      <vt:lpstr>Arial</vt:lpstr>
      <vt:lpstr>Symbol</vt:lpstr>
      <vt:lpstr>Trebuchet MS</vt:lpstr>
      <vt:lpstr>Calibri</vt:lpstr>
      <vt:lpstr>AIP-2017 16-9 Slide Master</vt:lpstr>
      <vt:lpstr>1_AIP-2017 Slide Master</vt:lpstr>
      <vt:lpstr>Opportunities for genetic change in small breeds</vt:lpstr>
      <vt:lpstr>Topics for discussion</vt:lpstr>
      <vt:lpstr>A brief review of genetic gains</vt:lpstr>
      <vt:lpstr>Productivity has greatly increased over time</vt:lpstr>
      <vt:lpstr>Dairy farmers readily adopt new technologies</vt:lpstr>
      <vt:lpstr>Many things affect performance</vt:lpstr>
      <vt:lpstr>What is the value of genetic selection?</vt:lpstr>
      <vt:lpstr>What is the current state of the breed?</vt:lpstr>
      <vt:lpstr>Guernsey cow numbers have decreased over time</vt:lpstr>
      <vt:lpstr>Gains in milk production have slowed</vt:lpstr>
      <vt:lpstr>Fertility is a challenge, as in many other breeds</vt:lpstr>
      <vt:lpstr>Longevity is a more complex trait</vt:lpstr>
      <vt:lpstr>The Guernsey breed has not been keeping up</vt:lpstr>
      <vt:lpstr>What about genomics?</vt:lpstr>
      <vt:lpstr>Genomic evaluations for US Guernsey since April 2016</vt:lpstr>
      <vt:lpstr>3,940 Guernseys have been genotyped</vt:lpstr>
      <vt:lpstr>Genomics increases prediction accuracy</vt:lpstr>
      <vt:lpstr>There may be something else going on here</vt:lpstr>
      <vt:lpstr>This haplotype is common in US Guernseys</vt:lpstr>
      <vt:lpstr>Average PTA NM$ of cows in different herds</vt:lpstr>
      <vt:lpstr>Low prices mean that production costs must drop</vt:lpstr>
      <vt:lpstr>Good genetics lowers the cost of production</vt:lpstr>
      <vt:lpstr>The portfolio of available bulls is limited</vt:lpstr>
      <vt:lpstr>What can we do about this situation?</vt:lpstr>
      <vt:lpstr>Build on the Guernsey Global Breeding Program</vt:lpstr>
      <vt:lpstr>Current Guernsey PTI formula (December 2018)</vt:lpstr>
      <vt:lpstr>PTI will continue to evolve as farmer needs change</vt:lpstr>
      <vt:lpstr>What do others include in their TMI?</vt:lpstr>
      <vt:lpstr>Should we select for low-heritability traits?</vt:lpstr>
      <vt:lpstr>Not all gametes are created equal</vt:lpstr>
      <vt:lpstr>With genomics, we can estimate gametic variance</vt:lpstr>
      <vt:lpstr>Greater gametic variance meants more outliers</vt:lpstr>
      <vt:lpstr>Crossbreeding may be part of the solution</vt:lpstr>
      <vt:lpstr>The source of new genes in the population matters!</vt:lpstr>
      <vt:lpstr>Inbreeding should be closely monitored</vt:lpstr>
      <vt:lpstr>Opportunities and Conclusions</vt:lpstr>
      <vt:lpstr>Opportunities for, and questions about, the future</vt:lpstr>
      <vt:lpstr>Conclusions</vt:lpstr>
      <vt:lpstr>Acknowledgments</vt:lpstr>
      <vt:lpstr>Questions?</vt:lpstr>
    </vt:vector>
  </TitlesOfParts>
  <Company>Microsoft</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Connor, Erin</dc:creator>
  <cp:lastModifiedBy>John Cole</cp:lastModifiedBy>
  <cp:revision>751</cp:revision>
  <cp:lastPrinted>2018-06-19T16:28:07Z</cp:lastPrinted>
  <dcterms:created xsi:type="dcterms:W3CDTF">2018-03-06T18:06:07Z</dcterms:created>
  <dcterms:modified xsi:type="dcterms:W3CDTF">2019-06-11T15:47:13Z</dcterms:modified>
</cp:coreProperties>
</file>