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5" r:id="rId3"/>
    <p:sldId id="274" r:id="rId4"/>
    <p:sldId id="305" r:id="rId5"/>
    <p:sldId id="269" r:id="rId6"/>
    <p:sldId id="298" r:id="rId7"/>
    <p:sldId id="299" r:id="rId8"/>
    <p:sldId id="279" r:id="rId9"/>
    <p:sldId id="300" r:id="rId10"/>
    <p:sldId id="302" r:id="rId11"/>
    <p:sldId id="266" r:id="rId12"/>
    <p:sldId id="277" r:id="rId13"/>
    <p:sldId id="294" r:id="rId14"/>
    <p:sldId id="276" r:id="rId15"/>
    <p:sldId id="259" r:id="rId16"/>
    <p:sldId id="260" r:id="rId17"/>
    <p:sldId id="261" r:id="rId18"/>
    <p:sldId id="270" r:id="rId19"/>
    <p:sldId id="291" r:id="rId20"/>
    <p:sldId id="293" r:id="rId21"/>
    <p:sldId id="301" r:id="rId22"/>
    <p:sldId id="283" r:id="rId23"/>
    <p:sldId id="284" r:id="rId24"/>
    <p:sldId id="288" r:id="rId25"/>
    <p:sldId id="290" r:id="rId26"/>
    <p:sldId id="289" r:id="rId27"/>
    <p:sldId id="297" r:id="rId28"/>
    <p:sldId id="25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B. Cole" initials="JBC" lastIdx="9" clrIdx="0">
    <p:extLst/>
  </p:cmAuthor>
  <p:cmAuthor id="2" name="John Cole" initials="JC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000"/>
    <a:srgbClr val="244270"/>
    <a:srgbClr val="FEB500"/>
    <a:srgbClr val="00523C"/>
    <a:srgbClr val="00563F"/>
    <a:srgbClr val="F29C00"/>
    <a:srgbClr val="0033CC"/>
    <a:srgbClr val="006600"/>
    <a:srgbClr val="1F5F1F"/>
    <a:srgbClr val="2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7" autoAdjust="0"/>
    <p:restoredTop sz="95879" autoAdjust="0"/>
  </p:normalViewPr>
  <p:slideViewPr>
    <p:cSldViewPr snapToGrid="0">
      <p:cViewPr>
        <p:scale>
          <a:sx n="121" d="100"/>
          <a:sy n="121" d="100"/>
        </p:scale>
        <p:origin x="408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ADSA%20MILK%20Symposium%202017/Holstein%20Milk%20Tren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cuments/AIPL/ADSA%20MILK%20Symposium%202017/Jersey%20Milk%20Tren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28624036323322"/>
          <c:y val="3.0065410595028489E-2"/>
          <c:w val="0.82703908661846537"/>
          <c:h val="0.76831944939882912"/>
        </c:manualLayout>
      </c:layout>
      <c:areaChart>
        <c:grouping val="standard"/>
        <c:varyColors val="0"/>
        <c:ser>
          <c:idx val="2"/>
          <c:order val="0"/>
          <c:tx>
            <c:v>Genetics</c:v>
          </c:tx>
          <c:spPr>
            <a:solidFill>
              <a:srgbClr val="244270"/>
            </a:solidFill>
            <a:ln w="25400">
              <a:solidFill>
                <a:schemeClr val="bg1"/>
              </a:solidFill>
            </a:ln>
            <a:effectLst/>
          </c:spPr>
          <c:cat>
            <c:numRef>
              <c:f>'2016 JE Fat'!$A$4:$A$62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'2016 JE Fat'!$M$4:$M$62</c:f>
              <c:numCache>
                <c:formatCode>General</c:formatCode>
                <c:ptCount val="59"/>
                <c:pt idx="0">
                  <c:v>191.34850820712796</c:v>
                </c:pt>
                <c:pt idx="1">
                  <c:v>199.51029291738459</c:v>
                </c:pt>
                <c:pt idx="2">
                  <c:v>202.68432030470663</c:v>
                </c:pt>
                <c:pt idx="3">
                  <c:v>205.85834769202864</c:v>
                </c:pt>
                <c:pt idx="4">
                  <c:v>206.3117801759318</c:v>
                </c:pt>
                <c:pt idx="5">
                  <c:v>209.48580756325384</c:v>
                </c:pt>
                <c:pt idx="6">
                  <c:v>210.84610501496326</c:v>
                </c:pt>
                <c:pt idx="7">
                  <c:v>213.11326743447901</c:v>
                </c:pt>
                <c:pt idx="8">
                  <c:v>213.11326743447901</c:v>
                </c:pt>
                <c:pt idx="9">
                  <c:v>215.8338623378979</c:v>
                </c:pt>
                <c:pt idx="10">
                  <c:v>220.36818717692938</c:v>
                </c:pt>
                <c:pt idx="11">
                  <c:v>222.18191711254195</c:v>
                </c:pt>
                <c:pt idx="12">
                  <c:v>224.44907953205768</c:v>
                </c:pt>
                <c:pt idx="13">
                  <c:v>225.35594449986397</c:v>
                </c:pt>
                <c:pt idx="14">
                  <c:v>224.44907953205768</c:v>
                </c:pt>
                <c:pt idx="15">
                  <c:v>229.89026933889542</c:v>
                </c:pt>
                <c:pt idx="16">
                  <c:v>236.23832411353948</c:v>
                </c:pt>
                <c:pt idx="17">
                  <c:v>242.1329464042804</c:v>
                </c:pt>
                <c:pt idx="18">
                  <c:v>243.49324385598985</c:v>
                </c:pt>
                <c:pt idx="19">
                  <c:v>245.76040627550555</c:v>
                </c:pt>
                <c:pt idx="20">
                  <c:v>250.29473111453703</c:v>
                </c:pt>
                <c:pt idx="21">
                  <c:v>253.46875850185907</c:v>
                </c:pt>
                <c:pt idx="22">
                  <c:v>254.37562346966536</c:v>
                </c:pt>
                <c:pt idx="23">
                  <c:v>258.90994830869681</c:v>
                </c:pt>
                <c:pt idx="24">
                  <c:v>261.6305432121157</c:v>
                </c:pt>
                <c:pt idx="25">
                  <c:v>261.6305432121157</c:v>
                </c:pt>
                <c:pt idx="26">
                  <c:v>269.33889543846919</c:v>
                </c:pt>
                <c:pt idx="27">
                  <c:v>274.78008524530696</c:v>
                </c:pt>
                <c:pt idx="28">
                  <c:v>277.95411263262901</c:v>
                </c:pt>
                <c:pt idx="29">
                  <c:v>285.20903237507935</c:v>
                </c:pt>
                <c:pt idx="30">
                  <c:v>287.47619479459507</c:v>
                </c:pt>
                <c:pt idx="31">
                  <c:v>293.370817085336</c:v>
                </c:pt>
                <c:pt idx="32">
                  <c:v>300.17230434388318</c:v>
                </c:pt>
                <c:pt idx="33">
                  <c:v>306.06692663462411</c:v>
                </c:pt>
                <c:pt idx="34">
                  <c:v>311.05468395755872</c:v>
                </c:pt>
                <c:pt idx="35">
                  <c:v>320.57676611952479</c:v>
                </c:pt>
                <c:pt idx="36">
                  <c:v>322.84392853904052</c:v>
                </c:pt>
                <c:pt idx="37">
                  <c:v>328.28511834587829</c:v>
                </c:pt>
                <c:pt idx="38">
                  <c:v>338.26063299174751</c:v>
                </c:pt>
                <c:pt idx="39">
                  <c:v>348.23614763761674</c:v>
                </c:pt>
                <c:pt idx="40">
                  <c:v>360.93225718690485</c:v>
                </c:pt>
                <c:pt idx="41">
                  <c:v>360.93225718690485</c:v>
                </c:pt>
                <c:pt idx="42">
                  <c:v>367.28031196154893</c:v>
                </c:pt>
                <c:pt idx="43">
                  <c:v>372.26806928448354</c:v>
                </c:pt>
                <c:pt idx="44">
                  <c:v>371.36120431667723</c:v>
                </c:pt>
                <c:pt idx="45">
                  <c:v>371.36120431667723</c:v>
                </c:pt>
                <c:pt idx="46">
                  <c:v>383.15044889815908</c:v>
                </c:pt>
                <c:pt idx="47">
                  <c:v>384.96417883377165</c:v>
                </c:pt>
                <c:pt idx="48">
                  <c:v>388.1382062210937</c:v>
                </c:pt>
                <c:pt idx="49">
                  <c:v>390.85880112451252</c:v>
                </c:pt>
                <c:pt idx="50">
                  <c:v>393.12596354402831</c:v>
                </c:pt>
                <c:pt idx="51">
                  <c:v>404.91520812551011</c:v>
                </c:pt>
                <c:pt idx="52">
                  <c:v>413.07699283576676</c:v>
                </c:pt>
                <c:pt idx="53">
                  <c:v>425.31966990115177</c:v>
                </c:pt>
                <c:pt idx="54">
                  <c:v>437.10891448263351</c:v>
                </c:pt>
                <c:pt idx="55">
                  <c:v>452.0721864514374</c:v>
                </c:pt>
                <c:pt idx="56">
                  <c:v>459.32710619388774</c:v>
                </c:pt>
                <c:pt idx="57">
                  <c:v>470.20948580756323</c:v>
                </c:pt>
                <c:pt idx="58">
                  <c:v>472.47664822707895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AE-4448-A929-C58830B5A47E}"/>
            </c:ext>
          </c:extLst>
        </c:ser>
        <c:ser>
          <c:idx val="0"/>
          <c:order val="1"/>
          <c:tx>
            <c:v>Management</c:v>
          </c:tx>
          <c:spPr>
            <a:solidFill>
              <a:srgbClr val="BA0000"/>
            </a:solidFill>
            <a:ln w="25400">
              <a:solidFill>
                <a:schemeClr val="bg1"/>
              </a:solidFill>
            </a:ln>
            <a:effectLst/>
          </c:spPr>
          <c:cat>
            <c:numRef>
              <c:f>'2016 JE Fat'!$A$4:$A$62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'2016 JE Fat'!$L$4:$L$62</c:f>
              <c:numCache>
                <c:formatCode>General</c:formatCode>
                <c:ptCount val="59"/>
                <c:pt idx="0">
                  <c:v>191.34850820712796</c:v>
                </c:pt>
                <c:pt idx="1">
                  <c:v>198.6034279495783</c:v>
                </c:pt>
                <c:pt idx="2">
                  <c:v>201.77745533690035</c:v>
                </c:pt>
                <c:pt idx="3">
                  <c:v>204.04461775641605</c:v>
                </c:pt>
                <c:pt idx="4">
                  <c:v>204.04461775641607</c:v>
                </c:pt>
                <c:pt idx="5">
                  <c:v>206.3117801759318</c:v>
                </c:pt>
                <c:pt idx="6">
                  <c:v>206.3117801759318</c:v>
                </c:pt>
                <c:pt idx="7">
                  <c:v>207.67207762764124</c:v>
                </c:pt>
                <c:pt idx="8">
                  <c:v>207.21864514373812</c:v>
                </c:pt>
                <c:pt idx="9">
                  <c:v>209.03237507935069</c:v>
                </c:pt>
                <c:pt idx="10">
                  <c:v>212.20640246667273</c:v>
                </c:pt>
                <c:pt idx="11">
                  <c:v>212.65983495057588</c:v>
                </c:pt>
                <c:pt idx="12">
                  <c:v>212.20640246667273</c:v>
                </c:pt>
                <c:pt idx="13">
                  <c:v>210.84610501496326</c:v>
                </c:pt>
                <c:pt idx="14">
                  <c:v>207.21864514373812</c:v>
                </c:pt>
                <c:pt idx="15">
                  <c:v>209.93924004715697</c:v>
                </c:pt>
                <c:pt idx="16">
                  <c:v>213.11326743447898</c:v>
                </c:pt>
                <c:pt idx="17">
                  <c:v>217.19415978960734</c:v>
                </c:pt>
                <c:pt idx="18">
                  <c:v>217.19415978960734</c:v>
                </c:pt>
                <c:pt idx="19">
                  <c:v>215.83386233789787</c:v>
                </c:pt>
                <c:pt idx="20">
                  <c:v>218.55445724131675</c:v>
                </c:pt>
                <c:pt idx="21">
                  <c:v>219.46132220912307</c:v>
                </c:pt>
                <c:pt idx="22">
                  <c:v>219.00788972521991</c:v>
                </c:pt>
                <c:pt idx="23">
                  <c:v>219.91475469302617</c:v>
                </c:pt>
                <c:pt idx="24">
                  <c:v>219.46132220912304</c:v>
                </c:pt>
                <c:pt idx="25">
                  <c:v>217.19415978960731</c:v>
                </c:pt>
                <c:pt idx="26">
                  <c:v>221.7284846286388</c:v>
                </c:pt>
                <c:pt idx="27">
                  <c:v>223.54221456425137</c:v>
                </c:pt>
                <c:pt idx="28">
                  <c:v>223.08878208034824</c:v>
                </c:pt>
                <c:pt idx="29">
                  <c:v>225.35594449986397</c:v>
                </c:pt>
                <c:pt idx="30">
                  <c:v>223.08878208034821</c:v>
                </c:pt>
                <c:pt idx="31">
                  <c:v>225.35594449986399</c:v>
                </c:pt>
                <c:pt idx="32">
                  <c:v>228.07653940328282</c:v>
                </c:pt>
                <c:pt idx="33">
                  <c:v>229.43683685499229</c:v>
                </c:pt>
                <c:pt idx="34">
                  <c:v>231.25056679060486</c:v>
                </c:pt>
                <c:pt idx="35">
                  <c:v>236.69175659744263</c:v>
                </c:pt>
                <c:pt idx="36">
                  <c:v>236.69175659744263</c:v>
                </c:pt>
                <c:pt idx="37">
                  <c:v>239.86578398476468</c:v>
                </c:pt>
                <c:pt idx="38">
                  <c:v>248.0275686950213</c:v>
                </c:pt>
                <c:pt idx="39">
                  <c:v>255.28248843747164</c:v>
                </c:pt>
                <c:pt idx="40">
                  <c:v>265.2580030833409</c:v>
                </c:pt>
                <c:pt idx="41">
                  <c:v>263.44427314772827</c:v>
                </c:pt>
                <c:pt idx="42">
                  <c:v>267.52516550285662</c:v>
                </c:pt>
                <c:pt idx="43">
                  <c:v>270.24576040627551</c:v>
                </c:pt>
                <c:pt idx="44">
                  <c:v>265.2580030833409</c:v>
                </c:pt>
                <c:pt idx="45">
                  <c:v>262.53740817992201</c:v>
                </c:pt>
                <c:pt idx="46">
                  <c:v>271.15262537408182</c:v>
                </c:pt>
                <c:pt idx="47">
                  <c:v>270.24576040627551</c:v>
                </c:pt>
                <c:pt idx="48">
                  <c:v>270.69919289017867</c:v>
                </c:pt>
                <c:pt idx="49">
                  <c:v>269.79232792237235</c:v>
                </c:pt>
                <c:pt idx="50">
                  <c:v>268.43203047066294</c:v>
                </c:pt>
                <c:pt idx="51">
                  <c:v>277.04724766482269</c:v>
                </c:pt>
                <c:pt idx="52">
                  <c:v>282.48843747166052</c:v>
                </c:pt>
                <c:pt idx="53">
                  <c:v>291.10365466582027</c:v>
                </c:pt>
                <c:pt idx="54">
                  <c:v>297.4517094404643</c:v>
                </c:pt>
                <c:pt idx="55">
                  <c:v>307.42722408633358</c:v>
                </c:pt>
                <c:pt idx="56">
                  <c:v>309.24095402194615</c:v>
                </c:pt>
                <c:pt idx="57">
                  <c:v>315.13557631268702</c:v>
                </c:pt>
                <c:pt idx="58">
                  <c:v>313.32184637707439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AE-4448-A929-C58830B5A47E}"/>
            </c:ext>
          </c:extLst>
        </c:ser>
        <c:ser>
          <c:idx val="1"/>
          <c:order val="2"/>
          <c:tx>
            <c:v>1957 Base</c:v>
          </c:tx>
          <c:spPr>
            <a:solidFill>
              <a:srgbClr val="FEB500"/>
            </a:solidFill>
            <a:ln w="25400">
              <a:solidFill>
                <a:schemeClr val="bg1"/>
              </a:solidFill>
            </a:ln>
            <a:effectLst/>
          </c:spPr>
          <c:cat>
            <c:numRef>
              <c:f>'2016 JE Fat'!$A$4:$A$62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'2016 JE Fat'!$G$4:$G$62</c:f>
              <c:numCache>
                <c:formatCode>General</c:formatCode>
                <c:ptCount val="59"/>
                <c:pt idx="0">
                  <c:v>191.34850820712796</c:v>
                </c:pt>
                <c:pt idx="1">
                  <c:v>191.34850820712796</c:v>
                </c:pt>
                <c:pt idx="2">
                  <c:v>191.34850820712796</c:v>
                </c:pt>
                <c:pt idx="3">
                  <c:v>191.34850820712796</c:v>
                </c:pt>
                <c:pt idx="4">
                  <c:v>191.34850820712796</c:v>
                </c:pt>
                <c:pt idx="5">
                  <c:v>191.34850820712796</c:v>
                </c:pt>
                <c:pt idx="6">
                  <c:v>191.34850820712796</c:v>
                </c:pt>
                <c:pt idx="7">
                  <c:v>191.34850820712796</c:v>
                </c:pt>
                <c:pt idx="8">
                  <c:v>191.34850820712796</c:v>
                </c:pt>
                <c:pt idx="9">
                  <c:v>191.34850820712796</c:v>
                </c:pt>
                <c:pt idx="10">
                  <c:v>191.34850820712796</c:v>
                </c:pt>
                <c:pt idx="11">
                  <c:v>191.34850820712796</c:v>
                </c:pt>
                <c:pt idx="12">
                  <c:v>191.34850820712796</c:v>
                </c:pt>
                <c:pt idx="13">
                  <c:v>191.34850820712796</c:v>
                </c:pt>
                <c:pt idx="14">
                  <c:v>191.34850820712796</c:v>
                </c:pt>
                <c:pt idx="15">
                  <c:v>191.34850820712796</c:v>
                </c:pt>
                <c:pt idx="16">
                  <c:v>191.34850820712796</c:v>
                </c:pt>
                <c:pt idx="17">
                  <c:v>191.34850820712796</c:v>
                </c:pt>
                <c:pt idx="18">
                  <c:v>191.34850820712796</c:v>
                </c:pt>
                <c:pt idx="19">
                  <c:v>191.34850820712796</c:v>
                </c:pt>
                <c:pt idx="20">
                  <c:v>191.34850820712796</c:v>
                </c:pt>
                <c:pt idx="21">
                  <c:v>191.34850820712796</c:v>
                </c:pt>
                <c:pt idx="22">
                  <c:v>191.34850820712796</c:v>
                </c:pt>
                <c:pt idx="23">
                  <c:v>191.34850820712796</c:v>
                </c:pt>
                <c:pt idx="24">
                  <c:v>191.34850820712796</c:v>
                </c:pt>
                <c:pt idx="25">
                  <c:v>191.34850820712796</c:v>
                </c:pt>
                <c:pt idx="26">
                  <c:v>191.34850820712796</c:v>
                </c:pt>
                <c:pt idx="27">
                  <c:v>191.34850820712796</c:v>
                </c:pt>
                <c:pt idx="28">
                  <c:v>191.34850820712796</c:v>
                </c:pt>
                <c:pt idx="29">
                  <c:v>191.34850820712796</c:v>
                </c:pt>
                <c:pt idx="30">
                  <c:v>191.34850820712796</c:v>
                </c:pt>
                <c:pt idx="31">
                  <c:v>191.34850820712796</c:v>
                </c:pt>
                <c:pt idx="32">
                  <c:v>191.34850820712796</c:v>
                </c:pt>
                <c:pt idx="33">
                  <c:v>191.34850820712796</c:v>
                </c:pt>
                <c:pt idx="34">
                  <c:v>191.34850820712796</c:v>
                </c:pt>
                <c:pt idx="35">
                  <c:v>191.34850820712796</c:v>
                </c:pt>
                <c:pt idx="36">
                  <c:v>191.34850820712796</c:v>
                </c:pt>
                <c:pt idx="37">
                  <c:v>191.34850820712796</c:v>
                </c:pt>
                <c:pt idx="38">
                  <c:v>191.34850820712796</c:v>
                </c:pt>
                <c:pt idx="39">
                  <c:v>191.34850820712796</c:v>
                </c:pt>
                <c:pt idx="40">
                  <c:v>191.34850820712796</c:v>
                </c:pt>
                <c:pt idx="41">
                  <c:v>191.34850820712796</c:v>
                </c:pt>
                <c:pt idx="42">
                  <c:v>191.34850820712796</c:v>
                </c:pt>
                <c:pt idx="43">
                  <c:v>191.34850820712796</c:v>
                </c:pt>
                <c:pt idx="44">
                  <c:v>191.34850820712796</c:v>
                </c:pt>
                <c:pt idx="45">
                  <c:v>191.34850820712796</c:v>
                </c:pt>
                <c:pt idx="46">
                  <c:v>191.34850820712796</c:v>
                </c:pt>
                <c:pt idx="47">
                  <c:v>191.34850820712796</c:v>
                </c:pt>
                <c:pt idx="48">
                  <c:v>191.34850820712796</c:v>
                </c:pt>
                <c:pt idx="49">
                  <c:v>191.34850820712796</c:v>
                </c:pt>
                <c:pt idx="50">
                  <c:v>191.34850820712796</c:v>
                </c:pt>
                <c:pt idx="51">
                  <c:v>191.34850820712796</c:v>
                </c:pt>
                <c:pt idx="52">
                  <c:v>191.34850820712796</c:v>
                </c:pt>
                <c:pt idx="53">
                  <c:v>191.34850820712796</c:v>
                </c:pt>
                <c:pt idx="54">
                  <c:v>191.34850820712796</c:v>
                </c:pt>
                <c:pt idx="55">
                  <c:v>191.34850820712796</c:v>
                </c:pt>
                <c:pt idx="56">
                  <c:v>191.34850820712796</c:v>
                </c:pt>
                <c:pt idx="57">
                  <c:v>191.34850820712796</c:v>
                </c:pt>
                <c:pt idx="58">
                  <c:v>191.34850820712796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AE-4448-A929-C58830B5A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8578416"/>
        <c:axId val="-2128574384"/>
      </c:areaChart>
      <c:catAx>
        <c:axId val="-212857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i="0" baseline="0"/>
                  <a:t>Cow 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8574384"/>
        <c:crosses val="autoZero"/>
        <c:auto val="1"/>
        <c:lblAlgn val="ctr"/>
        <c:lblOffset val="100"/>
        <c:tickLblSkip val="4"/>
        <c:tickMarkSkip val="3"/>
        <c:noMultiLvlLbl val="0"/>
      </c:catAx>
      <c:valAx>
        <c:axId val="-21285743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i="0" baseline="0"/>
                  <a:t>Fat Yield (kg)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85784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26569556653537352"/>
          <c:y val="5.0597546482725991E-2"/>
          <c:w val="0.24394903111332419"/>
          <c:h val="0.208359737289380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38100"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12158168309123"/>
          <c:y val="4.4025012065383888E-2"/>
          <c:w val="0.86050559078831268"/>
          <c:h val="0.70782275617242163"/>
        </c:manualLayout>
      </c:layout>
      <c:areaChart>
        <c:grouping val="standard"/>
        <c:varyColors val="0"/>
        <c:ser>
          <c:idx val="1"/>
          <c:order val="0"/>
          <c:tx>
            <c:v>1957 Base</c:v>
          </c:tx>
          <c:spPr>
            <a:solidFill>
              <a:srgbClr val="FEB500"/>
            </a:solidFill>
            <a:ln w="25400">
              <a:solidFill>
                <a:schemeClr val="bg1"/>
              </a:solidFill>
            </a:ln>
            <a:effectLst/>
          </c:spPr>
          <c:cat>
            <c:numRef>
              <c:f>DPR!$A$4:$A$62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DPR!$G$4:$G$62</c:f>
              <c:numCache>
                <c:formatCode>General</c:formatCode>
                <c:ptCount val="59"/>
                <c:pt idx="0">
                  <c:v>38</c:v>
                </c:pt>
                <c:pt idx="1">
                  <c:v>38</c:v>
                </c:pt>
                <c:pt idx="2">
                  <c:v>38</c:v>
                </c:pt>
                <c:pt idx="3">
                  <c:v>38</c:v>
                </c:pt>
                <c:pt idx="4">
                  <c:v>38</c:v>
                </c:pt>
                <c:pt idx="5">
                  <c:v>38</c:v>
                </c:pt>
                <c:pt idx="6">
                  <c:v>38</c:v>
                </c:pt>
                <c:pt idx="7">
                  <c:v>38</c:v>
                </c:pt>
                <c:pt idx="8">
                  <c:v>38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  <c:pt idx="13">
                  <c:v>38</c:v>
                </c:pt>
                <c:pt idx="14">
                  <c:v>38</c:v>
                </c:pt>
                <c:pt idx="15">
                  <c:v>38</c:v>
                </c:pt>
                <c:pt idx="16">
                  <c:v>38</c:v>
                </c:pt>
                <c:pt idx="17">
                  <c:v>38</c:v>
                </c:pt>
                <c:pt idx="18">
                  <c:v>38</c:v>
                </c:pt>
                <c:pt idx="19">
                  <c:v>38</c:v>
                </c:pt>
                <c:pt idx="20">
                  <c:v>38</c:v>
                </c:pt>
                <c:pt idx="21">
                  <c:v>38</c:v>
                </c:pt>
                <c:pt idx="22">
                  <c:v>38</c:v>
                </c:pt>
                <c:pt idx="23">
                  <c:v>38</c:v>
                </c:pt>
                <c:pt idx="24">
                  <c:v>38</c:v>
                </c:pt>
                <c:pt idx="25">
                  <c:v>38</c:v>
                </c:pt>
                <c:pt idx="26">
                  <c:v>38</c:v>
                </c:pt>
                <c:pt idx="27">
                  <c:v>38</c:v>
                </c:pt>
                <c:pt idx="28">
                  <c:v>38</c:v>
                </c:pt>
                <c:pt idx="29">
                  <c:v>38</c:v>
                </c:pt>
                <c:pt idx="30">
                  <c:v>38</c:v>
                </c:pt>
                <c:pt idx="31">
                  <c:v>38</c:v>
                </c:pt>
                <c:pt idx="32">
                  <c:v>38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38</c:v>
                </c:pt>
                <c:pt idx="37">
                  <c:v>38</c:v>
                </c:pt>
                <c:pt idx="38">
                  <c:v>38</c:v>
                </c:pt>
                <c:pt idx="39">
                  <c:v>38</c:v>
                </c:pt>
                <c:pt idx="40">
                  <c:v>38</c:v>
                </c:pt>
                <c:pt idx="41">
                  <c:v>38</c:v>
                </c:pt>
                <c:pt idx="42">
                  <c:v>38</c:v>
                </c:pt>
                <c:pt idx="43">
                  <c:v>38</c:v>
                </c:pt>
                <c:pt idx="44">
                  <c:v>38</c:v>
                </c:pt>
                <c:pt idx="45">
                  <c:v>38</c:v>
                </c:pt>
                <c:pt idx="46">
                  <c:v>38</c:v>
                </c:pt>
                <c:pt idx="47">
                  <c:v>38</c:v>
                </c:pt>
                <c:pt idx="48">
                  <c:v>38</c:v>
                </c:pt>
                <c:pt idx="49">
                  <c:v>38</c:v>
                </c:pt>
                <c:pt idx="50">
                  <c:v>38</c:v>
                </c:pt>
                <c:pt idx="51">
                  <c:v>38</c:v>
                </c:pt>
                <c:pt idx="52">
                  <c:v>38</c:v>
                </c:pt>
                <c:pt idx="53">
                  <c:v>38</c:v>
                </c:pt>
                <c:pt idx="54">
                  <c:v>38</c:v>
                </c:pt>
                <c:pt idx="55">
                  <c:v>38</c:v>
                </c:pt>
                <c:pt idx="56">
                  <c:v>38</c:v>
                </c:pt>
                <c:pt idx="57">
                  <c:v>38</c:v>
                </c:pt>
                <c:pt idx="58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4B-2E44-8779-C0FE20B4A103}"/>
            </c:ext>
          </c:extLst>
        </c:ser>
        <c:ser>
          <c:idx val="0"/>
          <c:order val="1"/>
          <c:tx>
            <c:v>Management</c:v>
          </c:tx>
          <c:spPr>
            <a:solidFill>
              <a:srgbClr val="BA0000"/>
            </a:solidFill>
            <a:ln w="25400">
              <a:solidFill>
                <a:schemeClr val="bg1"/>
              </a:solidFill>
            </a:ln>
            <a:effectLst/>
          </c:spPr>
          <c:cat>
            <c:numRef>
              <c:f>DPR!$A$4:$A$62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DPR!$L$4:$L$62</c:f>
              <c:numCache>
                <c:formatCode>General</c:formatCode>
                <c:ptCount val="59"/>
                <c:pt idx="0">
                  <c:v>38</c:v>
                </c:pt>
                <c:pt idx="1">
                  <c:v>37.049999999999997</c:v>
                </c:pt>
                <c:pt idx="2">
                  <c:v>34.76</c:v>
                </c:pt>
                <c:pt idx="3">
                  <c:v>36.099999999999994</c:v>
                </c:pt>
                <c:pt idx="4">
                  <c:v>37.53</c:v>
                </c:pt>
                <c:pt idx="5">
                  <c:v>37.339999999999996</c:v>
                </c:pt>
                <c:pt idx="6">
                  <c:v>36.85</c:v>
                </c:pt>
                <c:pt idx="7">
                  <c:v>37.47</c:v>
                </c:pt>
                <c:pt idx="8">
                  <c:v>38.32</c:v>
                </c:pt>
                <c:pt idx="9">
                  <c:v>38.64</c:v>
                </c:pt>
                <c:pt idx="10">
                  <c:v>39.39</c:v>
                </c:pt>
                <c:pt idx="11">
                  <c:v>38.949999999999996</c:v>
                </c:pt>
                <c:pt idx="12">
                  <c:v>39.06</c:v>
                </c:pt>
                <c:pt idx="13">
                  <c:v>39.17</c:v>
                </c:pt>
                <c:pt idx="14">
                  <c:v>40.08</c:v>
                </c:pt>
                <c:pt idx="15">
                  <c:v>39.340000000000003</c:v>
                </c:pt>
                <c:pt idx="16">
                  <c:v>37.74</c:v>
                </c:pt>
                <c:pt idx="17">
                  <c:v>36.959999999999994</c:v>
                </c:pt>
                <c:pt idx="18">
                  <c:v>37.819999999999993</c:v>
                </c:pt>
                <c:pt idx="19">
                  <c:v>36.96</c:v>
                </c:pt>
                <c:pt idx="20">
                  <c:v>35.75</c:v>
                </c:pt>
                <c:pt idx="21">
                  <c:v>36.370000000000005</c:v>
                </c:pt>
                <c:pt idx="22">
                  <c:v>36.650000000000006</c:v>
                </c:pt>
                <c:pt idx="23">
                  <c:v>35.870000000000005</c:v>
                </c:pt>
                <c:pt idx="24">
                  <c:v>35.770000000000003</c:v>
                </c:pt>
                <c:pt idx="25">
                  <c:v>34.75</c:v>
                </c:pt>
                <c:pt idx="26">
                  <c:v>35.01</c:v>
                </c:pt>
                <c:pt idx="27">
                  <c:v>35.19</c:v>
                </c:pt>
                <c:pt idx="28">
                  <c:v>34.72</c:v>
                </c:pt>
                <c:pt idx="29">
                  <c:v>33.909999999999997</c:v>
                </c:pt>
                <c:pt idx="30">
                  <c:v>33.410000000000004</c:v>
                </c:pt>
                <c:pt idx="31">
                  <c:v>34.229999999999997</c:v>
                </c:pt>
                <c:pt idx="32">
                  <c:v>32.82</c:v>
                </c:pt>
                <c:pt idx="33">
                  <c:v>32.94</c:v>
                </c:pt>
                <c:pt idx="34">
                  <c:v>33.47</c:v>
                </c:pt>
                <c:pt idx="35">
                  <c:v>33.799999999999997</c:v>
                </c:pt>
                <c:pt idx="36">
                  <c:v>33.980000000000004</c:v>
                </c:pt>
                <c:pt idx="37">
                  <c:v>33.129999999999995</c:v>
                </c:pt>
                <c:pt idx="38">
                  <c:v>33.409999999999997</c:v>
                </c:pt>
                <c:pt idx="39">
                  <c:v>34.159999999999997</c:v>
                </c:pt>
                <c:pt idx="40">
                  <c:v>33.83</c:v>
                </c:pt>
                <c:pt idx="41">
                  <c:v>33.159999999999997</c:v>
                </c:pt>
                <c:pt idx="42">
                  <c:v>32.97</c:v>
                </c:pt>
                <c:pt idx="43">
                  <c:v>32.449999999999996</c:v>
                </c:pt>
                <c:pt idx="44">
                  <c:v>32.519999999999996</c:v>
                </c:pt>
                <c:pt idx="45">
                  <c:v>30.25</c:v>
                </c:pt>
                <c:pt idx="46">
                  <c:v>30.52</c:v>
                </c:pt>
                <c:pt idx="47">
                  <c:v>30.599999999999998</c:v>
                </c:pt>
                <c:pt idx="48">
                  <c:v>29.49</c:v>
                </c:pt>
                <c:pt idx="49">
                  <c:v>28.299999999999997</c:v>
                </c:pt>
                <c:pt idx="50">
                  <c:v>26.490000000000002</c:v>
                </c:pt>
                <c:pt idx="51">
                  <c:v>26.1</c:v>
                </c:pt>
                <c:pt idx="52">
                  <c:v>25.92</c:v>
                </c:pt>
                <c:pt idx="53">
                  <c:v>24.89</c:v>
                </c:pt>
                <c:pt idx="54">
                  <c:v>24.779999999999998</c:v>
                </c:pt>
                <c:pt idx="55">
                  <c:v>24.529999999999998</c:v>
                </c:pt>
                <c:pt idx="56">
                  <c:v>24.3</c:v>
                </c:pt>
                <c:pt idx="57">
                  <c:v>22.96</c:v>
                </c:pt>
                <c:pt idx="58">
                  <c:v>22.31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4B-2E44-8779-C0FE20B4A103}"/>
            </c:ext>
          </c:extLst>
        </c:ser>
        <c:ser>
          <c:idx val="2"/>
          <c:order val="2"/>
          <c:tx>
            <c:v>Genetics</c:v>
          </c:tx>
          <c:spPr>
            <a:solidFill>
              <a:srgbClr val="244270"/>
            </a:solidFill>
            <a:ln w="25400">
              <a:solidFill>
                <a:schemeClr val="bg1"/>
              </a:solidFill>
            </a:ln>
            <a:effectLst/>
          </c:spPr>
          <c:cat>
            <c:numRef>
              <c:f>DPR!$A$4:$A$62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DPR!$M$4:$M$62</c:f>
              <c:numCache>
                <c:formatCode>General</c:formatCode>
                <c:ptCount val="59"/>
                <c:pt idx="0">
                  <c:v>38</c:v>
                </c:pt>
                <c:pt idx="1">
                  <c:v>37</c:v>
                </c:pt>
                <c:pt idx="2">
                  <c:v>34.619999999999997</c:v>
                </c:pt>
                <c:pt idx="3">
                  <c:v>35.899999999999991</c:v>
                </c:pt>
                <c:pt idx="4">
                  <c:v>37.159999999999997</c:v>
                </c:pt>
                <c:pt idx="5">
                  <c:v>36.779999999999994</c:v>
                </c:pt>
                <c:pt idx="6">
                  <c:v>36.200000000000003</c:v>
                </c:pt>
                <c:pt idx="7">
                  <c:v>36.839999999999996</c:v>
                </c:pt>
                <c:pt idx="8">
                  <c:v>37.44</c:v>
                </c:pt>
                <c:pt idx="9">
                  <c:v>37.68</c:v>
                </c:pt>
                <c:pt idx="10">
                  <c:v>38.18</c:v>
                </c:pt>
                <c:pt idx="11">
                  <c:v>37.499999999999993</c:v>
                </c:pt>
                <c:pt idx="12">
                  <c:v>37.620000000000005</c:v>
                </c:pt>
                <c:pt idx="13">
                  <c:v>37.44</c:v>
                </c:pt>
                <c:pt idx="14">
                  <c:v>37.959999999999994</c:v>
                </c:pt>
                <c:pt idx="15">
                  <c:v>37.180000000000007</c:v>
                </c:pt>
                <c:pt idx="16">
                  <c:v>35.480000000000004</c:v>
                </c:pt>
                <c:pt idx="17">
                  <c:v>34.519999999999996</c:v>
                </c:pt>
                <c:pt idx="18">
                  <c:v>35.339999999999989</c:v>
                </c:pt>
                <c:pt idx="19">
                  <c:v>34.32</c:v>
                </c:pt>
                <c:pt idx="20">
                  <c:v>32.9</c:v>
                </c:pt>
                <c:pt idx="21">
                  <c:v>33.540000000000006</c:v>
                </c:pt>
                <c:pt idx="22">
                  <c:v>33.600000000000009</c:v>
                </c:pt>
                <c:pt idx="23">
                  <c:v>32.540000000000006</c:v>
                </c:pt>
                <c:pt idx="24">
                  <c:v>31.840000000000003</c:v>
                </c:pt>
                <c:pt idx="25">
                  <c:v>30.6</c:v>
                </c:pt>
                <c:pt idx="26">
                  <c:v>30.22</c:v>
                </c:pt>
                <c:pt idx="27">
                  <c:v>29.879999999999995</c:v>
                </c:pt>
                <c:pt idx="28">
                  <c:v>28.839999999999996</c:v>
                </c:pt>
                <c:pt idx="29">
                  <c:v>27.419999999999995</c:v>
                </c:pt>
                <c:pt idx="30">
                  <c:v>26.620000000000005</c:v>
                </c:pt>
                <c:pt idx="31">
                  <c:v>27.159999999999997</c:v>
                </c:pt>
                <c:pt idx="32">
                  <c:v>25.240000000000002</c:v>
                </c:pt>
                <c:pt idx="33">
                  <c:v>24.779999999999998</c:v>
                </c:pt>
                <c:pt idx="34">
                  <c:v>24.74</c:v>
                </c:pt>
                <c:pt idx="35">
                  <c:v>24.299999999999997</c:v>
                </c:pt>
                <c:pt idx="36">
                  <c:v>23.960000000000004</c:v>
                </c:pt>
                <c:pt idx="37">
                  <c:v>22.859999999999996</c:v>
                </c:pt>
                <c:pt idx="38">
                  <c:v>23.019999999999996</c:v>
                </c:pt>
                <c:pt idx="39">
                  <c:v>23.219999999999995</c:v>
                </c:pt>
                <c:pt idx="40">
                  <c:v>22.459999999999997</c:v>
                </c:pt>
                <c:pt idx="41">
                  <c:v>21.119999999999997</c:v>
                </c:pt>
                <c:pt idx="42">
                  <c:v>20.439999999999998</c:v>
                </c:pt>
                <c:pt idx="43">
                  <c:v>19.499999999999993</c:v>
                </c:pt>
                <c:pt idx="44">
                  <c:v>19.039999999999996</c:v>
                </c:pt>
                <c:pt idx="45">
                  <c:v>16.299999999999997</c:v>
                </c:pt>
                <c:pt idx="46">
                  <c:v>16.34</c:v>
                </c:pt>
                <c:pt idx="47">
                  <c:v>16.299999999999997</c:v>
                </c:pt>
                <c:pt idx="48">
                  <c:v>14.779999999999998</c:v>
                </c:pt>
                <c:pt idx="49">
                  <c:v>13.199999999999996</c:v>
                </c:pt>
                <c:pt idx="50">
                  <c:v>11.480000000000002</c:v>
                </c:pt>
                <c:pt idx="51">
                  <c:v>11</c:v>
                </c:pt>
                <c:pt idx="52">
                  <c:v>10.340000000000002</c:v>
                </c:pt>
                <c:pt idx="53">
                  <c:v>9.08</c:v>
                </c:pt>
                <c:pt idx="54">
                  <c:v>8.6599999999999966</c:v>
                </c:pt>
                <c:pt idx="55">
                  <c:v>8.1599999999999966</c:v>
                </c:pt>
                <c:pt idx="56">
                  <c:v>7.1000000000000014</c:v>
                </c:pt>
                <c:pt idx="57">
                  <c:v>5.82</c:v>
                </c:pt>
                <c:pt idx="58">
                  <c:v>4.6199999999999974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4B-2E44-8779-C0FE20B4A1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9515984"/>
        <c:axId val="-2129511952"/>
      </c:areaChart>
      <c:catAx>
        <c:axId val="-2129515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+mn-ea"/>
                    <a:cs typeface="+mn-cs"/>
                  </a:defRPr>
                </a:pPr>
                <a:r>
                  <a:rPr lang="en-US" sz="2400" b="1" i="0" baseline="0">
                    <a:latin typeface="Arial" charset="0"/>
                  </a:rPr>
                  <a:t>Cow 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defRPr>
            </a:pPr>
            <a:endParaRPr lang="en-US"/>
          </a:p>
        </c:txPr>
        <c:crossAx val="-2129511952"/>
        <c:crosses val="autoZero"/>
        <c:auto val="1"/>
        <c:lblAlgn val="ctr"/>
        <c:lblOffset val="100"/>
        <c:tickLblSkip val="3"/>
        <c:tickMarkSkip val="3"/>
        <c:noMultiLvlLbl val="0"/>
      </c:catAx>
      <c:valAx>
        <c:axId val="-21295119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+mn-ea"/>
                    <a:cs typeface="+mn-cs"/>
                  </a:defRPr>
                </a:pPr>
                <a:r>
                  <a:rPr lang="en-US" sz="2400" b="1" i="0" baseline="0">
                    <a:latin typeface="Arial" charset="0"/>
                  </a:rPr>
                  <a:t>DPR (%)</a:t>
                </a:r>
              </a:p>
            </c:rich>
          </c:tx>
          <c:layout>
            <c:manualLayout>
              <c:xMode val="edge"/>
              <c:yMode val="edge"/>
              <c:x val="1.1532126552285501E-2"/>
              <c:y val="0.36396067777876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defRPr>
            </a:pPr>
            <a:endParaRPr lang="en-US"/>
          </a:p>
        </c:txPr>
        <c:crossAx val="-21295159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648692157648543"/>
          <c:y val="0.48163162141591331"/>
          <c:w val="0.2610870673174201"/>
          <c:h val="0.21266512407792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bg1"/>
              </a:solidFill>
              <a:latin typeface="Arial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6D14B-8364-214E-A0D7-BBA9B709ADE1}" type="datetimeFigureOut">
              <a:rPr lang="en-US" smtClean="0"/>
              <a:pPr/>
              <a:t>6/18/18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A9EBF-91FD-2F40-B54F-8B48B4AB4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60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0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9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95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0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14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1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229600" cy="480060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0480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639762"/>
          </a:xfrm>
        </p:spPr>
        <p:txBody>
          <a:bodyPr/>
          <a:lstStyle>
            <a:lvl1pPr algn="l"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429000"/>
            <a:ext cx="7772400" cy="27432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886200" cy="480060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71600"/>
            <a:ext cx="3886200" cy="480060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053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 userDrawn="1"/>
        </p:nvPicPr>
        <p:blipFill>
          <a:blip r:embed="rId7" cstate="print"/>
          <a:srcRect r="1468"/>
          <a:stretch>
            <a:fillRect/>
          </a:stretch>
        </p:blipFill>
        <p:spPr>
          <a:xfrm>
            <a:off x="8440349" y="6369874"/>
            <a:ext cx="703651" cy="48812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11112"/>
            <a:ext cx="8458200" cy="246888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6397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800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28600" y="6611112"/>
            <a:ext cx="6400800" cy="246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21st International Conference of the World Jersey Cattle Bureau, Columbus, OH, 24 June 2017 (</a:t>
            </a:r>
            <a:fld id="{15B3028D-9398-4C32-B664-7BB0AE0371BF}" type="slidenum">
              <a:rPr lang="en-US" sz="11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11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6629400" y="6611112"/>
            <a:ext cx="18288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2" r:id="rId3"/>
    <p:sldLayoutId id="2147483654" r:id="rId4"/>
    <p:sldLayoutId id="2147483656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914400" rtl="0" eaLnBrk="1" latinLnBrk="0" hangingPunct="1">
        <a:lnSpc>
          <a:spcPts val="3000"/>
        </a:lnSpc>
        <a:spcBef>
          <a:spcPts val="0"/>
        </a:spcBef>
        <a:spcAft>
          <a:spcPts val="1200"/>
        </a:spcAft>
        <a:buFont typeface="Symbol" pitchFamily="18" charset="2"/>
        <a:buChar char="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1200"/>
        </a:spcAft>
        <a:buFont typeface="Arial" pitchFamily="34" charset="0"/>
        <a:buChar char="–"/>
        <a:tabLst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223838" algn="l" defTabSz="914400" rtl="0" eaLnBrk="1" latinLnBrk="0" hangingPunct="1">
        <a:lnSpc>
          <a:spcPts val="3000"/>
        </a:lnSpc>
        <a:spcBef>
          <a:spcPts val="0"/>
        </a:spcBef>
        <a:spcAft>
          <a:spcPts val="1200"/>
        </a:spcAft>
        <a:buFont typeface="Calibri" pitchFamily="34" charset="0"/>
        <a:buChar char="•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first.last@ars.usda.gov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cjnh7b9O6Q" TargetMode="External"/><Relationship Id="rId2" Type="http://schemas.openxmlformats.org/officeDocument/2006/relationships/hyperlink" Target="https://aipl.arsusda.gov/reference/nmcalc-2018.htm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oi.org/10.3168/jds.2017-13335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commons.wikimedia.org/wiki/File:Amish_dairy_farm_3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hyperlink" Target="http://www.afimilk.com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goo.gl/wu8YtR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://c-lockinc.com/" TargetMode="External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82880"/>
            <a:ext cx="7772400" cy="2377440"/>
          </a:xfrm>
        </p:spPr>
        <p:txBody>
          <a:bodyPr/>
          <a:lstStyle/>
          <a:p>
            <a:r>
              <a:rPr lang="en-US" dirty="0"/>
              <a:t>Possibilities in an age of genomics: The future of the breeding index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3429000"/>
            <a:ext cx="8077200" cy="2743200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 dirty="0">
                <a:solidFill>
                  <a:srgbClr val="00523C"/>
                </a:solidFill>
              </a:rPr>
              <a:t>John B. Cole</a:t>
            </a:r>
          </a:p>
          <a:p>
            <a:pPr>
              <a:spcAft>
                <a:spcPts val="0"/>
              </a:spcAft>
            </a:pPr>
            <a:r>
              <a:rPr lang="en-US" dirty="0"/>
              <a:t>USDA, Agricultural Research Service</a:t>
            </a:r>
          </a:p>
          <a:p>
            <a:pPr>
              <a:spcAft>
                <a:spcPts val="0"/>
              </a:spcAft>
            </a:pPr>
            <a:r>
              <a:rPr lang="en-US" dirty="0"/>
              <a:t>Henry A. Wallace Beltsville Agricultural Research Center</a:t>
            </a:r>
          </a:p>
          <a:p>
            <a:pPr>
              <a:spcAft>
                <a:spcPts val="0"/>
              </a:spcAft>
            </a:pPr>
            <a:r>
              <a:rPr lang="en-US" dirty="0"/>
              <a:t>Animal Genomics and Improvement Laboratory</a:t>
            </a:r>
          </a:p>
          <a:p>
            <a:r>
              <a:rPr lang="en-US" dirty="0"/>
              <a:t>Beltsville, MD 20705-2350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244270"/>
                </a:solidFill>
                <a:hlinkClick r:id="rId2"/>
              </a:rPr>
              <a:t>john.cole@ars.usda.gov</a:t>
            </a:r>
            <a:endParaRPr lang="en-US" dirty="0">
              <a:solidFill>
                <a:srgbClr val="24427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Traits evaluated</a:t>
            </a:r>
          </a:p>
        </p:txBody>
      </p:sp>
      <p:graphicFrame>
        <p:nvGraphicFramePr>
          <p:cNvPr id="7" name="Table Placeholder 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46550176"/>
              </p:ext>
            </p:extLst>
          </p:nvPr>
        </p:nvGraphicFramePr>
        <p:xfrm>
          <a:off x="455613" y="1233488"/>
          <a:ext cx="827532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3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>
                          <a:solidFill>
                            <a:srgbClr val="244270"/>
                          </a:solidFill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>
                          <a:solidFill>
                            <a:srgbClr val="244270"/>
                          </a:solidFill>
                        </a:rPr>
                        <a:t>Trait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>
                          <a:solidFill>
                            <a:srgbClr val="244270"/>
                          </a:solidFill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>
                          <a:solidFill>
                            <a:srgbClr val="244270"/>
                          </a:solidFill>
                        </a:rPr>
                        <a:t>Trait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1926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Milk &amp; fat yields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2006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Stillbirth rate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1978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Conformation</a:t>
                      </a:r>
                      <a:r>
                        <a:rPr lang="en-US" sz="2100" b="1" baseline="0" dirty="0"/>
                        <a:t> (type)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2006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Bull conception rate</a:t>
                      </a:r>
                      <a:r>
                        <a:rPr lang="en-US" sz="2100" b="1" baseline="300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1978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Protein yield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2009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Cow &amp;</a:t>
                      </a:r>
                      <a:r>
                        <a:rPr lang="en-US" sz="2100" b="1" baseline="0" dirty="0"/>
                        <a:t> heifer conception rates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1994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Productive life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2016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Cow livability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1994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SCS (udder health)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</a:rPr>
                        <a:t>2017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Gestation length</a:t>
                      </a:r>
                      <a:endParaRPr lang="en-US" sz="21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2000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Calving ease</a:t>
                      </a:r>
                      <a:r>
                        <a:rPr lang="en-US" sz="2100" b="1" baseline="0" dirty="0"/>
                        <a:t> (dystocia)</a:t>
                      </a:r>
                      <a:r>
                        <a:rPr lang="en-US" sz="2100" b="1" baseline="300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>
                          <a:solidFill>
                            <a:srgbClr val="BA0000"/>
                          </a:solidFill>
                        </a:rPr>
                        <a:t>2017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Residual feed intake </a:t>
                      </a:r>
                      <a:r>
                        <a:rPr lang="en-US" sz="2100" b="1" dirty="0">
                          <a:solidFill>
                            <a:srgbClr val="C00000"/>
                          </a:solidFill>
                        </a:rPr>
                        <a:t>(research)</a:t>
                      </a:r>
                      <a:r>
                        <a:rPr lang="en-US" sz="2100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1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2003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/>
                        <a:t>Daughter</a:t>
                      </a:r>
                      <a:r>
                        <a:rPr lang="en-US" sz="2100" b="1" baseline="0" dirty="0"/>
                        <a:t> pregnancy rate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/>
                        <a:t>Cow health (6 traits)</a:t>
                      </a:r>
                      <a:endParaRPr lang="en-US" sz="2100" b="1" baseline="300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endParaRPr lang="en-US" sz="21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455613" y="4861850"/>
            <a:ext cx="82264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Sire calving ease evaluated by Iowa State University</a:t>
            </a:r>
            <a:r>
              <a:rPr lang="en-US" b="1" dirty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(1978–99)</a:t>
            </a:r>
          </a:p>
          <a:p>
            <a:pPr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Estimated relative conception rate evaluated by DRMS in Raleigh, NC </a:t>
            </a:r>
            <a:r>
              <a:rPr lang="en-US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(1986–2005</a:t>
            </a:r>
            <a:r>
              <a:rPr lang="en-US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Research trait, no official evaluations yet</a:t>
            </a:r>
          </a:p>
        </p:txBody>
      </p:sp>
    </p:spTree>
    <p:extLst>
      <p:ext uri="{BB962C8B-B14F-4D97-AF65-F5344CB8AC3E}">
        <p14:creationId xmlns:p14="http://schemas.microsoft.com/office/powerpoint/2010/main" val="154429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objectives and criteria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en-US" dirty="0"/>
              <a:t>The selection </a:t>
            </a:r>
            <a:r>
              <a:rPr lang="en-US" dirty="0">
                <a:solidFill>
                  <a:srgbClr val="BA0000"/>
                </a:solidFill>
              </a:rPr>
              <a:t>objective</a:t>
            </a:r>
            <a:r>
              <a:rPr lang="en-US" dirty="0"/>
              <a:t> is the set of traits that we </a:t>
            </a:r>
            <a:r>
              <a:rPr lang="en-US" dirty="0">
                <a:solidFill>
                  <a:srgbClr val="00523C"/>
                </a:solidFill>
              </a:rPr>
              <a:t>wish to improve</a:t>
            </a:r>
          </a:p>
          <a:p>
            <a:pPr lvl="1">
              <a:lnSpc>
                <a:spcPts val="2800"/>
              </a:lnSpc>
              <a:spcAft>
                <a:spcPts val="3000"/>
              </a:spcAft>
            </a:pPr>
            <a:r>
              <a:rPr lang="en-US" dirty="0"/>
              <a:t>e.g., lifetime profitability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en-US" dirty="0"/>
              <a:t>The selection </a:t>
            </a:r>
            <a:r>
              <a:rPr lang="en-US" dirty="0">
                <a:solidFill>
                  <a:srgbClr val="BA0000"/>
                </a:solidFill>
              </a:rPr>
              <a:t>criterion</a:t>
            </a:r>
            <a:r>
              <a:rPr lang="en-US" dirty="0"/>
              <a:t> is the set of traits that we </a:t>
            </a:r>
            <a:r>
              <a:rPr lang="en-US" dirty="0">
                <a:solidFill>
                  <a:srgbClr val="00523C"/>
                </a:solidFill>
              </a:rPr>
              <a:t>measure and use to make selection decisions</a:t>
            </a:r>
          </a:p>
          <a:p>
            <a:pPr lvl="1">
              <a:lnSpc>
                <a:spcPts val="2800"/>
              </a:lnSpc>
              <a:spcAft>
                <a:spcPts val="3000"/>
              </a:spcAft>
            </a:pPr>
            <a:r>
              <a:rPr lang="en-US" dirty="0"/>
              <a:t>e.g., milk yield, daughter pregnancy rate, body size composite</a:t>
            </a:r>
          </a:p>
          <a:p>
            <a:pPr>
              <a:lnSpc>
                <a:spcPts val="2800"/>
              </a:lnSpc>
            </a:pPr>
            <a:r>
              <a:rPr lang="en-US" dirty="0"/>
              <a:t>Traits may appear in </a:t>
            </a:r>
            <a:r>
              <a:rPr lang="en-US" dirty="0">
                <a:solidFill>
                  <a:srgbClr val="00523C"/>
                </a:solidFill>
              </a:rPr>
              <a:t>both</a:t>
            </a:r>
            <a:r>
              <a:rPr lang="en-US" dirty="0"/>
              <a:t> the </a:t>
            </a:r>
            <a:r>
              <a:rPr lang="en-US" dirty="0">
                <a:solidFill>
                  <a:srgbClr val="BA0000"/>
                </a:solidFill>
              </a:rPr>
              <a:t>objective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and the </a:t>
            </a:r>
            <a:r>
              <a:rPr lang="en-US" dirty="0">
                <a:solidFill>
                  <a:srgbClr val="BA0000"/>
                </a:solidFill>
              </a:rPr>
              <a:t>criterion</a:t>
            </a:r>
          </a:p>
          <a:p>
            <a:pPr>
              <a:lnSpc>
                <a:spcPts val="28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goes into an index?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81439" y="1507416"/>
            <a:ext cx="2023828" cy="3484489"/>
            <a:chOff x="172720" y="1507416"/>
            <a:chExt cx="2023828" cy="3484489"/>
          </a:xfrm>
        </p:grpSpPr>
        <p:sp>
          <p:nvSpPr>
            <p:cNvPr id="38" name="Text Box 2"/>
            <p:cNvSpPr txBox="1">
              <a:spLocks noChangeArrowheads="1"/>
            </p:cNvSpPr>
            <p:nvPr/>
          </p:nvSpPr>
          <p:spPr bwMode="auto">
            <a:xfrm>
              <a:off x="172720" y="3166148"/>
              <a:ext cx="2023828" cy="1825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ts val="2700"/>
                </a:lnSpc>
                <a:buClr>
                  <a:srgbClr val="00FF00"/>
                </a:buClr>
                <a:buSzPct val="45000"/>
                <a:tabLst>
                  <a:tab pos="273050" algn="l"/>
                  <a:tab pos="730250" algn="l"/>
                  <a:tab pos="1187450" algn="l"/>
                  <a:tab pos="1644650" algn="l"/>
                  <a:tab pos="2101850" algn="l"/>
                  <a:tab pos="2559050" algn="l"/>
                  <a:tab pos="3016250" algn="l"/>
                  <a:tab pos="3473450" algn="l"/>
                  <a:tab pos="3930650" algn="l"/>
                  <a:tab pos="4387850" algn="l"/>
                  <a:tab pos="4845050" algn="l"/>
                  <a:tab pos="5302250" algn="l"/>
                  <a:tab pos="5759450" algn="l"/>
                  <a:tab pos="6216650" algn="l"/>
                  <a:tab pos="6673850" algn="l"/>
                  <a:tab pos="7131050" algn="l"/>
                  <a:tab pos="7588250" algn="l"/>
                  <a:tab pos="8045450" algn="l"/>
                  <a:tab pos="8502650" algn="l"/>
                  <a:tab pos="8959850" algn="l"/>
                  <a:tab pos="9417050" algn="l"/>
                </a:tabLst>
              </a:pPr>
              <a:r>
                <a:rPr lang="en-GB" sz="2500" b="1" dirty="0">
                  <a:solidFill>
                    <a:srgbClr val="000000"/>
                  </a:solidFill>
                </a:rPr>
                <a:t>Phenotypic (co)variances among traits in the </a:t>
              </a:r>
              <a:r>
                <a:rPr lang="en-GB" sz="2500" b="1" dirty="0">
                  <a:solidFill>
                    <a:srgbClr val="BA0000"/>
                  </a:solidFill>
                </a:rPr>
                <a:t>criterion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98834" y="1507416"/>
              <a:ext cx="1371600" cy="1371600"/>
              <a:chOff x="498834" y="1374897"/>
              <a:chExt cx="1371600" cy="13716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98834" y="1374897"/>
                <a:ext cx="1371600" cy="1371600"/>
              </a:xfrm>
              <a:prstGeom prst="rect">
                <a:avLst/>
              </a:prstGeom>
              <a:solidFill>
                <a:srgbClr val="0052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2" name="Text Box 2"/>
              <p:cNvSpPr txBox="1">
                <a:spLocks noChangeArrowheads="1"/>
              </p:cNvSpPr>
              <p:nvPr/>
            </p:nvSpPr>
            <p:spPr bwMode="auto">
              <a:xfrm>
                <a:off x="689334" y="1551775"/>
                <a:ext cx="990600" cy="101784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buClr>
                    <a:srgbClr val="00FF00"/>
                  </a:buClr>
                  <a:buSzPct val="45000"/>
                  <a:tabLst>
                    <a:tab pos="273050" algn="l"/>
                    <a:tab pos="730250" algn="l"/>
                    <a:tab pos="1187450" algn="l"/>
                    <a:tab pos="1644650" algn="l"/>
                    <a:tab pos="2101850" algn="l"/>
                    <a:tab pos="2559050" algn="l"/>
                    <a:tab pos="3016250" algn="l"/>
                    <a:tab pos="3473450" algn="l"/>
                    <a:tab pos="3930650" algn="l"/>
                    <a:tab pos="4387850" algn="l"/>
                    <a:tab pos="4845050" algn="l"/>
                    <a:tab pos="5302250" algn="l"/>
                    <a:tab pos="5759450" algn="l"/>
                    <a:tab pos="6216650" algn="l"/>
                    <a:tab pos="6673850" algn="l"/>
                    <a:tab pos="7131050" algn="l"/>
                    <a:tab pos="7588250" algn="l"/>
                    <a:tab pos="8045450" algn="l"/>
                    <a:tab pos="8502650" algn="l"/>
                    <a:tab pos="8959850" algn="l"/>
                    <a:tab pos="9417050" algn="l"/>
                  </a:tabLst>
                </a:pPr>
                <a:r>
                  <a:rPr lang="en-GB" sz="6000" b="1" dirty="0">
                    <a:solidFill>
                      <a:schemeClr val="bg1"/>
                    </a:solidFill>
                  </a:rPr>
                  <a:t>P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2710677" y="1507416"/>
            <a:ext cx="2028245" cy="3484489"/>
            <a:chOff x="2710677" y="1507416"/>
            <a:chExt cx="2028245" cy="3484489"/>
          </a:xfrm>
        </p:grpSpPr>
        <p:sp>
          <p:nvSpPr>
            <p:cNvPr id="54" name="Text Box 2"/>
            <p:cNvSpPr txBox="1">
              <a:spLocks noChangeArrowheads="1"/>
            </p:cNvSpPr>
            <p:nvPr/>
          </p:nvSpPr>
          <p:spPr bwMode="auto">
            <a:xfrm>
              <a:off x="2710677" y="3166148"/>
              <a:ext cx="2028245" cy="1825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ts val="2700"/>
                </a:lnSpc>
                <a:buClr>
                  <a:srgbClr val="00FF00"/>
                </a:buClr>
                <a:buSzPct val="45000"/>
                <a:tabLst>
                  <a:tab pos="273050" algn="l"/>
                  <a:tab pos="730250" algn="l"/>
                  <a:tab pos="1187450" algn="l"/>
                  <a:tab pos="1644650" algn="l"/>
                  <a:tab pos="2101850" algn="l"/>
                  <a:tab pos="2559050" algn="l"/>
                  <a:tab pos="3016250" algn="l"/>
                  <a:tab pos="3473450" algn="l"/>
                  <a:tab pos="3930650" algn="l"/>
                  <a:tab pos="4387850" algn="l"/>
                  <a:tab pos="4845050" algn="l"/>
                  <a:tab pos="5302250" algn="l"/>
                  <a:tab pos="5759450" algn="l"/>
                  <a:tab pos="6216650" algn="l"/>
                  <a:tab pos="6673850" algn="l"/>
                  <a:tab pos="7131050" algn="l"/>
                  <a:tab pos="7588250" algn="l"/>
                  <a:tab pos="8045450" algn="l"/>
                  <a:tab pos="8502650" algn="l"/>
                  <a:tab pos="8959850" algn="l"/>
                  <a:tab pos="9417050" algn="l"/>
                </a:tabLst>
              </a:pPr>
              <a:r>
                <a:rPr lang="en-GB" sz="2500" b="1" dirty="0">
                  <a:solidFill>
                    <a:srgbClr val="000000"/>
                  </a:solidFill>
                </a:rPr>
                <a:t>Genetic (co)variances among traits in the </a:t>
              </a:r>
              <a:r>
                <a:rPr lang="en-GB" sz="2500" b="1" dirty="0">
                  <a:solidFill>
                    <a:srgbClr val="BA0000"/>
                  </a:solidFill>
                </a:rPr>
                <a:t>objective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038999" y="1507416"/>
              <a:ext cx="1371600" cy="1371600"/>
              <a:chOff x="498834" y="1374897"/>
              <a:chExt cx="1371600" cy="13716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98834" y="1374897"/>
                <a:ext cx="1371600" cy="1371600"/>
              </a:xfrm>
              <a:prstGeom prst="rect">
                <a:avLst/>
              </a:prstGeom>
              <a:solidFill>
                <a:srgbClr val="2442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6" name="Text Box 2"/>
              <p:cNvSpPr txBox="1">
                <a:spLocks noChangeArrowheads="1"/>
              </p:cNvSpPr>
              <p:nvPr/>
            </p:nvSpPr>
            <p:spPr bwMode="auto">
              <a:xfrm>
                <a:off x="689334" y="1551775"/>
                <a:ext cx="990600" cy="101784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buClr>
                    <a:srgbClr val="00FF00"/>
                  </a:buClr>
                  <a:buSzPct val="45000"/>
                  <a:tabLst>
                    <a:tab pos="273050" algn="l"/>
                    <a:tab pos="730250" algn="l"/>
                    <a:tab pos="1187450" algn="l"/>
                    <a:tab pos="1644650" algn="l"/>
                    <a:tab pos="2101850" algn="l"/>
                    <a:tab pos="2559050" algn="l"/>
                    <a:tab pos="3016250" algn="l"/>
                    <a:tab pos="3473450" algn="l"/>
                    <a:tab pos="3930650" algn="l"/>
                    <a:tab pos="4387850" algn="l"/>
                    <a:tab pos="4845050" algn="l"/>
                    <a:tab pos="5302250" algn="l"/>
                    <a:tab pos="5759450" algn="l"/>
                    <a:tab pos="6216650" algn="l"/>
                    <a:tab pos="6673850" algn="l"/>
                    <a:tab pos="7131050" algn="l"/>
                    <a:tab pos="7588250" algn="l"/>
                    <a:tab pos="8045450" algn="l"/>
                    <a:tab pos="8502650" algn="l"/>
                    <a:tab pos="8959850" algn="l"/>
                    <a:tab pos="9417050" algn="l"/>
                  </a:tabLst>
                </a:pPr>
                <a:r>
                  <a:rPr lang="en-GB" sz="6000" b="1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934203" y="1507416"/>
            <a:ext cx="1981200" cy="2445743"/>
            <a:chOff x="7162800" y="1507416"/>
            <a:chExt cx="1981200" cy="2445743"/>
          </a:xfrm>
        </p:grpSpPr>
        <p:sp>
          <p:nvSpPr>
            <p:cNvPr id="44" name="Text Box 2"/>
            <p:cNvSpPr txBox="1">
              <a:spLocks noChangeArrowheads="1"/>
            </p:cNvSpPr>
            <p:nvPr/>
          </p:nvSpPr>
          <p:spPr bwMode="auto">
            <a:xfrm>
              <a:off x="7162800" y="3166148"/>
              <a:ext cx="1981200" cy="7870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 anchor="t" anchorCtr="0">
              <a:spAutoFit/>
            </a:bodyPr>
            <a:lstStyle/>
            <a:p>
              <a:pPr algn="ctr">
                <a:lnSpc>
                  <a:spcPts val="2700"/>
                </a:lnSpc>
                <a:buClr>
                  <a:srgbClr val="00FF00"/>
                </a:buClr>
                <a:buSzPct val="45000"/>
                <a:tabLst>
                  <a:tab pos="273050" algn="l"/>
                  <a:tab pos="730250" algn="l"/>
                  <a:tab pos="1187450" algn="l"/>
                  <a:tab pos="1644650" algn="l"/>
                  <a:tab pos="2101850" algn="l"/>
                  <a:tab pos="2559050" algn="l"/>
                  <a:tab pos="3016250" algn="l"/>
                  <a:tab pos="3473450" algn="l"/>
                  <a:tab pos="3930650" algn="l"/>
                  <a:tab pos="4387850" algn="l"/>
                  <a:tab pos="4845050" algn="l"/>
                  <a:tab pos="5302250" algn="l"/>
                  <a:tab pos="5759450" algn="l"/>
                  <a:tab pos="6216650" algn="l"/>
                  <a:tab pos="6673850" algn="l"/>
                  <a:tab pos="7131050" algn="l"/>
                  <a:tab pos="7588250" algn="l"/>
                  <a:tab pos="8045450" algn="l"/>
                  <a:tab pos="8502650" algn="l"/>
                  <a:tab pos="8959850" algn="l"/>
                  <a:tab pos="9417050" algn="l"/>
                </a:tabLst>
              </a:pPr>
              <a:r>
                <a:rPr lang="en-GB" sz="2500" b="1" dirty="0">
                  <a:solidFill>
                    <a:srgbClr val="000000"/>
                  </a:solidFill>
                </a:rPr>
                <a:t>Economic       weights</a:t>
              </a:r>
              <a:endParaRPr lang="en-GB" sz="25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658100" y="1507416"/>
              <a:ext cx="990600" cy="1371600"/>
              <a:chOff x="7518344" y="1461036"/>
              <a:chExt cx="990600" cy="13716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670744" y="1461036"/>
                <a:ext cx="685800" cy="1371600"/>
              </a:xfrm>
              <a:prstGeom prst="rect">
                <a:avLst/>
              </a:prstGeom>
              <a:solidFill>
                <a:srgbClr val="B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2" name="Text Box 2"/>
              <p:cNvSpPr txBox="1">
                <a:spLocks noChangeArrowheads="1"/>
              </p:cNvSpPr>
              <p:nvPr/>
            </p:nvSpPr>
            <p:spPr bwMode="auto">
              <a:xfrm>
                <a:off x="7518344" y="1637914"/>
                <a:ext cx="990600" cy="101784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buClr>
                    <a:srgbClr val="00FF00"/>
                  </a:buClr>
                  <a:buSzPct val="45000"/>
                  <a:tabLst>
                    <a:tab pos="273050" algn="l"/>
                    <a:tab pos="730250" algn="l"/>
                    <a:tab pos="1187450" algn="l"/>
                    <a:tab pos="1644650" algn="l"/>
                    <a:tab pos="2101850" algn="l"/>
                    <a:tab pos="2559050" algn="l"/>
                    <a:tab pos="3016250" algn="l"/>
                    <a:tab pos="3473450" algn="l"/>
                    <a:tab pos="3930650" algn="l"/>
                    <a:tab pos="4387850" algn="l"/>
                    <a:tab pos="4845050" algn="l"/>
                    <a:tab pos="5302250" algn="l"/>
                    <a:tab pos="5759450" algn="l"/>
                    <a:tab pos="6216650" algn="l"/>
                    <a:tab pos="6673850" algn="l"/>
                    <a:tab pos="7131050" algn="l"/>
                    <a:tab pos="7588250" algn="l"/>
                    <a:tab pos="8045450" algn="l"/>
                    <a:tab pos="8502650" algn="l"/>
                    <a:tab pos="8959850" algn="l"/>
                    <a:tab pos="9417050" algn="l"/>
                  </a:tabLst>
                </a:pPr>
                <a:r>
                  <a:rPr lang="en-GB" sz="6000" b="1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5029203" y="1507416"/>
            <a:ext cx="1967948" cy="3830738"/>
            <a:chOff x="5257800" y="1507416"/>
            <a:chExt cx="1967948" cy="3830738"/>
          </a:xfrm>
        </p:grpSpPr>
        <p:sp>
          <p:nvSpPr>
            <p:cNvPr id="41" name="Text Box 2"/>
            <p:cNvSpPr txBox="1">
              <a:spLocks noChangeArrowheads="1"/>
            </p:cNvSpPr>
            <p:nvPr/>
          </p:nvSpPr>
          <p:spPr bwMode="auto">
            <a:xfrm>
              <a:off x="5257800" y="3166148"/>
              <a:ext cx="1967948" cy="21720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ts val="2700"/>
                </a:lnSpc>
                <a:buClr>
                  <a:srgbClr val="00FF00"/>
                </a:buClr>
                <a:buSzPct val="45000"/>
                <a:tabLst>
                  <a:tab pos="273050" algn="l"/>
                  <a:tab pos="730250" algn="l"/>
                  <a:tab pos="1187450" algn="l"/>
                  <a:tab pos="1644650" algn="l"/>
                  <a:tab pos="2101850" algn="l"/>
                  <a:tab pos="2559050" algn="l"/>
                  <a:tab pos="3016250" algn="l"/>
                  <a:tab pos="3473450" algn="l"/>
                  <a:tab pos="3930650" algn="l"/>
                  <a:tab pos="4387850" algn="l"/>
                  <a:tab pos="4845050" algn="l"/>
                  <a:tab pos="5302250" algn="l"/>
                  <a:tab pos="5759450" algn="l"/>
                  <a:tab pos="6216650" algn="l"/>
                  <a:tab pos="6673850" algn="l"/>
                  <a:tab pos="7131050" algn="l"/>
                  <a:tab pos="7588250" algn="l"/>
                  <a:tab pos="8045450" algn="l"/>
                  <a:tab pos="8502650" algn="l"/>
                  <a:tab pos="8959850" algn="l"/>
                  <a:tab pos="9417050" algn="l"/>
                </a:tabLst>
              </a:pPr>
              <a:r>
                <a:rPr lang="en-GB" sz="2500" b="1" dirty="0">
                  <a:solidFill>
                    <a:srgbClr val="000000"/>
                  </a:solidFill>
                </a:rPr>
                <a:t>Genetic (co)variances among traits in the </a:t>
              </a:r>
              <a:r>
                <a:rPr lang="en-GB" sz="2500" b="1" dirty="0">
                  <a:solidFill>
                    <a:srgbClr val="BA0000"/>
                  </a:solidFill>
                </a:rPr>
                <a:t>criterion</a:t>
              </a:r>
              <a:r>
                <a:rPr lang="en-GB" sz="2500" b="1" dirty="0">
                  <a:solidFill>
                    <a:srgbClr val="FF0000"/>
                  </a:solidFill>
                </a:rPr>
                <a:t> </a:t>
              </a:r>
              <a:r>
                <a:rPr lang="en-GB" sz="2500" b="1" dirty="0"/>
                <a:t>and </a:t>
              </a:r>
              <a:r>
                <a:rPr lang="en-GB" sz="2500" b="1" dirty="0">
                  <a:solidFill>
                    <a:srgbClr val="BA0000"/>
                  </a:solidFill>
                </a:rPr>
                <a:t>objective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555974" y="1507416"/>
              <a:ext cx="1371600" cy="1371600"/>
              <a:chOff x="498834" y="1374897"/>
              <a:chExt cx="1371600" cy="13716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98834" y="1374897"/>
                <a:ext cx="1371600" cy="1371600"/>
              </a:xfrm>
              <a:prstGeom prst="rect">
                <a:avLst/>
              </a:prstGeom>
              <a:solidFill>
                <a:srgbClr val="2442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5" name="Text Box 2"/>
              <p:cNvSpPr txBox="1">
                <a:spLocks noChangeArrowheads="1"/>
              </p:cNvSpPr>
              <p:nvPr/>
            </p:nvSpPr>
            <p:spPr bwMode="auto">
              <a:xfrm>
                <a:off x="689334" y="1551775"/>
                <a:ext cx="990600" cy="101784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buClr>
                    <a:srgbClr val="00FF00"/>
                  </a:buClr>
                  <a:buSzPct val="45000"/>
                  <a:tabLst>
                    <a:tab pos="273050" algn="l"/>
                    <a:tab pos="730250" algn="l"/>
                    <a:tab pos="1187450" algn="l"/>
                    <a:tab pos="1644650" algn="l"/>
                    <a:tab pos="2101850" algn="l"/>
                    <a:tab pos="2559050" algn="l"/>
                    <a:tab pos="3016250" algn="l"/>
                    <a:tab pos="3473450" algn="l"/>
                    <a:tab pos="3930650" algn="l"/>
                    <a:tab pos="4387850" algn="l"/>
                    <a:tab pos="4845050" algn="l"/>
                    <a:tab pos="5302250" algn="l"/>
                    <a:tab pos="5759450" algn="l"/>
                    <a:tab pos="6216650" algn="l"/>
                    <a:tab pos="6673850" algn="l"/>
                    <a:tab pos="7131050" algn="l"/>
                    <a:tab pos="7588250" algn="l"/>
                    <a:tab pos="8045450" algn="l"/>
                    <a:tab pos="8502650" algn="l"/>
                    <a:tab pos="8959850" algn="l"/>
                    <a:tab pos="9417050" algn="l"/>
                  </a:tabLst>
                </a:pPr>
                <a:r>
                  <a:rPr lang="en-GB" sz="6000" b="1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684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economic weights come from?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Quantitative analysis</a:t>
            </a:r>
          </a:p>
          <a:p>
            <a:pPr lvl="1"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Research and field reports to quantify </a:t>
            </a:r>
            <a:r>
              <a:rPr lang="en-US" dirty="0">
                <a:solidFill>
                  <a:srgbClr val="BA0000"/>
                </a:solidFill>
              </a:rPr>
              <a:t>incomes</a:t>
            </a:r>
            <a:r>
              <a:rPr lang="en-US" dirty="0"/>
              <a:t> and </a:t>
            </a:r>
            <a:r>
              <a:rPr lang="en-US" dirty="0">
                <a:solidFill>
                  <a:srgbClr val="BA0000"/>
                </a:solidFill>
              </a:rPr>
              <a:t>expenses</a:t>
            </a:r>
          </a:p>
          <a:p>
            <a:pPr lvl="1"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Driven by </a:t>
            </a:r>
            <a:r>
              <a:rPr lang="en-US" dirty="0">
                <a:solidFill>
                  <a:srgbClr val="BA0000"/>
                </a:solidFill>
              </a:rPr>
              <a:t>empirical</a:t>
            </a:r>
            <a:r>
              <a:rPr lang="en-US" dirty="0"/>
              <a:t> factors</a:t>
            </a:r>
          </a:p>
          <a:p>
            <a:pPr lvl="1"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Used in the calculation of </a:t>
            </a:r>
            <a:r>
              <a:rPr lang="en-US" dirty="0">
                <a:solidFill>
                  <a:srgbClr val="BA0000"/>
                </a:solidFill>
              </a:rPr>
              <a:t>NM$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Qualitative analysis</a:t>
            </a:r>
          </a:p>
          <a:p>
            <a:pPr lvl="1"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Target for breed improvement developed by </a:t>
            </a:r>
            <a:r>
              <a:rPr lang="en-US" dirty="0">
                <a:solidFill>
                  <a:srgbClr val="BA0000"/>
                </a:solidFill>
              </a:rPr>
              <a:t>experts</a:t>
            </a:r>
          </a:p>
          <a:p>
            <a:pPr lvl="1"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Driven by </a:t>
            </a:r>
            <a:r>
              <a:rPr lang="en-US" dirty="0">
                <a:solidFill>
                  <a:srgbClr val="BA0000"/>
                </a:solidFill>
              </a:rPr>
              <a:t>empirical</a:t>
            </a:r>
            <a:r>
              <a:rPr lang="en-US" dirty="0"/>
              <a:t> and </a:t>
            </a:r>
            <a:r>
              <a:rPr lang="en-US" dirty="0">
                <a:solidFill>
                  <a:srgbClr val="BA0000"/>
                </a:solidFill>
              </a:rPr>
              <a:t>subjective</a:t>
            </a:r>
            <a:r>
              <a:rPr lang="en-US" dirty="0"/>
              <a:t> factors</a:t>
            </a:r>
          </a:p>
          <a:p>
            <a:pPr lvl="1"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Used in the calculation of some breed society indices</a:t>
            </a:r>
            <a:endParaRPr lang="en-US" dirty="0">
              <a:solidFill>
                <a:srgbClr val="B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71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do we compute an index?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991860" y="1625599"/>
            <a:ext cx="7160280" cy="1920240"/>
            <a:chOff x="300570" y="1625599"/>
            <a:chExt cx="7160280" cy="1920240"/>
          </a:xfrm>
        </p:grpSpPr>
        <p:grpSp>
          <p:nvGrpSpPr>
            <p:cNvPr id="58" name="Group 57"/>
            <p:cNvGrpSpPr/>
            <p:nvPr/>
          </p:nvGrpSpPr>
          <p:grpSpPr>
            <a:xfrm>
              <a:off x="1837290" y="1625599"/>
              <a:ext cx="5623560" cy="1920240"/>
              <a:chOff x="1244600" y="1634067"/>
              <a:chExt cx="6121400" cy="1744133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1244600" y="1634067"/>
                <a:ext cx="6121400" cy="1744133"/>
              </a:xfrm>
              <a:prstGeom prst="rect">
                <a:avLst/>
              </a:prstGeom>
              <a:noFill/>
              <a:ln w="38100" cap="sq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424940" y="1634067"/>
                <a:ext cx="5760720" cy="1744133"/>
              </a:xfrm>
              <a:prstGeom prst="rect">
                <a:avLst/>
              </a:prstGeom>
              <a:solidFill>
                <a:schemeClr val="bg1"/>
              </a:solidFill>
              <a:ln w="38100" cap="sq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 Box 2"/>
            <p:cNvSpPr txBox="1">
              <a:spLocks noChangeArrowheads="1"/>
            </p:cNvSpPr>
            <p:nvPr/>
          </p:nvSpPr>
          <p:spPr bwMode="auto">
            <a:xfrm>
              <a:off x="1196339" y="2156117"/>
              <a:ext cx="6169661" cy="8592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>
                <a:lnSpc>
                  <a:spcPct val="100000"/>
                </a:lnSpc>
                <a:spcBef>
                  <a:spcPts val="1588"/>
                </a:spcBef>
                <a:spcAft>
                  <a:spcPts val="1438"/>
                </a:spcAft>
                <a:buClr>
                  <a:srgbClr val="00FF00"/>
                </a:buClr>
                <a:buSzPct val="45000"/>
                <a:tabLst>
                  <a:tab pos="273050" algn="l"/>
                  <a:tab pos="730250" algn="l"/>
                  <a:tab pos="1187450" algn="l"/>
                  <a:tab pos="1644650" algn="l"/>
                  <a:tab pos="2101850" algn="l"/>
                  <a:tab pos="2559050" algn="l"/>
                  <a:tab pos="3016250" algn="l"/>
                  <a:tab pos="3473450" algn="l"/>
                  <a:tab pos="3930650" algn="l"/>
                  <a:tab pos="4387850" algn="l"/>
                  <a:tab pos="4845050" algn="l"/>
                  <a:tab pos="5302250" algn="l"/>
                  <a:tab pos="5759450" algn="l"/>
                  <a:tab pos="6216650" algn="l"/>
                  <a:tab pos="6673850" algn="l"/>
                  <a:tab pos="7131050" algn="l"/>
                  <a:tab pos="7588250" algn="l"/>
                  <a:tab pos="8045450" algn="l"/>
                  <a:tab pos="8502650" algn="l"/>
                  <a:tab pos="8959850" algn="l"/>
                  <a:tab pos="9417050" algn="l"/>
                </a:tabLst>
              </a:pPr>
              <a:r>
                <a:rPr lang="en-GB" sz="6000" b="1" dirty="0">
                  <a:solidFill>
                    <a:srgbClr val="000000"/>
                  </a:solidFill>
                </a:rPr>
                <a:t>=            </a:t>
              </a:r>
              <a:r>
                <a:rPr lang="en-GB" sz="6000" b="1" dirty="0">
                  <a:solidFill>
                    <a:srgbClr val="000000"/>
                  </a:solidFill>
                  <a:sym typeface="Symbol"/>
                </a:rPr>
                <a:t>          </a:t>
              </a:r>
              <a:r>
                <a:rPr lang="en-GB" sz="6000" b="1" dirty="0">
                  <a:solidFill>
                    <a:srgbClr val="000000"/>
                  </a:solidFill>
                </a:rPr>
                <a:t>  </a:t>
              </a:r>
            </a:p>
          </p:txBody>
        </p:sp>
        <p:grpSp>
          <p:nvGrpSpPr>
            <p:cNvPr id="22" name="Group 19"/>
            <p:cNvGrpSpPr/>
            <p:nvPr/>
          </p:nvGrpSpPr>
          <p:grpSpPr>
            <a:xfrm>
              <a:off x="2180731" y="1899919"/>
              <a:ext cx="1371600" cy="1371600"/>
              <a:chOff x="498834" y="1374897"/>
              <a:chExt cx="1371600" cy="13716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98834" y="1374897"/>
                <a:ext cx="1371600" cy="1371600"/>
              </a:xfrm>
              <a:prstGeom prst="rect">
                <a:avLst/>
              </a:prstGeom>
              <a:solidFill>
                <a:srgbClr val="0052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4" name="Text Box 2"/>
              <p:cNvSpPr txBox="1">
                <a:spLocks noChangeArrowheads="1"/>
              </p:cNvSpPr>
              <p:nvPr/>
            </p:nvSpPr>
            <p:spPr bwMode="auto">
              <a:xfrm>
                <a:off x="612549" y="1551775"/>
                <a:ext cx="1134532" cy="101784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90000" tIns="46800" rIns="90000" bIns="46800">
                <a:spAutoFit/>
              </a:bodyPr>
              <a:lstStyle/>
              <a:p>
                <a:pPr algn="ctr">
                  <a:buClr>
                    <a:srgbClr val="00FF00"/>
                  </a:buClr>
                  <a:buSzPct val="45000"/>
                  <a:tabLst>
                    <a:tab pos="273050" algn="l"/>
                    <a:tab pos="730250" algn="l"/>
                    <a:tab pos="1187450" algn="l"/>
                    <a:tab pos="1644650" algn="l"/>
                    <a:tab pos="2101850" algn="l"/>
                    <a:tab pos="2559050" algn="l"/>
                    <a:tab pos="3016250" algn="l"/>
                    <a:tab pos="3473450" algn="l"/>
                    <a:tab pos="3930650" algn="l"/>
                    <a:tab pos="4387850" algn="l"/>
                    <a:tab pos="4845050" algn="l"/>
                    <a:tab pos="5302250" algn="l"/>
                    <a:tab pos="5759450" algn="l"/>
                    <a:tab pos="6216650" algn="l"/>
                    <a:tab pos="6673850" algn="l"/>
                    <a:tab pos="7131050" algn="l"/>
                    <a:tab pos="7588250" algn="l"/>
                    <a:tab pos="8045450" algn="l"/>
                    <a:tab pos="8502650" algn="l"/>
                    <a:tab pos="8959850" algn="l"/>
                    <a:tab pos="9417050" algn="l"/>
                  </a:tabLst>
                </a:pPr>
                <a:r>
                  <a:rPr lang="en-GB" sz="6000" b="1" dirty="0">
                    <a:solidFill>
                      <a:schemeClr val="bg1"/>
                    </a:solidFill>
                  </a:rPr>
                  <a:t>P</a:t>
                </a:r>
                <a:r>
                  <a:rPr lang="en-GB" sz="6000" b="1" baseline="30000" dirty="0">
                    <a:solidFill>
                      <a:schemeClr val="bg1"/>
                    </a:solidFill>
                  </a:rPr>
                  <a:t>–1</a:t>
                </a:r>
                <a:endParaRPr lang="en-GB" sz="6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35"/>
            <p:cNvGrpSpPr/>
            <p:nvPr/>
          </p:nvGrpSpPr>
          <p:grpSpPr>
            <a:xfrm>
              <a:off x="6303452" y="1899919"/>
              <a:ext cx="990600" cy="1371600"/>
              <a:chOff x="7518344" y="1461036"/>
              <a:chExt cx="990600" cy="13716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670744" y="1461036"/>
                <a:ext cx="685800" cy="1371600"/>
              </a:xfrm>
              <a:prstGeom prst="rect">
                <a:avLst/>
              </a:prstGeom>
              <a:solidFill>
                <a:srgbClr val="B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8" name="Text Box 2"/>
              <p:cNvSpPr txBox="1">
                <a:spLocks noChangeArrowheads="1"/>
              </p:cNvSpPr>
              <p:nvPr/>
            </p:nvSpPr>
            <p:spPr bwMode="auto">
              <a:xfrm>
                <a:off x="7518344" y="1637914"/>
                <a:ext cx="990600" cy="101784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buClr>
                    <a:srgbClr val="00FF00"/>
                  </a:buClr>
                  <a:buSzPct val="45000"/>
                  <a:tabLst>
                    <a:tab pos="273050" algn="l"/>
                    <a:tab pos="730250" algn="l"/>
                    <a:tab pos="1187450" algn="l"/>
                    <a:tab pos="1644650" algn="l"/>
                    <a:tab pos="2101850" algn="l"/>
                    <a:tab pos="2559050" algn="l"/>
                    <a:tab pos="3016250" algn="l"/>
                    <a:tab pos="3473450" algn="l"/>
                    <a:tab pos="3930650" algn="l"/>
                    <a:tab pos="4387850" algn="l"/>
                    <a:tab pos="4845050" algn="l"/>
                    <a:tab pos="5302250" algn="l"/>
                    <a:tab pos="5759450" algn="l"/>
                    <a:tab pos="6216650" algn="l"/>
                    <a:tab pos="6673850" algn="l"/>
                    <a:tab pos="7131050" algn="l"/>
                    <a:tab pos="7588250" algn="l"/>
                    <a:tab pos="8045450" algn="l"/>
                    <a:tab pos="8502650" algn="l"/>
                    <a:tab pos="8959850" algn="l"/>
                    <a:tab pos="9417050" algn="l"/>
                  </a:tabLst>
                </a:pPr>
                <a:r>
                  <a:rPr lang="en-GB" sz="6000" b="1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</p:grpSp>
        <p:grpSp>
          <p:nvGrpSpPr>
            <p:cNvPr id="43" name="Group 32"/>
            <p:cNvGrpSpPr/>
            <p:nvPr/>
          </p:nvGrpSpPr>
          <p:grpSpPr>
            <a:xfrm>
              <a:off x="4336787" y="1899919"/>
              <a:ext cx="1371600" cy="1371600"/>
              <a:chOff x="498834" y="1374897"/>
              <a:chExt cx="1371600" cy="13716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98834" y="1374897"/>
                <a:ext cx="1371600" cy="1371600"/>
              </a:xfrm>
              <a:prstGeom prst="rect">
                <a:avLst/>
              </a:prstGeom>
              <a:solidFill>
                <a:srgbClr val="2442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51" name="Text Box 2"/>
              <p:cNvSpPr txBox="1">
                <a:spLocks noChangeArrowheads="1"/>
              </p:cNvSpPr>
              <p:nvPr/>
            </p:nvSpPr>
            <p:spPr bwMode="auto">
              <a:xfrm>
                <a:off x="689334" y="1551775"/>
                <a:ext cx="990600" cy="101784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buClr>
                    <a:srgbClr val="00FF00"/>
                  </a:buClr>
                  <a:buSzPct val="45000"/>
                  <a:tabLst>
                    <a:tab pos="273050" algn="l"/>
                    <a:tab pos="730250" algn="l"/>
                    <a:tab pos="1187450" algn="l"/>
                    <a:tab pos="1644650" algn="l"/>
                    <a:tab pos="2101850" algn="l"/>
                    <a:tab pos="2559050" algn="l"/>
                    <a:tab pos="3016250" algn="l"/>
                    <a:tab pos="3473450" algn="l"/>
                    <a:tab pos="3930650" algn="l"/>
                    <a:tab pos="4387850" algn="l"/>
                    <a:tab pos="4845050" algn="l"/>
                    <a:tab pos="5302250" algn="l"/>
                    <a:tab pos="5759450" algn="l"/>
                    <a:tab pos="6216650" algn="l"/>
                    <a:tab pos="6673850" algn="l"/>
                    <a:tab pos="7131050" algn="l"/>
                    <a:tab pos="7588250" algn="l"/>
                    <a:tab pos="8045450" algn="l"/>
                    <a:tab pos="8502650" algn="l"/>
                    <a:tab pos="8959850" algn="l"/>
                    <a:tab pos="9417050" algn="l"/>
                  </a:tabLst>
                </a:pPr>
                <a:r>
                  <a:rPr lang="en-GB" sz="6000" b="1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</p:grpSp>
        <p:grpSp>
          <p:nvGrpSpPr>
            <p:cNvPr id="52" name="Group 35"/>
            <p:cNvGrpSpPr/>
            <p:nvPr/>
          </p:nvGrpSpPr>
          <p:grpSpPr>
            <a:xfrm>
              <a:off x="300570" y="1899919"/>
              <a:ext cx="990600" cy="1371600"/>
              <a:chOff x="7518344" y="1461036"/>
              <a:chExt cx="990600" cy="137160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7670744" y="1461036"/>
                <a:ext cx="685800" cy="137160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54" name="Text Box 2"/>
              <p:cNvSpPr txBox="1">
                <a:spLocks noChangeArrowheads="1"/>
              </p:cNvSpPr>
              <p:nvPr/>
            </p:nvSpPr>
            <p:spPr bwMode="auto">
              <a:xfrm>
                <a:off x="7518344" y="1637914"/>
                <a:ext cx="990600" cy="101784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buClr>
                    <a:srgbClr val="00FF00"/>
                  </a:buClr>
                  <a:buSzPct val="45000"/>
                  <a:tabLst>
                    <a:tab pos="273050" algn="l"/>
                    <a:tab pos="730250" algn="l"/>
                    <a:tab pos="1187450" algn="l"/>
                    <a:tab pos="1644650" algn="l"/>
                    <a:tab pos="2101850" algn="l"/>
                    <a:tab pos="2559050" algn="l"/>
                    <a:tab pos="3016250" algn="l"/>
                    <a:tab pos="3473450" algn="l"/>
                    <a:tab pos="3930650" algn="l"/>
                    <a:tab pos="4387850" algn="l"/>
                    <a:tab pos="4845050" algn="l"/>
                    <a:tab pos="5302250" algn="l"/>
                    <a:tab pos="5759450" algn="l"/>
                    <a:tab pos="6216650" algn="l"/>
                    <a:tab pos="6673850" algn="l"/>
                    <a:tab pos="7131050" algn="l"/>
                    <a:tab pos="7588250" algn="l"/>
                    <a:tab pos="8045450" algn="l"/>
                    <a:tab pos="8502650" algn="l"/>
                    <a:tab pos="8959850" algn="l"/>
                    <a:tab pos="9417050" algn="l"/>
                  </a:tabLst>
                </a:pPr>
                <a:r>
                  <a:rPr lang="en-GB" sz="6000" b="1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1356780" y="3920613"/>
            <a:ext cx="6430441" cy="1624518"/>
            <a:chOff x="1314446" y="3920613"/>
            <a:chExt cx="6430441" cy="1624518"/>
          </a:xfrm>
        </p:grpSpPr>
        <p:graphicFrame>
          <p:nvGraphicFramePr>
            <p:cNvPr id="61" name="Object 60"/>
            <p:cNvGraphicFramePr>
              <a:graphicFrameLocks noChangeAspect="1"/>
            </p:cNvGraphicFramePr>
            <p:nvPr/>
          </p:nvGraphicFramePr>
          <p:xfrm>
            <a:off x="1585387" y="3920613"/>
            <a:ext cx="6159500" cy="609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7" name="Equation" r:id="rId4" imgW="6158283" imgH="609600" progId="Equation.DSMT4">
                    <p:embed/>
                  </p:oleObj>
                </mc:Choice>
                <mc:Fallback>
                  <p:oleObj name="Equation" r:id="rId4" imgW="6158283" imgH="609600" progId="Equation.DSMT4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387" y="3920613"/>
                          <a:ext cx="6159500" cy="609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1314446" y="4783131"/>
            <a:ext cx="534670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8" name="Equation" r:id="rId6" imgW="5345850" imgH="761724" progId="Equation.DSMT4">
                    <p:embed/>
                  </p:oleObj>
                </mc:Choice>
                <mc:Fallback>
                  <p:oleObj name="Equation" r:id="rId6" imgW="5345850" imgH="761724" progId="Equation.DSMT4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4446" y="4783131"/>
                          <a:ext cx="5346700" cy="762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2246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genetic-economic indices </a:t>
            </a:r>
            <a:r>
              <a:rPr lang="en-US" dirty="0">
                <a:solidFill>
                  <a:srgbClr val="FFFF00"/>
                </a:solidFill>
              </a:rPr>
              <a:t>(2018)</a:t>
            </a:r>
          </a:p>
        </p:txBody>
      </p:sp>
      <p:graphicFrame>
        <p:nvGraphicFramePr>
          <p:cNvPr id="3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96908"/>
              </p:ext>
            </p:extLst>
          </p:nvPr>
        </p:nvGraphicFramePr>
        <p:xfrm>
          <a:off x="121237" y="1037876"/>
          <a:ext cx="8640925" cy="5170234"/>
        </p:xfrm>
        <a:graphic>
          <a:graphicData uri="http://schemas.openxmlformats.org/drawingml/2006/table">
            <a:tbl>
              <a:tblPr/>
              <a:tblGrid>
                <a:gridCol w="3706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89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93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9363">
                  <a:extLst>
                    <a:ext uri="{9D8B030D-6E8A-4147-A177-3AD203B41FA5}">
                      <a16:colId xmlns:a16="http://schemas.microsoft.com/office/drawing/2014/main" val="100770652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Trait</a:t>
                      </a:r>
                    </a:p>
                  </a:txBody>
                  <a:tcPr marL="0" marR="0" marT="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Relative value (%)</a:t>
                      </a:r>
                    </a:p>
                  </a:txBody>
                  <a:tcPr marL="0" marR="0" marT="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563F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0" marT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56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0" marT="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NM$</a:t>
                      </a:r>
                    </a:p>
                  </a:txBody>
                  <a:tcPr marL="0" marR="0" anchor="b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CM$</a:t>
                      </a:r>
                    </a:p>
                  </a:txBody>
                  <a:tcPr marL="182880" marR="0" anchor="b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FM$</a:t>
                      </a:r>
                    </a:p>
                  </a:txBody>
                  <a:tcPr marL="0" marR="137160" anchor="b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200" b="1" dirty="0">
                          <a:solidFill>
                            <a:srgbClr val="244270"/>
                          </a:solidFill>
                        </a:rPr>
                        <a:t>GM$</a:t>
                      </a:r>
                    </a:p>
                  </a:txBody>
                  <a:tcPr marL="0" marR="0" anchor="b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200" b="1" dirty="0">
                          <a:solidFill>
                            <a:srgbClr val="244270"/>
                          </a:solidFill>
                        </a:rPr>
                        <a:t>JPI</a:t>
                      </a:r>
                      <a:r>
                        <a:rPr lang="en-US" sz="2200" b="1" baseline="-25000" dirty="0">
                          <a:solidFill>
                            <a:srgbClr val="244270"/>
                          </a:solidFill>
                        </a:rPr>
                        <a:t>2017</a:t>
                      </a:r>
                    </a:p>
                  </a:txBody>
                  <a:tcPr marL="0" marR="0" anchor="b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Milk yield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–0.7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–7.9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18.4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–0.7</a:t>
                      </a:r>
                      <a:endParaRPr lang="en-US" sz="22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8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Fat yield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26.8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22.8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27.1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22.9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15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Protein yield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16.9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20.9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0.0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14.4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30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Productive life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 (PL)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12.1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10.3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12.2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6.6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6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Somatic cell score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 (SCS)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–4.0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–4.4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–2.3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–3.5</a:t>
                      </a:r>
                      <a:endParaRPr lang="en-US" sz="22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6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Udder composite 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(UC)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7.4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6.3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7.5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7.4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12.8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Feet/legs composite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 (FLC)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2.7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2.3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2.8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2.8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BA0000"/>
                          </a:solidFill>
                        </a:rPr>
                        <a:t>0.2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Body weight composite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 (BWC)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–5.3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–4.5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–5.3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–5.8</a:t>
                      </a:r>
                      <a:endParaRPr lang="en-US" sz="22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Daughter pregnancy rate 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(DPR)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6.7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5.7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6.8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17.8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Heifer conception rate 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(HCR)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1.4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1.2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1.4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2.4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Cow conception rate 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(CCR)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1.6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1.4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1.7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4.3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Calving ability index 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(CA$)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4.8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4.1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4.8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4.5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…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Cow livability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 (LIV)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7.3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6.2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7.4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4.9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Health trait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subindex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(HTH$)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2.3</a:t>
                      </a:r>
                    </a:p>
                  </a:txBody>
                  <a:tcPr marL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1.9</a:t>
                      </a:r>
                    </a:p>
                  </a:txBody>
                  <a:tcPr marR="32004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2.3</a:t>
                      </a:r>
                    </a:p>
                  </a:txBody>
                  <a:tcPr marL="0" marR="365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2.1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</a:rPr>
                        <a:t>…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85289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C4E845D-74A8-2F45-83E4-71DD724D72F9}"/>
              </a:ext>
            </a:extLst>
          </p:cNvPr>
          <p:cNvSpPr/>
          <p:nvPr/>
        </p:nvSpPr>
        <p:spPr>
          <a:xfrm>
            <a:off x="90436" y="6290021"/>
            <a:ext cx="65948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563F"/>
                </a:solidFill>
              </a:rPr>
              <a:t>Sources: </a:t>
            </a:r>
            <a:r>
              <a:rPr lang="en-US" sz="1200" b="1" dirty="0">
                <a:solidFill>
                  <a:srgbClr val="244270"/>
                </a:solidFill>
                <a:hlinkClick r:id="rId2"/>
              </a:rPr>
              <a:t>https://aipl.arsusda.gov/reference/nmcalc-2018.htm</a:t>
            </a:r>
            <a:r>
              <a:rPr lang="en-US" sz="1200" b="1" dirty="0">
                <a:solidFill>
                  <a:srgbClr val="244270"/>
                </a:solidFill>
              </a:rPr>
              <a:t>; </a:t>
            </a:r>
            <a:r>
              <a:rPr lang="en-US" sz="1200" b="1" dirty="0">
                <a:solidFill>
                  <a:srgbClr val="244270"/>
                </a:solidFill>
                <a:hlinkClick r:id="rId3"/>
              </a:rPr>
              <a:t>https://youtu.be/Ecjnh7b9O6Q</a:t>
            </a:r>
            <a:endParaRPr lang="en-US" sz="1200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37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 changes over time</a:t>
            </a:r>
          </a:p>
        </p:txBody>
      </p:sp>
      <p:graphicFrame>
        <p:nvGraphicFramePr>
          <p:cNvPr id="3" name="Group 1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091534"/>
              </p:ext>
            </p:extLst>
          </p:nvPr>
        </p:nvGraphicFramePr>
        <p:xfrm>
          <a:off x="90436" y="1043956"/>
          <a:ext cx="8943029" cy="5211318"/>
        </p:xfrm>
        <a:graphic>
          <a:graphicData uri="http://schemas.openxmlformats.org/drawingml/2006/table">
            <a:tbl>
              <a:tblPr/>
              <a:tblGrid>
                <a:gridCol w="87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8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8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8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8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8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8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8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8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834">
                  <a:extLst>
                    <a:ext uri="{9D8B030D-6E8A-4147-A177-3AD203B41FA5}">
                      <a16:colId xmlns:a16="http://schemas.microsoft.com/office/drawing/2014/main" val="261387146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Trait</a:t>
                      </a:r>
                    </a:p>
                  </a:txBody>
                  <a:tcPr marL="0" marR="0" marT="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Relative emphasis on traits (%)</a:t>
                      </a:r>
                    </a:p>
                  </a:txBody>
                  <a:tcPr marL="0" marR="0" marT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Humnst777 BT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563F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56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523C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56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PD$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1971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MFP$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1976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CY$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1984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1994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2000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2003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2006</a:t>
                      </a:r>
                    </a:p>
                  </a:txBody>
                  <a:tcPr marL="0" marR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2010</a:t>
                      </a:r>
                    </a:p>
                  </a:txBody>
                  <a:tcPr marL="0" marR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2014</a:t>
                      </a:r>
                    </a:p>
                  </a:txBody>
                  <a:tcPr marL="0" marR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2017</a:t>
                      </a:r>
                    </a:p>
                  </a:txBody>
                  <a:tcPr marL="0" marR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  <a:b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</a:b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2018</a:t>
                      </a:r>
                    </a:p>
                  </a:txBody>
                  <a:tcPr marL="0" marR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Milk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52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–2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6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0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0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0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Fat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48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46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45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25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21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22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23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19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22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24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Protein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53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43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36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33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23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16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20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18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PL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20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11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22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19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13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12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SCS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–6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–9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–9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–9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–10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UC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6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8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FLC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BWC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–3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–4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–6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BA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DPR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9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11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SCE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BA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DCE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2286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BA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CA$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6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HCR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CCR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LIV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HTH$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3787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39832F8-40E3-BD49-91F6-1B6586276B85}"/>
              </a:ext>
            </a:extLst>
          </p:cNvPr>
          <p:cNvSpPr/>
          <p:nvPr/>
        </p:nvSpPr>
        <p:spPr>
          <a:xfrm>
            <a:off x="90436" y="6290021"/>
            <a:ext cx="52088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563F"/>
                </a:solidFill>
              </a:rPr>
              <a:t>Source: </a:t>
            </a:r>
            <a:r>
              <a:rPr lang="en-US" sz="1200" b="1" dirty="0">
                <a:solidFill>
                  <a:srgbClr val="244270"/>
                </a:solidFill>
              </a:rPr>
              <a:t>https://</a:t>
            </a:r>
            <a:r>
              <a:rPr lang="en-US" sz="1200" b="1" dirty="0" err="1">
                <a:solidFill>
                  <a:srgbClr val="244270"/>
                </a:solidFill>
              </a:rPr>
              <a:t>aipl.arsusda.gov</a:t>
            </a:r>
            <a:r>
              <a:rPr lang="en-US" sz="1200" b="1" dirty="0">
                <a:solidFill>
                  <a:srgbClr val="244270"/>
                </a:solidFill>
              </a:rPr>
              <a:t>/reference/nmcalc-2018.htm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FFF1F77-03E8-2247-9BA8-702630DAD54E}"/>
              </a:ext>
            </a:extLst>
          </p:cNvPr>
          <p:cNvSpPr/>
          <p:nvPr/>
        </p:nvSpPr>
        <p:spPr>
          <a:xfrm>
            <a:off x="8502870" y="4435366"/>
            <a:ext cx="315310" cy="483475"/>
          </a:xfrm>
          <a:prstGeom prst="roundRect">
            <a:avLst/>
          </a:prstGeom>
          <a:noFill/>
          <a:ln w="38100">
            <a:solidFill>
              <a:srgbClr val="B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10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trend </a:t>
            </a:r>
            <a:r>
              <a:rPr lang="en-US" dirty="0">
                <a:solidFill>
                  <a:srgbClr val="FFFF00"/>
                </a:solidFill>
              </a:rPr>
              <a:t>(NM$)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F7214-4508-F24E-B4DD-F1AADFC8C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3" y="1099970"/>
            <a:ext cx="8544589" cy="51702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6C3836-C312-C04C-A081-2CAE2376608A}"/>
              </a:ext>
            </a:extLst>
          </p:cNvPr>
          <p:cNvSpPr/>
          <p:nvPr/>
        </p:nvSpPr>
        <p:spPr>
          <a:xfrm>
            <a:off x="90436" y="6290021"/>
            <a:ext cx="69735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563F"/>
                </a:solidFill>
              </a:rPr>
              <a:t>Source: </a:t>
            </a:r>
            <a:r>
              <a:rPr lang="en-US" sz="1200" b="1" dirty="0">
                <a:solidFill>
                  <a:srgbClr val="244270"/>
                </a:solidFill>
              </a:rPr>
              <a:t>https://</a:t>
            </a:r>
            <a:r>
              <a:rPr lang="en-US" sz="1200" b="1" dirty="0" err="1">
                <a:solidFill>
                  <a:srgbClr val="244270"/>
                </a:solidFill>
              </a:rPr>
              <a:t>queries.uscdcb.com</a:t>
            </a:r>
            <a:r>
              <a:rPr lang="en-US" sz="1200" b="1" dirty="0">
                <a:solidFill>
                  <a:srgbClr val="244270"/>
                </a:solidFill>
              </a:rPr>
              <a:t>/</a:t>
            </a:r>
            <a:r>
              <a:rPr lang="en-US" sz="1200" b="1" dirty="0" err="1">
                <a:solidFill>
                  <a:srgbClr val="244270"/>
                </a:solidFill>
              </a:rPr>
              <a:t>eval</a:t>
            </a:r>
            <a:r>
              <a:rPr lang="en-US" sz="1200" b="1" dirty="0">
                <a:solidFill>
                  <a:srgbClr val="244270"/>
                </a:solidFill>
              </a:rPr>
              <a:t>/summary/</a:t>
            </a:r>
            <a:r>
              <a:rPr lang="en-US" sz="1200" b="1" dirty="0" err="1">
                <a:solidFill>
                  <a:srgbClr val="244270"/>
                </a:solidFill>
              </a:rPr>
              <a:t>trend.cfm?R_Menu</a:t>
            </a:r>
            <a:r>
              <a:rPr lang="en-US" sz="1200" b="1" dirty="0">
                <a:solidFill>
                  <a:srgbClr val="244270"/>
                </a:solidFill>
              </a:rPr>
              <a:t>=</a:t>
            </a:r>
            <a:r>
              <a:rPr lang="en-US" sz="1200" b="1" dirty="0" err="1">
                <a:solidFill>
                  <a:srgbClr val="244270"/>
                </a:solidFill>
              </a:rPr>
              <a:t>JE.nm#StartBody</a:t>
            </a:r>
            <a:endParaRPr lang="en-US" sz="1200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84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others include in their TMI?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B97D0D-D9BF-DF47-8B48-C4318EED0B01}"/>
              </a:ext>
            </a:extLst>
          </p:cNvPr>
          <p:cNvSpPr/>
          <p:nvPr/>
        </p:nvSpPr>
        <p:spPr>
          <a:xfrm>
            <a:off x="90436" y="6090329"/>
            <a:ext cx="81594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563F"/>
                </a:solidFill>
              </a:rPr>
              <a:t>Source: </a:t>
            </a:r>
            <a:r>
              <a:rPr lang="en-US" sz="1200" b="1" dirty="0">
                <a:solidFill>
                  <a:srgbClr val="244270"/>
                </a:solidFill>
              </a:rPr>
              <a:t>Modified from Figure 4 of Cole and </a:t>
            </a:r>
            <a:r>
              <a:rPr lang="en-US" sz="1200" b="1" dirty="0" err="1">
                <a:solidFill>
                  <a:srgbClr val="244270"/>
                </a:solidFill>
              </a:rPr>
              <a:t>VanRaden</a:t>
            </a:r>
            <a:r>
              <a:rPr lang="en-US" sz="1200" b="1" dirty="0">
                <a:solidFill>
                  <a:srgbClr val="244270"/>
                </a:solidFill>
              </a:rPr>
              <a:t> (2018; </a:t>
            </a:r>
            <a:r>
              <a:rPr lang="en-US" sz="1200" b="1" dirty="0">
                <a:solidFill>
                  <a:srgbClr val="244270"/>
                </a:solidFill>
                <a:hlinkClick r:id="rId2"/>
              </a:rPr>
              <a:t>https://doi.org/10.3168/jds.2017-13335</a:t>
            </a:r>
            <a:r>
              <a:rPr lang="en-US" sz="1200" b="1" dirty="0">
                <a:solidFill>
                  <a:srgbClr val="244270"/>
                </a:solidFill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1D6B20-9B24-EB42-B1E8-9609B5216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301"/>
            <a:ext cx="9144000" cy="457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new traits?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34440"/>
            <a:ext cx="8229600" cy="5029200"/>
          </a:xfrm>
        </p:spPr>
        <p:txBody>
          <a:bodyPr/>
          <a:lstStyle/>
          <a:p>
            <a:pPr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Changes in production </a:t>
            </a:r>
            <a:r>
              <a:rPr lang="en-US" dirty="0">
                <a:solidFill>
                  <a:srgbClr val="BA0000"/>
                </a:solidFill>
              </a:rPr>
              <a:t>economics</a:t>
            </a:r>
          </a:p>
          <a:p>
            <a:pPr>
              <a:lnSpc>
                <a:spcPts val="2800"/>
              </a:lnSpc>
              <a:spcAft>
                <a:spcPts val="2400"/>
              </a:spcAft>
              <a:buClr>
                <a:schemeClr val="tx1"/>
              </a:buClr>
            </a:pPr>
            <a:r>
              <a:rPr lang="en-US" dirty="0">
                <a:solidFill>
                  <a:srgbClr val="BA0000"/>
                </a:solidFill>
              </a:rPr>
              <a:t>Technology</a:t>
            </a:r>
            <a:r>
              <a:rPr lang="en-US" dirty="0"/>
              <a:t> produces new phenotypes or reduces costs of collecting them</a:t>
            </a:r>
          </a:p>
          <a:p>
            <a:pPr lvl="1"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New traits can be </a:t>
            </a:r>
            <a:r>
              <a:rPr lang="en-US" dirty="0">
                <a:solidFill>
                  <a:srgbClr val="BA0000"/>
                </a:solidFill>
              </a:rPr>
              <a:t>predicted</a:t>
            </a:r>
            <a:r>
              <a:rPr lang="en-US" dirty="0"/>
              <a:t> on all genotyped animals without collecting progeny records</a:t>
            </a:r>
          </a:p>
          <a:p>
            <a:pPr lvl="1"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Phenotyping costs are </a:t>
            </a:r>
            <a:r>
              <a:rPr lang="en-US" dirty="0">
                <a:solidFill>
                  <a:srgbClr val="BA0000"/>
                </a:solidFill>
              </a:rPr>
              <a:t>shared</a:t>
            </a:r>
            <a:r>
              <a:rPr lang="en-US" dirty="0"/>
              <a:t> among millions of animals</a:t>
            </a:r>
          </a:p>
          <a:p>
            <a:pPr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Better understanding of </a:t>
            </a:r>
            <a:r>
              <a:rPr lang="en-US" dirty="0">
                <a:solidFill>
                  <a:srgbClr val="BA0000"/>
                </a:solidFill>
              </a:rPr>
              <a:t>biology</a:t>
            </a:r>
          </a:p>
          <a:p>
            <a:pPr>
              <a:lnSpc>
                <a:spcPts val="2800"/>
              </a:lnSpc>
            </a:pPr>
            <a:r>
              <a:rPr lang="en-US" dirty="0"/>
              <a:t>Recent </a:t>
            </a:r>
            <a:r>
              <a:rPr lang="en-US" dirty="0">
                <a:solidFill>
                  <a:srgbClr val="BA0000"/>
                </a:solidFill>
              </a:rPr>
              <a:t>review</a:t>
            </a:r>
            <a:r>
              <a:rPr lang="en-US" dirty="0"/>
              <a:t> by Egger-Danner et al.</a:t>
            </a:r>
            <a:r>
              <a:rPr lang="en-US" dirty="0">
                <a:solidFill>
                  <a:srgbClr val="00563F"/>
                </a:solidFill>
              </a:rPr>
              <a:t> (Animal, 2015)</a:t>
            </a:r>
            <a:endParaRPr lang="en-US" i="1" dirty="0">
              <a:solidFill>
                <a:srgbClr val="00563F"/>
              </a:solidFill>
            </a:endParaRPr>
          </a:p>
          <a:p>
            <a:pPr>
              <a:lnSpc>
                <a:spcPts val="2800"/>
              </a:lnSpc>
            </a:pPr>
            <a:endParaRPr lang="en-US" dirty="0"/>
          </a:p>
          <a:p>
            <a:pPr>
              <a:lnSpc>
                <a:spcPts val="28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68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dirty="0"/>
              <a:t>What are </a:t>
            </a:r>
            <a:r>
              <a:rPr lang="en-US" dirty="0">
                <a:solidFill>
                  <a:srgbClr val="00523C"/>
                </a:solidFill>
              </a:rPr>
              <a:t>breeding indices</a:t>
            </a:r>
            <a:r>
              <a:rPr lang="en-US" dirty="0"/>
              <a:t>?</a:t>
            </a:r>
          </a:p>
          <a:p>
            <a:pPr>
              <a:spcAft>
                <a:spcPts val="2400"/>
              </a:spcAft>
            </a:pPr>
            <a:r>
              <a:rPr lang="en-US" dirty="0"/>
              <a:t>Why do we use them?</a:t>
            </a:r>
          </a:p>
          <a:p>
            <a:pPr>
              <a:spcAft>
                <a:spcPts val="2400"/>
              </a:spcAft>
            </a:pPr>
            <a:r>
              <a:rPr lang="en-US" dirty="0"/>
              <a:t>How do we construct them?</a:t>
            </a:r>
          </a:p>
          <a:p>
            <a:pPr>
              <a:spcAft>
                <a:spcPts val="2400"/>
              </a:spcAft>
            </a:pPr>
            <a:r>
              <a:rPr lang="en-US" dirty="0"/>
              <a:t>What traits are in current indices?</a:t>
            </a:r>
          </a:p>
          <a:p>
            <a:pPr>
              <a:spcAft>
                <a:spcPts val="2400"/>
              </a:spcAft>
            </a:pPr>
            <a:r>
              <a:rPr lang="en-US" dirty="0"/>
              <a:t>What traits should be in future indices?</a:t>
            </a:r>
          </a:p>
          <a:p>
            <a:r>
              <a:rPr lang="en-US" dirty="0"/>
              <a:t>Are there alternatives to breeding indices?</a:t>
            </a:r>
          </a:p>
        </p:txBody>
      </p:sp>
    </p:spTree>
    <p:extLst>
      <p:ext uri="{BB962C8B-B14F-4D97-AF65-F5344CB8AC3E}">
        <p14:creationId xmlns:p14="http://schemas.microsoft.com/office/powerpoint/2010/main" val="1391071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new traits come from?</a:t>
            </a:r>
          </a:p>
        </p:txBody>
      </p:sp>
      <p:pic>
        <p:nvPicPr>
          <p:cNvPr id="9" name="Picture 8" descr="Amish_dairy_farm_3.jpg"/>
          <p:cNvPicPr>
            <a:picLocks noChangeAspect="1"/>
          </p:cNvPicPr>
          <p:nvPr/>
        </p:nvPicPr>
        <p:blipFill>
          <a:blip r:embed="rId3" cstate="print">
            <a:lum bright="-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" b="9702"/>
          <a:stretch>
            <a:fillRect/>
          </a:stretch>
        </p:blipFill>
        <p:spPr>
          <a:xfrm>
            <a:off x="0" y="913095"/>
            <a:ext cx="9162288" cy="54314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46787" y="6330169"/>
            <a:ext cx="70247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563F"/>
                </a:solidFill>
              </a:rPr>
              <a:t>Source: </a:t>
            </a:r>
            <a:r>
              <a:rPr lang="en-US" sz="1200" b="1" dirty="0">
                <a:solidFill>
                  <a:srgbClr val="244270"/>
                </a:solidFill>
                <a:hlinkClick r:id="rId4"/>
              </a:rPr>
              <a:t>http://commons.wikimedia.org/wiki/File:Amish_dairy_farm_3.jpg</a:t>
            </a:r>
            <a:endParaRPr lang="en-US" sz="1200" b="1" dirty="0">
              <a:solidFill>
                <a:srgbClr val="24427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383" y="4270512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Parlor: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chemeClr val="bg1"/>
                </a:solidFill>
              </a:rPr>
              <a:t>yield, composition, milking speed, conductivity, progesterone, temperature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9116" y="5506353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Pasture: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FFFFFF"/>
                </a:solidFill>
              </a:rPr>
              <a:t>soil type/composition, nutrient composition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7800" y="459849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Silo/bunker: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FFFFFF"/>
                </a:solidFill>
              </a:rPr>
              <a:t>ration composition, nutrient profiles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383" y="202858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Cow: </a:t>
            </a:r>
            <a:r>
              <a:rPr lang="en-US" sz="1800" b="1" dirty="0">
                <a:solidFill>
                  <a:schemeClr val="bg1"/>
                </a:solidFill>
              </a:rPr>
              <a:t>Body temperature, activity, rumination time, feed &amp; water intake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9565" y="2316823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Herdsmen/consultants: </a:t>
            </a:r>
            <a:r>
              <a:rPr lang="en-US" sz="1800" b="1" dirty="0">
                <a:solidFill>
                  <a:schemeClr val="bg1"/>
                </a:solidFill>
              </a:rPr>
              <a:t>Health events, foot/claw health, veterinary treatments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1143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Barn: </a:t>
            </a:r>
            <a:r>
              <a:rPr lang="en-US" sz="1800" b="1" dirty="0">
                <a:solidFill>
                  <a:schemeClr val="bg1"/>
                </a:solidFill>
              </a:rPr>
              <a:t>Flooring type, bedding materials, density, weather 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87712" y="5489207"/>
            <a:ext cx="419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Laboratory/milk plant: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FFFFFF"/>
                </a:solidFill>
              </a:rPr>
              <a:t>detailed milk composition</a:t>
            </a:r>
            <a:r>
              <a:rPr lang="en-US" sz="1800" b="1">
                <a:solidFill>
                  <a:srgbClr val="FFFFFF"/>
                </a:solidFill>
              </a:rPr>
              <a:t>, mid-infrared spectral data</a:t>
            </a:r>
            <a:endParaRPr lang="en-US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3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new phenotypes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2000" dirty="0"/>
              <a:t>Claw health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  <a:buNone/>
            </a:pPr>
            <a:r>
              <a:rPr lang="en-US" sz="2000" dirty="0"/>
              <a:t>	</a:t>
            </a:r>
            <a:r>
              <a:rPr lang="en-US" sz="2000" dirty="0">
                <a:solidFill>
                  <a:srgbClr val="00523C"/>
                </a:solidFill>
              </a:rPr>
              <a:t>(</a:t>
            </a:r>
            <a:r>
              <a:rPr lang="en-US" sz="2000" dirty="0" err="1">
                <a:solidFill>
                  <a:srgbClr val="00523C"/>
                </a:solidFill>
              </a:rPr>
              <a:t>Heringstad</a:t>
            </a:r>
            <a:r>
              <a:rPr lang="en-US" sz="2000" dirty="0">
                <a:solidFill>
                  <a:srgbClr val="00523C"/>
                </a:solidFill>
              </a:rPr>
              <a:t> et al., 2018)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2000" dirty="0"/>
              <a:t>Cow health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  <a:buNone/>
            </a:pPr>
            <a:r>
              <a:rPr lang="en-US" sz="2000" dirty="0">
                <a:solidFill>
                  <a:srgbClr val="00563F"/>
                </a:solidFill>
              </a:rPr>
              <a:t>	</a:t>
            </a:r>
            <a:r>
              <a:rPr lang="en-US" sz="2000" dirty="0">
                <a:solidFill>
                  <a:srgbClr val="00523C"/>
                </a:solidFill>
              </a:rPr>
              <a:t>(Parker Gaddis et al., 2015)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2000" dirty="0"/>
              <a:t>Embryonic development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  <a:buNone/>
            </a:pPr>
            <a:r>
              <a:rPr lang="en-US" sz="2000" dirty="0">
                <a:solidFill>
                  <a:srgbClr val="00563F"/>
                </a:solidFill>
              </a:rPr>
              <a:t>	</a:t>
            </a:r>
            <a:r>
              <a:rPr lang="en-US" sz="2000" dirty="0">
                <a:solidFill>
                  <a:srgbClr val="00523C"/>
                </a:solidFill>
              </a:rPr>
              <a:t>(Cochran et al., 2013)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2000" dirty="0"/>
              <a:t>Immune response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  <a:buNone/>
            </a:pPr>
            <a:r>
              <a:rPr lang="en-US" sz="2000" dirty="0"/>
              <a:t>	</a:t>
            </a:r>
            <a:r>
              <a:rPr lang="en-US" sz="2000" dirty="0">
                <a:solidFill>
                  <a:srgbClr val="00523C"/>
                </a:solidFill>
              </a:rPr>
              <a:t>(Thompson-Crispi et al., 2013)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2000" dirty="0"/>
              <a:t>Methane production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  <a:buNone/>
            </a:pPr>
            <a:r>
              <a:rPr lang="en-US" sz="2000" dirty="0"/>
              <a:t>	</a:t>
            </a:r>
            <a:r>
              <a:rPr lang="en-US" sz="2000" dirty="0">
                <a:solidFill>
                  <a:srgbClr val="00523C"/>
                </a:solidFill>
              </a:rPr>
              <a:t>(de Haas et al., 2011)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</a:pPr>
            <a:r>
              <a:rPr lang="en-US" sz="2000" dirty="0"/>
              <a:t>Milk fatty acid composition </a:t>
            </a:r>
            <a:r>
              <a:rPr lang="en-US" sz="2000" dirty="0">
                <a:solidFill>
                  <a:srgbClr val="00523C"/>
                </a:solidFill>
              </a:rPr>
              <a:t>(</a:t>
            </a:r>
            <a:r>
              <a:rPr lang="en-US" sz="2000" dirty="0" err="1">
                <a:solidFill>
                  <a:srgbClr val="00523C"/>
                </a:solidFill>
              </a:rPr>
              <a:t>Soyeurt</a:t>
            </a:r>
            <a:r>
              <a:rPr lang="en-US" sz="2000" dirty="0">
                <a:solidFill>
                  <a:srgbClr val="00523C"/>
                </a:solidFill>
              </a:rPr>
              <a:t> et al., 2011)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2000" dirty="0"/>
              <a:t>Persistency of lactation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  <a:buNone/>
            </a:pPr>
            <a:r>
              <a:rPr lang="en-US" sz="2000" dirty="0">
                <a:solidFill>
                  <a:srgbClr val="00563F"/>
                </a:solidFill>
              </a:rPr>
              <a:t>	</a:t>
            </a:r>
            <a:r>
              <a:rPr lang="en-US" sz="2000" dirty="0">
                <a:solidFill>
                  <a:srgbClr val="00523C"/>
                </a:solidFill>
              </a:rPr>
              <a:t>(Cole et al., 2009)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2000" dirty="0"/>
              <a:t>Thermoregulation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rgbClr val="00563F"/>
                </a:solidFill>
              </a:rPr>
              <a:t>	</a:t>
            </a:r>
            <a:r>
              <a:rPr lang="en-US" sz="2000" dirty="0">
                <a:solidFill>
                  <a:srgbClr val="00523C"/>
                </a:solidFill>
              </a:rPr>
              <a:t>(</a:t>
            </a:r>
            <a:r>
              <a:rPr lang="en-US" sz="2000" dirty="0" err="1">
                <a:solidFill>
                  <a:srgbClr val="00523C"/>
                </a:solidFill>
              </a:rPr>
              <a:t>Dikmen</a:t>
            </a:r>
            <a:r>
              <a:rPr lang="en-US" sz="2000" dirty="0">
                <a:solidFill>
                  <a:srgbClr val="00523C"/>
                </a:solidFill>
              </a:rPr>
              <a:t> et al., 2013)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</a:pPr>
            <a:endParaRPr lang="en-US" sz="2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1900" dirty="0"/>
              <a:t>Residual feed intake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  <a:buNone/>
            </a:pPr>
            <a:r>
              <a:rPr lang="en-US" sz="1900" dirty="0">
                <a:solidFill>
                  <a:srgbClr val="00563F"/>
                </a:solidFill>
              </a:rPr>
              <a:t>	</a:t>
            </a:r>
            <a:r>
              <a:rPr lang="en-US" sz="1900" dirty="0">
                <a:solidFill>
                  <a:srgbClr val="00523C"/>
                </a:solidFill>
              </a:rPr>
              <a:t>(Connor et al., 2013)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1900" dirty="0" err="1"/>
              <a:t>Cheesemaking</a:t>
            </a:r>
            <a:r>
              <a:rPr lang="en-US" sz="1900" dirty="0"/>
              <a:t> properties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  <a:buNone/>
            </a:pPr>
            <a:r>
              <a:rPr lang="en-US" sz="1900" dirty="0">
                <a:solidFill>
                  <a:srgbClr val="00563F"/>
                </a:solidFill>
              </a:rPr>
              <a:t>	</a:t>
            </a:r>
            <a:r>
              <a:rPr lang="en-US" sz="1900" dirty="0">
                <a:solidFill>
                  <a:srgbClr val="00523C"/>
                </a:solidFill>
              </a:rPr>
              <a:t>(De </a:t>
            </a:r>
            <a:r>
              <a:rPr lang="en-US" sz="1900" dirty="0" err="1">
                <a:solidFill>
                  <a:srgbClr val="00523C"/>
                </a:solidFill>
              </a:rPr>
              <a:t>Marchi</a:t>
            </a:r>
            <a:r>
              <a:rPr lang="en-US" sz="1900" dirty="0">
                <a:solidFill>
                  <a:srgbClr val="00523C"/>
                </a:solidFill>
              </a:rPr>
              <a:t> et al., 2009)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1900" dirty="0" err="1"/>
              <a:t>Superovulation</a:t>
            </a:r>
            <a:r>
              <a:rPr lang="en-US" sz="1900" dirty="0"/>
              <a:t> &amp; embryo transfer</a:t>
            </a:r>
          </a:p>
          <a:p>
            <a:pPr marL="228600" indent="-228600">
              <a:lnSpc>
                <a:spcPts val="1900"/>
              </a:lnSpc>
              <a:buNone/>
            </a:pPr>
            <a:r>
              <a:rPr lang="en-US" sz="1900" dirty="0">
                <a:solidFill>
                  <a:srgbClr val="00563F"/>
                </a:solidFill>
              </a:rPr>
              <a:t>	</a:t>
            </a:r>
            <a:r>
              <a:rPr lang="en-US" sz="1900" dirty="0">
                <a:solidFill>
                  <a:srgbClr val="00523C"/>
                </a:solidFill>
              </a:rPr>
              <a:t>(Parker Gaddis et al., 2017)</a:t>
            </a:r>
          </a:p>
          <a:p>
            <a:pPr marL="228600" indent="-228600">
              <a:lnSpc>
                <a:spcPts val="1900"/>
              </a:lnSpc>
            </a:pPr>
            <a:r>
              <a:rPr lang="en-US" sz="1900" dirty="0"/>
              <a:t>Adaptation to automated </a:t>
            </a:r>
            <a:r>
              <a:rPr lang="en-US" sz="1900" dirty="0">
                <a:solidFill>
                  <a:srgbClr val="244270"/>
                </a:solidFill>
              </a:rPr>
              <a:t>(robotic) </a:t>
            </a:r>
            <a:r>
              <a:rPr lang="en-US" sz="1900" dirty="0"/>
              <a:t>milking </a:t>
            </a:r>
            <a:r>
              <a:rPr lang="en-US" sz="1900" dirty="0">
                <a:solidFill>
                  <a:srgbClr val="00523C"/>
                </a:solidFill>
              </a:rPr>
              <a:t>(</a:t>
            </a:r>
            <a:r>
              <a:rPr lang="en-US" sz="1900" dirty="0" err="1">
                <a:solidFill>
                  <a:srgbClr val="00523C"/>
                </a:solidFill>
              </a:rPr>
              <a:t>Vosman</a:t>
            </a:r>
            <a:r>
              <a:rPr lang="en-US" sz="1900" dirty="0">
                <a:solidFill>
                  <a:srgbClr val="00523C"/>
                </a:solidFill>
              </a:rPr>
              <a:t> et al., 2014)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1900" dirty="0"/>
              <a:t>Metabolic diseases 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  <a:buNone/>
            </a:pPr>
            <a:r>
              <a:rPr lang="en-US" sz="1900" dirty="0">
                <a:solidFill>
                  <a:srgbClr val="00563F"/>
                </a:solidFill>
              </a:rPr>
              <a:t>	</a:t>
            </a:r>
            <a:r>
              <a:rPr lang="en-US" sz="1900" dirty="0">
                <a:solidFill>
                  <a:srgbClr val="00523C"/>
                </a:solidFill>
              </a:rPr>
              <a:t>(Pryce et al., 2016)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1900" dirty="0"/>
              <a:t>Udder health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  <a:buNone/>
            </a:pPr>
            <a:r>
              <a:rPr lang="en-US" sz="1900" dirty="0">
                <a:solidFill>
                  <a:srgbClr val="00563F"/>
                </a:solidFill>
              </a:rPr>
              <a:t>	</a:t>
            </a:r>
            <a:r>
              <a:rPr lang="en-US" sz="1900" dirty="0">
                <a:solidFill>
                  <a:srgbClr val="00523C"/>
                </a:solidFill>
              </a:rPr>
              <a:t>(</a:t>
            </a:r>
            <a:r>
              <a:rPr lang="en-US" sz="1900" dirty="0" err="1">
                <a:solidFill>
                  <a:srgbClr val="00523C"/>
                </a:solidFill>
              </a:rPr>
              <a:t>Soyeurt</a:t>
            </a:r>
            <a:r>
              <a:rPr lang="en-US" sz="1900" dirty="0">
                <a:solidFill>
                  <a:srgbClr val="00523C"/>
                </a:solidFill>
              </a:rPr>
              <a:t> et al., 2012)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1900" dirty="0"/>
              <a:t>Cow temperament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  <a:buNone/>
            </a:pPr>
            <a:r>
              <a:rPr lang="en-US" sz="1900" dirty="0">
                <a:solidFill>
                  <a:srgbClr val="00563F"/>
                </a:solidFill>
              </a:rPr>
              <a:t>	</a:t>
            </a:r>
            <a:r>
              <a:rPr lang="en-US" sz="1900" dirty="0">
                <a:solidFill>
                  <a:srgbClr val="00523C"/>
                </a:solidFill>
              </a:rPr>
              <a:t>(Kramer et al., 2013)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</a:pPr>
            <a:r>
              <a:rPr lang="en-US" sz="1900" dirty="0"/>
              <a:t>Milking efficiency</a:t>
            </a:r>
          </a:p>
          <a:p>
            <a:pPr marL="228600" indent="-228600">
              <a:lnSpc>
                <a:spcPts val="1900"/>
              </a:lnSpc>
              <a:spcAft>
                <a:spcPts val="0"/>
              </a:spcAft>
              <a:buNone/>
            </a:pPr>
            <a:r>
              <a:rPr lang="en-US" sz="1900" dirty="0">
                <a:solidFill>
                  <a:srgbClr val="00563F"/>
                </a:solidFill>
              </a:rPr>
              <a:t>	</a:t>
            </a:r>
            <a:r>
              <a:rPr lang="en-US" sz="1900" dirty="0">
                <a:solidFill>
                  <a:srgbClr val="00523C"/>
                </a:solidFill>
              </a:rPr>
              <a:t>(</a:t>
            </a:r>
            <a:r>
              <a:rPr lang="en-US" sz="1900" dirty="0" err="1">
                <a:solidFill>
                  <a:srgbClr val="00523C"/>
                </a:solidFill>
              </a:rPr>
              <a:t>Lovendahl</a:t>
            </a:r>
            <a:r>
              <a:rPr lang="en-US" sz="1900" dirty="0">
                <a:solidFill>
                  <a:srgbClr val="00523C"/>
                </a:solidFill>
              </a:rPr>
              <a:t> et al., 2012)</a:t>
            </a:r>
          </a:p>
          <a:p>
            <a:pPr marL="228600" indent="-228600">
              <a:lnSpc>
                <a:spcPts val="1900"/>
              </a:lnSpc>
              <a:spcAft>
                <a:spcPts val="900"/>
              </a:spcAft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035436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2880"/>
            <a:ext cx="7848600" cy="639762"/>
          </a:xfrm>
        </p:spPr>
        <p:txBody>
          <a:bodyPr/>
          <a:lstStyle/>
          <a:p>
            <a:r>
              <a:rPr lang="en-US" dirty="0"/>
              <a:t>What do current phenotypes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en-GB" dirty="0"/>
              <a:t>Low dimensionality</a:t>
            </a:r>
          </a:p>
          <a:p>
            <a:pPr lvl="1">
              <a:lnSpc>
                <a:spcPts val="2800"/>
              </a:lnSpc>
            </a:pPr>
            <a:r>
              <a:rPr lang="en-GB" dirty="0"/>
              <a:t>Usually </a:t>
            </a:r>
            <a:r>
              <a:rPr lang="en-GB" dirty="0">
                <a:solidFill>
                  <a:srgbClr val="BA0000"/>
                </a:solidFill>
              </a:rPr>
              <a:t>few</a:t>
            </a:r>
            <a:r>
              <a:rPr lang="en-GB" dirty="0"/>
              <a:t> observations per lactation</a:t>
            </a:r>
          </a:p>
          <a:p>
            <a:pPr lvl="1">
              <a:lnSpc>
                <a:spcPts val="2800"/>
              </a:lnSpc>
            </a:pPr>
            <a:r>
              <a:rPr lang="en-GB" dirty="0"/>
              <a:t>Close </a:t>
            </a:r>
            <a:r>
              <a:rPr lang="en-GB" dirty="0">
                <a:solidFill>
                  <a:srgbClr val="BA0000"/>
                </a:solidFill>
              </a:rPr>
              <a:t>correspondence </a:t>
            </a:r>
            <a:r>
              <a:rPr lang="en-GB" dirty="0"/>
              <a:t>of phenotypes with values measured</a:t>
            </a:r>
          </a:p>
          <a:p>
            <a:pPr lvl="1">
              <a:lnSpc>
                <a:spcPts val="2800"/>
              </a:lnSpc>
            </a:pPr>
            <a:r>
              <a:rPr lang="en-GB" dirty="0"/>
              <a:t>Easy </a:t>
            </a:r>
            <a:r>
              <a:rPr lang="en-GB" dirty="0">
                <a:solidFill>
                  <a:srgbClr val="BA0000"/>
                </a:solidFill>
              </a:rPr>
              <a:t>transmission</a:t>
            </a:r>
            <a:r>
              <a:rPr lang="en-GB" dirty="0"/>
              <a:t> and </a:t>
            </a:r>
            <a:r>
              <a:rPr lang="en-GB" dirty="0">
                <a:solidFill>
                  <a:srgbClr val="BA0000"/>
                </a:solidFill>
              </a:rPr>
              <a:t>storage</a:t>
            </a:r>
          </a:p>
          <a:p>
            <a:pPr lvl="1">
              <a:lnSpc>
                <a:spcPts val="2800"/>
              </a:lnSpc>
            </a:pPr>
            <a:r>
              <a:rPr lang="en-GB" dirty="0"/>
              <a:t>Costs of data recording are relatively </a:t>
            </a:r>
            <a:r>
              <a:rPr lang="en-GB" dirty="0">
                <a:solidFill>
                  <a:srgbClr val="BA0000"/>
                </a:solidFill>
              </a:rPr>
              <a:t>low</a:t>
            </a:r>
          </a:p>
          <a:p>
            <a:pPr>
              <a:lnSpc>
                <a:spcPts val="2800"/>
              </a:lnSpc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6DA66-25FA-D84D-83EA-69CFAEEEB9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74706" b="11961"/>
          <a:stretch/>
        </p:blipFill>
        <p:spPr>
          <a:xfrm>
            <a:off x="62752" y="4703465"/>
            <a:ext cx="9000564" cy="80086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703718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new phenotypes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600"/>
              </a:lnSpc>
            </a:pPr>
            <a:r>
              <a:rPr lang="en-GB" sz="2600" dirty="0"/>
              <a:t>High dimensionality</a:t>
            </a:r>
          </a:p>
          <a:p>
            <a:pPr lvl="1">
              <a:lnSpc>
                <a:spcPts val="2600"/>
              </a:lnSpc>
              <a:buClr>
                <a:srgbClr val="000000"/>
              </a:buClr>
            </a:pPr>
            <a:r>
              <a:rPr lang="en-GB" sz="2600" i="1" dirty="0">
                <a:solidFill>
                  <a:srgbClr val="244270"/>
                </a:solidFill>
              </a:rPr>
              <a:t>Example:</a:t>
            </a:r>
            <a:r>
              <a:rPr lang="en-GB" sz="2600" dirty="0"/>
              <a:t> MIR produces </a:t>
            </a:r>
            <a:r>
              <a:rPr lang="en-GB" sz="2600" dirty="0">
                <a:solidFill>
                  <a:srgbClr val="BA0000"/>
                </a:solidFill>
              </a:rPr>
              <a:t>1,060</a:t>
            </a:r>
            <a:r>
              <a:rPr lang="en-GB" sz="2600" dirty="0"/>
              <a:t> points/observation</a:t>
            </a:r>
          </a:p>
          <a:p>
            <a:pPr lvl="1">
              <a:lnSpc>
                <a:spcPts val="2600"/>
              </a:lnSpc>
              <a:buClr>
                <a:srgbClr val="000000"/>
              </a:buClr>
            </a:pPr>
            <a:r>
              <a:rPr lang="en-GB" sz="2600" dirty="0">
                <a:solidFill>
                  <a:srgbClr val="BA0000"/>
                </a:solidFill>
              </a:rPr>
              <a:t>Disconnect</a:t>
            </a:r>
            <a:r>
              <a:rPr lang="en-GB" sz="2600" dirty="0"/>
              <a:t> between trait and measurement</a:t>
            </a:r>
          </a:p>
          <a:p>
            <a:pPr lvl="1">
              <a:lnSpc>
                <a:spcPts val="2600"/>
              </a:lnSpc>
              <a:buClr>
                <a:schemeClr val="tx1"/>
              </a:buClr>
            </a:pPr>
            <a:r>
              <a:rPr lang="en-GB" sz="2600" dirty="0">
                <a:solidFill>
                  <a:srgbClr val="B00000"/>
                </a:solidFill>
              </a:rPr>
              <a:t>More resources</a:t>
            </a:r>
            <a:r>
              <a:rPr lang="en-GB" sz="2600" dirty="0"/>
              <a:t> needed for transmissi</a:t>
            </a:r>
            <a:r>
              <a:rPr lang="en-GB" sz="2600" dirty="0">
                <a:solidFill>
                  <a:srgbClr val="000000"/>
                </a:solidFill>
              </a:rPr>
              <a:t>on, storage, and analysis</a:t>
            </a:r>
          </a:p>
          <a:p>
            <a:pPr lvl="1">
              <a:lnSpc>
                <a:spcPts val="2600"/>
              </a:lnSpc>
            </a:pPr>
            <a:r>
              <a:rPr lang="en-GB" sz="2600" dirty="0">
                <a:solidFill>
                  <a:srgbClr val="000000"/>
                </a:solidFill>
              </a:rPr>
              <a:t>Phenotyping costs can be </a:t>
            </a:r>
            <a:r>
              <a:rPr lang="en-GB" sz="2600" dirty="0">
                <a:solidFill>
                  <a:srgbClr val="C00000"/>
                </a:solidFill>
              </a:rPr>
              <a:t>high</a:t>
            </a:r>
            <a:r>
              <a:rPr lang="en-GB" sz="2600" dirty="0">
                <a:solidFill>
                  <a:srgbClr val="000000"/>
                </a:solidFill>
              </a:rPr>
              <a:t> (e.g., feed intake)</a:t>
            </a:r>
          </a:p>
          <a:p>
            <a:pPr>
              <a:lnSpc>
                <a:spcPts val="2600"/>
              </a:lnSpc>
            </a:pPr>
            <a:endParaRPr lang="en-US" sz="2600" dirty="0"/>
          </a:p>
        </p:txBody>
      </p:sp>
      <p:pic>
        <p:nvPicPr>
          <p:cNvPr id="5" name="Picture 4" descr="Screen Shot 2014-05-13 at 9.28.46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00"/>
          <a:stretch/>
        </p:blipFill>
        <p:spPr>
          <a:xfrm>
            <a:off x="114300" y="4157510"/>
            <a:ext cx="8915400" cy="211628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3817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Traditional phenotyping scheme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5873769" y="1371600"/>
            <a:ext cx="2743200" cy="4800600"/>
          </a:xfrm>
        </p:spPr>
        <p:txBody>
          <a:bodyPr/>
          <a:lstStyle/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600" dirty="0"/>
              <a:t>Current milk recording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600" dirty="0"/>
              <a:t>Many farms participate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600" dirty="0"/>
              <a:t>Low-intensity </a:t>
            </a:r>
            <a:r>
              <a:rPr lang="en-US" sz="2600" dirty="0" err="1"/>
              <a:t>phenotyping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00523C"/>
                </a:solidFill>
              </a:rPr>
              <a:t>(few measurements per cow)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600" dirty="0"/>
              <a:t>Well-suited to traits with low recording costs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endParaRPr lang="en-US" sz="2600" dirty="0"/>
          </a:p>
        </p:txBody>
      </p:sp>
      <p:sp>
        <p:nvSpPr>
          <p:cNvPr id="56" name="Rectangle 55"/>
          <p:cNvSpPr/>
          <p:nvPr/>
        </p:nvSpPr>
        <p:spPr>
          <a:xfrm>
            <a:off x="268127" y="4061517"/>
            <a:ext cx="1649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563F"/>
                </a:solidFill>
              </a:rPr>
              <a:t>Source: </a:t>
            </a:r>
            <a:r>
              <a:rPr lang="en-US" sz="1200" b="1" dirty="0">
                <a:solidFill>
                  <a:srgbClr val="244270"/>
                </a:solidFill>
              </a:rPr>
              <a:t>Jersey Journal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8A3EA6-A276-BB4E-B962-4DF2DE8D9823}"/>
              </a:ext>
            </a:extLst>
          </p:cNvPr>
          <p:cNvGrpSpPr/>
          <p:nvPr/>
        </p:nvGrpSpPr>
        <p:grpSpPr>
          <a:xfrm>
            <a:off x="268127" y="4400293"/>
            <a:ext cx="3164194" cy="2090155"/>
            <a:chOff x="168272" y="3859013"/>
            <a:chExt cx="3164194" cy="2090155"/>
          </a:xfrm>
        </p:grpSpPr>
        <p:sp>
          <p:nvSpPr>
            <p:cNvPr id="69" name="Rectangle 68"/>
            <p:cNvSpPr/>
            <p:nvPr/>
          </p:nvSpPr>
          <p:spPr>
            <a:xfrm>
              <a:off x="168272" y="5672169"/>
              <a:ext cx="316419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>
                  <a:solidFill>
                    <a:srgbClr val="00563F"/>
                  </a:solidFill>
                </a:rPr>
                <a:t>Source: </a:t>
              </a:r>
              <a:r>
                <a:rPr lang="en-US" sz="1200" b="1" dirty="0">
                  <a:solidFill>
                    <a:srgbClr val="244270"/>
                  </a:solidFill>
                </a:rPr>
                <a:t>Jersey Journal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792D4A4-21E4-D149-920A-4F8041E82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498" y="3859013"/>
              <a:ext cx="2768079" cy="184358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8A0FF4-FAD1-004C-B05E-A6878785EEB7}"/>
              </a:ext>
            </a:extLst>
          </p:cNvPr>
          <p:cNvGrpSpPr/>
          <p:nvPr/>
        </p:nvGrpSpPr>
        <p:grpSpPr>
          <a:xfrm>
            <a:off x="3182473" y="4400293"/>
            <a:ext cx="2456695" cy="2090155"/>
            <a:chOff x="3182473" y="3575540"/>
            <a:chExt cx="2456695" cy="20901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F289D9-D1DA-AD4F-AF85-FC1345A69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7720" y="3575540"/>
              <a:ext cx="2441448" cy="183108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4F683C-8CA4-4C41-90CD-F874A2AB44C3}"/>
                </a:ext>
              </a:extLst>
            </p:cNvPr>
            <p:cNvSpPr/>
            <p:nvPr/>
          </p:nvSpPr>
          <p:spPr>
            <a:xfrm>
              <a:off x="3182473" y="5388696"/>
              <a:ext cx="242083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>
                  <a:solidFill>
                    <a:srgbClr val="00563F"/>
                  </a:solidFill>
                </a:rPr>
                <a:t>Source: </a:t>
              </a:r>
              <a:r>
                <a:rPr lang="en-US" sz="1200" b="1" dirty="0">
                  <a:solidFill>
                    <a:srgbClr val="244270"/>
                  </a:solidFill>
                </a:rPr>
                <a:t>Jersey Journal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F6443DF-D817-8948-9F42-3620C0AD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52" y="1083400"/>
            <a:ext cx="5315815" cy="299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37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phenotyping scheme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>
          <a:xfrm>
            <a:off x="5994400" y="1371600"/>
            <a:ext cx="2616200" cy="4800600"/>
          </a:xfrm>
        </p:spPr>
        <p:txBody>
          <a:bodyPr/>
          <a:lstStyle/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600" dirty="0"/>
              <a:t>Few farms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600" dirty="0"/>
              <a:t>Intensive </a:t>
            </a:r>
            <a:r>
              <a:rPr lang="en-US" sz="2600" dirty="0" err="1"/>
              <a:t>phenotyping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00523C"/>
                </a:solidFill>
              </a:rPr>
              <a:t>(many measurements per cow)</a:t>
            </a:r>
          </a:p>
          <a:p>
            <a:pPr>
              <a:lnSpc>
                <a:spcPts val="2700"/>
              </a:lnSpc>
            </a:pPr>
            <a:r>
              <a:rPr lang="en-US" sz="2600" dirty="0"/>
              <a:t>Use cases</a:t>
            </a:r>
          </a:p>
          <a:p>
            <a:pPr lvl="1">
              <a:lnSpc>
                <a:spcPts val="2700"/>
              </a:lnSpc>
            </a:pPr>
            <a:r>
              <a:rPr lang="en-US" sz="2600" dirty="0"/>
              <a:t>Expensive-to-measure traits</a:t>
            </a:r>
          </a:p>
          <a:p>
            <a:pPr lvl="1">
              <a:lnSpc>
                <a:spcPts val="2700"/>
              </a:lnSpc>
            </a:pPr>
            <a:r>
              <a:rPr lang="en-US" sz="2600" dirty="0"/>
              <a:t>Developing countries</a:t>
            </a:r>
          </a:p>
          <a:p>
            <a:pPr>
              <a:lnSpc>
                <a:spcPts val="2700"/>
              </a:lnSpc>
            </a:pPr>
            <a:endParaRPr lang="en-US" sz="2600" dirty="0"/>
          </a:p>
        </p:txBody>
      </p:sp>
      <p:grpSp>
        <p:nvGrpSpPr>
          <p:cNvPr id="2" name="Group 1"/>
          <p:cNvGrpSpPr/>
          <p:nvPr/>
        </p:nvGrpSpPr>
        <p:grpSpPr>
          <a:xfrm>
            <a:off x="349378" y="1275906"/>
            <a:ext cx="2785537" cy="2061683"/>
            <a:chOff x="356487" y="2209800"/>
            <a:chExt cx="2785537" cy="206168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/>
            <a:srcRect l="3434" t="26433" r="22225" b="7777"/>
            <a:stretch>
              <a:fillRect/>
            </a:stretch>
          </p:blipFill>
          <p:spPr>
            <a:xfrm>
              <a:off x="441157" y="2209800"/>
              <a:ext cx="2700867" cy="1784684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356487" y="3994484"/>
              <a:ext cx="164992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>
                  <a:solidFill>
                    <a:srgbClr val="00503E"/>
                  </a:solidFill>
                </a:rPr>
                <a:t>Source:</a:t>
              </a:r>
              <a:r>
                <a:rPr lang="en-US" sz="1200" b="1" i="1" dirty="0">
                  <a:solidFill>
                    <a:srgbClr val="244270"/>
                  </a:solidFill>
                </a:rPr>
                <a:t> </a:t>
              </a:r>
              <a:r>
                <a:rPr lang="en-US" sz="1200" b="1" dirty="0">
                  <a:solidFill>
                    <a:srgbClr val="244270"/>
                  </a:solidFill>
                </a:rPr>
                <a:t>J.B. Cole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07792" y="1210460"/>
            <a:ext cx="2440538" cy="2399568"/>
            <a:chOff x="6019800" y="3534466"/>
            <a:chExt cx="2440538" cy="239956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800" y="3534466"/>
              <a:ext cx="2440538" cy="21225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6019800" y="5657035"/>
              <a:ext cx="209763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00523C"/>
                  </a:solidFill>
                </a:rPr>
                <a:t>Source:</a:t>
              </a:r>
              <a:r>
                <a:rPr lang="en-US" sz="1200" b="1" dirty="0">
                  <a:solidFill>
                    <a:srgbClr val="00523C"/>
                  </a:solidFill>
                </a:rPr>
                <a:t> </a:t>
              </a:r>
              <a:r>
                <a:rPr lang="en-US" sz="1200" b="1" dirty="0">
                  <a:solidFill>
                    <a:srgbClr val="00523C"/>
                  </a:solidFill>
                  <a:hlinkClick r:id="rId4"/>
                </a:rPr>
                <a:t>http://c-lockinc.com/</a:t>
              </a:r>
              <a:endParaRPr lang="en-US" sz="1200" b="1" dirty="0">
                <a:solidFill>
                  <a:srgbClr val="00523C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72871" y="4030142"/>
            <a:ext cx="2795652" cy="2357059"/>
            <a:chOff x="5401730" y="1744646"/>
            <a:chExt cx="2795652" cy="235705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/>
            <a:srcRect l="6084" r="4129"/>
            <a:stretch>
              <a:fillRect/>
            </a:stretch>
          </p:blipFill>
          <p:spPr>
            <a:xfrm>
              <a:off x="5486400" y="1744646"/>
              <a:ext cx="2651760" cy="2082144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401730" y="3824706"/>
              <a:ext cx="27956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>
                  <a:solidFill>
                    <a:srgbClr val="00523C"/>
                  </a:solidFill>
                </a:rPr>
                <a:t>Source:</a:t>
              </a:r>
              <a:r>
                <a:rPr lang="en-US" sz="1200" b="1" dirty="0">
                  <a:solidFill>
                    <a:srgbClr val="00523C"/>
                  </a:solidFill>
                </a:rPr>
                <a:t> </a:t>
              </a:r>
              <a:r>
                <a:rPr lang="en-US" sz="1200" b="1" dirty="0">
                  <a:solidFill>
                    <a:srgbClr val="00523C"/>
                  </a:solidFill>
                  <a:hlinkClick r:id="rId6"/>
                </a:rPr>
                <a:t>http://goo.gl/wu8YtR</a:t>
              </a:r>
              <a:endParaRPr lang="en-US" sz="1200" b="1" dirty="0">
                <a:solidFill>
                  <a:srgbClr val="00523C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32881" y="3613423"/>
            <a:ext cx="2351060" cy="2773773"/>
            <a:chOff x="332881" y="3613423"/>
            <a:chExt cx="2351060" cy="2773773"/>
          </a:xfrm>
        </p:grpSpPr>
        <p:sp>
          <p:nvSpPr>
            <p:cNvPr id="29" name="Rectangle 28"/>
            <p:cNvSpPr/>
            <p:nvPr/>
          </p:nvSpPr>
          <p:spPr>
            <a:xfrm>
              <a:off x="332881" y="6110197"/>
              <a:ext cx="235106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>
                  <a:solidFill>
                    <a:srgbClr val="00523C"/>
                  </a:solidFill>
                </a:rPr>
                <a:t>Source:</a:t>
              </a:r>
              <a:r>
                <a:rPr lang="en-US" sz="1200" b="1" dirty="0">
                  <a:solidFill>
                    <a:srgbClr val="00523C"/>
                  </a:solidFill>
                </a:rPr>
                <a:t> </a:t>
              </a:r>
              <a:r>
                <a:rPr lang="en-US" sz="1200" b="1" dirty="0">
                  <a:solidFill>
                    <a:srgbClr val="00523C"/>
                  </a:solidFill>
                  <a:hlinkClick r:id="rId7"/>
                </a:rPr>
                <a:t>http://www.afimilk.com/</a:t>
              </a:r>
              <a:endParaRPr lang="en-US" sz="1200" b="1" dirty="0">
                <a:solidFill>
                  <a:srgbClr val="00523C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/>
            <a:srcRect l="13737" t="6061" r="17348" b="11643"/>
            <a:stretch>
              <a:fillRect/>
            </a:stretch>
          </p:blipFill>
          <p:spPr>
            <a:xfrm>
              <a:off x="1259985" y="4959893"/>
              <a:ext cx="1325880" cy="117957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/>
            <a:srcRect l="20301" r="22055"/>
            <a:stretch>
              <a:fillRect/>
            </a:stretch>
          </p:blipFill>
          <p:spPr>
            <a:xfrm>
              <a:off x="417997" y="3613423"/>
              <a:ext cx="1143000" cy="157637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05045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dirty="0"/>
              <a:t>Information from many sources can be combined into a single quantity using selection index methodology</a:t>
            </a:r>
          </a:p>
          <a:p>
            <a:pPr>
              <a:spcAft>
                <a:spcPts val="2400"/>
              </a:spcAft>
            </a:pPr>
            <a:r>
              <a:rPr lang="en-US" dirty="0"/>
              <a:t>Selection indices are robust to modest differences between predicted and actual values</a:t>
            </a:r>
          </a:p>
          <a:p>
            <a:pPr>
              <a:spcAft>
                <a:spcPts val="2400"/>
              </a:spcAft>
            </a:pPr>
            <a:r>
              <a:rPr lang="en-US" dirty="0"/>
              <a:t>Ideal phenotyping strategies vary with the cost and difficulty of data recording</a:t>
            </a:r>
          </a:p>
          <a:p>
            <a:pPr>
              <a:spcAft>
                <a:spcPts val="2400"/>
              </a:spcAft>
            </a:pPr>
            <a:r>
              <a:rPr lang="en-US" dirty="0"/>
              <a:t>Phenotypes may need to be collected differently than in the past to produce reliable evaluations for new traits</a:t>
            </a:r>
          </a:p>
          <a:p>
            <a:pPr>
              <a:spcAft>
                <a:spcPts val="24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54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4200"/>
              </a:spcAft>
            </a:pPr>
            <a:r>
              <a:rPr lang="en-US" dirty="0"/>
              <a:t>USDA is an equal opportunity provider and employer </a:t>
            </a:r>
          </a:p>
          <a:p>
            <a:r>
              <a:rPr lang="en-US" dirty="0"/>
              <a:t>Mention of trade names or commercial products in this presentation is solely for the purpose of providing specific information and does not imply recommendation or endorsement by USDA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rossbred.jpg"/>
          <p:cNvPicPr>
            <a:picLocks noChangeAspect="1"/>
          </p:cNvPicPr>
          <p:nvPr/>
        </p:nvPicPr>
        <p:blipFill>
          <a:blip r:embed="rId3" cstate="print"/>
          <a:srcRect t="8701" b="1690"/>
          <a:stretch>
            <a:fillRect/>
          </a:stretch>
        </p:blipFill>
        <p:spPr>
          <a:xfrm>
            <a:off x="0" y="898071"/>
            <a:ext cx="9144000" cy="5410517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22536"/>
            <a:ext cx="9144000" cy="769441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>
              <a:lnSpc>
                <a:spcPts val="2200"/>
              </a:lnSpc>
            </a:pPr>
            <a:r>
              <a:rPr lang="en-US" sz="2000" b="1" dirty="0">
                <a:solidFill>
                  <a:srgbClr val="244270"/>
                </a:solidFill>
                <a:cs typeface="Calibri" pitchFamily="34" charset="0"/>
              </a:rPr>
              <a:t>Holstein and Jersey crossbreds graze on American Farm Land Trust’s</a:t>
            </a:r>
          </a:p>
          <a:p>
            <a:pPr marL="803275">
              <a:lnSpc>
                <a:spcPts val="2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244270"/>
                </a:solidFill>
                <a:cs typeface="Calibri" pitchFamily="34" charset="0"/>
              </a:rPr>
              <a:t>Cove Mountain Farm in south-central Pennsylvania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1" y="3705315"/>
            <a:ext cx="5105400" cy="1405513"/>
          </a:xfrm>
          <a:prstGeom prst="rect">
            <a:avLst/>
          </a:prstGeom>
          <a:solidFill>
            <a:srgbClr val="8AAE72">
              <a:alpha val="40000"/>
            </a:srgbClr>
          </a:solidFill>
          <a:effectLst>
            <a:softEdge rad="3175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AIP web site:</a:t>
            </a:r>
          </a:p>
          <a:p>
            <a:pPr algn="ctr">
              <a:lnSpc>
                <a:spcPts val="4400"/>
              </a:lnSpc>
            </a:pPr>
            <a:r>
              <a: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http</a:t>
            </a:r>
            <a:r>
              <a:rPr lang="en-US" sz="3500" b="1" spc="100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:</a:t>
            </a:r>
            <a:r>
              <a:rPr lang="en-US" sz="3500" b="1" spc="-150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  <a:r>
              <a: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  <a:r>
              <a:rPr lang="en-US" sz="3500" b="1" dirty="0" err="1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aipl.arsusda.gov</a:t>
            </a:r>
            <a:endParaRPr lang="en-US" sz="3500" b="1" dirty="0">
              <a:ln w="12700">
                <a:noFill/>
                <a:prstDash val="solid"/>
              </a:ln>
              <a:solidFill>
                <a:srgbClr val="55FDFF"/>
              </a:solidFill>
              <a:effectLst>
                <a:glow rad="139700">
                  <a:srgbClr val="003200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974" y="6309643"/>
            <a:ext cx="7658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1200" b="1" i="1" dirty="0">
                <a:solidFill>
                  <a:srgbClr val="00523C"/>
                </a:solidFill>
                <a:effectLst/>
                <a:cs typeface="Calibri" pitchFamily="34" charset="0"/>
              </a:rPr>
              <a:t>Source: </a:t>
            </a:r>
            <a:r>
              <a:rPr lang="en-US" sz="1200" b="1" dirty="0">
                <a:solidFill>
                  <a:srgbClr val="244270"/>
                </a:solidFill>
                <a:effectLst/>
                <a:cs typeface="Calibri" pitchFamily="34" charset="0"/>
              </a:rPr>
              <a:t>ARS Image Gallery, image #K8587-14; photo by Bob Nichols</a:t>
            </a:r>
          </a:p>
        </p:txBody>
      </p:sp>
    </p:spTree>
    <p:extLst>
      <p:ext uri="{BB962C8B-B14F-4D97-AF65-F5344CB8AC3E}">
        <p14:creationId xmlns:p14="http://schemas.microsoft.com/office/powerpoint/2010/main" val="453979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Many things affect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12811" y="2454701"/>
            <a:ext cx="3420533" cy="1645920"/>
          </a:xfrm>
          <a:ln w="38100" cap="sq">
            <a:noFill/>
            <a:miter lim="800000"/>
          </a:ln>
        </p:spPr>
        <p:txBody>
          <a:bodyPr lIns="228600" tIns="91440" rIns="228600" bIns="91440"/>
          <a:lstStyle/>
          <a:p>
            <a:pPr>
              <a:lnSpc>
                <a:spcPts val="2900"/>
              </a:lnSpc>
            </a:pPr>
            <a:r>
              <a:rPr lang="en-US" dirty="0">
                <a:solidFill>
                  <a:srgbClr val="244270"/>
                </a:solidFill>
              </a:rPr>
              <a:t>Additive effects</a:t>
            </a:r>
          </a:p>
          <a:p>
            <a:pPr>
              <a:lnSpc>
                <a:spcPts val="2900"/>
              </a:lnSpc>
            </a:pPr>
            <a:r>
              <a:rPr lang="en-US" dirty="0">
                <a:solidFill>
                  <a:srgbClr val="244270"/>
                </a:solidFill>
              </a:rPr>
              <a:t>Dominance effects</a:t>
            </a:r>
          </a:p>
          <a:p>
            <a:pPr>
              <a:lnSpc>
                <a:spcPts val="2900"/>
              </a:lnSpc>
            </a:pPr>
            <a:r>
              <a:rPr lang="en-US" dirty="0">
                <a:solidFill>
                  <a:srgbClr val="244270"/>
                </a:solidFill>
              </a:rPr>
              <a:t>Epistasis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12979" y="2412366"/>
            <a:ext cx="2125133" cy="1645920"/>
          </a:xfrm>
          <a:ln w="38100" cap="sq">
            <a:noFill/>
            <a:miter lim="800000"/>
          </a:ln>
        </p:spPr>
        <p:txBody>
          <a:bodyPr lIns="228600" tIns="91440" rIns="228600" bIns="91440"/>
          <a:lstStyle/>
          <a:p>
            <a:pPr>
              <a:lnSpc>
                <a:spcPts val="2900"/>
              </a:lnSpc>
            </a:pPr>
            <a:r>
              <a:rPr lang="en-US" dirty="0">
                <a:solidFill>
                  <a:srgbClr val="00523C"/>
                </a:solidFill>
              </a:rPr>
              <a:t>Housing</a:t>
            </a:r>
          </a:p>
          <a:p>
            <a:pPr>
              <a:lnSpc>
                <a:spcPts val="2700"/>
              </a:lnSpc>
            </a:pPr>
            <a:r>
              <a:rPr lang="en-US" dirty="0">
                <a:solidFill>
                  <a:srgbClr val="00523C"/>
                </a:solidFill>
              </a:rPr>
              <a:t>Climate</a:t>
            </a:r>
          </a:p>
          <a:p>
            <a:pPr>
              <a:lnSpc>
                <a:spcPts val="2700"/>
              </a:lnSpc>
            </a:pPr>
            <a:r>
              <a:rPr lang="en-US" dirty="0">
                <a:solidFill>
                  <a:srgbClr val="00523C"/>
                </a:solidFill>
              </a:rPr>
              <a:t>Unknown</a:t>
            </a:r>
          </a:p>
          <a:p>
            <a:pPr>
              <a:lnSpc>
                <a:spcPts val="2900"/>
              </a:lnSpc>
            </a:pPr>
            <a:endParaRPr lang="en-US" dirty="0">
              <a:solidFill>
                <a:srgbClr val="00523C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5300" y="1188720"/>
            <a:ext cx="8153400" cy="8592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438"/>
              </a:spcAft>
              <a:buClr>
                <a:srgbClr val="00FF00"/>
              </a:buClr>
              <a:buSzPct val="45000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6000" b="1" dirty="0">
                <a:solidFill>
                  <a:srgbClr val="000000"/>
                </a:solidFill>
              </a:rPr>
              <a:t>              P = </a:t>
            </a:r>
            <a:r>
              <a:rPr lang="en-GB" sz="6000" b="1" dirty="0">
                <a:solidFill>
                  <a:srgbClr val="244270"/>
                </a:solidFill>
              </a:rPr>
              <a:t>G</a:t>
            </a:r>
            <a:r>
              <a:rPr lang="en-GB" sz="6000" b="1" dirty="0">
                <a:solidFill>
                  <a:srgbClr val="000000"/>
                </a:solidFill>
              </a:rPr>
              <a:t> + </a:t>
            </a:r>
            <a:r>
              <a:rPr lang="en-GB" sz="6000" b="1" dirty="0">
                <a:solidFill>
                  <a:srgbClr val="00503E"/>
                </a:solidFill>
              </a:rPr>
              <a:t>E  </a:t>
            </a:r>
            <a:r>
              <a:rPr lang="en-GB" sz="4800" b="1" dirty="0">
                <a:solidFill>
                  <a:srgbClr val="000000"/>
                </a:solidFill>
              </a:rPr>
              <a:t>      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825093" y="2015072"/>
            <a:ext cx="414837" cy="457200"/>
          </a:xfrm>
          <a:prstGeom prst="line">
            <a:avLst/>
          </a:prstGeom>
          <a:ln w="38100" cap="sq">
            <a:solidFill>
              <a:srgbClr val="00523C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/>
          <p:cNvSpPr txBox="1">
            <a:spLocks/>
          </p:cNvSpPr>
          <p:nvPr/>
        </p:nvSpPr>
        <p:spPr>
          <a:xfrm>
            <a:off x="2118360" y="4488120"/>
            <a:ext cx="4907280" cy="1192634"/>
          </a:xfrm>
          <a:prstGeom prst="rect">
            <a:avLst/>
          </a:prstGeom>
          <a:ln w="63500" cap="sq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marL="284163" indent="-284163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Symbol" pitchFamily="18" charset="2"/>
              <a:buChar char=""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238" indent="-28575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tabLst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4075" indent="-223838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Calibri" pitchFamily="34" charset="0"/>
              <a:buChar char="•"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900"/>
              </a:lnSpc>
              <a:spcAft>
                <a:spcPts val="600"/>
              </a:spcAft>
              <a:buNone/>
            </a:pPr>
            <a:r>
              <a:rPr lang="en-US" sz="3200" dirty="0">
                <a:solidFill>
                  <a:srgbClr val="BA0000"/>
                </a:solidFill>
              </a:rPr>
              <a:t>What about G</a:t>
            </a:r>
            <a:r>
              <a:rPr lang="en-US" sz="3200" dirty="0">
                <a:solidFill>
                  <a:srgbClr val="BA0000"/>
                </a:solidFill>
                <a:sym typeface="Symbol"/>
              </a:rPr>
              <a:t></a:t>
            </a:r>
            <a:r>
              <a:rPr lang="en-US" sz="3200" dirty="0">
                <a:solidFill>
                  <a:srgbClr val="BA0000"/>
                </a:solidFill>
              </a:rPr>
              <a:t>E? </a:t>
            </a:r>
          </a:p>
          <a:p>
            <a:pPr marL="0" indent="0">
              <a:lnSpc>
                <a:spcPts val="2900"/>
              </a:lnSpc>
              <a:buNone/>
            </a:pPr>
            <a:r>
              <a:rPr lang="en-US" dirty="0"/>
              <a:t>Effects generally small in the US </a:t>
            </a:r>
            <a:r>
              <a:rPr lang="en-US" dirty="0">
                <a:solidFill>
                  <a:srgbClr val="00523C"/>
                </a:solidFill>
              </a:rPr>
              <a:t>(e.g., Wright and VanRaden, 2015)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682936" y="2015072"/>
            <a:ext cx="414837" cy="457200"/>
          </a:xfrm>
          <a:prstGeom prst="line">
            <a:avLst/>
          </a:prstGeom>
          <a:ln w="38100" cap="sq">
            <a:solidFill>
              <a:srgbClr val="24427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143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value of genetic selection?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9D6309-838A-154A-99D0-A257AF1200DE}"/>
              </a:ext>
            </a:extLst>
          </p:cNvPr>
          <p:cNvSpPr/>
          <p:nvPr/>
        </p:nvSpPr>
        <p:spPr>
          <a:xfrm>
            <a:off x="90436" y="6290021"/>
            <a:ext cx="69735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563F"/>
                </a:solidFill>
              </a:rPr>
              <a:t>Source: </a:t>
            </a:r>
            <a:r>
              <a:rPr lang="en-US" sz="1200" b="1" dirty="0">
                <a:solidFill>
                  <a:srgbClr val="244270"/>
                </a:solidFill>
              </a:rPr>
              <a:t>https://</a:t>
            </a:r>
            <a:r>
              <a:rPr lang="en-US" sz="1200" b="1" dirty="0" err="1">
                <a:solidFill>
                  <a:srgbClr val="244270"/>
                </a:solidFill>
              </a:rPr>
              <a:t>queries.uscdcb.com</a:t>
            </a:r>
            <a:r>
              <a:rPr lang="en-US" sz="1200" b="1" dirty="0">
                <a:solidFill>
                  <a:srgbClr val="244270"/>
                </a:solidFill>
              </a:rPr>
              <a:t>/</a:t>
            </a:r>
            <a:r>
              <a:rPr lang="en-US" sz="1200" b="1" dirty="0" err="1">
                <a:solidFill>
                  <a:srgbClr val="244270"/>
                </a:solidFill>
              </a:rPr>
              <a:t>eval</a:t>
            </a:r>
            <a:r>
              <a:rPr lang="en-US" sz="1200" b="1" dirty="0">
                <a:solidFill>
                  <a:srgbClr val="244270"/>
                </a:solidFill>
              </a:rPr>
              <a:t>/summary/</a:t>
            </a:r>
            <a:r>
              <a:rPr lang="en-US" sz="1200" b="1" dirty="0" err="1">
                <a:solidFill>
                  <a:srgbClr val="244270"/>
                </a:solidFill>
              </a:rPr>
              <a:t>trend.cfm?R_Menu</a:t>
            </a:r>
            <a:r>
              <a:rPr lang="en-US" sz="1200" b="1" dirty="0">
                <a:solidFill>
                  <a:srgbClr val="244270"/>
                </a:solidFill>
              </a:rPr>
              <a:t>=</a:t>
            </a:r>
            <a:r>
              <a:rPr lang="en-US" sz="1200" b="1" dirty="0" err="1">
                <a:solidFill>
                  <a:srgbClr val="244270"/>
                </a:solidFill>
              </a:rPr>
              <a:t>JE.f#StartBody</a:t>
            </a:r>
            <a:endParaRPr lang="en-US" sz="1200" b="1" dirty="0">
              <a:solidFill>
                <a:srgbClr val="244270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466332"/>
              </p:ext>
            </p:extLst>
          </p:nvPr>
        </p:nvGraphicFramePr>
        <p:xfrm>
          <a:off x="211013" y="1047751"/>
          <a:ext cx="8651631" cy="5242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96721" y="3823771"/>
            <a:ext cx="709413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/>
              <a:t>In 2016:	1957 base was 40% of total fat, </a:t>
            </a:r>
          </a:p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/>
              <a:t>					</a:t>
            </a:r>
            <a:r>
              <a:rPr lang="en-US" sz="2400" b="1" dirty="0">
                <a:solidFill>
                  <a:srgbClr val="BA0000"/>
                </a:solidFill>
              </a:rPr>
              <a:t>management</a:t>
            </a:r>
            <a:r>
              <a:rPr lang="en-US" sz="2400" b="1" dirty="0"/>
              <a:t> gains were 26% of total fat, and </a:t>
            </a:r>
          </a:p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/>
              <a:t>					</a:t>
            </a:r>
            <a:r>
              <a:rPr lang="en-US" sz="2400" b="1" dirty="0">
                <a:solidFill>
                  <a:srgbClr val="244270"/>
                </a:solidFill>
              </a:rPr>
              <a:t>genetic</a:t>
            </a:r>
            <a:r>
              <a:rPr lang="en-US" sz="2400" b="1" dirty="0"/>
              <a:t> gains were 34% of total fat</a:t>
            </a:r>
          </a:p>
        </p:txBody>
      </p:sp>
    </p:spTree>
    <p:extLst>
      <p:ext uri="{BB962C8B-B14F-4D97-AF65-F5344CB8AC3E}">
        <p14:creationId xmlns:p14="http://schemas.microsoft.com/office/powerpoint/2010/main" val="2076404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E1F7FB6-6773-9141-BDD5-AEC1E0E15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r="37912" b="5736"/>
          <a:stretch/>
        </p:blipFill>
        <p:spPr>
          <a:xfrm>
            <a:off x="385744" y="2066030"/>
            <a:ext cx="5194176" cy="4366787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293461" y="3725337"/>
            <a:ext cx="3397062" cy="1185334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breeding index?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73632"/>
            <a:ext cx="77724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dirty="0">
                <a:solidFill>
                  <a:srgbClr val="BA0000"/>
                </a:solidFill>
              </a:rPr>
              <a:t>single number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based on information about many traits used for making selection decisions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2986" y="6363935"/>
            <a:ext cx="7654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503E"/>
                </a:solidFill>
              </a:rPr>
              <a:t>Source: </a:t>
            </a:r>
            <a:r>
              <a:rPr lang="en-US" sz="1200" b="1" dirty="0" err="1">
                <a:solidFill>
                  <a:srgbClr val="244270"/>
                </a:solidFill>
              </a:rPr>
              <a:t>Genex</a:t>
            </a:r>
            <a:r>
              <a:rPr lang="en-US" sz="1200" b="1" dirty="0">
                <a:solidFill>
                  <a:srgbClr val="244270"/>
                </a:solidFill>
              </a:rPr>
              <a:t> (http://</a:t>
            </a:r>
            <a:r>
              <a:rPr lang="en-US" sz="1200" b="1" dirty="0" err="1">
                <a:solidFill>
                  <a:srgbClr val="244270"/>
                </a:solidFill>
              </a:rPr>
              <a:t>genex.crinet.com</a:t>
            </a:r>
            <a:r>
              <a:rPr lang="en-US" sz="1200" b="1" dirty="0">
                <a:solidFill>
                  <a:srgbClr val="244270"/>
                </a:solidFill>
              </a:rPr>
              <a:t>/dairy/</a:t>
            </a:r>
            <a:r>
              <a:rPr lang="en-US" sz="1200" b="1" dirty="0" err="1">
                <a:solidFill>
                  <a:srgbClr val="244270"/>
                </a:solidFill>
              </a:rPr>
              <a:t>index.php?action</a:t>
            </a:r>
            <a:r>
              <a:rPr lang="en-US" sz="1200" b="1" dirty="0">
                <a:solidFill>
                  <a:srgbClr val="244270"/>
                </a:solidFill>
              </a:rPr>
              <a:t>=</a:t>
            </a:r>
            <a:r>
              <a:rPr lang="en-US" sz="1200" b="1" dirty="0" err="1">
                <a:solidFill>
                  <a:srgbClr val="244270"/>
                </a:solidFill>
              </a:rPr>
              <a:t>DETAIL&amp;code</a:t>
            </a:r>
            <a:r>
              <a:rPr lang="en-US" sz="1200" b="1" dirty="0">
                <a:solidFill>
                  <a:srgbClr val="244270"/>
                </a:solidFill>
              </a:rPr>
              <a:t>=1JE00946&amp;lang=&amp;Breed=JE)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45171" y="4547020"/>
            <a:ext cx="1419053" cy="216256"/>
          </a:xfrm>
          <a:prstGeom prst="rect">
            <a:avLst/>
          </a:prstGeom>
          <a:noFill/>
          <a:ln w="34925">
            <a:solidFill>
              <a:srgbClr val="005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/>
            <a:stCxn id="15" idx="3"/>
            <a:endCxn id="14" idx="1"/>
          </p:cNvCxnSpPr>
          <p:nvPr/>
        </p:nvCxnSpPr>
        <p:spPr>
          <a:xfrm flipV="1">
            <a:off x="2864224" y="4207917"/>
            <a:ext cx="2777547" cy="447231"/>
          </a:xfrm>
          <a:prstGeom prst="line">
            <a:avLst/>
          </a:prstGeom>
          <a:ln w="34925">
            <a:solidFill>
              <a:srgbClr val="005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24361" y="4537113"/>
            <a:ext cx="884486" cy="137160"/>
          </a:xfrm>
          <a:prstGeom prst="rect">
            <a:avLst/>
          </a:prstGeom>
          <a:noFill/>
          <a:ln w="34925">
            <a:solidFill>
              <a:srgbClr val="244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cxnSpLocks/>
            <a:stCxn id="18" idx="0"/>
          </p:cNvCxnSpPr>
          <p:nvPr/>
        </p:nvCxnSpPr>
        <p:spPr>
          <a:xfrm flipV="1">
            <a:off x="866604" y="2857500"/>
            <a:ext cx="4784772" cy="1679613"/>
          </a:xfrm>
          <a:prstGeom prst="line">
            <a:avLst/>
          </a:prstGeom>
          <a:ln w="34925">
            <a:solidFill>
              <a:srgbClr val="244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41771" y="2418741"/>
            <a:ext cx="3530599" cy="357835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endParaRPr lang="en-US" sz="2400" b="1" dirty="0">
              <a:solidFill>
                <a:srgbClr val="244270"/>
              </a:solidFill>
            </a:endParaRP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244270"/>
                </a:solidFill>
              </a:rPr>
              <a:t>ICC$ = Ideal commercial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244270"/>
                </a:solidFill>
              </a:rPr>
              <a:t>            cow index</a:t>
            </a:r>
          </a:p>
          <a:p>
            <a:pPr>
              <a:lnSpc>
                <a:spcPts val="2700"/>
              </a:lnSpc>
            </a:pPr>
            <a:endParaRPr lang="en-US" sz="2400" b="1" dirty="0"/>
          </a:p>
          <a:p>
            <a:pPr>
              <a:lnSpc>
                <a:spcPts val="3000"/>
              </a:lnSpc>
            </a:pPr>
            <a:r>
              <a:rPr lang="en-US" sz="2400" b="1" dirty="0">
                <a:solidFill>
                  <a:srgbClr val="00523C"/>
                </a:solidFill>
              </a:rPr>
              <a:t>LNM$ = Lifetime net merit</a:t>
            </a:r>
          </a:p>
          <a:p>
            <a:pPr>
              <a:lnSpc>
                <a:spcPts val="3000"/>
              </a:lnSpc>
            </a:pPr>
            <a:r>
              <a:rPr lang="en-US" sz="2400" b="1" dirty="0">
                <a:solidFill>
                  <a:srgbClr val="00523C"/>
                </a:solidFill>
              </a:rPr>
              <a:t>FM$ = Fluid merit</a:t>
            </a:r>
          </a:p>
          <a:p>
            <a:pPr>
              <a:lnSpc>
                <a:spcPts val="3000"/>
              </a:lnSpc>
            </a:pPr>
            <a:r>
              <a:rPr lang="en-US" sz="2400" b="1" dirty="0">
                <a:solidFill>
                  <a:srgbClr val="00523C"/>
                </a:solidFill>
              </a:rPr>
              <a:t>CM$ = Cheese merit</a:t>
            </a:r>
          </a:p>
          <a:p>
            <a:pPr>
              <a:lnSpc>
                <a:spcPts val="3000"/>
              </a:lnSpc>
            </a:pPr>
            <a:endParaRPr lang="en-US" sz="2400" b="1" dirty="0">
              <a:solidFill>
                <a:srgbClr val="00523C"/>
              </a:solidFill>
            </a:endParaRPr>
          </a:p>
          <a:p>
            <a:pPr>
              <a:lnSpc>
                <a:spcPts val="3000"/>
              </a:lnSpc>
            </a:pPr>
            <a:r>
              <a:rPr lang="en-US" sz="2400" b="1" dirty="0">
                <a:solidFill>
                  <a:srgbClr val="BA0000"/>
                </a:solidFill>
              </a:rPr>
              <a:t>JPI = Breed-specific index</a:t>
            </a:r>
          </a:p>
          <a:p>
            <a:pPr>
              <a:lnSpc>
                <a:spcPts val="3000"/>
              </a:lnSpc>
            </a:pPr>
            <a:endParaRPr lang="en-US" sz="2400" b="1" dirty="0">
              <a:solidFill>
                <a:srgbClr val="00523C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0EF629-2637-5641-84A7-E3235EC78A44}"/>
              </a:ext>
            </a:extLst>
          </p:cNvPr>
          <p:cNvSpPr/>
          <p:nvPr/>
        </p:nvSpPr>
        <p:spPr>
          <a:xfrm>
            <a:off x="1865119" y="5480116"/>
            <a:ext cx="591210" cy="137160"/>
          </a:xfrm>
          <a:prstGeom prst="rect">
            <a:avLst/>
          </a:prstGeom>
          <a:noFill/>
          <a:ln w="34925">
            <a:solidFill>
              <a:srgbClr val="B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141208-1BCD-3741-8B54-ED4D31AE4312}"/>
              </a:ext>
            </a:extLst>
          </p:cNvPr>
          <p:cNvCxnSpPr>
            <a:cxnSpLocks/>
          </p:cNvCxnSpPr>
          <p:nvPr/>
        </p:nvCxnSpPr>
        <p:spPr>
          <a:xfrm flipV="1">
            <a:off x="2475474" y="5349578"/>
            <a:ext cx="3166297" cy="199119"/>
          </a:xfrm>
          <a:prstGeom prst="line">
            <a:avLst/>
          </a:prstGeom>
          <a:ln w="3492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064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Indices may include sub-indices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Sub-indices summarize data so that breeders do not have to know details of every trait </a:t>
            </a:r>
            <a:r>
              <a:rPr lang="en-US" dirty="0">
                <a:solidFill>
                  <a:srgbClr val="00523C"/>
                </a:solidFill>
              </a:rPr>
              <a:t>(31 in NM$)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685" y="2590800"/>
            <a:ext cx="8596630" cy="44627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244270"/>
                </a:solidFill>
              </a:rPr>
              <a:t>NM$ = Production $ + Longevity $ + Fertility $ + Type $ + Calving $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" y="3600036"/>
            <a:ext cx="1463040" cy="209608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Milk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Fat yield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Fat %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Protein yield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Protein %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024496" y="2995991"/>
            <a:ext cx="52704" cy="548640"/>
          </a:xfrm>
          <a:prstGeom prst="straightConnector1">
            <a:avLst/>
          </a:prstGeom>
          <a:ln w="31750" cap="sq">
            <a:solidFill>
              <a:srgbClr val="24427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9797" y="3600036"/>
            <a:ext cx="1463040" cy="15574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Productive life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Cow livability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SCS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1025" y="3600036"/>
            <a:ext cx="1463040" cy="24808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Daughter pregnancy rate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Heifer conception rate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Cow conception rate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0720" y="3600036"/>
            <a:ext cx="1463040" cy="111825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Feet &amp; legs (4)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Udder (7)</a:t>
            </a:r>
          </a:p>
          <a:p>
            <a:pPr marL="182880" indent="-182880">
              <a:lnSpc>
                <a:spcPts val="2000"/>
              </a:lnSpc>
              <a:buFont typeface="Symbol" pitchFamily="18" charset="2"/>
              <a:buChar char=""/>
            </a:pPr>
            <a:r>
              <a:rPr lang="en-US" b="1" dirty="0"/>
              <a:t>Body size 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98080" y="3600036"/>
            <a:ext cx="1244600" cy="116955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Calving ease (2)</a:t>
            </a:r>
          </a:p>
          <a:p>
            <a:pPr marL="182880" indent="-182880">
              <a:lnSpc>
                <a:spcPts val="1800"/>
              </a:lnSpc>
              <a:buFont typeface="Symbol" pitchFamily="18" charset="2"/>
              <a:buChar char=""/>
            </a:pPr>
            <a:r>
              <a:rPr lang="en-US" b="1" dirty="0"/>
              <a:t>Stillbirth rate (2)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587067" y="2995991"/>
            <a:ext cx="184363" cy="548640"/>
          </a:xfrm>
          <a:prstGeom prst="straightConnector1">
            <a:avLst/>
          </a:prstGeom>
          <a:ln w="31750" cap="sq">
            <a:solidFill>
              <a:srgbClr val="24427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754880" y="2995991"/>
            <a:ext cx="670349" cy="548640"/>
          </a:xfrm>
          <a:prstGeom prst="straightConnector1">
            <a:avLst/>
          </a:prstGeom>
          <a:ln w="31750" cap="sq">
            <a:solidFill>
              <a:srgbClr val="24427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132667" y="2995991"/>
            <a:ext cx="760097" cy="548640"/>
          </a:xfrm>
          <a:prstGeom prst="straightConnector1">
            <a:avLst/>
          </a:prstGeom>
          <a:ln w="31750" cap="sq">
            <a:solidFill>
              <a:srgbClr val="24427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7" idx="0"/>
          </p:cNvCxnSpPr>
          <p:nvPr/>
        </p:nvCxnSpPr>
        <p:spPr>
          <a:xfrm flipH="1">
            <a:off x="1280160" y="2995991"/>
            <a:ext cx="783802" cy="548640"/>
          </a:xfrm>
          <a:prstGeom prst="straightConnector1">
            <a:avLst/>
          </a:prstGeom>
          <a:ln w="31750" cap="sq">
            <a:solidFill>
              <a:srgbClr val="24427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895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Sub-indices are flexible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Traits can be added to sub-indices </a:t>
            </a:r>
            <a:r>
              <a:rPr lang="en-US" dirty="0">
                <a:solidFill>
                  <a:srgbClr val="00523C"/>
                </a:solidFill>
              </a:rPr>
              <a:t>(or new sub-indices added)</a:t>
            </a:r>
            <a:r>
              <a:rPr lang="en-US" dirty="0"/>
              <a:t> without changing how the index is used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3685" y="2421460"/>
            <a:ext cx="8596630" cy="415498"/>
          </a:xfrm>
          <a:prstGeom prst="rect">
            <a:avLst/>
          </a:prstGeom>
          <a:noFill/>
          <a:ln w="25400"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100" b="1" dirty="0">
                <a:solidFill>
                  <a:srgbClr val="244270"/>
                </a:solidFill>
              </a:rPr>
              <a:t>NM$ = Production $ + Longevity $ + Fertility $ + Type $ + Calving $</a:t>
            </a:r>
            <a:r>
              <a:rPr lang="en-US" sz="2100" b="1" dirty="0">
                <a:solidFill>
                  <a:srgbClr val="BA0000"/>
                </a:solidFill>
              </a:rPr>
              <a:t> + Health $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320" y="3329099"/>
            <a:ext cx="1463040" cy="10926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Milk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Fat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Protein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78277" y="3329099"/>
            <a:ext cx="1463040" cy="15574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Productive life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Cow livability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SCS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0112" y="3329099"/>
            <a:ext cx="1463040" cy="30931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Daughter pregnancy rate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Heifer conception rate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Cow conception rate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>
                <a:solidFill>
                  <a:srgbClr val="BA0000"/>
                </a:solidFill>
              </a:rPr>
              <a:t>Age at first calving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09208" y="3329099"/>
            <a:ext cx="1463040" cy="111825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Feet &amp; legs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Udder</a:t>
            </a:r>
          </a:p>
          <a:p>
            <a:pPr marL="182880" indent="-182880">
              <a:lnSpc>
                <a:spcPts val="2000"/>
              </a:lnSpc>
              <a:buFont typeface="Symbol" pitchFamily="18" charset="2"/>
              <a:buChar char=""/>
            </a:pPr>
            <a:r>
              <a:rPr lang="en-US" b="1" dirty="0"/>
              <a:t>Body size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1827" y="3329099"/>
            <a:ext cx="1371600" cy="178510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Calving ease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/>
              <a:t>Stillbirth rate </a:t>
            </a:r>
          </a:p>
          <a:p>
            <a:pPr marL="182880" indent="-182880">
              <a:lnSpc>
                <a:spcPts val="1800"/>
              </a:lnSpc>
              <a:buFont typeface="Symbol" pitchFamily="18" charset="2"/>
              <a:buChar char=""/>
            </a:pPr>
            <a:r>
              <a:rPr lang="en-US" b="1" dirty="0">
                <a:solidFill>
                  <a:srgbClr val="BA0000"/>
                </a:solidFill>
              </a:rPr>
              <a:t>Gestation length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09918" y="3329099"/>
            <a:ext cx="1463040" cy="274320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>
                <a:solidFill>
                  <a:srgbClr val="BA0000"/>
                </a:solidFill>
              </a:rPr>
              <a:t>Mastitis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 err="1">
                <a:solidFill>
                  <a:srgbClr val="BA0000"/>
                </a:solidFill>
              </a:rPr>
              <a:t>Metritis</a:t>
            </a:r>
            <a:endParaRPr lang="en-US" b="1" dirty="0">
              <a:solidFill>
                <a:srgbClr val="BA0000"/>
              </a:solidFill>
            </a:endParaRP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>
                <a:solidFill>
                  <a:srgbClr val="BA0000"/>
                </a:solidFill>
              </a:rPr>
              <a:t>Retained placenta 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>
                <a:solidFill>
                  <a:srgbClr val="BA0000"/>
                </a:solidFill>
              </a:rPr>
              <a:t>Ketosis</a:t>
            </a:r>
          </a:p>
          <a:p>
            <a:pPr marL="182880" indent="-182880">
              <a:lnSpc>
                <a:spcPts val="1800"/>
              </a:lnSpc>
              <a:spcAft>
                <a:spcPts val="1200"/>
              </a:spcAft>
              <a:buFont typeface="Symbol" pitchFamily="18" charset="2"/>
              <a:buChar char=""/>
            </a:pPr>
            <a:r>
              <a:rPr lang="en-US" b="1" dirty="0">
                <a:solidFill>
                  <a:srgbClr val="BA0000"/>
                </a:solidFill>
              </a:rPr>
              <a:t>Displaced </a:t>
            </a:r>
            <a:r>
              <a:rPr lang="en-US" b="1" dirty="0" err="1">
                <a:solidFill>
                  <a:srgbClr val="BA0000"/>
                </a:solidFill>
              </a:rPr>
              <a:t>abomasum</a:t>
            </a:r>
            <a:endParaRPr lang="en-US" b="1" dirty="0">
              <a:solidFill>
                <a:srgbClr val="BA0000"/>
              </a:solidFill>
            </a:endParaRPr>
          </a:p>
          <a:p>
            <a:pPr marL="182880" indent="-182880">
              <a:lnSpc>
                <a:spcPts val="1800"/>
              </a:lnSpc>
              <a:buFont typeface="Symbol" pitchFamily="18" charset="2"/>
              <a:buChar char=""/>
            </a:pPr>
            <a:r>
              <a:rPr lang="en-US" b="1" dirty="0">
                <a:solidFill>
                  <a:srgbClr val="BA0000"/>
                </a:solidFill>
              </a:rPr>
              <a:t>Milk fever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241438" y="2818184"/>
            <a:ext cx="72829" cy="457200"/>
          </a:xfrm>
          <a:prstGeom prst="straightConnector1">
            <a:avLst/>
          </a:prstGeom>
          <a:ln w="31750" cap="sq">
            <a:solidFill>
              <a:srgbClr val="BA000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874945" y="2818184"/>
            <a:ext cx="184363" cy="457200"/>
          </a:xfrm>
          <a:prstGeom prst="straightConnector1">
            <a:avLst/>
          </a:prstGeom>
          <a:ln w="31750" cap="sq">
            <a:solidFill>
              <a:srgbClr val="24427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852333" y="2818184"/>
            <a:ext cx="946339" cy="457200"/>
          </a:xfrm>
          <a:prstGeom prst="straightConnector1">
            <a:avLst/>
          </a:prstGeom>
          <a:ln w="31750" cap="sq">
            <a:solidFill>
              <a:srgbClr val="24427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379133" y="2818184"/>
            <a:ext cx="988678" cy="457200"/>
          </a:xfrm>
          <a:prstGeom prst="straightConnector1">
            <a:avLst/>
          </a:prstGeom>
          <a:ln w="31750" cap="sq">
            <a:solidFill>
              <a:srgbClr val="24427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009216" y="2818184"/>
            <a:ext cx="783802" cy="457200"/>
          </a:xfrm>
          <a:prstGeom prst="straightConnector1">
            <a:avLst/>
          </a:prstGeom>
          <a:ln w="31750" cap="sq">
            <a:solidFill>
              <a:srgbClr val="24427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381433" y="2818184"/>
            <a:ext cx="596034" cy="457200"/>
          </a:xfrm>
          <a:prstGeom prst="straightConnector1">
            <a:avLst/>
          </a:prstGeom>
          <a:ln w="31750" cap="sq">
            <a:solidFill>
              <a:srgbClr val="244270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658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select for more than one trait?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405784"/>
            <a:ext cx="8229600" cy="4800600"/>
          </a:xfrm>
        </p:spPr>
        <p:txBody>
          <a:bodyPr/>
          <a:lstStyle/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en-US" dirty="0"/>
              <a:t>To make use of more information</a:t>
            </a:r>
          </a:p>
          <a:p>
            <a:pPr lvl="1">
              <a:lnSpc>
                <a:spcPts val="2800"/>
              </a:lnSpc>
              <a:spcAft>
                <a:spcPts val="2400"/>
              </a:spcAft>
            </a:pPr>
            <a:r>
              <a:rPr lang="en-US" dirty="0">
                <a:solidFill>
                  <a:srgbClr val="00523C"/>
                </a:solidFill>
              </a:rPr>
              <a:t>Correlations among traits are rarely 0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en-US" dirty="0"/>
              <a:t>Several traits may have economic value</a:t>
            </a:r>
          </a:p>
          <a:p>
            <a:pPr lvl="1">
              <a:lnSpc>
                <a:spcPts val="2800"/>
              </a:lnSpc>
              <a:spcAft>
                <a:spcPts val="2400"/>
              </a:spcAft>
            </a:pPr>
            <a:r>
              <a:rPr lang="en-US" dirty="0">
                <a:solidFill>
                  <a:srgbClr val="00523C"/>
                </a:solidFill>
              </a:rPr>
              <a:t>Farmers may receive a quality premium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en-US" dirty="0"/>
              <a:t>Some traits need to be improved and others maintained</a:t>
            </a:r>
          </a:p>
          <a:p>
            <a:pPr lvl="1">
              <a:lnSpc>
                <a:spcPts val="2800"/>
              </a:lnSpc>
              <a:spcAft>
                <a:spcPts val="2400"/>
              </a:spcAft>
            </a:pPr>
            <a:r>
              <a:rPr lang="en-US" dirty="0">
                <a:solidFill>
                  <a:srgbClr val="00523C"/>
                </a:solidFill>
              </a:rPr>
              <a:t>Selection for only yield would reduce fertility</a:t>
            </a:r>
          </a:p>
          <a:p>
            <a:pPr>
              <a:lnSpc>
                <a:spcPts val="2800"/>
              </a:lnSpc>
            </a:pPr>
            <a:r>
              <a:rPr lang="en-US" dirty="0"/>
              <a:t>Balanced selection improves traits according to their economic values</a:t>
            </a:r>
          </a:p>
        </p:txBody>
      </p:sp>
    </p:spTree>
    <p:extLst>
      <p:ext uri="{BB962C8B-B14F-4D97-AF65-F5344CB8AC3E}">
        <p14:creationId xmlns:p14="http://schemas.microsoft.com/office/powerpoint/2010/main" val="1144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82880"/>
            <a:ext cx="8229600" cy="639762"/>
          </a:xfrm>
        </p:spPr>
        <p:txBody>
          <a:bodyPr/>
          <a:lstStyle/>
          <a:p>
            <a:r>
              <a:rPr lang="en-US" dirty="0"/>
              <a:t>Selection for only yield reduces fertility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9537" y="4260722"/>
            <a:ext cx="61694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2400" b="1" dirty="0">
                <a:solidFill>
                  <a:schemeClr val="bg1"/>
                </a:solidFill>
              </a:rPr>
              <a:t>Selection only for yield will produce a </a:t>
            </a:r>
            <a:r>
              <a:rPr lang="en-US" sz="2400" b="1" dirty="0">
                <a:solidFill>
                  <a:srgbClr val="FFFF00"/>
                </a:solidFill>
              </a:rPr>
              <a:t>decrease</a:t>
            </a:r>
            <a:r>
              <a:rPr lang="en-US" sz="2400" b="1" dirty="0">
                <a:solidFill>
                  <a:schemeClr val="bg1"/>
                </a:solidFill>
              </a:rPr>
              <a:t> in fertility because of unfavorable correlations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F3A7D8-9851-C045-8902-088990F9921C}"/>
              </a:ext>
            </a:extLst>
          </p:cNvPr>
          <p:cNvSpPr/>
          <p:nvPr/>
        </p:nvSpPr>
        <p:spPr>
          <a:xfrm>
            <a:off x="90436" y="6290021"/>
            <a:ext cx="69735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563F"/>
                </a:solidFill>
              </a:rPr>
              <a:t>Source: </a:t>
            </a:r>
            <a:r>
              <a:rPr lang="en-US" sz="1200" b="1" dirty="0">
                <a:solidFill>
                  <a:srgbClr val="244270"/>
                </a:solidFill>
              </a:rPr>
              <a:t>https://</a:t>
            </a:r>
            <a:r>
              <a:rPr lang="en-US" sz="1200" b="1" dirty="0" err="1">
                <a:solidFill>
                  <a:srgbClr val="244270"/>
                </a:solidFill>
              </a:rPr>
              <a:t>queries.uscdcb.com</a:t>
            </a:r>
            <a:r>
              <a:rPr lang="en-US" sz="1200" b="1" dirty="0">
                <a:solidFill>
                  <a:srgbClr val="244270"/>
                </a:solidFill>
              </a:rPr>
              <a:t>/</a:t>
            </a:r>
            <a:r>
              <a:rPr lang="en-US" sz="1200" b="1" dirty="0" err="1">
                <a:solidFill>
                  <a:srgbClr val="244270"/>
                </a:solidFill>
              </a:rPr>
              <a:t>eval</a:t>
            </a:r>
            <a:r>
              <a:rPr lang="en-US" sz="1200" b="1" dirty="0">
                <a:solidFill>
                  <a:srgbClr val="244270"/>
                </a:solidFill>
              </a:rPr>
              <a:t>/summary/</a:t>
            </a:r>
            <a:r>
              <a:rPr lang="en-US" sz="1200" b="1" dirty="0" err="1">
                <a:solidFill>
                  <a:srgbClr val="244270"/>
                </a:solidFill>
              </a:rPr>
              <a:t>trend.cfm?R_Menu</a:t>
            </a:r>
            <a:r>
              <a:rPr lang="en-US" sz="1200" b="1" dirty="0">
                <a:solidFill>
                  <a:srgbClr val="244270"/>
                </a:solidFill>
              </a:rPr>
              <a:t>=</a:t>
            </a:r>
            <a:r>
              <a:rPr lang="en-US" sz="1200" b="1" dirty="0" err="1">
                <a:solidFill>
                  <a:srgbClr val="244270"/>
                </a:solidFill>
              </a:rPr>
              <a:t>JE.f#StartBody</a:t>
            </a:r>
            <a:endParaRPr lang="en-US" sz="1200" b="1" dirty="0">
              <a:solidFill>
                <a:srgbClr val="244270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146850"/>
              </p:ext>
            </p:extLst>
          </p:nvPr>
        </p:nvGraphicFramePr>
        <p:xfrm>
          <a:off x="90437" y="1017607"/>
          <a:ext cx="8824963" cy="5242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9899788"/>
      </p:ext>
    </p:extLst>
  </p:cSld>
  <p:clrMapOvr>
    <a:masterClrMapping/>
  </p:clrMapOvr>
</p:sld>
</file>

<file path=ppt/theme/theme1.xml><?xml version="1.0" encoding="utf-8"?>
<a:theme xmlns:a="http://schemas.openxmlformats.org/drawingml/2006/main" name="AIP-2017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17682</TotalTime>
  <Words>1842</Words>
  <Application>Microsoft Macintosh PowerPoint</Application>
  <PresentationFormat>On-screen Show (4:3)</PresentationFormat>
  <Paragraphs>579</Paragraphs>
  <Slides>28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Monotype Sorts</vt:lpstr>
      <vt:lpstr>Symbol</vt:lpstr>
      <vt:lpstr>Trebuchet MS</vt:lpstr>
      <vt:lpstr>AIP-2017 Slide Master</vt:lpstr>
      <vt:lpstr>Equation</vt:lpstr>
      <vt:lpstr>Possibilities in an age of genomics: The future of the breeding index</vt:lpstr>
      <vt:lpstr>Introduction</vt:lpstr>
      <vt:lpstr>Many things affect performance</vt:lpstr>
      <vt:lpstr>What is the value of genetic selection?</vt:lpstr>
      <vt:lpstr>What is a breeding index?</vt:lpstr>
      <vt:lpstr>Indices may include sub-indices</vt:lpstr>
      <vt:lpstr>Sub-indices are flexible</vt:lpstr>
      <vt:lpstr>Why select for more than one trait?</vt:lpstr>
      <vt:lpstr>Selection for only yield reduces fertility</vt:lpstr>
      <vt:lpstr>Traits evaluated</vt:lpstr>
      <vt:lpstr>Selection objectives and criteria</vt:lpstr>
      <vt:lpstr>What goes into an index?</vt:lpstr>
      <vt:lpstr>Where do economic weights come from?</vt:lpstr>
      <vt:lpstr>How do we compute an index?</vt:lpstr>
      <vt:lpstr>Current genetic-economic indices (2018)</vt:lpstr>
      <vt:lpstr>Index changes over time</vt:lpstr>
      <vt:lpstr>Genetic trend (NM$)</vt:lpstr>
      <vt:lpstr>What do others include in their TMI?</vt:lpstr>
      <vt:lpstr>Why do we need new traits?</vt:lpstr>
      <vt:lpstr>Where do new traits come from?</vt:lpstr>
      <vt:lpstr>Examples of new phenotypes</vt:lpstr>
      <vt:lpstr>What do current phenotypes look like?</vt:lpstr>
      <vt:lpstr>What do new phenotypes look like?</vt:lpstr>
      <vt:lpstr>Traditional phenotyping scheme</vt:lpstr>
      <vt:lpstr>Alternative phenotyping scheme</vt:lpstr>
      <vt:lpstr>Conclusions</vt:lpstr>
      <vt:lpstr>Disclaimers</vt:lpstr>
      <vt:lpstr>Questions?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Suzanne Hubbard</dc:creator>
  <cp:lastModifiedBy>John Cole</cp:lastModifiedBy>
  <cp:revision>240</cp:revision>
  <dcterms:created xsi:type="dcterms:W3CDTF">2017-04-14T13:19:57Z</dcterms:created>
  <dcterms:modified xsi:type="dcterms:W3CDTF">2018-06-19T01:49:13Z</dcterms:modified>
</cp:coreProperties>
</file>