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6" r:id="rId7"/>
    <p:sldId id="315" r:id="rId8"/>
    <p:sldId id="319" r:id="rId9"/>
    <p:sldId id="267" r:id="rId10"/>
    <p:sldId id="284" r:id="rId11"/>
    <p:sldId id="312" r:id="rId12"/>
    <p:sldId id="316" r:id="rId13"/>
    <p:sldId id="268" r:id="rId14"/>
    <p:sldId id="311" r:id="rId15"/>
    <p:sldId id="285" r:id="rId16"/>
    <p:sldId id="278" r:id="rId17"/>
    <p:sldId id="279" r:id="rId18"/>
    <p:sldId id="270" r:id="rId19"/>
    <p:sldId id="282" r:id="rId20"/>
    <p:sldId id="317" r:id="rId21"/>
    <p:sldId id="271" r:id="rId22"/>
    <p:sldId id="272" r:id="rId23"/>
    <p:sldId id="273" r:id="rId24"/>
    <p:sldId id="307" r:id="rId25"/>
    <p:sldId id="306" r:id="rId26"/>
    <p:sldId id="305" r:id="rId27"/>
    <p:sldId id="304" r:id="rId28"/>
    <p:sldId id="274" r:id="rId29"/>
    <p:sldId id="295" r:id="rId30"/>
    <p:sldId id="302" r:id="rId31"/>
    <p:sldId id="303" r:id="rId32"/>
    <p:sldId id="308" r:id="rId33"/>
    <p:sldId id="309" r:id="rId34"/>
    <p:sldId id="313" r:id="rId35"/>
    <p:sldId id="287" r:id="rId36"/>
    <p:sldId id="288" r:id="rId37"/>
    <p:sldId id="289" r:id="rId38"/>
    <p:sldId id="318" r:id="rId39"/>
    <p:sldId id="290" r:id="rId40"/>
    <p:sldId id="265" r:id="rId41"/>
    <p:sldId id="264" r:id="rId42"/>
    <p:sldId id="291" r:id="rId43"/>
    <p:sldId id="292" r:id="rId44"/>
    <p:sldId id="293" r:id="rId45"/>
    <p:sldId id="314" r:id="rId4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3C"/>
    <a:srgbClr val="244270"/>
    <a:srgbClr val="B00000"/>
    <a:srgbClr val="000000"/>
    <a:srgbClr val="00337F"/>
    <a:srgbClr val="005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23" autoAdjust="0"/>
    <p:restoredTop sz="86464" autoAdjust="0"/>
  </p:normalViewPr>
  <p:slideViewPr>
    <p:cSldViewPr snapToGrid="0">
      <p:cViewPr varScale="1">
        <p:scale>
          <a:sx n="144" d="100"/>
          <a:sy n="144" d="100"/>
        </p:scale>
        <p:origin x="114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>
                <a:effectLst/>
              </a:rPr>
              <a:t>Rate of horned allele frequency change: Multiple v Single edit/embryo trial per mating with </a:t>
            </a:r>
            <a:r>
              <a:rPr lang="en-US" b="1" dirty="0"/>
              <a:t>CRISPR, 10% bulls/01% cows (</a:t>
            </a:r>
            <a:r>
              <a:rPr lang="en-US" b="1" dirty="0" err="1"/>
              <a:t>Pryce_r</a:t>
            </a:r>
            <a:r>
              <a:rPr lang="en-US" b="1" dirty="0"/>
              <a:t> Scenario)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Multiple Trials</c:v>
          </c:tx>
          <c:spPr>
            <a:ln w="28575" cap="rnd">
              <a:solidFill>
                <a:srgbClr val="2025E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025E8"/>
              </a:solidFill>
              <a:ln w="9525">
                <a:solidFill>
                  <a:srgbClr val="2025E8"/>
                </a:solidFill>
              </a:ln>
              <a:effectLst/>
            </c:spPr>
          </c:marker>
          <c:val>
            <c:numRef>
              <c:f>Sheet2!$D$3:$D$23</c:f>
              <c:numCache>
                <c:formatCode>General</c:formatCode>
                <c:ptCount val="21"/>
                <c:pt idx="0">
                  <c:v>0.9929</c:v>
                </c:pt>
                <c:pt idx="1">
                  <c:v>0.9847145259225</c:v>
                </c:pt>
                <c:pt idx="2">
                  <c:v>0.9727392033895</c:v>
                </c:pt>
                <c:pt idx="3">
                  <c:v>0.8886757034592</c:v>
                </c:pt>
                <c:pt idx="4">
                  <c:v>0.8056019900497</c:v>
                </c:pt>
                <c:pt idx="5">
                  <c:v>0.7043532338308</c:v>
                </c:pt>
                <c:pt idx="6">
                  <c:v>0.6234019900496</c:v>
                </c:pt>
                <c:pt idx="7">
                  <c:v>0.5463348258707</c:v>
                </c:pt>
                <c:pt idx="8">
                  <c:v>0.4717333333334</c:v>
                </c:pt>
                <c:pt idx="9">
                  <c:v>0.4046288557213</c:v>
                </c:pt>
                <c:pt idx="10">
                  <c:v>0.353848756219</c:v>
                </c:pt>
                <c:pt idx="11">
                  <c:v>0.3077303482587</c:v>
                </c:pt>
                <c:pt idx="12">
                  <c:v>0.2661184079602</c:v>
                </c:pt>
                <c:pt idx="13">
                  <c:v>0.2286985074628</c:v>
                </c:pt>
                <c:pt idx="14">
                  <c:v>0.1929547263682</c:v>
                </c:pt>
                <c:pt idx="15">
                  <c:v>0.166476119403</c:v>
                </c:pt>
                <c:pt idx="16">
                  <c:v>0.1424915422885</c:v>
                </c:pt>
                <c:pt idx="17">
                  <c:v>0.12079552238807</c:v>
                </c:pt>
                <c:pt idx="18">
                  <c:v>0.10344228855726</c:v>
                </c:pt>
                <c:pt idx="19">
                  <c:v>0.0889194029851</c:v>
                </c:pt>
                <c:pt idx="20">
                  <c:v>0.07495323383084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A58-4BC1-B1CD-B83C4E39E4EA}"/>
            </c:ext>
          </c:extLst>
        </c:ser>
        <c:ser>
          <c:idx val="1"/>
          <c:order val="1"/>
          <c:tx>
            <c:v>Single Trial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val>
            <c:numRef>
              <c:f>Sheet2!$C$3:$C$23</c:f>
              <c:numCache>
                <c:formatCode>General</c:formatCode>
                <c:ptCount val="21"/>
                <c:pt idx="0">
                  <c:v>0.9929</c:v>
                </c:pt>
                <c:pt idx="1">
                  <c:v>0.9858186521727</c:v>
                </c:pt>
                <c:pt idx="2">
                  <c:v>0.9851437854741</c:v>
                </c:pt>
                <c:pt idx="3">
                  <c:v>0.9737865879554</c:v>
                </c:pt>
                <c:pt idx="4">
                  <c:v>0.963171641791</c:v>
                </c:pt>
                <c:pt idx="5">
                  <c:v>0.9485990049751</c:v>
                </c:pt>
                <c:pt idx="6">
                  <c:v>0.9321756218905</c:v>
                </c:pt>
                <c:pt idx="7">
                  <c:v>0.9142810945274</c:v>
                </c:pt>
                <c:pt idx="8">
                  <c:v>0.8937174129353</c:v>
                </c:pt>
                <c:pt idx="9">
                  <c:v>0.8782731343286</c:v>
                </c:pt>
                <c:pt idx="10">
                  <c:v>0.8616154228856</c:v>
                </c:pt>
                <c:pt idx="11">
                  <c:v>0.8451208955225</c:v>
                </c:pt>
                <c:pt idx="12">
                  <c:v>0.8312666666668</c:v>
                </c:pt>
                <c:pt idx="13">
                  <c:v>0.8160945273633</c:v>
                </c:pt>
                <c:pt idx="14">
                  <c:v>0.8086587064678</c:v>
                </c:pt>
                <c:pt idx="15">
                  <c:v>0.7970562189055</c:v>
                </c:pt>
                <c:pt idx="16">
                  <c:v>0.7874009950248</c:v>
                </c:pt>
                <c:pt idx="17">
                  <c:v>0.775143283582</c:v>
                </c:pt>
                <c:pt idx="18">
                  <c:v>0.7638766169154</c:v>
                </c:pt>
                <c:pt idx="19">
                  <c:v>0.7542094527361</c:v>
                </c:pt>
                <c:pt idx="20">
                  <c:v>0.7443179104478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A58-4BC1-B1CD-B83C4E39E4EA}"/>
            </c:ext>
          </c:extLst>
        </c:ser>
        <c:ser>
          <c:idx val="2"/>
          <c:order val="2"/>
          <c:tx>
            <c:v>No edit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Sheet2!$B$3:$B$23</c:f>
              <c:numCache>
                <c:formatCode>General</c:formatCode>
                <c:ptCount val="21"/>
                <c:pt idx="0">
                  <c:v>0.9929</c:v>
                </c:pt>
                <c:pt idx="1">
                  <c:v>0.9929</c:v>
                </c:pt>
                <c:pt idx="2">
                  <c:v>0.9929</c:v>
                </c:pt>
                <c:pt idx="3">
                  <c:v>0.9929</c:v>
                </c:pt>
                <c:pt idx="4">
                  <c:v>0.9929</c:v>
                </c:pt>
                <c:pt idx="5">
                  <c:v>0.9929</c:v>
                </c:pt>
                <c:pt idx="6">
                  <c:v>0.9929</c:v>
                </c:pt>
                <c:pt idx="7">
                  <c:v>0.9929</c:v>
                </c:pt>
                <c:pt idx="8">
                  <c:v>0.9929</c:v>
                </c:pt>
                <c:pt idx="9">
                  <c:v>0.9929</c:v>
                </c:pt>
                <c:pt idx="10">
                  <c:v>0.9929</c:v>
                </c:pt>
                <c:pt idx="11">
                  <c:v>0.9929</c:v>
                </c:pt>
                <c:pt idx="12">
                  <c:v>0.9929</c:v>
                </c:pt>
                <c:pt idx="13">
                  <c:v>0.9929</c:v>
                </c:pt>
                <c:pt idx="14">
                  <c:v>0.9929</c:v>
                </c:pt>
                <c:pt idx="15">
                  <c:v>0.9929</c:v>
                </c:pt>
                <c:pt idx="16">
                  <c:v>0.9929</c:v>
                </c:pt>
                <c:pt idx="17">
                  <c:v>0.9929</c:v>
                </c:pt>
                <c:pt idx="18">
                  <c:v>0.9929</c:v>
                </c:pt>
                <c:pt idx="19">
                  <c:v>0.9929</c:v>
                </c:pt>
                <c:pt idx="20">
                  <c:v>0.9929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A58-4BC1-B1CD-B83C4E39E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03831360"/>
        <c:axId val="-804027696"/>
      </c:lineChart>
      <c:catAx>
        <c:axId val="-8038313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Generation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04027696"/>
        <c:crosses val="autoZero"/>
        <c:auto val="1"/>
        <c:lblAlgn val="ctr"/>
        <c:lblOffset val="100"/>
        <c:noMultiLvlLbl val="0"/>
      </c:catAx>
      <c:valAx>
        <c:axId val="-804027696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Horned allele 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03831360"/>
        <c:crosses val="autoZero"/>
        <c:crossBetween val="between"/>
        <c:majorUnit val="0.2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3C757-BDB4-4525-A393-160674D9AC4F}" type="datetimeFigureOut">
              <a:rPr lang="en-US" smtClean="0"/>
              <a:pPr/>
              <a:t>10/10/17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BBEE1-9E7D-436C-9E26-870F38462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8D839-52E9-1348-BB4E-36CF865E0C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39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8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8412480" cy="3657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057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6750"/>
            <a:ext cx="7772400" cy="479822"/>
          </a:xfrm>
        </p:spPr>
        <p:txBody>
          <a:bodyPr/>
          <a:lstStyle>
            <a:lvl1pPr algn="l">
              <a:lnSpc>
                <a:spcPts val="46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12670"/>
            <a:ext cx="7772400" cy="246888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 userDrawn="1"/>
        </p:nvPicPr>
        <p:blipFill>
          <a:blip r:embed="rId6" cstate="print"/>
          <a:srcRect r="1468"/>
          <a:stretch>
            <a:fillRect/>
          </a:stretch>
        </p:blipFill>
        <p:spPr>
          <a:xfrm>
            <a:off x="8631936" y="4807330"/>
            <a:ext cx="512064" cy="3552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979670"/>
            <a:ext cx="8659368" cy="18288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8412480" cy="365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7160" y="4979670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Joint Interbull–EAAP meeting, Session 7,  Tallinn, Estonia, Aug. 2017 (</a:t>
            </a:r>
            <a:fld id="{15B3028D-9398-4C32-B664-7BB0AE0371BF}" type="slidenum">
              <a:rPr lang="en-US" sz="8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800" b="1" dirty="0" smtClean="0">
                <a:solidFill>
                  <a:schemeClr val="bg1"/>
                </a:solidFill>
              </a:rPr>
              <a:t>)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83680" y="5004982"/>
            <a:ext cx="201168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/>
          <a:p>
            <a:pPr algn="r"/>
            <a:r>
              <a:rPr lang="en-US" sz="800" b="1" dirty="0" smtClean="0">
                <a:solidFill>
                  <a:schemeClr val="bg1"/>
                </a:solidFill>
              </a:rPr>
              <a:t>Cole and Mueller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2" r:id="rId3"/>
    <p:sldLayoutId id="2147483654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Symbol" pitchFamily="18" charset="2"/>
        <a:buChar char="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5750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Arial" pitchFamily="34" charset="0"/>
        <a:buChar char="–"/>
        <a:tabLst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223838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Calibri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ohn.cole@ars.usd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gi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dx.doi.org/10.3168/jds.2015-10777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55439"/>
            <a:ext cx="7772400" cy="1077218"/>
          </a:xfrm>
        </p:spPr>
        <p:txBody>
          <a:bodyPr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dirty="0" smtClean="0"/>
              <a:t>Management of Mendelian traits in breeding programs by gene editing</a:t>
            </a:r>
            <a:endParaRPr lang="en-US" sz="3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000" dirty="0" smtClean="0">
                <a:solidFill>
                  <a:srgbClr val="00523C"/>
                </a:solidFill>
              </a:rPr>
              <a:t>John B. Cole</a:t>
            </a:r>
            <a:r>
              <a:rPr lang="en-US" sz="3000" baseline="30000" dirty="0" smtClean="0">
                <a:solidFill>
                  <a:srgbClr val="00523C"/>
                </a:solidFill>
              </a:rPr>
              <a:t>1,*</a:t>
            </a:r>
            <a:r>
              <a:rPr lang="en-US" sz="3000" dirty="0" smtClean="0">
                <a:solidFill>
                  <a:srgbClr val="00523C"/>
                </a:solidFill>
              </a:rPr>
              <a:t> and Maci L. Mueller</a:t>
            </a:r>
            <a:r>
              <a:rPr lang="en-US" sz="3000" baseline="30000" dirty="0" smtClean="0">
                <a:solidFill>
                  <a:srgbClr val="00523C"/>
                </a:solidFill>
              </a:rPr>
              <a:t>2</a:t>
            </a:r>
          </a:p>
          <a:p>
            <a:r>
              <a:rPr lang="en-US" sz="2400" baseline="30000" dirty="0" smtClean="0"/>
              <a:t>1</a:t>
            </a:r>
            <a:r>
              <a:rPr lang="en-US" sz="2400" dirty="0" smtClean="0"/>
              <a:t>Animal Genomics and Improvement Laboratory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Agricultural Research Service, USDA, Beltsville, MD, USA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Department of Animal Science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University of California, Davis, CA, </a:t>
            </a:r>
            <a:r>
              <a:rPr lang="en-US" dirty="0"/>
              <a:t>USA</a:t>
            </a:r>
          </a:p>
          <a:p>
            <a:pPr>
              <a:spcAft>
                <a:spcPts val="1200"/>
              </a:spcAft>
            </a:pPr>
            <a:r>
              <a:rPr lang="en-US" dirty="0" err="1" smtClean="0">
                <a:solidFill>
                  <a:srgbClr val="244270"/>
                </a:solidFill>
              </a:rPr>
              <a:t>john.cole@ars.usda.gov</a:t>
            </a:r>
            <a:endParaRPr lang="en-US" sz="2400" dirty="0">
              <a:solidFill>
                <a:srgbClr val="244270"/>
              </a:solidFill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685800" y="4224528"/>
            <a:ext cx="3048000" cy="7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multiple-recessives program of </a:t>
            </a:r>
            <a:r>
              <a:rPr lang="en-US" dirty="0" smtClean="0">
                <a:solidFill>
                  <a:srgbClr val="00563F"/>
                </a:solidFill>
              </a:rPr>
              <a:t>Cole (2015)</a:t>
            </a:r>
            <a:r>
              <a:rPr lang="en-US" dirty="0" smtClean="0"/>
              <a:t> was modified to accommodate gene editing</a:t>
            </a:r>
          </a:p>
          <a:p>
            <a:pPr lvl="1"/>
            <a:r>
              <a:rPr lang="en-US" dirty="0" smtClean="0"/>
              <a:t>Code is available on GitHub</a:t>
            </a:r>
            <a:br>
              <a:rPr lang="en-US" dirty="0" smtClean="0"/>
            </a:br>
            <a:r>
              <a:rPr lang="en-US" dirty="0" smtClean="0"/>
              <a:t>under a CC0 1.0 license</a:t>
            </a:r>
          </a:p>
          <a:p>
            <a:r>
              <a:rPr lang="en-US" dirty="0" smtClean="0"/>
              <a:t>Any number or combination of</a:t>
            </a:r>
            <a:br>
              <a:rPr lang="en-US" dirty="0" smtClean="0"/>
            </a:br>
            <a:r>
              <a:rPr lang="en-US" dirty="0" smtClean="0"/>
              <a:t>recessives may be edited</a:t>
            </a:r>
          </a:p>
          <a:p>
            <a:r>
              <a:rPr lang="en-US" dirty="0" smtClean="0"/>
              <a:t>Written in Python 2.7 with</a:t>
            </a:r>
            <a:br>
              <a:rPr lang="en-US" dirty="0" smtClean="0"/>
            </a:br>
            <a:r>
              <a:rPr lang="en-US" dirty="0" err="1" smtClean="0"/>
              <a:t>Jupyter</a:t>
            </a:r>
            <a:r>
              <a:rPr lang="en-US" dirty="0" smtClean="0"/>
              <a:t> notebooks for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17605" r="18716"/>
          <a:stretch/>
        </p:blipFill>
        <p:spPr>
          <a:xfrm>
            <a:off x="4803567" y="1491446"/>
            <a:ext cx="3852163" cy="318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Jupyter</a:t>
            </a:r>
            <a:r>
              <a:rPr lang="en-US" dirty="0" smtClean="0"/>
              <a:t> notebook (example)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98486" y="715731"/>
            <a:ext cx="6720396" cy="4200248"/>
          </a:xfrm>
        </p:spPr>
      </p:pic>
      <p:sp>
        <p:nvSpPr>
          <p:cNvPr id="6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0" y="4841875"/>
            <a:ext cx="6172200" cy="27305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900"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err="1" smtClean="0"/>
              <a:t>Faculdade</a:t>
            </a:r>
            <a:r>
              <a:rPr lang="en-US" dirty="0" smtClean="0"/>
              <a:t> de </a:t>
            </a:r>
            <a:r>
              <a:rPr lang="en-US" dirty="0" err="1" smtClean="0"/>
              <a:t>Zootecnia</a:t>
            </a:r>
            <a:r>
              <a:rPr lang="en-US" dirty="0" smtClean="0"/>
              <a:t> e </a:t>
            </a:r>
            <a:r>
              <a:rPr lang="en-US" dirty="0" err="1" smtClean="0"/>
              <a:t>Engenharia</a:t>
            </a:r>
            <a:r>
              <a:rPr lang="en-US" dirty="0" smtClean="0"/>
              <a:t> de Alimentos, </a:t>
            </a:r>
            <a:r>
              <a:rPr lang="en-US" dirty="0" err="1" smtClean="0"/>
              <a:t>Universidade</a:t>
            </a:r>
            <a:r>
              <a:rPr lang="en-US" dirty="0" smtClean="0"/>
              <a:t> de São Paulo, </a:t>
            </a:r>
            <a:r>
              <a:rPr lang="en-US" dirty="0" err="1" smtClean="0"/>
              <a:t>Pirassununga</a:t>
            </a:r>
            <a:r>
              <a:rPr lang="en-US" dirty="0" smtClean="0"/>
              <a:t>, </a:t>
            </a:r>
            <a:r>
              <a:rPr lang="en-US" dirty="0" err="1" smtClean="0"/>
              <a:t>Brasil</a:t>
            </a:r>
            <a:r>
              <a:rPr lang="en-US" dirty="0" smtClean="0"/>
              <a:t>, 13 </a:t>
            </a:r>
            <a:r>
              <a:rPr lang="en-US" dirty="0" err="1" smtClean="0"/>
              <a:t>Fevereiro</a:t>
            </a:r>
            <a:r>
              <a:rPr lang="en-US" dirty="0" smtClean="0"/>
              <a:t>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Digression </a:t>
            </a:r>
            <a:r>
              <a:rPr lang="mr-IN" dirty="0" smtClean="0"/>
              <a:t>–</a:t>
            </a:r>
            <a:r>
              <a:rPr lang="en-US" dirty="0" smtClean="0"/>
              <a:t> one approach to reproducible research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30" y="715731"/>
            <a:ext cx="6782540" cy="4239088"/>
          </a:xfrm>
        </p:spPr>
      </p:pic>
    </p:spTree>
    <p:extLst>
      <p:ext uri="{BB962C8B-B14F-4D97-AF65-F5344CB8AC3E}">
        <p14:creationId xmlns:p14="http://schemas.microsoft.com/office/powerpoint/2010/main" val="121431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Recessives in U.S. Holsteins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0111" y="4261486"/>
            <a:ext cx="8262259" cy="705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*Causative mutation known</a:t>
            </a:r>
          </a:p>
          <a:p>
            <a:pPr marL="53975" indent="-64008">
              <a:lnSpc>
                <a:spcPts val="1400"/>
              </a:lnSpc>
            </a:pPr>
            <a:r>
              <a:rPr lang="en-US" sz="1400" b="1" baseline="30000" dirty="0" smtClean="0">
                <a:solidFill>
                  <a:srgbClr val="000000"/>
                </a:solidFill>
              </a:rPr>
              <a:t>1</a:t>
            </a:r>
            <a:r>
              <a:rPr lang="en-US" sz="1400" b="1" dirty="0" smtClean="0">
                <a:solidFill>
                  <a:srgbClr val="000000"/>
                </a:solidFill>
              </a:rPr>
              <a:t>Timing of embryonic loss/calf death for homozygous animals: B = calf death at/shortly after birth,</a:t>
            </a:r>
          </a:p>
          <a:p>
            <a:pPr marL="64008" indent="-73152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</a:rPr>
              <a:t>	E = embryonic loss/abortion, W = calf death weeks/months after birth</a:t>
            </a:r>
          </a:p>
          <a:p>
            <a:pPr>
              <a:lnSpc>
                <a:spcPts val="1000"/>
              </a:lnSpc>
            </a:pPr>
            <a:r>
              <a:rPr lang="en-US" sz="1400" b="1" i="1" dirty="0" smtClean="0">
                <a:solidFill>
                  <a:srgbClr val="00523C"/>
                </a:solidFill>
              </a:rPr>
              <a:t>						             Source:</a:t>
            </a:r>
            <a:r>
              <a:rPr lang="en-US" sz="1400" b="1" dirty="0" smtClean="0">
                <a:solidFill>
                  <a:srgbClr val="000000"/>
                </a:solidFill>
              </a:rPr>
              <a:t> Cole et al. (2016a,b)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043833"/>
              </p:ext>
            </p:extLst>
          </p:nvPr>
        </p:nvGraphicFramePr>
        <p:xfrm>
          <a:off x="375142" y="762180"/>
          <a:ext cx="8432797" cy="3431032"/>
        </p:xfrm>
        <a:graphic>
          <a:graphicData uri="http://schemas.openxmlformats.org/drawingml/2006/table">
            <a:tbl>
              <a:tblPr/>
              <a:tblGrid>
                <a:gridCol w="592157"/>
                <a:gridCol w="3267244"/>
                <a:gridCol w="1153886"/>
                <a:gridCol w="1208314"/>
                <a:gridCol w="1545771"/>
                <a:gridCol w="66542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Haplo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type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Functional/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Gene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 name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chromosome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Location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(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Mbp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Haplotype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frequency (%)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Timing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HBR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Black/red coat color/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14.8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0.80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HCD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Cholesterol deficiency/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APOB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78.0*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2.50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HDR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Dominant red color/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3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9.5*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Brachyspina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FANCI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21.2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2.76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APAF1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63.2*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1.92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94.9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96.6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1.66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HH3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SMC2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95.4*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2.95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GART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1.3*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0.37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TFB1M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93.2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93.4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2.22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HHB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BLAD/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ITGB2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145.1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0.25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HHC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CVM/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SLC35A3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3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1825" algn="dec"/>
                        </a:tabLs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	43.4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1.37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HHD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DUMPS/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UMPS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69.8*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HHM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Mule foot/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LRP4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15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77.7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0.07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B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HHP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Polledness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03E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(dominant)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POLLED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1.7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2.0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0.71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HHR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Red coat color/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7388" algn="dec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	14.8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</a:rPr>
                        <a:t>5.42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changes to program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523C"/>
                </a:solidFill>
              </a:rPr>
              <a:t>Gene editing model</a:t>
            </a:r>
          </a:p>
          <a:p>
            <a:r>
              <a:rPr lang="en-US" dirty="0" smtClean="0"/>
              <a:t>Advanced reproductive technologies + somatic cell nuclear transfer (</a:t>
            </a:r>
            <a:r>
              <a:rPr lang="en-US" dirty="0" err="1" smtClean="0"/>
              <a:t>Kasinathan</a:t>
            </a:r>
            <a:r>
              <a:rPr lang="en-US" dirty="0" smtClean="0"/>
              <a:t>, 2015)</a:t>
            </a:r>
          </a:p>
          <a:p>
            <a:r>
              <a:rPr lang="en-US" dirty="0" smtClean="0"/>
              <a:t>Number of editing trials and ET steps may be limited or not</a:t>
            </a:r>
          </a:p>
          <a:p>
            <a:r>
              <a:rPr lang="en-US" dirty="0" smtClean="0"/>
              <a:t>Editing of embryos will be added soon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Beneficial alleles</a:t>
            </a:r>
          </a:p>
          <a:p>
            <a:r>
              <a:rPr lang="en-US" dirty="0"/>
              <a:t>Many parameters now easily controlled by user</a:t>
            </a:r>
          </a:p>
          <a:p>
            <a:r>
              <a:rPr lang="en-US" dirty="0"/>
              <a:t>Several options specific to polled scenarios (pro tip: you can lie</a:t>
            </a:r>
            <a:r>
              <a:rPr lang="en-US" dirty="0" smtClean="0"/>
              <a:t>!)</a:t>
            </a:r>
          </a:p>
          <a:p>
            <a:r>
              <a:rPr lang="en-US" dirty="0" smtClean="0"/>
              <a:t>Improvements to base modeling of population are planned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0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used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304084"/>
              </p:ext>
            </p:extLst>
          </p:nvPr>
        </p:nvGraphicFramePr>
        <p:xfrm>
          <a:off x="121328" y="1214452"/>
          <a:ext cx="8871752" cy="37119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9301"/>
                <a:gridCol w="1078637"/>
                <a:gridCol w="1256190"/>
                <a:gridCol w="861134"/>
                <a:gridCol w="1358284"/>
                <a:gridCol w="1251751"/>
                <a:gridCol w="1038688"/>
                <a:gridCol w="887767"/>
              </a:tblGrid>
              <a:tr h="36577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Name</a:t>
                      </a:r>
                      <a:endParaRPr lang="en-US" sz="16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Value</a:t>
                      </a:r>
                      <a:endParaRPr lang="en-US" sz="16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Name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Value</a:t>
                      </a:r>
                      <a:endParaRPr lang="en-US" sz="16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Name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Value</a:t>
                      </a:r>
                      <a:endParaRPr lang="en-US" sz="16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Name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00337F"/>
                          </a:solidFill>
                        </a:rPr>
                        <a:t>Value</a:t>
                      </a:r>
                      <a:endParaRPr lang="en-US" sz="16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4622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Cow mean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Base herds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Max </a:t>
                      </a:r>
                      <a:r>
                        <a:rPr lang="en-US" sz="1600" b="1" dirty="0" err="1" smtClean="0"/>
                        <a:t>matings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5,000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Edit type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C, P, T, Z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36398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Genetic</a:t>
                      </a:r>
                      <a:r>
                        <a:rPr lang="en-US" sz="1600" b="1" baseline="0" dirty="0" smtClean="0"/>
                        <a:t> SD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Service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bulls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50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Bull</a:t>
                      </a:r>
                      <a:r>
                        <a:rPr lang="en-US" sz="1600" b="1" baseline="0" dirty="0" smtClean="0"/>
                        <a:t> criterion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polled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Edit trials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56335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Bull differential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1.5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Max bulls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500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Bull</a:t>
                      </a:r>
                      <a:r>
                        <a:rPr lang="en-US" sz="1600" b="1" baseline="0" dirty="0" smtClean="0"/>
                        <a:t> deficit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err="1" smtClean="0"/>
                        <a:t>use_horned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Embryo trials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56335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Polled </a:t>
                      </a:r>
                      <a:r>
                        <a:rPr lang="en-US" sz="1600" b="1" dirty="0" err="1" smtClean="0"/>
                        <a:t>parms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[0.10, 0.18, 0.82]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Max</a:t>
                      </a:r>
                      <a:r>
                        <a:rPr lang="en-US" sz="1600" b="1" baseline="0" dirty="0" smtClean="0"/>
                        <a:t> cows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100,000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flambda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25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56335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Polled differential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[1.0, 1.3]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Percent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0.10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Bulls edited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0.10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33320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Base</a:t>
                      </a:r>
                      <a:r>
                        <a:rPr lang="en-US" sz="1600" b="1" baseline="0" dirty="0" smtClean="0"/>
                        <a:t> bulls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350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Generations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20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Cows edited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0.01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  <a:tr h="56335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Base cows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35,000</a:t>
                      </a:r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780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mate allocation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Mating PA are adjusted for inbreeding </a:t>
                </a:r>
                <a:r>
                  <a:rPr lang="en-US" dirty="0" smtClean="0">
                    <a:solidFill>
                      <a:srgbClr val="00523C"/>
                    </a:solidFill>
                  </a:rPr>
                  <a:t>(Pryce et al., 2012)</a:t>
                </a:r>
                <a:r>
                  <a:rPr lang="en-US" dirty="0" smtClean="0"/>
                  <a:t> and expected embryonic losses </a:t>
                </a:r>
                <a:r>
                  <a:rPr lang="en-US" dirty="0" smtClean="0">
                    <a:solidFill>
                      <a:srgbClr val="00523C"/>
                    </a:solidFill>
                  </a:rPr>
                  <a:t>(Cole, 2015)</a:t>
                </a:r>
                <a:r>
                  <a:rPr lang="en-US" dirty="0" smtClean="0"/>
                  <a:t>:</a:t>
                </a:r>
              </a:p>
              <a:p>
                <a:pPr marL="0" indent="0"/>
                <a14:m>
                  <m:oMath xmlns:m="http://schemas.openxmlformats.org/officeDocument/2006/math">
                    <m:r>
                      <a:rPr lang="en-US" sz="2100" b="1" i="1" smtClean="0">
                        <a:latin typeface="Cambria Math" charset="0"/>
                      </a:rPr>
                      <m:t>   </m:t>
                    </m:r>
                    <m:sSub>
                      <m:sSubPr>
                        <m:ctrlPr>
                          <a:rPr lang="en-US" sz="21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100" i="1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100" i="1">
                        <a:latin typeface="Cambria Math" charset="0"/>
                      </a:rPr>
                      <m:t>=0.5</m:t>
                    </m:r>
                    <m:d>
                      <m:dPr>
                        <m:ctrlPr>
                          <a:rPr lang="en-US" sz="21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</a:rPr>
                              <m:t>𝑇𝐵𝑉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100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1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</a:rPr>
                              <m:t>𝑇𝐵𝑉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100" i="1">
                        <a:latin typeface="Cambria Math" charset="0"/>
                      </a:rPr>
                      <m:t>−</m:t>
                    </m:r>
                    <m:r>
                      <a:rPr lang="en-US" sz="2100" i="1">
                        <a:latin typeface="Cambria Math" charset="0"/>
                      </a:rPr>
                      <m:t>𝜆</m:t>
                    </m:r>
                    <m:sSub>
                      <m:sSubPr>
                        <m:ctrlPr>
                          <a:rPr lang="en-US" sz="21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charset="0"/>
                          </a:rPr>
                          <m:t>𝐹</m:t>
                        </m:r>
                      </m:e>
                      <m:sub>
                        <m:r>
                          <a:rPr lang="en-US" sz="2100" i="1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100" i="1">
                        <a:latin typeface="Cambria Math" charset="0"/>
                      </a:rPr>
                      <m:t>−</m:t>
                    </m:r>
                    <m:nary>
                      <m:naryPr>
                        <m:chr m:val="∑"/>
                        <m:limLoc m:val="undOvr"/>
                        <m:ctrlPr>
                          <a:rPr lang="en-US" sz="21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100" i="1">
                            <a:latin typeface="Cambria Math" charset="0"/>
                          </a:rPr>
                          <m:t>𝑟</m:t>
                        </m:r>
                        <m:r>
                          <a:rPr lang="en-US" sz="2100" i="1">
                            <a:latin typeface="Cambria Math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sz="21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sz="21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</a:rPr>
                              <m:t>𝑃</m:t>
                            </m:r>
                            <m:r>
                              <a:rPr lang="en-US" sz="2100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sz="2100" i="1">
                                <a:latin typeface="Cambria Math" charset="0"/>
                              </a:rPr>
                              <m:t>𝑎𝑎</m:t>
                            </m:r>
                            <m:r>
                              <a:rPr lang="en-US" sz="2100" i="1">
                                <a:latin typeface="Cambria Math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2100" i="1">
                            <a:latin typeface="Cambria Math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1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e>
                    </m:nary>
                  </m:oMath>
                </a14:m>
                <a:endParaRPr lang="en-US" sz="2100" dirty="0"/>
              </a:p>
              <a:p>
                <a:pPr>
                  <a:buClr>
                    <a:schemeClr val="tx1"/>
                  </a:buClr>
                </a:pPr>
                <a:r>
                  <a:rPr lang="is-IS" dirty="0" smtClean="0">
                    <a:solidFill>
                      <a:srgbClr val="B00000"/>
                    </a:solidFill>
                  </a:rPr>
                  <a:t>B</a:t>
                </a:r>
                <a:r>
                  <a:rPr lang="is-IS" baseline="-25000" dirty="0" smtClean="0">
                    <a:solidFill>
                      <a:srgbClr val="B00000"/>
                    </a:solidFill>
                  </a:rPr>
                  <a:t>ij</a:t>
                </a:r>
                <a:r>
                  <a:rPr lang="is-IS" dirty="0" smtClean="0"/>
                  <a:t> is a matrix of PA,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TBV</a:t>
                </a:r>
                <a:r>
                  <a:rPr lang="is-IS" dirty="0" smtClean="0"/>
                  <a:t> are true breeding values,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λ </a:t>
                </a:r>
                <a:r>
                  <a:rPr lang="is-IS" dirty="0" smtClean="0"/>
                  <a:t>is the value of a 1% increase in inbreeding,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F</a:t>
                </a:r>
                <a:r>
                  <a:rPr lang="is-IS" baseline="-25000" dirty="0" smtClean="0">
                    <a:solidFill>
                      <a:srgbClr val="B00000"/>
                    </a:solidFill>
                  </a:rPr>
                  <a:t>ij</a:t>
                </a:r>
                <a:r>
                  <a:rPr lang="is-IS" dirty="0" smtClean="0"/>
                  <a:t> is the inbreeding of the mating,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P(aa)</a:t>
                </a:r>
                <a:r>
                  <a:rPr lang="is-IS" dirty="0" smtClean="0"/>
                  <a:t> is the probability of an affected embryo, and </a:t>
                </a:r>
                <a:r>
                  <a:rPr lang="is-IS" dirty="0" smtClean="0">
                    <a:solidFill>
                      <a:srgbClr val="B00000"/>
                    </a:solidFill>
                  </a:rPr>
                  <a:t>v</a:t>
                </a:r>
                <a:r>
                  <a:rPr lang="is-IS" baseline="-25000" dirty="0" smtClean="0">
                    <a:solidFill>
                      <a:srgbClr val="B00000"/>
                    </a:solidFill>
                  </a:rPr>
                  <a:t>r</a:t>
                </a:r>
                <a:r>
                  <a:rPr lang="is-IS" dirty="0" smtClean="0"/>
                  <a:t> is the economic loss associated with an affected embryo. `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246" t="-4500" r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8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mate allocation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matrix, </a:t>
            </a:r>
            <a:r>
              <a:rPr lang="en-US" dirty="0" smtClean="0">
                <a:solidFill>
                  <a:srgbClr val="B00000"/>
                </a:solidFill>
              </a:rPr>
              <a:t>M</a:t>
            </a:r>
            <a:r>
              <a:rPr lang="en-US" dirty="0"/>
              <a:t>, is used to allocate bulls to </a:t>
            </a:r>
            <a:r>
              <a:rPr lang="en-US" dirty="0" smtClean="0"/>
              <a:t>cows</a:t>
            </a:r>
          </a:p>
          <a:p>
            <a:pPr>
              <a:buClr>
                <a:schemeClr val="tx1"/>
              </a:buClr>
            </a:pPr>
            <a:r>
              <a:rPr lang="en-US" dirty="0" err="1" smtClean="0">
                <a:solidFill>
                  <a:srgbClr val="B00000"/>
                </a:solidFill>
              </a:rPr>
              <a:t>M</a:t>
            </a:r>
            <a:r>
              <a:rPr lang="en-US" baseline="-25000" dirty="0" err="1" smtClean="0">
                <a:solidFill>
                  <a:srgbClr val="B00000"/>
                </a:solidFill>
              </a:rPr>
              <a:t>ij</a:t>
            </a:r>
            <a:r>
              <a:rPr lang="en-US" dirty="0" smtClean="0"/>
              <a:t> </a:t>
            </a:r>
            <a:r>
              <a:rPr lang="en-US" dirty="0"/>
              <a:t>is set to </a:t>
            </a:r>
            <a:r>
              <a:rPr lang="en-US" dirty="0">
                <a:solidFill>
                  <a:srgbClr val="00563F"/>
                </a:solidFill>
              </a:rPr>
              <a:t>1</a:t>
            </a:r>
            <a:r>
              <a:rPr lang="en-US" dirty="0"/>
              <a:t> if </a:t>
            </a:r>
            <a:r>
              <a:rPr lang="en-US" dirty="0" err="1" smtClean="0">
                <a:solidFill>
                  <a:srgbClr val="B00000"/>
                </a:solidFill>
              </a:rPr>
              <a:t>B</a:t>
            </a:r>
            <a:r>
              <a:rPr lang="en-US" baseline="-25000" dirty="0" err="1" smtClean="0">
                <a:solidFill>
                  <a:srgbClr val="B00000"/>
                </a:solidFill>
              </a:rPr>
              <a:t>ij</a:t>
            </a:r>
            <a:r>
              <a:rPr lang="en-US" dirty="0" smtClean="0"/>
              <a:t> </a:t>
            </a:r>
            <a:r>
              <a:rPr lang="en-US" dirty="0"/>
              <a:t>is the greatest value in column j </a:t>
            </a:r>
            <a:r>
              <a:rPr lang="en-US" dirty="0" smtClean="0"/>
              <a:t>(largest </a:t>
            </a:r>
            <a:r>
              <a:rPr lang="en-US" dirty="0"/>
              <a:t>PA </a:t>
            </a:r>
            <a:r>
              <a:rPr lang="en-US" dirty="0" smtClean="0"/>
              <a:t>available </a:t>
            </a:r>
            <a:r>
              <a:rPr lang="en-US" dirty="0"/>
              <a:t>for mating to that cow</a:t>
            </a:r>
            <a:r>
              <a:rPr lang="en-US" dirty="0" smtClean="0"/>
              <a:t>)</a:t>
            </a:r>
          </a:p>
          <a:p>
            <a:r>
              <a:rPr lang="en-US" dirty="0" smtClean="0"/>
              <a:t>If </a:t>
            </a:r>
            <a:r>
              <a:rPr lang="en-US" dirty="0"/>
              <a:t>the sum of </a:t>
            </a:r>
            <a:r>
              <a:rPr lang="en-US" dirty="0" smtClean="0"/>
              <a:t>row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smtClean="0"/>
              <a:t>&lt; </a:t>
            </a:r>
            <a:r>
              <a:rPr lang="en-US" dirty="0" smtClean="0">
                <a:solidFill>
                  <a:srgbClr val="B00000"/>
                </a:solidFill>
              </a:rPr>
              <a:t>the number </a:t>
            </a:r>
            <a:r>
              <a:rPr lang="en-US" dirty="0">
                <a:solidFill>
                  <a:srgbClr val="B00000"/>
                </a:solidFill>
              </a:rPr>
              <a:t>of permitted </a:t>
            </a:r>
            <a:r>
              <a:rPr lang="en-US" dirty="0" err="1">
                <a:solidFill>
                  <a:srgbClr val="B00000"/>
                </a:solidFill>
              </a:rPr>
              <a:t>matings</a:t>
            </a:r>
            <a:r>
              <a:rPr lang="en-US" dirty="0"/>
              <a:t> for that </a:t>
            </a:r>
            <a:r>
              <a:rPr lang="en-US" dirty="0" smtClean="0"/>
              <a:t>bull </a:t>
            </a:r>
            <a:r>
              <a:rPr lang="en-US" dirty="0"/>
              <a:t>the mating is </a:t>
            </a:r>
            <a:r>
              <a:rPr lang="en-US" dirty="0" smtClean="0"/>
              <a:t>allocated</a:t>
            </a:r>
          </a:p>
          <a:p>
            <a:r>
              <a:rPr lang="en-US" dirty="0" smtClean="0"/>
              <a:t>Else</a:t>
            </a:r>
            <a:r>
              <a:rPr lang="en-US" dirty="0"/>
              <a:t>, the bull with the next-highest value of </a:t>
            </a:r>
            <a:r>
              <a:rPr lang="en-US" dirty="0" err="1">
                <a:solidFill>
                  <a:srgbClr val="B00000"/>
                </a:solidFill>
              </a:rPr>
              <a:t>B</a:t>
            </a:r>
            <a:r>
              <a:rPr lang="en-US" baseline="-25000" dirty="0" err="1">
                <a:solidFill>
                  <a:srgbClr val="B00000"/>
                </a:solidFill>
              </a:rPr>
              <a:t>ij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selected, </a:t>
            </a:r>
            <a:r>
              <a:rPr lang="en-US" dirty="0" smtClean="0"/>
              <a:t>until </a:t>
            </a:r>
            <a:r>
              <a:rPr lang="en-US" dirty="0"/>
              <a:t>each column has </a:t>
            </a:r>
            <a:r>
              <a:rPr lang="en-US" dirty="0" smtClean="0"/>
              <a:t>only </a:t>
            </a:r>
            <a:r>
              <a:rPr lang="en-US" dirty="0"/>
              <a:t>one element equal to </a:t>
            </a:r>
            <a:r>
              <a:rPr lang="en-US" dirty="0" smtClean="0">
                <a:solidFill>
                  <a:srgbClr val="00563F"/>
                </a:solidFill>
              </a:rPr>
              <a:t>1</a:t>
            </a:r>
            <a:endParaRPr lang="en-US" dirty="0">
              <a:solidFill>
                <a:srgbClr val="00563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gene editing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700"/>
              </a:spcAft>
            </a:pPr>
            <a:r>
              <a:rPr lang="en-US" dirty="0" smtClean="0"/>
              <a:t>Gene editing occurs when embryo is created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Bernoulli </a:t>
            </a:r>
            <a:r>
              <a:rPr lang="en-US" dirty="0"/>
              <a:t>random variate drawn </a:t>
            </a:r>
            <a:r>
              <a:rPr lang="en-US" dirty="0">
                <a:solidFill>
                  <a:srgbClr val="B00000"/>
                </a:solidFill>
              </a:rPr>
              <a:t>(to determine if </a:t>
            </a:r>
            <a:r>
              <a:rPr lang="en-US" dirty="0" smtClean="0">
                <a:solidFill>
                  <a:srgbClr val="B00000"/>
                </a:solidFill>
              </a:rPr>
              <a:t>edit is successfully made to embryo)</a:t>
            </a:r>
            <a:r>
              <a:rPr lang="en-US" dirty="0" smtClean="0"/>
              <a:t> </a:t>
            </a:r>
            <a:r>
              <a:rPr lang="en-US" dirty="0"/>
              <a:t>and checked for </a:t>
            </a:r>
            <a:r>
              <a:rPr lang="en-US" dirty="0" smtClean="0"/>
              <a:t>success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This is </a:t>
            </a:r>
            <a:r>
              <a:rPr lang="en-US" dirty="0" smtClean="0">
                <a:solidFill>
                  <a:srgbClr val="B00000"/>
                </a:solidFill>
              </a:rPr>
              <a:t>not yet possible</a:t>
            </a:r>
            <a:r>
              <a:rPr lang="en-US" dirty="0" smtClean="0"/>
              <a:t> in practice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For each recessive edited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Bernoulli random variate drawn </a:t>
            </a:r>
            <a:r>
              <a:rPr lang="en-US" dirty="0" smtClean="0">
                <a:solidFill>
                  <a:srgbClr val="B00000"/>
                </a:solidFill>
              </a:rPr>
              <a:t>(to determine if edited embryo produces a live birth)</a:t>
            </a:r>
            <a:r>
              <a:rPr lang="en-US" dirty="0" smtClean="0"/>
              <a:t> and checked for success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Failure means that genotype was not changed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gene editing algorithm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700"/>
              </a:spcAft>
            </a:pPr>
            <a:r>
              <a:rPr lang="en-US" dirty="0" smtClean="0"/>
              <a:t>Several scenarios can be accommodated in the software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Single edit and ET events </a:t>
            </a:r>
            <a:r>
              <a:rPr lang="en-US" dirty="0" smtClean="0">
                <a:solidFill>
                  <a:srgbClr val="B00000"/>
                </a:solidFill>
              </a:rPr>
              <a:t>(e.g., establish worst-case baseline)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 Limited numbers of edit and ET events repeated until success or the supply is exhausted </a:t>
            </a:r>
            <a:r>
              <a:rPr lang="en-US" dirty="0" smtClean="0">
                <a:solidFill>
                  <a:srgbClr val="B00000"/>
                </a:solidFill>
              </a:rPr>
              <a:t>(e.g., limited embryos available for elite animals)</a:t>
            </a:r>
          </a:p>
          <a:p>
            <a:pPr lvl="1">
              <a:spcAft>
                <a:spcPts val="1700"/>
              </a:spcAft>
            </a:pPr>
            <a:r>
              <a:rPr lang="en-US" dirty="0" smtClean="0"/>
              <a:t>Unlimited numbers of edit and ET events repeated until success </a:t>
            </a:r>
            <a:r>
              <a:rPr lang="en-US" dirty="0" smtClean="0">
                <a:solidFill>
                  <a:srgbClr val="B00000"/>
                </a:solidFill>
              </a:rPr>
              <a:t>(e.g., many embryos available in a population of genetically similar animals)</a:t>
            </a:r>
            <a:endParaRPr lang="en-US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78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dirty="0" smtClean="0"/>
              <a:t>High-density SNP genotypes used to identify many new recessives that affect fertility in dairy cattle </a:t>
            </a:r>
            <a:r>
              <a:rPr lang="en-US" sz="2400" dirty="0" smtClean="0">
                <a:solidFill>
                  <a:srgbClr val="00523C"/>
                </a:solidFill>
              </a:rPr>
              <a:t>(Cole et al., 2016a)</a:t>
            </a:r>
          </a:p>
          <a:p>
            <a:pPr lvl="1">
              <a:lnSpc>
                <a:spcPts val="2500"/>
              </a:lnSpc>
              <a:spcAft>
                <a:spcPts val="2100"/>
              </a:spcAft>
            </a:pPr>
            <a:r>
              <a:rPr lang="en-US" sz="2400" dirty="0" smtClean="0"/>
              <a:t>Also used to track conditions such as polled</a:t>
            </a: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dirty="0" smtClean="0"/>
              <a:t>Faster allele frequency changes through sequential mate allocation </a:t>
            </a:r>
            <a:r>
              <a:rPr lang="en-US" sz="2400" dirty="0" smtClean="0">
                <a:solidFill>
                  <a:srgbClr val="00523C"/>
                </a:solidFill>
              </a:rPr>
              <a:t>(Cole, 2015)</a:t>
            </a:r>
          </a:p>
          <a:p>
            <a:pPr lvl="1">
              <a:lnSpc>
                <a:spcPts val="2500"/>
              </a:lnSpc>
              <a:spcAft>
                <a:spcPts val="2100"/>
              </a:spcAft>
            </a:pPr>
            <a:r>
              <a:rPr lang="en-US" sz="2400" dirty="0" smtClean="0"/>
              <a:t>Accounts for increases in genomic inbreeding and  economic impact of affected matings</a:t>
            </a:r>
            <a:endParaRPr lang="en-US" sz="2400" dirty="0" smtClean="0">
              <a:solidFill>
                <a:srgbClr val="00523C"/>
              </a:solidFill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dirty="0" smtClean="0"/>
              <a:t>Should consider effects of gene editing on selection programs </a:t>
            </a:r>
          </a:p>
          <a:p>
            <a:pPr lvl="1">
              <a:lnSpc>
                <a:spcPts val="2500"/>
              </a:lnSpc>
              <a:spcAft>
                <a:spcPts val="1800"/>
              </a:spcAft>
            </a:pPr>
            <a:r>
              <a:rPr lang="en-US" sz="2400" dirty="0" smtClean="0"/>
              <a:t>May dramatically alter rates of allele frequency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smtClean="0"/>
              <a:t>gene editing algorithm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Gene editing occurs by somatic cell nuclear transfer from the bull or cow to be edited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For </a:t>
            </a:r>
            <a:r>
              <a:rPr lang="en-US" dirty="0"/>
              <a:t>each recessive </a:t>
            </a:r>
            <a:r>
              <a:rPr lang="en-US" dirty="0" smtClean="0"/>
              <a:t>to be edited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Bernoulli random variate drawn </a:t>
            </a:r>
            <a:r>
              <a:rPr lang="en-US" dirty="0">
                <a:solidFill>
                  <a:srgbClr val="B00000"/>
                </a:solidFill>
              </a:rPr>
              <a:t>to determine if edit is successfully made an an edited  embryo </a:t>
            </a:r>
            <a:r>
              <a:rPr lang="en-US" dirty="0" smtClean="0">
                <a:solidFill>
                  <a:srgbClr val="B00000"/>
                </a:solidFill>
              </a:rPr>
              <a:t>produced</a:t>
            </a:r>
            <a:endParaRPr lang="en-US" dirty="0"/>
          </a:p>
          <a:p>
            <a:pPr lvl="1">
              <a:spcAft>
                <a:spcPts val="1700"/>
              </a:spcAft>
            </a:pPr>
            <a:r>
              <a:rPr lang="en-US" dirty="0"/>
              <a:t>Failure means </a:t>
            </a:r>
            <a:r>
              <a:rPr lang="en-US" dirty="0" smtClean="0"/>
              <a:t>the locus was </a:t>
            </a:r>
            <a:r>
              <a:rPr lang="en-US" dirty="0"/>
              <a:t>not </a:t>
            </a:r>
            <a:r>
              <a:rPr lang="en-US" dirty="0" smtClean="0"/>
              <a:t>changed</a:t>
            </a:r>
          </a:p>
          <a:p>
            <a:pPr>
              <a:spcAft>
                <a:spcPts val="1700"/>
              </a:spcAft>
            </a:pPr>
            <a:r>
              <a:rPr lang="en-US" dirty="0" smtClean="0"/>
              <a:t>Once all edits are completed a Bernoulli </a:t>
            </a:r>
            <a:r>
              <a:rPr lang="en-US" dirty="0"/>
              <a:t>random variate drawn </a:t>
            </a:r>
            <a:r>
              <a:rPr lang="en-US" dirty="0">
                <a:solidFill>
                  <a:srgbClr val="B00000"/>
                </a:solidFill>
              </a:rPr>
              <a:t>to determine if </a:t>
            </a:r>
            <a:r>
              <a:rPr lang="en-US" dirty="0" smtClean="0">
                <a:solidFill>
                  <a:srgbClr val="B00000"/>
                </a:solidFill>
              </a:rPr>
              <a:t>the edited </a:t>
            </a:r>
            <a:r>
              <a:rPr lang="en-US" dirty="0">
                <a:solidFill>
                  <a:srgbClr val="B00000"/>
                </a:solidFill>
              </a:rPr>
              <a:t>is successfully </a:t>
            </a:r>
            <a:r>
              <a:rPr lang="en-US" dirty="0" smtClean="0">
                <a:solidFill>
                  <a:srgbClr val="B00000"/>
                </a:solidFill>
              </a:rPr>
              <a:t>transferred and results in a live birth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gene editing strategies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93426"/>
              </p:ext>
            </p:extLst>
          </p:nvPr>
        </p:nvGraphicFramePr>
        <p:xfrm>
          <a:off x="444500" y="813108"/>
          <a:ext cx="8229600" cy="195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731"/>
                <a:gridCol w="1721109"/>
                <a:gridCol w="1645920"/>
                <a:gridCol w="2012839"/>
                <a:gridCol w="127900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Technology</a:t>
                      </a:r>
                      <a:r>
                        <a:rPr lang="en-US" sz="2400" b="1" baseline="30000" dirty="0" smtClean="0">
                          <a:solidFill>
                            <a:srgbClr val="24427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Editing</a:t>
                      </a: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success rate</a:t>
                      </a:r>
                      <a:endParaRPr lang="en-US" sz="24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ET success</a:t>
                      </a: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rate</a:t>
                      </a:r>
                      <a:endParaRPr lang="en-US" sz="24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Probability</a:t>
                      </a: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of success</a:t>
                      </a:r>
                      <a:r>
                        <a:rPr lang="en-US" sz="2400" b="1" baseline="30000" dirty="0" smtClean="0">
                          <a:solidFill>
                            <a:srgbClr val="244270"/>
                          </a:solidFill>
                        </a:rPr>
                        <a:t>2</a:t>
                      </a:r>
                      <a:endParaRPr lang="en-US" sz="2400" b="1" baseline="30000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rgbClr val="244270"/>
                          </a:solidFill>
                        </a:rPr>
                        <a:t>Trials for </a:t>
                      </a:r>
                      <a:r>
                        <a:rPr lang="en-US" sz="2400" b="1" baseline="0" dirty="0" smtClean="0">
                          <a:solidFill>
                            <a:srgbClr val="244270"/>
                          </a:solidFill>
                        </a:rPr>
                        <a:t> live calf</a:t>
                      </a:r>
                      <a:r>
                        <a:rPr lang="en-US" sz="2400" b="1" baseline="30000" dirty="0" smtClean="0">
                          <a:solidFill>
                            <a:srgbClr val="244270"/>
                          </a:solidFill>
                        </a:rPr>
                        <a:t>3</a:t>
                      </a:r>
                      <a:endParaRPr lang="en-US" sz="2400" b="1" baseline="30000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CRISPR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0.63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0.21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0. 13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TALEN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0.21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0.03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740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Perfect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1.00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1.00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1.00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ZFN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0.11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0.08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2,240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4500" y="2937899"/>
            <a:ext cx="7708900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baseline="30000" dirty="0" smtClean="0"/>
              <a:t>1</a:t>
            </a:r>
            <a:r>
              <a:rPr lang="en-US" sz="2000" b="1" dirty="0" smtClean="0"/>
              <a:t>CRISPR = clustered regularly interspaced short </a:t>
            </a:r>
            <a:r>
              <a:rPr lang="en-US" sz="2000" b="1" dirty="0" err="1" smtClean="0"/>
              <a:t>palindromic</a:t>
            </a:r>
            <a:r>
              <a:rPr lang="en-US" sz="2000" b="1" dirty="0" smtClean="0"/>
              <a:t> repeats;</a:t>
            </a:r>
          </a:p>
          <a:p>
            <a:pPr marL="114300">
              <a:lnSpc>
                <a:spcPts val="2200"/>
              </a:lnSpc>
            </a:pPr>
            <a:r>
              <a:rPr lang="en-US" sz="2000" b="1" dirty="0" smtClean="0"/>
              <a:t>TALEN = transcription activator-like </a:t>
            </a:r>
            <a:r>
              <a:rPr lang="en-US" sz="2000" b="1" dirty="0" err="1" smtClean="0"/>
              <a:t>effector</a:t>
            </a:r>
            <a:r>
              <a:rPr lang="en-US" sz="2000" b="1" dirty="0" smtClean="0"/>
              <a:t> nuclease;</a:t>
            </a:r>
          </a:p>
          <a:p>
            <a:pPr marL="114300">
              <a:lnSpc>
                <a:spcPts val="2200"/>
              </a:lnSpc>
            </a:pPr>
            <a:r>
              <a:rPr lang="en-US" sz="2000" b="1" dirty="0" smtClean="0"/>
              <a:t>Perfect = hypothetical technology with perfect success rate;</a:t>
            </a:r>
          </a:p>
          <a:p>
            <a:pPr marL="114300">
              <a:lnSpc>
                <a:spcPts val="2200"/>
              </a:lnSpc>
              <a:spcAft>
                <a:spcPts val="1200"/>
              </a:spcAft>
            </a:pPr>
            <a:r>
              <a:rPr lang="en-US" sz="2000" b="1" dirty="0" smtClean="0"/>
              <a:t>ZFN = zinc finger nuclease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sz="2000" b="1" baseline="30000" dirty="0" smtClean="0"/>
              <a:t>2</a:t>
            </a:r>
            <a:r>
              <a:rPr lang="en-US" sz="2000" b="1" dirty="0" smtClean="0"/>
              <a:t>Calcula</a:t>
            </a:r>
            <a:r>
              <a:rPr lang="en-US" sz="2000" b="1" dirty="0" smtClean="0">
                <a:latin typeface="+mj-lt"/>
              </a:rPr>
              <a:t>ted as editing success rate </a:t>
            </a:r>
            <a:r>
              <a:rPr lang="en-US" sz="2000" b="1" dirty="0" smtClean="0">
                <a:latin typeface="+mj-lt"/>
                <a:sym typeface="Symbol"/>
              </a:rPr>
              <a:t> ET success rate</a:t>
            </a:r>
            <a:endParaRPr lang="en-US" sz="2000" b="1" dirty="0">
              <a:latin typeface="+mj-lt"/>
              <a:sym typeface="Symbol"/>
            </a:endParaRP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en-US" sz="2000" b="1" baseline="30000" dirty="0" smtClean="0">
                <a:latin typeface="+mj-lt"/>
                <a:sym typeface="Symbol"/>
              </a:rPr>
              <a:t>3</a:t>
            </a:r>
            <a:r>
              <a:rPr lang="en-US" sz="2000" b="1" dirty="0" smtClean="0">
                <a:latin typeface="+mj-lt"/>
                <a:sym typeface="Symbol"/>
              </a:rPr>
              <a:t>Trials required to for 99% probability of a live birth of an edited calf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Recessives by scenario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9142" y="812800"/>
          <a:ext cx="8224157" cy="3255264"/>
        </p:xfrm>
        <a:graphic>
          <a:graphicData uri="http://schemas.openxmlformats.org/drawingml/2006/table">
            <a:tbl>
              <a:tblPr/>
              <a:tblGrid>
                <a:gridCol w="1582058"/>
                <a:gridCol w="1155700"/>
                <a:gridCol w="1028700"/>
                <a:gridCol w="1848996"/>
                <a:gridCol w="1896491"/>
                <a:gridCol w="712212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Scenario</a:t>
                      </a:r>
                      <a:r>
                        <a:rPr lang="en-GB" sz="1800" b="1" baseline="30000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 b="1" baseline="30000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No.</a:t>
                      </a:r>
                      <a:r>
                        <a:rPr lang="en-GB" sz="1800" b="1" baseline="30000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b="1" baseline="30000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Frequency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Value </a:t>
                      </a:r>
                      <a:r>
                        <a:rPr lang="en-GB" sz="1800" b="1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($)</a:t>
                      </a:r>
                      <a:r>
                        <a:rPr lang="en-GB" sz="1800" b="1" baseline="30000" dirty="0" smtClean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1" baseline="30000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24427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Lethal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All recessive loci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0.0276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Brachyspina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0.0192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HH1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0.0166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HH2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0.0295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HH3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0.0037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HH4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0.0222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HH5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0.0025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BLAD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0.0137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70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CVM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0.0001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DUMPS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0.0007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Mulefoot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0.9929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Horned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0.0542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Arial Black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Red coat color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274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Horned locus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1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0.9929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latin typeface="+mj-lt"/>
                          <a:ea typeface="Times New Roman"/>
                          <a:cs typeface="Times New Roman"/>
                        </a:rPr>
                        <a:t>  40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  <a:ea typeface="Times New Roman"/>
                          <a:cs typeface="Times New Roman"/>
                        </a:rPr>
                        <a:t>Horned</a:t>
                      </a:r>
                      <a:endParaRPr lang="en-US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  <a:ea typeface="Times New Roman"/>
                          <a:cs typeface="Times New Roman"/>
                        </a:rPr>
                        <a:t>No</a:t>
                      </a:r>
                      <a:endParaRPr lang="en-US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7500" y="4241800"/>
            <a:ext cx="8001000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b="1" baseline="30000" dirty="0" smtClean="0"/>
              <a:t>1</a:t>
            </a:r>
            <a:r>
              <a:rPr lang="en-US" sz="1600" b="1" dirty="0" smtClean="0"/>
              <a:t>Specific scenario simulated for each trait or group of traits</a:t>
            </a:r>
          </a:p>
          <a:p>
            <a:pPr>
              <a:lnSpc>
                <a:spcPts val="1600"/>
              </a:lnSpc>
            </a:pPr>
            <a:r>
              <a:rPr lang="en-US" sz="1600" b="1" baseline="30000" dirty="0" smtClean="0"/>
              <a:t>2</a:t>
            </a:r>
            <a:r>
              <a:rPr lang="en-US" sz="1600" b="1" dirty="0" smtClean="0"/>
              <a:t>Number of recessive loci in scenario</a:t>
            </a:r>
          </a:p>
          <a:p>
            <a:pPr>
              <a:lnSpc>
                <a:spcPts val="1600"/>
              </a:lnSpc>
            </a:pPr>
            <a:r>
              <a:rPr lang="en-US" sz="1600" b="1" baseline="30000" dirty="0" smtClean="0"/>
              <a:t>3</a:t>
            </a:r>
            <a:r>
              <a:rPr lang="en-US" sz="1600" b="1" dirty="0" smtClean="0"/>
              <a:t>Positive values undesirable and negative values desirable</a:t>
            </a:r>
            <a:endParaRPr lang="en-US" sz="16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Recessives by scenario </a:t>
            </a:r>
            <a:r>
              <a:rPr lang="en-US" sz="2400" i="1" dirty="0" smtClean="0">
                <a:solidFill>
                  <a:srgbClr val="FFFF00"/>
                </a:solidFill>
              </a:rPr>
              <a:t>(continued)</a:t>
            </a:r>
            <a:endParaRPr lang="en-US" sz="2400" i="1" dirty="0">
              <a:solidFill>
                <a:srgbClr val="FFFF00"/>
              </a:solidFill>
            </a:endParaRPr>
          </a:p>
        </p:txBody>
      </p:sp>
      <p:pic>
        <p:nvPicPr>
          <p:cNvPr id="3" name="Picture 2" descr="GSE_GeneEditing_Fig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899257"/>
            <a:ext cx="4114800" cy="3791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618442" cy="479822"/>
          </a:xfrm>
        </p:spPr>
        <p:txBody>
          <a:bodyPr/>
          <a:lstStyle/>
          <a:p>
            <a:r>
              <a:rPr lang="en-US" dirty="0" smtClean="0"/>
              <a:t>Allele frequency change for all </a:t>
            </a:r>
            <a:r>
              <a:rPr lang="en-US" smtClean="0"/>
              <a:t>recessives with CRISPR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</a:t>
            </a:r>
            <a:r>
              <a:rPr lang="en-US" sz="1800" dirty="0" smtClean="0"/>
              <a:t>edited using CRISPR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Top </a:t>
            </a:r>
            <a:r>
              <a:rPr lang="en-US" sz="1800" dirty="0" smtClean="0"/>
              <a:t>10% </a:t>
            </a:r>
            <a:r>
              <a:rPr lang="en-US" sz="1800" dirty="0"/>
              <a:t>of bulls and </a:t>
            </a:r>
            <a:r>
              <a:rPr lang="en-US" sz="1800" dirty="0" smtClean="0"/>
              <a:t>1% </a:t>
            </a:r>
            <a:r>
              <a:rPr lang="en-US" sz="1800" dirty="0"/>
              <a:t>of cows </a:t>
            </a:r>
            <a:r>
              <a:rPr lang="en-US" sz="1800" dirty="0" smtClean="0"/>
              <a:t>edited  using CRISPR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723837"/>
            <a:ext cx="4114800" cy="3031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717623"/>
            <a:ext cx="4114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1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HH3 allele frequency change by editing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edited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/>
              <a:t>Top </a:t>
            </a:r>
            <a:r>
              <a:rPr lang="en-US" sz="1800" smtClean="0"/>
              <a:t>10% </a:t>
            </a:r>
            <a:r>
              <a:rPr lang="en-US" sz="1800"/>
              <a:t>of bulls and </a:t>
            </a:r>
            <a:r>
              <a:rPr lang="en-US" sz="1800" smtClean="0"/>
              <a:t>1% </a:t>
            </a:r>
            <a:r>
              <a:rPr lang="en-US" sz="1800"/>
              <a:t>of cows edited</a:t>
            </a:r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343389"/>
            <a:ext cx="4114800" cy="2982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343389"/>
            <a:ext cx="4114800" cy="294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5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</a:t>
            </a:r>
            <a:r>
              <a:rPr lang="en-US" smtClean="0"/>
              <a:t>versus observed HH3 allele frequency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edited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/>
              <a:t>Top </a:t>
            </a:r>
            <a:r>
              <a:rPr lang="en-US" sz="1800" smtClean="0"/>
              <a:t>10% </a:t>
            </a:r>
            <a:r>
              <a:rPr lang="en-US" sz="1800"/>
              <a:t>of bulls and </a:t>
            </a:r>
            <a:r>
              <a:rPr lang="en-US" sz="1800" smtClean="0"/>
              <a:t>1% </a:t>
            </a:r>
            <a:r>
              <a:rPr lang="en-US" sz="1800"/>
              <a:t>of cows edited</a:t>
            </a:r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313895"/>
            <a:ext cx="4114800" cy="2905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313895"/>
            <a:ext cx="4114800" cy="29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Inbreeding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Top 1% of bulls and 0% of cows edited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/>
              <a:t>Top </a:t>
            </a:r>
            <a:r>
              <a:rPr lang="en-US" sz="1800" smtClean="0"/>
              <a:t>10% </a:t>
            </a:r>
            <a:r>
              <a:rPr lang="en-US" sz="1800"/>
              <a:t>of bulls and </a:t>
            </a:r>
            <a:r>
              <a:rPr lang="en-US" sz="1800" smtClean="0"/>
              <a:t>1% </a:t>
            </a:r>
            <a:r>
              <a:rPr lang="en-US" sz="1800"/>
              <a:t>of cows edited</a:t>
            </a:r>
          </a:p>
          <a:p>
            <a:endParaRPr lang="en-US" sz="1800" dirty="0"/>
          </a:p>
        </p:txBody>
      </p:sp>
      <p:pic>
        <p:nvPicPr>
          <p:cNvPr id="5" name="Content Placeholder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319248"/>
            <a:ext cx="4114800" cy="2828925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319247"/>
            <a:ext cx="4114800" cy="2828925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64859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" y="2364274"/>
            <a:ext cx="3413760" cy="2560320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Embryonic deaths by generation</a:t>
            </a:r>
            <a:endParaRPr lang="en-US" dirty="0"/>
          </a:p>
        </p:txBody>
      </p:sp>
      <p:pic>
        <p:nvPicPr>
          <p:cNvPr id="4" name="Picture 2" descr="ttps://static-content.springer.com/image/art%3A10.1186%2Fs12711-015-0174-9/MediaObjects/12711_2015_174_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" y="702782"/>
            <a:ext cx="3432394" cy="256032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42" y="730652"/>
            <a:ext cx="3413760" cy="2560320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edit for polled?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Increasing polled frequency </a:t>
            </a:r>
            <a:r>
              <a:rPr lang="en-US" dirty="0" smtClean="0"/>
              <a:t>is </a:t>
            </a:r>
            <a:r>
              <a:rPr lang="en-US" dirty="0" smtClean="0">
                <a:solidFill>
                  <a:srgbClr val="B00000"/>
                </a:solidFill>
              </a:rPr>
              <a:t>slow </a:t>
            </a:r>
            <a:r>
              <a:rPr lang="en-US" dirty="0"/>
              <a:t>without a sudden, substantial increase in </a:t>
            </a:r>
            <a:r>
              <a:rPr lang="en-US" dirty="0" smtClean="0"/>
              <a:t>value</a:t>
            </a:r>
            <a:endParaRPr lang="en-US" dirty="0"/>
          </a:p>
          <a:p>
            <a:r>
              <a:rPr lang="en-US" dirty="0"/>
              <a:t>Adding polled to selection indices a </a:t>
            </a:r>
            <a:r>
              <a:rPr lang="en-US" dirty="0" smtClean="0">
                <a:solidFill>
                  <a:srgbClr val="B00000"/>
                </a:solidFill>
              </a:rPr>
              <a:t>long-term </a:t>
            </a:r>
            <a:r>
              <a:rPr lang="en-US" dirty="0">
                <a:solidFill>
                  <a:srgbClr val="B00000"/>
                </a:solidFill>
              </a:rPr>
              <a:t>(slow) </a:t>
            </a:r>
            <a:r>
              <a:rPr lang="en-US" dirty="0"/>
              <a:t>solution</a:t>
            </a:r>
          </a:p>
          <a:p>
            <a:r>
              <a:rPr lang="en-US" dirty="0"/>
              <a:t>Gene editing to produce high-genetic merit polled bulls </a:t>
            </a:r>
            <a:r>
              <a:rPr lang="en-US" dirty="0" smtClean="0"/>
              <a:t>may be a </a:t>
            </a:r>
            <a:r>
              <a:rPr lang="en-US" dirty="0" smtClean="0">
                <a:solidFill>
                  <a:srgbClr val="B00000"/>
                </a:solidFill>
              </a:rPr>
              <a:t>short-term </a:t>
            </a:r>
            <a:r>
              <a:rPr lang="en-US" dirty="0">
                <a:solidFill>
                  <a:srgbClr val="B00000"/>
                </a:solidFill>
              </a:rPr>
              <a:t>(fast) </a:t>
            </a:r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cost of genetic load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ts val="2500"/>
              </a:lnSpc>
              <a:spcAft>
                <a:spcPts val="2400"/>
              </a:spcAft>
              <a:buClr>
                <a:schemeClr val="tx1"/>
              </a:buClr>
            </a:pPr>
            <a:r>
              <a:rPr lang="en-US" sz="2400" dirty="0" smtClean="0">
                <a:solidFill>
                  <a:srgbClr val="00523C"/>
                </a:solidFill>
              </a:rPr>
              <a:t>Cole et al. (2016a)</a:t>
            </a:r>
            <a:r>
              <a:rPr lang="en-US" sz="2400" dirty="0" smtClean="0"/>
              <a:t> estimated losses of at least </a:t>
            </a:r>
            <a:r>
              <a:rPr lang="en-US" sz="2400" dirty="0" smtClean="0">
                <a:solidFill>
                  <a:srgbClr val="B00000"/>
                </a:solidFill>
              </a:rPr>
              <a:t>$10,743,308</a:t>
            </a:r>
            <a:r>
              <a:rPr lang="en-US" sz="2400" dirty="0" smtClean="0"/>
              <a:t> because of known recessives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r>
              <a:rPr lang="en-US" sz="2400" dirty="0" smtClean="0"/>
              <a:t>Average losses were </a:t>
            </a:r>
            <a:r>
              <a:rPr lang="en-US" sz="2400" dirty="0" smtClean="0">
                <a:solidFill>
                  <a:srgbClr val="B00000"/>
                </a:solidFill>
              </a:rPr>
              <a:t>$5.77</a:t>
            </a:r>
            <a:r>
              <a:rPr lang="en-US" sz="2400" dirty="0" smtClean="0"/>
              <a:t> for Ayrshires, </a:t>
            </a:r>
            <a:r>
              <a:rPr lang="en-US" sz="2400" dirty="0" smtClean="0">
                <a:solidFill>
                  <a:srgbClr val="B00000"/>
                </a:solidFill>
              </a:rPr>
              <a:t>$3.65</a:t>
            </a:r>
            <a:r>
              <a:rPr lang="en-US" sz="2400" dirty="0" smtClean="0"/>
              <a:t> for Brown Swiss, </a:t>
            </a:r>
            <a:r>
              <a:rPr lang="en-US" sz="2400" dirty="0" smtClean="0">
                <a:solidFill>
                  <a:srgbClr val="B00000"/>
                </a:solidFill>
              </a:rPr>
              <a:t>$0.94</a:t>
            </a:r>
            <a:r>
              <a:rPr lang="en-US" sz="2400" dirty="0" smtClean="0"/>
              <a:t> for Holsteins, and </a:t>
            </a:r>
            <a:r>
              <a:rPr lang="en-US" sz="2400" dirty="0" smtClean="0">
                <a:solidFill>
                  <a:srgbClr val="B00000"/>
                </a:solidFill>
              </a:rPr>
              <a:t>$2.96</a:t>
            </a:r>
            <a:r>
              <a:rPr lang="en-US" sz="2400" dirty="0" smtClean="0"/>
              <a:t> for Jerseys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r>
              <a:rPr lang="en-US" sz="2400" dirty="0" smtClean="0"/>
              <a:t>Economic impact of genetic load as it affects fertility and </a:t>
            </a:r>
            <a:r>
              <a:rPr lang="en-US" sz="2400" dirty="0" err="1" smtClean="0"/>
              <a:t>perinatal</a:t>
            </a:r>
            <a:r>
              <a:rPr lang="en-US" sz="2400" dirty="0" smtClean="0"/>
              <a:t> mortality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r>
              <a:rPr lang="en-US" sz="2400" dirty="0" smtClean="0"/>
              <a:t>Actual losses likely to be higher</a:t>
            </a:r>
          </a:p>
          <a:p>
            <a:pPr>
              <a:lnSpc>
                <a:spcPts val="2500"/>
              </a:lnSpc>
              <a:spcAft>
                <a:spcPts val="2400"/>
              </a:spcAft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in Holstein horned allele frequency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1% of bulls and 0% of cows edited</a:t>
            </a:r>
            <a:endParaRPr lang="en-US" sz="18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10% of bulls and 1% of cows edited</a:t>
            </a:r>
            <a:endParaRPr lang="en-US" sz="1800" dirty="0"/>
          </a:p>
        </p:txBody>
      </p:sp>
      <p:pic>
        <p:nvPicPr>
          <p:cNvPr id="1026" name="Picture 2" descr="M:\jcole\Graphics\GSE_GeneEditing_Fig6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7" y="1258888"/>
            <a:ext cx="4116668" cy="301752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</p:spPr>
      </p:pic>
      <p:pic>
        <p:nvPicPr>
          <p:cNvPr id="1027" name="Picture 3" descr="M:\jcole\Graphics\GSE_GeneEditing_Fig6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195" y="1258094"/>
            <a:ext cx="4116668" cy="301752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9874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versus observed horned allele frequency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1% of bulls and 0% of cows edited</a:t>
            </a:r>
            <a:endParaRPr lang="en-US" sz="18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77800" indent="-177800"/>
            <a:r>
              <a:rPr lang="en-US" sz="1800" dirty="0" smtClean="0"/>
              <a:t>Top 10% of bulls and 1% of cows edited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406975"/>
            <a:ext cx="4114800" cy="2905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406975"/>
            <a:ext cx="4114800" cy="29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edits result in faster progress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97A8C152-9840-4F76-923A-D0FE415B4B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305569"/>
              </p:ext>
            </p:extLst>
          </p:nvPr>
        </p:nvGraphicFramePr>
        <p:xfrm>
          <a:off x="627018" y="703621"/>
          <a:ext cx="7698376" cy="4169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is faster with editing and few restrictions</a:t>
            </a:r>
            <a:endParaRPr lang="en-US" dirty="0"/>
          </a:p>
        </p:txBody>
      </p:sp>
      <p:pic>
        <p:nvPicPr>
          <p:cNvPr id="6" name="Shape 270" descr="No edits v. Gene editing with CRISPR, 10% bulls:01% cows.png"/>
          <p:cNvPicPr preferRelativeResize="0"/>
          <p:nvPr/>
        </p:nvPicPr>
        <p:blipFill rotWithShape="1">
          <a:blip r:embed="rId2">
            <a:alphaModFix/>
          </a:blip>
          <a:srcRect t="8003"/>
          <a:stretch/>
        </p:blipFill>
        <p:spPr>
          <a:xfrm>
            <a:off x="486325" y="946019"/>
            <a:ext cx="8171348" cy="370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62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Frequencies change over time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0" y="4841875"/>
            <a:ext cx="6172200" cy="27305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900"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err="1" smtClean="0"/>
              <a:t>Faculdade</a:t>
            </a:r>
            <a:r>
              <a:rPr lang="en-US" dirty="0" smtClean="0"/>
              <a:t> de </a:t>
            </a:r>
            <a:r>
              <a:rPr lang="en-US" dirty="0" err="1" smtClean="0"/>
              <a:t>Zootecnia</a:t>
            </a:r>
            <a:r>
              <a:rPr lang="en-US" dirty="0" smtClean="0"/>
              <a:t> e </a:t>
            </a:r>
            <a:r>
              <a:rPr lang="en-US" dirty="0" err="1" smtClean="0"/>
              <a:t>Engenharia</a:t>
            </a:r>
            <a:r>
              <a:rPr lang="en-US" dirty="0" smtClean="0"/>
              <a:t> de Alimentos, </a:t>
            </a:r>
            <a:r>
              <a:rPr lang="en-US" dirty="0" err="1" smtClean="0"/>
              <a:t>Universidade</a:t>
            </a:r>
            <a:r>
              <a:rPr lang="en-US" dirty="0" smtClean="0"/>
              <a:t> de São Paulo, </a:t>
            </a:r>
            <a:r>
              <a:rPr lang="en-US" dirty="0" err="1" smtClean="0"/>
              <a:t>Pirassununga</a:t>
            </a:r>
            <a:r>
              <a:rPr lang="en-US" dirty="0" smtClean="0"/>
              <a:t>, </a:t>
            </a:r>
            <a:r>
              <a:rPr lang="en-US" dirty="0" err="1" smtClean="0"/>
              <a:t>Brasil</a:t>
            </a:r>
            <a:r>
              <a:rPr lang="en-US" dirty="0" smtClean="0"/>
              <a:t>, 13 </a:t>
            </a:r>
            <a:r>
              <a:rPr lang="en-US" dirty="0" err="1" smtClean="0"/>
              <a:t>Fevereiro</a:t>
            </a:r>
            <a:r>
              <a:rPr lang="en-US" dirty="0" smtClean="0"/>
              <a:t> 2017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8"/>
          <a:stretch/>
        </p:blipFill>
        <p:spPr>
          <a:xfrm>
            <a:off x="1704512" y="1580233"/>
            <a:ext cx="5610631" cy="33468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6019592" y="3942029"/>
            <a:ext cx="16145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Source: </a:t>
            </a:r>
            <a:r>
              <a:rPr lang="en-US" sz="900" b="1" dirty="0">
                <a:solidFill>
                  <a:srgbClr val="D9D7AC"/>
                </a:solidFill>
                <a:latin typeface="Trebuchet MS" charset="0"/>
                <a:ea typeface="Trebuchet MS" charset="0"/>
                <a:cs typeface="Trebuchet MS" charset="0"/>
              </a:rPr>
              <a:t>Cole et al. (2016)</a:t>
            </a:r>
            <a:r>
              <a:rPr lang="en-US" sz="9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7554" y="699522"/>
            <a:ext cx="8797771" cy="7386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39725" indent="-339725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A3F8FF"/>
              </a:buClr>
              <a:buSzPct val="55000"/>
              <a:buFont typeface="Monotype Sorts" charset="0"/>
              <a:buChar char="l"/>
              <a:defRPr sz="3200" b="1">
                <a:solidFill>
                  <a:schemeClr val="tx1"/>
                </a:solidFill>
                <a:latin typeface="Trebuchet MS"/>
                <a:ea typeface="ＭＳ Ｐゴシック" charset="0"/>
                <a:cs typeface="Calibri" pitchFamily="34" charset="0"/>
              </a:defRPr>
            </a:lvl1pPr>
            <a:lvl2pPr marL="690563" indent="-28416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A3F8FF"/>
              </a:buClr>
              <a:buSzPct val="55000"/>
              <a:buFont typeface="Monotype Sorts" charset="0"/>
              <a:buChar char="w"/>
              <a:defRPr sz="3200" b="1">
                <a:solidFill>
                  <a:schemeClr val="tx1"/>
                </a:solidFill>
                <a:latin typeface="Trebuchet MS"/>
                <a:ea typeface="ＭＳ Ｐゴシック" charset="0"/>
                <a:cs typeface="Calibri" pitchFamily="34" charset="0"/>
              </a:defRPr>
            </a:lvl2pPr>
            <a:lvl3pPr marL="1206500" indent="-515938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A3F8FF"/>
              </a:buClr>
              <a:buSzPct val="120000"/>
              <a:buFont typeface="Humnst777 BT" charset="0"/>
              <a:buChar char="−"/>
              <a:defRPr sz="3200" b="1">
                <a:solidFill>
                  <a:schemeClr val="tx1"/>
                </a:solidFill>
                <a:latin typeface="Trebuchet MS"/>
                <a:ea typeface="ＭＳ Ｐゴシック" charset="0"/>
                <a:cs typeface="Calibri" pitchFamily="34" charset="0"/>
              </a:defRPr>
            </a:lvl3pPr>
            <a:lvl4pPr marL="16637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lr>
                <a:srgbClr val="009900"/>
              </a:buClr>
              <a:buSzPct val="120000"/>
              <a:buChar char="•"/>
              <a:defRPr sz="2800" b="1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lr>
                <a:srgbClr val="009900"/>
              </a:buClr>
              <a:buSzPct val="120000"/>
              <a:buChar char="•"/>
              <a:defRPr sz="2800" b="1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5000"/>
              </a:spcBef>
              <a:spcAft>
                <a:spcPct val="0"/>
              </a:spcAft>
              <a:buClr>
                <a:srgbClr val="009900"/>
              </a:buClr>
              <a:buSzPct val="120000"/>
              <a:buChar char="•"/>
              <a:defRPr sz="2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5000"/>
              </a:spcBef>
              <a:spcAft>
                <a:spcPct val="0"/>
              </a:spcAft>
              <a:buClr>
                <a:srgbClr val="009900"/>
              </a:buClr>
              <a:buSzPct val="120000"/>
              <a:buChar char="•"/>
              <a:defRPr sz="2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5000"/>
              </a:spcBef>
              <a:spcAft>
                <a:spcPct val="0"/>
              </a:spcAft>
              <a:buClr>
                <a:srgbClr val="009900"/>
              </a:buClr>
              <a:buSzPct val="120000"/>
              <a:buChar char="•"/>
              <a:defRPr sz="2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5000"/>
              </a:spcBef>
              <a:spcAft>
                <a:spcPct val="0"/>
              </a:spcAft>
              <a:buClr>
                <a:srgbClr val="009900"/>
              </a:buClr>
              <a:buSzPct val="120000"/>
              <a:buChar char="•"/>
              <a:defRPr sz="2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685800">
              <a:buNone/>
            </a:pPr>
            <a:r>
              <a:rPr lang="en-US" sz="2400" kern="0" dirty="0"/>
              <a:t>The best way to reduce the frequency of harmful alleles is to </a:t>
            </a:r>
            <a:r>
              <a:rPr lang="en-US" sz="2400" kern="0" dirty="0" smtClean="0"/>
              <a:t>avoid </a:t>
            </a:r>
            <a:r>
              <a:rPr lang="en-US" sz="2400" kern="0" dirty="0" err="1" smtClean="0"/>
              <a:t>matings</a:t>
            </a:r>
            <a:r>
              <a:rPr lang="en-US" sz="2400" kern="0" dirty="0" smtClean="0"/>
              <a:t> to </a:t>
            </a:r>
            <a:r>
              <a:rPr lang="en-US" sz="2400" kern="0" dirty="0" smtClean="0">
                <a:solidFill>
                  <a:srgbClr val="244270"/>
                </a:solidFill>
              </a:rPr>
              <a:t>carrier </a:t>
            </a:r>
            <a:r>
              <a:rPr lang="en-US" sz="2400" kern="0" dirty="0">
                <a:solidFill>
                  <a:srgbClr val="244270"/>
                </a:solidFill>
              </a:rPr>
              <a:t>bulls</a:t>
            </a:r>
            <a:r>
              <a:rPr lang="en-US" sz="2400" kern="0" dirty="0"/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6533969" y="3806615"/>
            <a:ext cx="2089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latin typeface="Trebuchet MS" charset="0"/>
                <a:ea typeface="Trebuchet MS" charset="0"/>
                <a:cs typeface="Trebuchet MS" charset="0"/>
              </a:rPr>
              <a:t>Source:</a:t>
            </a:r>
            <a:r>
              <a:rPr lang="en-US" sz="1200" dirty="0" smtClean="0">
                <a:latin typeface="Trebuchet MS" charset="0"/>
                <a:ea typeface="Trebuchet MS" charset="0"/>
                <a:cs typeface="Trebuchet MS" charset="0"/>
              </a:rPr>
              <a:t> Cole et al. (2016).</a:t>
            </a:r>
            <a:endParaRPr lang="en-US" sz="1200" dirty="0"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best strategy for dealing with recessives?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>
                <a:solidFill>
                  <a:srgbClr val="B00000"/>
                </a:solidFill>
              </a:rPr>
              <a:t>Remove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carrier bulls from the population</a:t>
            </a:r>
          </a:p>
          <a:p>
            <a:r>
              <a:rPr lang="en-US" dirty="0" smtClean="0"/>
              <a:t>Non-carrier bulls are </a:t>
            </a:r>
            <a:r>
              <a:rPr lang="en-US" dirty="0" smtClean="0">
                <a:solidFill>
                  <a:srgbClr val="B00000"/>
                </a:solidFill>
              </a:rPr>
              <a:t>as good as</a:t>
            </a:r>
            <a:r>
              <a:rPr lang="en-US" dirty="0" smtClean="0"/>
              <a:t> carrier bulls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603775"/>
              </p:ext>
            </p:extLst>
          </p:nvPr>
        </p:nvGraphicFramePr>
        <p:xfrm>
          <a:off x="365763" y="2017080"/>
          <a:ext cx="8412476" cy="248480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22004"/>
                <a:gridCol w="806195"/>
                <a:gridCol w="822004"/>
                <a:gridCol w="822004"/>
                <a:gridCol w="189005"/>
                <a:gridCol w="896918"/>
                <a:gridCol w="984205"/>
                <a:gridCol w="936094"/>
                <a:gridCol w="1093484"/>
                <a:gridCol w="1040563"/>
              </a:tblGrid>
              <a:tr h="4114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Carriers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Non-carriers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Breed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Mean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SD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Mean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SD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Difference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P value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40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AY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286.43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194.67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53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272.41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191.69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13.02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0.407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BS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223.10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218.39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284.19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160.36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-61.09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0.087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4114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HO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550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394.08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216.77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1,765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479.49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213.89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-85.41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&lt;0.001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41148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JE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99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340.51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149.00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378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338.82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153.99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1.69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0.460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4940" y="4583756"/>
            <a:ext cx="14029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>
                <a:solidFill>
                  <a:srgbClr val="00523C"/>
                </a:solidFill>
                <a:ea typeface="Trebuchet MS" charset="0"/>
                <a:cs typeface="Trebuchet MS" charset="0"/>
              </a:rPr>
              <a:t>Source: Cole et al. (2016).</a:t>
            </a:r>
          </a:p>
        </p:txBody>
      </p:sp>
    </p:spTree>
    <p:extLst>
      <p:ext uri="{BB962C8B-B14F-4D97-AF65-F5344CB8AC3E}">
        <p14:creationId xmlns:p14="http://schemas.microsoft.com/office/powerpoint/2010/main" val="15644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Regulatory considerations of gene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</a:t>
            </a:r>
            <a:r>
              <a:rPr lang="en-US" dirty="0"/>
              <a:t>gene-edited products </a:t>
            </a:r>
            <a:r>
              <a:rPr lang="en-US" dirty="0" smtClean="0"/>
              <a:t>have </a:t>
            </a:r>
            <a:r>
              <a:rPr lang="en-US" dirty="0"/>
              <a:t>reached the U.S. </a:t>
            </a:r>
            <a:r>
              <a:rPr lang="en-US" dirty="0" smtClean="0"/>
              <a:t>marketplace </a:t>
            </a:r>
            <a:r>
              <a:rPr lang="en-US" dirty="0" smtClean="0">
                <a:solidFill>
                  <a:srgbClr val="00523C"/>
                </a:solidFill>
              </a:rPr>
              <a:t>(Ledford, 2015; Waltz, 2016)</a:t>
            </a:r>
          </a:p>
          <a:p>
            <a:r>
              <a:rPr lang="en-US" dirty="0" smtClean="0"/>
              <a:t>Regulatory </a:t>
            </a:r>
            <a:r>
              <a:rPr lang="en-US" dirty="0"/>
              <a:t>uncertainty remains a </a:t>
            </a:r>
            <a:r>
              <a:rPr lang="en-US" dirty="0" smtClean="0"/>
              <a:t>concern </a:t>
            </a:r>
            <a:r>
              <a:rPr lang="en-US" dirty="0" smtClean="0">
                <a:solidFill>
                  <a:srgbClr val="00523C"/>
                </a:solidFill>
              </a:rPr>
              <a:t>(</a:t>
            </a:r>
            <a:r>
              <a:rPr lang="en-US" dirty="0" err="1" smtClean="0">
                <a:solidFill>
                  <a:srgbClr val="00523C"/>
                </a:solidFill>
              </a:rPr>
              <a:t>Maxmen</a:t>
            </a:r>
            <a:r>
              <a:rPr lang="en-US" dirty="0" smtClean="0">
                <a:solidFill>
                  <a:srgbClr val="00523C"/>
                </a:solidFill>
              </a:rPr>
              <a:t>, 2017)</a:t>
            </a:r>
          </a:p>
          <a:p>
            <a:r>
              <a:rPr lang="en-US" dirty="0" smtClean="0"/>
              <a:t>Oversight is encouraged </a:t>
            </a:r>
            <a:r>
              <a:rPr lang="en-US" dirty="0"/>
              <a:t>based on the product, rather than the tool </a:t>
            </a:r>
            <a:r>
              <a:rPr lang="en-US" dirty="0" smtClean="0"/>
              <a:t>used </a:t>
            </a:r>
            <a:r>
              <a:rPr lang="en-US" dirty="0" smtClean="0">
                <a:solidFill>
                  <a:srgbClr val="00523C"/>
                </a:solidFill>
              </a:rPr>
              <a:t>(Carroll et al., 2016)</a:t>
            </a:r>
          </a:p>
          <a:p>
            <a:r>
              <a:rPr lang="en-US" dirty="0" smtClean="0"/>
              <a:t>It </a:t>
            </a:r>
            <a:r>
              <a:rPr lang="en-US" dirty="0"/>
              <a:t>is </a:t>
            </a:r>
            <a:r>
              <a:rPr lang="en-US" dirty="0" smtClean="0"/>
              <a:t>unknown </a:t>
            </a:r>
            <a:r>
              <a:rPr lang="en-US" dirty="0"/>
              <a:t>if </a:t>
            </a:r>
            <a:r>
              <a:rPr lang="en-US" dirty="0" smtClean="0"/>
              <a:t>meat </a:t>
            </a:r>
            <a:r>
              <a:rPr lang="en-US" dirty="0"/>
              <a:t>and milk from gene-edited animals will be offered for </a:t>
            </a:r>
            <a:r>
              <a:rPr lang="en-US" dirty="0" smtClean="0"/>
              <a:t>sale in the US</a:t>
            </a:r>
          </a:p>
          <a:p>
            <a:pPr lvl="1"/>
            <a:r>
              <a:rPr lang="en-US" dirty="0" smtClean="0"/>
              <a:t>This regulatory uncertainty is why much current research is focused on large-animals models of human disease</a:t>
            </a:r>
          </a:p>
        </p:txBody>
      </p:sp>
    </p:spTree>
    <p:extLst>
      <p:ext uri="{BB962C8B-B14F-4D97-AF65-F5344CB8AC3E}">
        <p14:creationId xmlns:p14="http://schemas.microsoft.com/office/powerpoint/2010/main" val="206017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Proportion of bulls edited had only </a:t>
            </a:r>
            <a:r>
              <a:rPr lang="en-US" dirty="0" smtClean="0">
                <a:solidFill>
                  <a:srgbClr val="B00000"/>
                </a:solidFill>
              </a:rPr>
              <a:t>a small effect</a:t>
            </a:r>
            <a:r>
              <a:rPr lang="en-US" dirty="0" smtClean="0"/>
              <a:t> on allele frequencies</a:t>
            </a:r>
          </a:p>
          <a:p>
            <a:r>
              <a:rPr lang="en-US" dirty="0" smtClean="0"/>
              <a:t>Editing elite cows had </a:t>
            </a:r>
            <a:r>
              <a:rPr lang="en-US" dirty="0" smtClean="0">
                <a:solidFill>
                  <a:srgbClr val="B00000"/>
                </a:solidFill>
              </a:rPr>
              <a:t>little effect</a:t>
            </a:r>
            <a:r>
              <a:rPr lang="en-US" dirty="0" smtClean="0"/>
              <a:t> on allele frequencies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B00000"/>
                </a:solidFill>
              </a:rPr>
              <a:t>efficiency of the editing technology</a:t>
            </a:r>
            <a:r>
              <a:rPr lang="en-US" dirty="0" smtClean="0"/>
              <a:t> is more important than the proportion edited</a:t>
            </a:r>
          </a:p>
          <a:p>
            <a:r>
              <a:rPr lang="en-US" dirty="0" smtClean="0"/>
              <a:t>The more efficient the editing technology used the </a:t>
            </a:r>
            <a:r>
              <a:rPr lang="en-US" dirty="0" smtClean="0">
                <a:solidFill>
                  <a:srgbClr val="B00000"/>
                </a:solidFill>
              </a:rPr>
              <a:t>lower the rate</a:t>
            </a:r>
            <a:r>
              <a:rPr lang="en-US" dirty="0" smtClean="0"/>
              <a:t> of inbreeding</a:t>
            </a:r>
          </a:p>
          <a:p>
            <a:r>
              <a:rPr lang="en-US" dirty="0"/>
              <a:t>Progress is faster </a:t>
            </a:r>
            <a:r>
              <a:rPr lang="en-US" dirty="0">
                <a:solidFill>
                  <a:srgbClr val="B00000"/>
                </a:solidFill>
              </a:rPr>
              <a:t>in early generations</a:t>
            </a:r>
            <a:r>
              <a:rPr lang="en-US" dirty="0"/>
              <a:t> when bulls can be used for more </a:t>
            </a:r>
            <a:r>
              <a:rPr lang="en-US" dirty="0" err="1"/>
              <a:t>matings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77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changing the gene editing model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4670830" y="-1"/>
            <a:ext cx="61244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Most effects were small in the polled scenarios examined</a:t>
            </a:r>
          </a:p>
          <a:p>
            <a:pPr lvl="1"/>
            <a:r>
              <a:rPr lang="en-US" dirty="0" smtClean="0"/>
              <a:t>Allele frequency changes followed previously seen patterns</a:t>
            </a:r>
          </a:p>
          <a:p>
            <a:pPr lvl="1"/>
            <a:r>
              <a:rPr lang="en-US" dirty="0" smtClean="0"/>
              <a:t>Changes in TBV were constant over time</a:t>
            </a:r>
          </a:p>
          <a:p>
            <a:r>
              <a:rPr lang="en-US" dirty="0" smtClean="0"/>
              <a:t>Changes were most notable for</a:t>
            </a:r>
            <a:br>
              <a:rPr lang="en-US" dirty="0" smtClean="0"/>
            </a:br>
            <a:r>
              <a:rPr lang="en-US" dirty="0" smtClean="0"/>
              <a:t>inbreeding because editing</a:t>
            </a:r>
            <a:br>
              <a:rPr lang="en-US" dirty="0" smtClean="0"/>
            </a:br>
            <a:r>
              <a:rPr lang="en-US" dirty="0" smtClean="0"/>
              <a:t>failures no longer result in</a:t>
            </a:r>
            <a:br>
              <a:rPr lang="en-US" dirty="0" smtClean="0"/>
            </a:br>
            <a:r>
              <a:rPr lang="en-US" dirty="0" smtClean="0"/>
              <a:t>death</a:t>
            </a:r>
            <a:endParaRPr lang="en-US" dirty="0"/>
          </a:p>
        </p:txBody>
      </p:sp>
      <p:pic>
        <p:nvPicPr>
          <p:cNvPr id="1025" name="Picture 1" descr="m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08" y="2359482"/>
            <a:ext cx="3853279" cy="253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010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animals are edited, </a:t>
            </a:r>
            <a:r>
              <a:rPr lang="en-US" dirty="0" smtClean="0">
                <a:solidFill>
                  <a:srgbClr val="B00000"/>
                </a:solidFill>
              </a:rPr>
              <a:t>fewer embryos die</a:t>
            </a:r>
            <a:r>
              <a:rPr lang="en-US" dirty="0" smtClean="0">
                <a:solidFill>
                  <a:srgbClr val="00523C"/>
                </a:solidFill>
              </a:rPr>
              <a:t> </a:t>
            </a:r>
            <a:r>
              <a:rPr lang="en-US" dirty="0" smtClean="0"/>
              <a:t>because of lethal recessives</a:t>
            </a:r>
          </a:p>
          <a:p>
            <a:r>
              <a:rPr lang="en-US" dirty="0" smtClean="0"/>
              <a:t>Gene editing is a useful tool for </a:t>
            </a:r>
            <a:r>
              <a:rPr lang="en-US" dirty="0" smtClean="0">
                <a:solidFill>
                  <a:srgbClr val="B00000"/>
                </a:solidFill>
              </a:rPr>
              <a:t>increasing the frequency</a:t>
            </a:r>
            <a:r>
              <a:rPr lang="en-US" dirty="0" smtClean="0"/>
              <a:t> of the polled locus</a:t>
            </a:r>
          </a:p>
          <a:p>
            <a:r>
              <a:rPr lang="en-US" dirty="0" smtClean="0"/>
              <a:t>It may be more effective to </a:t>
            </a:r>
            <a:r>
              <a:rPr lang="en-US" dirty="0" smtClean="0">
                <a:solidFill>
                  <a:srgbClr val="B00000"/>
                </a:solidFill>
              </a:rPr>
              <a:t>remove carriers from the population</a:t>
            </a:r>
            <a:r>
              <a:rPr lang="en-US" dirty="0" smtClean="0"/>
              <a:t> than to correct them with gene editing</a:t>
            </a:r>
            <a:endParaRPr lang="is-IS" dirty="0" smtClean="0"/>
          </a:p>
        </p:txBody>
      </p:sp>
    </p:spTree>
    <p:extLst>
      <p:ext uri="{BB962C8B-B14F-4D97-AF65-F5344CB8AC3E}">
        <p14:creationId xmlns:p14="http://schemas.microsoft.com/office/powerpoint/2010/main" val="14174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using marker information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sz="2400" dirty="0" smtClean="0"/>
              <a:t>Look-ahead mate selection scheme using markers </a:t>
            </a:r>
            <a:r>
              <a:rPr lang="en-US" sz="2400" dirty="0" smtClean="0">
                <a:solidFill>
                  <a:srgbClr val="00523C"/>
                </a:solidFill>
              </a:rPr>
              <a:t>(Shepherd &amp; </a:t>
            </a:r>
            <a:r>
              <a:rPr lang="en-US" sz="2400" dirty="0" err="1" smtClean="0">
                <a:solidFill>
                  <a:srgbClr val="00523C"/>
                </a:solidFill>
              </a:rPr>
              <a:t>Kinghorn</a:t>
            </a:r>
            <a:r>
              <a:rPr lang="en-US" sz="2400" dirty="0" smtClean="0">
                <a:solidFill>
                  <a:srgbClr val="00523C"/>
                </a:solidFill>
              </a:rPr>
              <a:t>, 2001)</a:t>
            </a:r>
          </a:p>
          <a:p>
            <a:pPr>
              <a:spcAft>
                <a:spcPts val="2400"/>
              </a:spcAft>
            </a:pPr>
            <a:r>
              <a:rPr lang="en-US" sz="2400" dirty="0" smtClean="0"/>
              <a:t>More benefit from QTL genotypes used in mate selection rather than index selection </a:t>
            </a:r>
            <a:r>
              <a:rPr lang="en-US" sz="2400" dirty="0" smtClean="0">
                <a:solidFill>
                  <a:srgbClr val="00523C"/>
                </a:solidFill>
              </a:rPr>
              <a:t>(Li et al., 2006, 2008)</a:t>
            </a:r>
          </a:p>
          <a:p>
            <a:pPr>
              <a:spcAft>
                <a:spcPts val="2400"/>
              </a:spcAft>
            </a:pPr>
            <a:r>
              <a:rPr lang="en-US" sz="2400" dirty="0" smtClean="0"/>
              <a:t>Selection against total number of lethal alleles and recessive lethal genotypes </a:t>
            </a:r>
            <a:r>
              <a:rPr lang="en-US" sz="2400" dirty="0" smtClean="0">
                <a:solidFill>
                  <a:srgbClr val="00523C"/>
                </a:solidFill>
              </a:rPr>
              <a:t>(Van </a:t>
            </a:r>
            <a:r>
              <a:rPr lang="en-US" sz="2400" dirty="0" err="1" smtClean="0">
                <a:solidFill>
                  <a:srgbClr val="00523C"/>
                </a:solidFill>
              </a:rPr>
              <a:t>Eenennaam</a:t>
            </a:r>
            <a:r>
              <a:rPr lang="en-US" sz="2400" dirty="0" smtClean="0">
                <a:solidFill>
                  <a:srgbClr val="00523C"/>
                </a:solidFill>
              </a:rPr>
              <a:t> &amp; </a:t>
            </a:r>
            <a:r>
              <a:rPr lang="en-US" sz="2400" dirty="0" err="1" smtClean="0">
                <a:solidFill>
                  <a:srgbClr val="00523C"/>
                </a:solidFill>
              </a:rPr>
              <a:t>Kinghorn</a:t>
            </a:r>
            <a:r>
              <a:rPr lang="en-US" sz="2400" dirty="0" smtClean="0">
                <a:solidFill>
                  <a:srgbClr val="00523C"/>
                </a:solidFill>
              </a:rPr>
              <a:t>, 2014)</a:t>
            </a:r>
            <a:r>
              <a:rPr lang="en-US" sz="2400" dirty="0" smtClean="0"/>
              <a:t> </a:t>
            </a:r>
          </a:p>
          <a:p>
            <a:pPr>
              <a:spcAft>
                <a:spcPts val="2400"/>
              </a:spcAft>
            </a:pPr>
            <a:r>
              <a:rPr lang="en-US" sz="2400" dirty="0" smtClean="0"/>
              <a:t>Parent averages adjusted to account for inbreeding </a:t>
            </a:r>
            <a:r>
              <a:rPr lang="en-US" sz="2400" dirty="0" smtClean="0">
                <a:solidFill>
                  <a:srgbClr val="00563F"/>
                </a:solidFill>
              </a:rPr>
              <a:t>(Pryce et al., 2012)</a:t>
            </a:r>
            <a:r>
              <a:rPr lang="en-US" sz="2400" dirty="0" smtClean="0"/>
              <a:t> and genetic load in sequential mate allocation schemes </a:t>
            </a:r>
            <a:r>
              <a:rPr lang="en-US" sz="2400" dirty="0" smtClean="0">
                <a:solidFill>
                  <a:srgbClr val="00523C"/>
                </a:solidFill>
              </a:rPr>
              <a:t>(Cole, 2015) </a:t>
            </a:r>
            <a:endParaRPr lang="en-US" sz="2400" dirty="0">
              <a:solidFill>
                <a:srgbClr val="00523C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 and disclaimers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USDA-ARS project 8042-31000-101-00, “Improving Genetic Predictions in Dairy Animals Using Phenotypic and Genomic Information”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USDA is an equal opportunity provider and employer 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Mention of trade names or commercial products in this presentation is solely for the purpose of providing specific information and does not imply recommendation or endorsement by USDA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7" name="Picture 6" descr="crossbred.jpg"/>
          <p:cNvPicPr>
            <a:picLocks noChangeAspect="1"/>
          </p:cNvPicPr>
          <p:nvPr/>
        </p:nvPicPr>
        <p:blipFill>
          <a:blip r:embed="rId2" cstate="print"/>
          <a:srcRect t="25690" b="6254"/>
          <a:stretch>
            <a:fillRect/>
          </a:stretch>
        </p:blipFill>
        <p:spPr>
          <a:xfrm>
            <a:off x="0" y="628460"/>
            <a:ext cx="9144000" cy="4109201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0" y="3820736"/>
            <a:ext cx="9144000" cy="769441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>
              <a:lnSpc>
                <a:spcPts val="2200"/>
              </a:lnSpc>
            </a:pPr>
            <a:r>
              <a:rPr lang="en-US" sz="2000" b="1" dirty="0" smtClean="0">
                <a:solidFill>
                  <a:srgbClr val="244270"/>
                </a:solidFill>
                <a:cs typeface="Calibri" pitchFamily="34" charset="0"/>
              </a:rPr>
              <a:t>Holstein and Jersey crossbreds graze on American Farm Land Trust’s</a:t>
            </a:r>
          </a:p>
          <a:p>
            <a:pPr marL="803275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244270"/>
                </a:solidFill>
                <a:cs typeface="Calibri" pitchFamily="34" charset="0"/>
              </a:rPr>
              <a:t>Cove Mountain Farm in south-central Pennsylvania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6501" y="2232115"/>
            <a:ext cx="5105400" cy="1405513"/>
          </a:xfrm>
          <a:prstGeom prst="rect">
            <a:avLst/>
          </a:prstGeom>
          <a:solidFill>
            <a:srgbClr val="8AAE72">
              <a:alpha val="40000"/>
            </a:srgbClr>
          </a:solidFill>
          <a:effectLst>
            <a:softEdge rad="3175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AIP web site:</a:t>
            </a:r>
          </a:p>
          <a:p>
            <a:pPr algn="ctr">
              <a:lnSpc>
                <a:spcPts val="44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http</a:t>
            </a:r>
            <a:r>
              <a:rPr lang="en-US" sz="3500" b="1" spc="10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:</a:t>
            </a:r>
            <a:r>
              <a:rPr lang="en-US" sz="3500" b="1" spc="-15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/aipl.arsusda.gov</a:t>
            </a:r>
            <a:endParaRPr lang="en-US" sz="3500" b="1" dirty="0">
              <a:ln w="12700">
                <a:noFill/>
                <a:prstDash val="solid"/>
              </a:ln>
              <a:solidFill>
                <a:srgbClr val="55FDFF"/>
              </a:solidFill>
              <a:effectLst>
                <a:glow rad="139700">
                  <a:srgbClr val="003200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74" y="4734843"/>
            <a:ext cx="7658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1200" b="1" i="1" dirty="0" smtClean="0">
                <a:solidFill>
                  <a:srgbClr val="00523C"/>
                </a:solidFill>
                <a:effectLst/>
                <a:cs typeface="Calibri" pitchFamily="34" charset="0"/>
              </a:rPr>
              <a:t>Source: </a:t>
            </a:r>
            <a:r>
              <a:rPr lang="en-US" sz="1200" b="1" dirty="0" smtClean="0">
                <a:effectLst/>
                <a:cs typeface="Calibri" pitchFamily="34" charset="0"/>
              </a:rPr>
              <a:t>ARS Image Gallery, image #K8587-14; photo by Bob Nichols</a:t>
            </a:r>
            <a:endParaRPr lang="en-US" sz="1200" b="1" dirty="0">
              <a:effectLst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Carroll, D., </a:t>
            </a:r>
            <a:r>
              <a:rPr lang="en-US" sz="1800" dirty="0" smtClean="0">
                <a:solidFill>
                  <a:srgbClr val="00523C"/>
                </a:solidFill>
              </a:rPr>
              <a:t>et al.</a:t>
            </a:r>
            <a:r>
              <a:rPr lang="en-US" sz="1800" dirty="0" smtClean="0"/>
              <a:t> </a:t>
            </a:r>
            <a:r>
              <a:rPr lang="en-US" sz="1800" dirty="0"/>
              <a:t>2016. Regulate genome-edited products, not genome editing itself. Nat. </a:t>
            </a:r>
            <a:r>
              <a:rPr lang="en-US" sz="1800" dirty="0" err="1"/>
              <a:t>Biotechnol</a:t>
            </a:r>
            <a:r>
              <a:rPr lang="en-US" sz="1800" dirty="0"/>
              <a:t>. 34:477–479.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Cole</a:t>
            </a:r>
            <a:r>
              <a:rPr lang="en-US" sz="1800" dirty="0">
                <a:solidFill>
                  <a:srgbClr val="00523C"/>
                </a:solidFill>
              </a:rPr>
              <a:t>, J.B.</a:t>
            </a:r>
            <a:r>
              <a:rPr lang="en-US" sz="1800" dirty="0"/>
              <a:t> 2015. A simple strategy for managing many recessive disorders in a dairy cattle breeding program. Genet. Sel. </a:t>
            </a:r>
            <a:r>
              <a:rPr lang="en-US" sz="1800" dirty="0" err="1"/>
              <a:t>Evol</a:t>
            </a:r>
            <a:r>
              <a:rPr lang="en-US" sz="1800" dirty="0"/>
              <a:t>. 47:94</a:t>
            </a:r>
            <a:r>
              <a:rPr lang="en-US" sz="1800" dirty="0" smtClean="0"/>
              <a:t>.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Cole, J.B</a:t>
            </a:r>
            <a:r>
              <a:rPr lang="en-US" sz="1800" dirty="0" smtClean="0">
                <a:solidFill>
                  <a:srgbClr val="00523C"/>
                </a:solidFill>
              </a:rPr>
              <a:t>., et al.</a:t>
            </a:r>
            <a:r>
              <a:rPr lang="en-US" sz="1800" dirty="0" smtClean="0">
                <a:solidFill>
                  <a:srgbClr val="D9D7AC"/>
                </a:solidFill>
              </a:rPr>
              <a:t> </a:t>
            </a:r>
            <a:r>
              <a:rPr lang="en-US" sz="1800" dirty="0" smtClean="0"/>
              <a:t>2016. Phenotypic </a:t>
            </a:r>
            <a:r>
              <a:rPr lang="en-US" sz="1800" dirty="0"/>
              <a:t>and genetic effects of recessive haplotypes on yield, longevity, and </a:t>
            </a:r>
            <a:r>
              <a:rPr lang="en-US" sz="1800" dirty="0" smtClean="0"/>
              <a:t>fertility. J. Dairy Sci. </a:t>
            </a:r>
            <a:r>
              <a:rPr lang="en-US" sz="1800" dirty="0" err="1" smtClean="0"/>
              <a:t>doi</a:t>
            </a:r>
            <a:r>
              <a:rPr lang="en-US" sz="1800" dirty="0" smtClean="0"/>
              <a:t>: </a:t>
            </a:r>
            <a:r>
              <a:rPr lang="en-US" sz="1800" dirty="0">
                <a:hlinkClick r:id="rId2"/>
              </a:rPr>
              <a:t>http://</a:t>
            </a:r>
            <a:r>
              <a:rPr lang="en-US" sz="1800" dirty="0" smtClean="0">
                <a:hlinkClick r:id="rId2"/>
              </a:rPr>
              <a:t>dx.doi.org/10.3168/jds.2015-10777</a:t>
            </a:r>
            <a:r>
              <a:rPr lang="en-US" sz="1800" dirty="0" smtClean="0"/>
              <a:t>.</a:t>
            </a:r>
            <a:endParaRPr lang="en-US" sz="1800" dirty="0"/>
          </a:p>
          <a:p>
            <a:pPr>
              <a:spcAft>
                <a:spcPts val="0"/>
              </a:spcAft>
            </a:pPr>
            <a:r>
              <a:rPr lang="en-US" sz="1800" dirty="0" err="1" smtClean="0">
                <a:solidFill>
                  <a:srgbClr val="00523C"/>
                </a:solidFill>
              </a:rPr>
              <a:t>Gaj</a:t>
            </a:r>
            <a:r>
              <a:rPr lang="en-US" sz="1800" dirty="0" smtClean="0">
                <a:solidFill>
                  <a:srgbClr val="00523C"/>
                </a:solidFill>
              </a:rPr>
              <a:t>, T., et al.</a:t>
            </a:r>
            <a:r>
              <a:rPr lang="en-US" sz="1800" dirty="0" smtClean="0"/>
              <a:t> </a:t>
            </a:r>
            <a:r>
              <a:rPr lang="en-US" sz="1800" dirty="0"/>
              <a:t>2013. ZFN, TALEN, and </a:t>
            </a:r>
            <a:r>
              <a:rPr lang="en-US" sz="1800" dirty="0" smtClean="0"/>
              <a:t>CRISPR/</a:t>
            </a:r>
            <a:r>
              <a:rPr lang="en-US" sz="1800" dirty="0" err="1" smtClean="0"/>
              <a:t>Cas</a:t>
            </a:r>
            <a:r>
              <a:rPr lang="en-US" sz="1800" dirty="0" smtClean="0"/>
              <a:t>-based methods </a:t>
            </a:r>
            <a:r>
              <a:rPr lang="en-US" sz="1800" dirty="0"/>
              <a:t>for genome </a:t>
            </a:r>
            <a:r>
              <a:rPr lang="en-US" sz="1800" dirty="0" smtClean="0"/>
              <a:t>engineering. Trends </a:t>
            </a:r>
            <a:r>
              <a:rPr lang="en-US" sz="1800" dirty="0" err="1" smtClean="0"/>
              <a:t>Biotechnol</a:t>
            </a:r>
            <a:r>
              <a:rPr lang="en-US" sz="1800" dirty="0" smtClean="0"/>
              <a:t>. 31:398–405.</a:t>
            </a:r>
          </a:p>
          <a:p>
            <a:pPr>
              <a:spcAft>
                <a:spcPts val="0"/>
              </a:spcAft>
            </a:pPr>
            <a:r>
              <a:rPr lang="en-US" sz="1800" dirty="0" err="1" smtClean="0">
                <a:solidFill>
                  <a:srgbClr val="00523C"/>
                </a:solidFill>
              </a:rPr>
              <a:t>Jenko</a:t>
            </a:r>
            <a:r>
              <a:rPr lang="en-US" sz="1800" dirty="0" smtClean="0">
                <a:solidFill>
                  <a:srgbClr val="00523C"/>
                </a:solidFill>
              </a:rPr>
              <a:t>, J., et al. </a:t>
            </a:r>
            <a:r>
              <a:rPr lang="en-US" sz="1800" dirty="0" smtClean="0"/>
              <a:t>2015. Potential </a:t>
            </a:r>
            <a:r>
              <a:rPr lang="en-US" sz="1800" dirty="0"/>
              <a:t>of promotion of alleles by genome editing to improve quantitative traits in livestock breeding </a:t>
            </a:r>
            <a:r>
              <a:rPr lang="en-US" sz="1800" dirty="0" smtClean="0"/>
              <a:t>programs. Genet. Sel. </a:t>
            </a:r>
            <a:r>
              <a:rPr lang="en-US" sz="1800" dirty="0" err="1" smtClean="0"/>
              <a:t>Evol</a:t>
            </a:r>
            <a:r>
              <a:rPr lang="en-US" sz="1800" dirty="0" smtClean="0"/>
              <a:t>. </a:t>
            </a:r>
            <a:r>
              <a:rPr lang="mr-IN" sz="1800" dirty="0" smtClean="0"/>
              <a:t>47</a:t>
            </a:r>
            <a:r>
              <a:rPr lang="en-US" sz="1800" dirty="0" smtClean="0"/>
              <a:t>:</a:t>
            </a:r>
            <a:r>
              <a:rPr lang="mr-IN" sz="1800" dirty="0" smtClean="0"/>
              <a:t>55</a:t>
            </a:r>
            <a:r>
              <a:rPr lang="en-US" sz="1800" dirty="0" smtClean="0"/>
              <a:t>. </a:t>
            </a:r>
            <a:r>
              <a:rPr lang="en-US" sz="1800" dirty="0" err="1" smtClean="0"/>
              <a:t>doi</a:t>
            </a:r>
            <a:r>
              <a:rPr lang="en-US" sz="1800" dirty="0" smtClean="0"/>
              <a:t>:</a:t>
            </a:r>
            <a:r>
              <a:rPr lang="mr-IN" sz="1800" dirty="0" err="1" smtClean="0"/>
              <a:t>https</a:t>
            </a:r>
            <a:r>
              <a:rPr lang="mr-IN" sz="1800" dirty="0"/>
              <a:t>://</a:t>
            </a:r>
            <a:r>
              <a:rPr lang="mr-IN" sz="1800" dirty="0" err="1" smtClean="0"/>
              <a:t>doi.org</a:t>
            </a:r>
            <a:r>
              <a:rPr lang="mr-IN" sz="1800" dirty="0" smtClean="0"/>
              <a:t>/10.1186/s12711-015-0135-3</a:t>
            </a:r>
            <a:r>
              <a:rPr lang="en-US" sz="1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363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792774"/>
            <a:ext cx="8412480" cy="36576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 err="1">
                <a:solidFill>
                  <a:srgbClr val="00523C"/>
                </a:solidFill>
              </a:rPr>
              <a:t>Kasinathan</a:t>
            </a:r>
            <a:r>
              <a:rPr lang="en-US" sz="1800" dirty="0">
                <a:solidFill>
                  <a:srgbClr val="00523C"/>
                </a:solidFill>
              </a:rPr>
              <a:t>, P. et al.</a:t>
            </a:r>
            <a:r>
              <a:rPr lang="en-US" sz="1800" dirty="0"/>
              <a:t> 2015. Acceleration of genetic gain in cattle by reduction of generation interval. Scientific Reports 5:8674</a:t>
            </a:r>
            <a:r>
              <a:rPr lang="en-US" sz="1800" dirty="0" smtClean="0"/>
              <a:t>.</a:t>
            </a:r>
            <a:endParaRPr lang="en-US" sz="1800" dirty="0" smtClean="0">
              <a:solidFill>
                <a:srgbClr val="00523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Ledford</a:t>
            </a:r>
            <a:r>
              <a:rPr lang="en-US" sz="1800" dirty="0">
                <a:solidFill>
                  <a:srgbClr val="00523C"/>
                </a:solidFill>
              </a:rPr>
              <a:t>, H.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/>
              <a:t>2015. Salmon approval heralds rethink of transgenic animals. Nat. News 527:417. doi:10.1038/527417a.</a:t>
            </a:r>
            <a:endParaRPr lang="en-US" sz="1800" dirty="0" smtClean="0">
              <a:solidFill>
                <a:srgbClr val="00523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Li</a:t>
            </a:r>
            <a:r>
              <a:rPr lang="en-US" sz="1800" dirty="0">
                <a:solidFill>
                  <a:srgbClr val="00523C"/>
                </a:solidFill>
              </a:rPr>
              <a:t>, Y., </a:t>
            </a:r>
            <a:r>
              <a:rPr lang="en-US" sz="1800" dirty="0" smtClean="0">
                <a:solidFill>
                  <a:srgbClr val="00523C"/>
                </a:solidFill>
              </a:rPr>
              <a:t>et al.</a:t>
            </a:r>
            <a:r>
              <a:rPr lang="en-US" sz="1800" dirty="0" smtClean="0">
                <a:solidFill>
                  <a:srgbClr val="D9D7AC"/>
                </a:solidFill>
              </a:rPr>
              <a:t> </a:t>
            </a:r>
            <a:r>
              <a:rPr lang="en-US" sz="1800" dirty="0"/>
              <a:t>2006. </a:t>
            </a:r>
            <a:r>
              <a:rPr lang="en-US" sz="1800" dirty="0" err="1"/>
              <a:t>Optimisation</a:t>
            </a:r>
            <a:r>
              <a:rPr lang="en-US" sz="1800" dirty="0"/>
              <a:t> of crossing system using mate selection. Genet. Sel. </a:t>
            </a:r>
            <a:r>
              <a:rPr lang="en-US" sz="1800" dirty="0" err="1"/>
              <a:t>Evol</a:t>
            </a:r>
            <a:r>
              <a:rPr lang="en-US" sz="1800" dirty="0"/>
              <a:t>. 38:147–65.</a:t>
            </a:r>
            <a:endParaRPr lang="en-US" sz="1800" dirty="0" smtClean="0">
              <a:solidFill>
                <a:srgbClr val="D9D7A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Li</a:t>
            </a:r>
            <a:r>
              <a:rPr lang="en-US" sz="1800" dirty="0">
                <a:solidFill>
                  <a:srgbClr val="00523C"/>
                </a:solidFill>
              </a:rPr>
              <a:t>, Y., </a:t>
            </a:r>
            <a:r>
              <a:rPr lang="en-US" sz="1800" dirty="0" smtClean="0">
                <a:solidFill>
                  <a:srgbClr val="00523C"/>
                </a:solidFill>
              </a:rPr>
              <a:t>et al.</a:t>
            </a:r>
            <a:r>
              <a:rPr lang="en-US" sz="1800" dirty="0" smtClean="0"/>
              <a:t> </a:t>
            </a:r>
            <a:r>
              <a:rPr lang="en-US" sz="1800" dirty="0"/>
              <a:t>2008. Optimal utilization of non-additive quantitative trait locus in animal breeding programs. J. Anim. Breed. Genet. 125:342–50</a:t>
            </a:r>
            <a:r>
              <a:rPr lang="en-US" sz="1800" dirty="0" smtClean="0"/>
              <a:t>.</a:t>
            </a:r>
          </a:p>
          <a:p>
            <a:pPr>
              <a:spcAft>
                <a:spcPts val="0"/>
              </a:spcAft>
            </a:pPr>
            <a:r>
              <a:rPr lang="en-US" sz="1800" dirty="0" err="1" smtClean="0">
                <a:solidFill>
                  <a:srgbClr val="00523C"/>
                </a:solidFill>
              </a:rPr>
              <a:t>Loi</a:t>
            </a:r>
            <a:r>
              <a:rPr lang="en-US" sz="1800" dirty="0">
                <a:solidFill>
                  <a:srgbClr val="00523C"/>
                </a:solidFill>
              </a:rPr>
              <a:t>, </a:t>
            </a:r>
            <a:r>
              <a:rPr lang="en-US" sz="1800" dirty="0" smtClean="0">
                <a:solidFill>
                  <a:srgbClr val="00523C"/>
                </a:solidFill>
              </a:rPr>
              <a:t>P., </a:t>
            </a:r>
            <a:r>
              <a:rPr lang="en-US" sz="1800" dirty="0">
                <a:solidFill>
                  <a:srgbClr val="00523C"/>
                </a:solidFill>
              </a:rPr>
              <a:t>et </a:t>
            </a:r>
            <a:r>
              <a:rPr lang="en-US" sz="1800" dirty="0" smtClean="0">
                <a:solidFill>
                  <a:srgbClr val="00523C"/>
                </a:solidFill>
              </a:rPr>
              <a:t>al. </a:t>
            </a:r>
            <a:r>
              <a:rPr lang="en-US" sz="1800" dirty="0" smtClean="0"/>
              <a:t>2016. Synergies </a:t>
            </a:r>
            <a:r>
              <a:rPr lang="en-US" sz="1800" dirty="0"/>
              <a:t>between assisted reproduction technologies and functional </a:t>
            </a:r>
            <a:r>
              <a:rPr lang="en-US" sz="1800" dirty="0" smtClean="0"/>
              <a:t>genomics. Genet. Sel. </a:t>
            </a:r>
            <a:r>
              <a:rPr lang="en-US" sz="1800" dirty="0" err="1" smtClean="0"/>
              <a:t>Evol</a:t>
            </a:r>
            <a:r>
              <a:rPr lang="en-US" sz="1800" dirty="0" smtClean="0"/>
              <a:t>. </a:t>
            </a:r>
            <a:r>
              <a:rPr lang="mr-IN" sz="1800" dirty="0" smtClean="0"/>
              <a:t>48:53</a:t>
            </a:r>
            <a:r>
              <a:rPr lang="en-US" sz="1800" dirty="0" smtClean="0"/>
              <a:t>. </a:t>
            </a:r>
            <a:r>
              <a:rPr lang="en-US" sz="1800" dirty="0" err="1" smtClean="0"/>
              <a:t>doi</a:t>
            </a:r>
            <a:r>
              <a:rPr lang="en-US" sz="1800" dirty="0" smtClean="0"/>
              <a:t>:</a:t>
            </a:r>
            <a:r>
              <a:rPr lang="mr-IN" sz="1800" dirty="0" err="1" smtClean="0"/>
              <a:t>https</a:t>
            </a:r>
            <a:r>
              <a:rPr lang="mr-IN" sz="1800" dirty="0"/>
              <a:t>://</a:t>
            </a:r>
            <a:r>
              <a:rPr lang="mr-IN" sz="1800" dirty="0" err="1" smtClean="0"/>
              <a:t>doi.org</a:t>
            </a:r>
            <a:r>
              <a:rPr lang="mr-IN" sz="1800" dirty="0" smtClean="0"/>
              <a:t>/10.1186/s12711-016-0231-z</a:t>
            </a:r>
            <a:r>
              <a:rPr lang="en-US" sz="1800" dirty="0" smtClean="0"/>
              <a:t>.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Ma, H., et al.</a:t>
            </a:r>
            <a:r>
              <a:rPr lang="en-US" sz="1800" dirty="0" smtClean="0">
                <a:solidFill>
                  <a:srgbClr val="D9D7AC"/>
                </a:solidFill>
              </a:rPr>
              <a:t> </a:t>
            </a:r>
            <a:r>
              <a:rPr lang="en-US" sz="1800" dirty="0"/>
              <a:t>2017. Correction of a pathogenic </a:t>
            </a:r>
            <a:r>
              <a:rPr lang="en-US" sz="1800" dirty="0" smtClean="0"/>
              <a:t>gene mutation </a:t>
            </a:r>
            <a:r>
              <a:rPr lang="en-US" sz="1800" dirty="0"/>
              <a:t>in human </a:t>
            </a:r>
            <a:r>
              <a:rPr lang="en-US" sz="1800" dirty="0" smtClean="0"/>
              <a:t>embryos. </a:t>
            </a:r>
            <a:r>
              <a:rPr lang="it-IT" sz="1800" dirty="0"/>
              <a:t>Nature </a:t>
            </a:r>
            <a:r>
              <a:rPr lang="it-IT" sz="1800" dirty="0" smtClean="0"/>
              <a:t>548:413-419</a:t>
            </a:r>
            <a:r>
              <a:rPr lang="it-IT" sz="1800" dirty="0"/>
              <a:t>.</a:t>
            </a:r>
            <a:r>
              <a:rPr lang="en-US" sz="1800" dirty="0" smtClean="0"/>
              <a:t> </a:t>
            </a:r>
            <a:r>
              <a:rPr lang="is-IS" sz="1800" dirty="0" smtClean="0"/>
              <a:t>doi:10.1038/nature23305.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82366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819410"/>
            <a:ext cx="8412480" cy="36576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 err="1" smtClean="0">
                <a:solidFill>
                  <a:srgbClr val="00523C"/>
                </a:solidFill>
              </a:rPr>
              <a:t>Maxmen</a:t>
            </a:r>
            <a:r>
              <a:rPr lang="en-US" sz="1800" dirty="0">
                <a:solidFill>
                  <a:srgbClr val="00523C"/>
                </a:solidFill>
              </a:rPr>
              <a:t>, A.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/>
              <a:t>2017. Gene-edited animals face US regulatory crackdown. Nat. </a:t>
            </a:r>
            <a:r>
              <a:rPr lang="en-US" sz="1800" dirty="0" smtClean="0"/>
              <a:t>News. doi:10.1038/nature.2017.21331</a:t>
            </a:r>
            <a:r>
              <a:rPr lang="en-US" sz="1800" dirty="0"/>
              <a:t>.</a:t>
            </a:r>
            <a:endParaRPr lang="en-US" sz="1800" dirty="0" smtClean="0">
              <a:solidFill>
                <a:srgbClr val="00523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Pryce</a:t>
            </a:r>
            <a:r>
              <a:rPr lang="en-US" sz="1800" dirty="0">
                <a:solidFill>
                  <a:srgbClr val="00523C"/>
                </a:solidFill>
              </a:rPr>
              <a:t>, J.E., et al. </a:t>
            </a:r>
            <a:r>
              <a:rPr lang="en-US" sz="1800" dirty="0"/>
              <a:t>2012. Novel strategies to minimize progeny inbreeding while maximizing genetic gain using genomic information. J. Dairy Sci. 95:377–388.</a:t>
            </a:r>
            <a:endParaRPr lang="en-US" sz="1800" dirty="0" smtClean="0">
              <a:solidFill>
                <a:srgbClr val="00523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Shepherd</a:t>
            </a:r>
            <a:r>
              <a:rPr lang="en-US" sz="1800" dirty="0">
                <a:solidFill>
                  <a:srgbClr val="00523C"/>
                </a:solidFill>
              </a:rPr>
              <a:t>, R.K., and B.P. </a:t>
            </a:r>
            <a:r>
              <a:rPr lang="en-US" sz="1800" dirty="0" err="1">
                <a:solidFill>
                  <a:srgbClr val="00523C"/>
                </a:solidFill>
              </a:rPr>
              <a:t>Kinghorn</a:t>
            </a:r>
            <a:r>
              <a:rPr lang="en-US" sz="1800" dirty="0">
                <a:solidFill>
                  <a:srgbClr val="00523C"/>
                </a:solidFill>
              </a:rPr>
              <a:t>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/>
              <a:t>2001. Designing algorithms for mate selection when major genes or QTL are important. Proc. Assoc. </a:t>
            </a:r>
            <a:r>
              <a:rPr lang="en-US" sz="1800" dirty="0" err="1"/>
              <a:t>Advmt</a:t>
            </a:r>
            <a:r>
              <a:rPr lang="en-US" sz="1800" dirty="0"/>
              <a:t>. Anim. Breed. Genet. 14:377–80.</a:t>
            </a:r>
            <a:endParaRPr lang="en-US" sz="1800" dirty="0" smtClean="0">
              <a:solidFill>
                <a:srgbClr val="00523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Thompson, N.M., et al.</a:t>
            </a:r>
            <a:r>
              <a:rPr lang="en-US" sz="1800" dirty="0" smtClean="0">
                <a:solidFill>
                  <a:srgbClr val="D9D7AC"/>
                </a:solidFill>
              </a:rPr>
              <a:t> </a:t>
            </a:r>
            <a:r>
              <a:rPr lang="en-US" sz="1800" dirty="0" smtClean="0"/>
              <a:t>2017</a:t>
            </a:r>
            <a:r>
              <a:rPr lang="en-US" sz="1800" dirty="0"/>
              <a:t>. Economic and social considerations of breeding for polled dairy cows versus dehorning. </a:t>
            </a:r>
            <a:r>
              <a:rPr lang="en-US" sz="1800" dirty="0" smtClean="0"/>
              <a:t>J. </a:t>
            </a:r>
            <a:r>
              <a:rPr lang="en-US" sz="1800" dirty="0"/>
              <a:t>Dairy </a:t>
            </a:r>
            <a:r>
              <a:rPr lang="en-US" sz="1800" dirty="0" smtClean="0"/>
              <a:t>Sci. </a:t>
            </a:r>
            <a:r>
              <a:rPr lang="en-US" sz="1800" dirty="0"/>
              <a:t>100:4941–4952. </a:t>
            </a:r>
            <a:r>
              <a:rPr lang="en-US" sz="1800" dirty="0" err="1"/>
              <a:t>doi:http</a:t>
            </a:r>
            <a:r>
              <a:rPr lang="en-US" sz="1800" dirty="0"/>
              <a:t>://</a:t>
            </a:r>
            <a:r>
              <a:rPr lang="en-US" sz="1800" dirty="0" err="1"/>
              <a:t>dx.doi.org</a:t>
            </a:r>
            <a:r>
              <a:rPr lang="en-US" sz="1800" dirty="0"/>
              <a:t>/10.3168/jds.2016-12099. </a:t>
            </a:r>
            <a:endParaRPr lang="en-US" sz="1800" dirty="0" smtClean="0"/>
          </a:p>
          <a:p>
            <a:pPr>
              <a:spcAft>
                <a:spcPts val="0"/>
              </a:spcAft>
            </a:pPr>
            <a:r>
              <a:rPr lang="en-US" sz="1800" dirty="0" err="1">
                <a:solidFill>
                  <a:srgbClr val="00523C"/>
                </a:solidFill>
              </a:rPr>
              <a:t>T</a:t>
            </a:r>
            <a:r>
              <a:rPr lang="en-US" sz="1800" dirty="0" err="1" smtClean="0">
                <a:solidFill>
                  <a:srgbClr val="00523C"/>
                </a:solidFill>
              </a:rPr>
              <a:t>u</a:t>
            </a:r>
            <a:r>
              <a:rPr lang="en-US" sz="1800" dirty="0" smtClean="0">
                <a:solidFill>
                  <a:srgbClr val="00523C"/>
                </a:solidFill>
              </a:rPr>
              <a:t>, Z., et al.</a:t>
            </a:r>
            <a:r>
              <a:rPr lang="en-US" sz="1800" dirty="0"/>
              <a:t> </a:t>
            </a:r>
            <a:r>
              <a:rPr lang="en-US" sz="1800" dirty="0" smtClean="0"/>
              <a:t>2015. CRISPR/Cas9</a:t>
            </a:r>
            <a:r>
              <a:rPr lang="en-US" sz="1800" dirty="0"/>
              <a:t>: a powerful genetic engineering tool for establishing large animal models of neurodegenerative diseases</a:t>
            </a:r>
            <a:r>
              <a:rPr lang="en-US" sz="1800" dirty="0" smtClean="0"/>
              <a:t>. </a:t>
            </a:r>
            <a:r>
              <a:rPr lang="en-US" sz="1800" dirty="0"/>
              <a:t>Molecular </a:t>
            </a:r>
            <a:r>
              <a:rPr lang="en-US" sz="1800" dirty="0" smtClean="0"/>
              <a:t>Neurodegeneration 10:35. </a:t>
            </a:r>
            <a:r>
              <a:rPr lang="en-US" sz="1800" dirty="0" err="1" smtClean="0"/>
              <a:t>doi</a:t>
            </a:r>
            <a:r>
              <a:rPr lang="en-US" sz="1800" dirty="0" smtClean="0"/>
              <a:t>: </a:t>
            </a:r>
            <a:r>
              <a:rPr lang="mr-IN" sz="1800" dirty="0" err="1"/>
              <a:t>https</a:t>
            </a:r>
            <a:r>
              <a:rPr lang="mr-IN" sz="1800" dirty="0"/>
              <a:t>://</a:t>
            </a:r>
            <a:r>
              <a:rPr lang="mr-IN" sz="1800" dirty="0" err="1"/>
              <a:t>doi.org</a:t>
            </a:r>
            <a:r>
              <a:rPr lang="mr-IN" sz="1800" dirty="0"/>
              <a:t>/10.1186/s13024-015-0031-x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379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819410"/>
            <a:ext cx="8412480" cy="36576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Van </a:t>
            </a:r>
            <a:r>
              <a:rPr lang="en-US" sz="1800" dirty="0" err="1">
                <a:solidFill>
                  <a:srgbClr val="00523C"/>
                </a:solidFill>
              </a:rPr>
              <a:t>Eenennaam</a:t>
            </a:r>
            <a:r>
              <a:rPr lang="en-US" sz="1800" dirty="0">
                <a:solidFill>
                  <a:srgbClr val="00523C"/>
                </a:solidFill>
              </a:rPr>
              <a:t> A.L., and B.P. </a:t>
            </a:r>
            <a:r>
              <a:rPr lang="en-US" sz="1800" dirty="0" err="1">
                <a:solidFill>
                  <a:srgbClr val="00523C"/>
                </a:solidFill>
              </a:rPr>
              <a:t>Kinghorn</a:t>
            </a:r>
            <a:r>
              <a:rPr lang="en-US" sz="1800" dirty="0">
                <a:solidFill>
                  <a:srgbClr val="00523C"/>
                </a:solidFill>
              </a:rPr>
              <a:t>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/>
              <a:t>2014. Use of mate selection software to manage lethal recessive conditions in livestock populations. In: Proceedings of the 10th WCGALP: 17–22 August 2014; Vancouver.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endParaRPr lang="en-US" sz="1800" dirty="0"/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00523C"/>
                </a:solidFill>
              </a:rPr>
              <a:t>Waltz</a:t>
            </a:r>
            <a:r>
              <a:rPr lang="en-US" sz="1800" dirty="0">
                <a:solidFill>
                  <a:srgbClr val="00523C"/>
                </a:solidFill>
              </a:rPr>
              <a:t>, E.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/>
              <a:t>2016. Gene-edited CRISPR mushroom escapes US regulation. Nat. News 532:293. doi:10.1038/nature.2016.19754</a:t>
            </a:r>
            <a:r>
              <a:rPr lang="en-US" sz="1800" dirty="0" smtClean="0"/>
              <a:t>.</a:t>
            </a:r>
            <a:endParaRPr lang="en-US" sz="1800" dirty="0" smtClean="0">
              <a:solidFill>
                <a:srgbClr val="00523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 err="1" smtClean="0">
                <a:solidFill>
                  <a:srgbClr val="00523C"/>
                </a:solidFill>
              </a:rPr>
              <a:t>Widmar</a:t>
            </a:r>
            <a:r>
              <a:rPr lang="en-US" sz="1800" dirty="0">
                <a:solidFill>
                  <a:srgbClr val="00523C"/>
                </a:solidFill>
              </a:rPr>
              <a:t>, </a:t>
            </a:r>
            <a:r>
              <a:rPr lang="en-US" sz="1800" dirty="0" smtClean="0">
                <a:solidFill>
                  <a:srgbClr val="00523C"/>
                </a:solidFill>
              </a:rPr>
              <a:t>N.J.O., et al.</a:t>
            </a:r>
            <a:r>
              <a:rPr lang="en-US" sz="1800" dirty="0" smtClean="0">
                <a:solidFill>
                  <a:srgbClr val="D9D7AC"/>
                </a:solidFill>
              </a:rPr>
              <a:t> </a:t>
            </a:r>
            <a:r>
              <a:rPr lang="en-US" sz="1800" dirty="0"/>
              <a:t>2013. Breeding for polled dairy cows versus dehorning: Preliminary cost assessments &amp; discussion. </a:t>
            </a:r>
            <a:r>
              <a:rPr lang="en-US" sz="1800" dirty="0" smtClean="0"/>
              <a:t>J. Dairy Sci. </a:t>
            </a:r>
            <a:r>
              <a:rPr lang="en-US" sz="1800" dirty="0"/>
              <a:t>96(Suppl. 2):602 (</a:t>
            </a:r>
            <a:r>
              <a:rPr lang="en-US" sz="1800" dirty="0" err="1"/>
              <a:t>abstr</a:t>
            </a:r>
            <a:r>
              <a:rPr lang="en-US" sz="1800" dirty="0"/>
              <a:t>. TH373).</a:t>
            </a:r>
          </a:p>
        </p:txBody>
      </p:sp>
    </p:spTree>
    <p:extLst>
      <p:ext uri="{BB962C8B-B14F-4D97-AF65-F5344CB8AC3E}">
        <p14:creationId xmlns:p14="http://schemas.microsoft.com/office/powerpoint/2010/main" val="13768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may not be fast enough!</a:t>
            </a:r>
            <a:endParaRPr lang="en-US" dirty="0"/>
          </a:p>
        </p:txBody>
      </p:sp>
      <p:pic>
        <p:nvPicPr>
          <p:cNvPr id="6" name="Picture 2" descr="ttps://static-content.springer.com/image/art%3A10.1186%2Fs12711-015-0174-9/MediaObjects/12711_2015_174_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53" y="864870"/>
            <a:ext cx="5111947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00800" y="26004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523C"/>
                </a:solidFill>
              </a:rPr>
              <a:t>Source:</a:t>
            </a:r>
            <a:r>
              <a:rPr lang="en-US" b="1" dirty="0" smtClean="0">
                <a:solidFill>
                  <a:srgbClr val="00523C"/>
                </a:solidFill>
              </a:rPr>
              <a:t> Cole (2015)</a:t>
            </a:r>
            <a:endParaRPr lang="en-US" b="1" dirty="0">
              <a:solidFill>
                <a:srgbClr val="00523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editing in livestock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1018" r="11852" b="11358"/>
          <a:stretch/>
        </p:blipFill>
        <p:spPr>
          <a:xfrm>
            <a:off x="393700" y="884639"/>
            <a:ext cx="5261128" cy="3840480"/>
          </a:xfrm>
          <a:prstGeom prst="rect">
            <a:avLst/>
          </a:prstGeom>
          <a:ln w="25400">
            <a:noFill/>
          </a:ln>
        </p:spPr>
      </p:pic>
      <p:pic>
        <p:nvPicPr>
          <p:cNvPr id="3" name="Picture 2" descr="creen Shot 2016-05-10 at 4.15.23 P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452141"/>
            <a:ext cx="2286000" cy="1623062"/>
          </a:xfrm>
          <a:prstGeom prst="rect">
            <a:avLst/>
          </a:prstGeom>
          <a:noFill/>
          <a:ln w="12700" cap="sq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10288" r="28114" b="28444"/>
          <a:stretch/>
        </p:blipFill>
        <p:spPr>
          <a:xfrm>
            <a:off x="4267199" y="1975104"/>
            <a:ext cx="4216401" cy="277291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91440"/>
            <a:ext cx="8645075" cy="479822"/>
          </a:xfrm>
        </p:spPr>
        <p:txBody>
          <a:bodyPr/>
          <a:lstStyle/>
          <a:p>
            <a:r>
              <a:rPr lang="en-US" dirty="0" smtClean="0"/>
              <a:t>Is gene editing the solution to </a:t>
            </a:r>
            <a:r>
              <a:rPr lang="en-US" smtClean="0"/>
              <a:t>the recessives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Much speculation about application of gene editing in livestock populations</a:t>
            </a:r>
          </a:p>
          <a:p>
            <a:pPr lvl="1"/>
            <a:r>
              <a:rPr lang="en-US" dirty="0" smtClean="0"/>
              <a:t>Improvement of quantitative traits (</a:t>
            </a:r>
            <a:r>
              <a:rPr lang="en-US" dirty="0" err="1" smtClean="0"/>
              <a:t>Jenko</a:t>
            </a:r>
            <a:r>
              <a:rPr lang="en-US" dirty="0" smtClean="0"/>
              <a:t> et al., 2015)</a:t>
            </a:r>
          </a:p>
          <a:p>
            <a:pPr lvl="1"/>
            <a:r>
              <a:rPr lang="en-US" dirty="0" smtClean="0"/>
              <a:t>Rapid introgression of desirable Mendelian traits, such as the Slick locus (</a:t>
            </a:r>
            <a:r>
              <a:rPr lang="en-US" dirty="0" err="1" smtClean="0"/>
              <a:t>Loi</a:t>
            </a:r>
            <a:r>
              <a:rPr lang="en-US" dirty="0" smtClean="0"/>
              <a:t> et al., 2016)</a:t>
            </a:r>
          </a:p>
          <a:p>
            <a:pPr lvl="1"/>
            <a:r>
              <a:rPr lang="en-US" dirty="0" smtClean="0"/>
              <a:t>Development of animal models of complex human disease (e.g., </a:t>
            </a:r>
            <a:r>
              <a:rPr lang="en-US" dirty="0" err="1" smtClean="0"/>
              <a:t>Tu</a:t>
            </a:r>
            <a:r>
              <a:rPr lang="en-US" dirty="0" smtClean="0"/>
              <a:t> et al., 2015)</a:t>
            </a:r>
          </a:p>
          <a:p>
            <a:r>
              <a:rPr lang="en-US" dirty="0" smtClean="0"/>
              <a:t>What about editing carriers to </a:t>
            </a:r>
            <a:r>
              <a:rPr lang="en-US" dirty="0"/>
              <a:t>r</a:t>
            </a:r>
            <a:r>
              <a:rPr lang="en-US" dirty="0" smtClean="0"/>
              <a:t>apidly eliminate harmful alleles from the population?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4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no longer a speculative use of the technology!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23557" r="2049"/>
          <a:stretch/>
        </p:blipFill>
        <p:spPr>
          <a:xfrm>
            <a:off x="488272" y="665823"/>
            <a:ext cx="8076718" cy="4025873"/>
          </a:xfrm>
        </p:spPr>
      </p:pic>
      <p:sp>
        <p:nvSpPr>
          <p:cNvPr id="5" name="TextBox 4"/>
          <p:cNvSpPr txBox="1"/>
          <p:nvPr/>
        </p:nvSpPr>
        <p:spPr>
          <a:xfrm>
            <a:off x="390616" y="4669653"/>
            <a:ext cx="2226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Source:</a:t>
            </a:r>
            <a:r>
              <a:rPr lang="en-US" sz="1600" dirty="0" smtClean="0"/>
              <a:t> Ma et al. (2017).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5611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dirty="0" smtClean="0"/>
              <a:t>Determine rates of </a:t>
            </a:r>
            <a:r>
              <a:rPr lang="en-US" dirty="0" smtClean="0">
                <a:solidFill>
                  <a:srgbClr val="B00000"/>
                </a:solidFill>
              </a:rPr>
              <a:t>allele frequency change</a:t>
            </a:r>
            <a:r>
              <a:rPr lang="en-US" dirty="0" smtClean="0"/>
              <a:t> and quantify differences in </a:t>
            </a:r>
            <a:r>
              <a:rPr lang="en-US" dirty="0" smtClean="0">
                <a:solidFill>
                  <a:srgbClr val="B00000"/>
                </a:solidFill>
              </a:rPr>
              <a:t>cumulative genetic gain</a:t>
            </a:r>
            <a:r>
              <a:rPr lang="en-US" dirty="0" smtClean="0"/>
              <a:t> for several genome editing technologies</a:t>
            </a:r>
          </a:p>
          <a:p>
            <a:r>
              <a:rPr lang="en-US" dirty="0" smtClean="0"/>
              <a:t>Consider </a:t>
            </a:r>
            <a:r>
              <a:rPr lang="en-US" dirty="0" smtClean="0">
                <a:solidFill>
                  <a:srgbClr val="B00000"/>
                </a:solidFill>
              </a:rPr>
              <a:t>varying numbers of recessives</a:t>
            </a:r>
            <a:r>
              <a:rPr lang="en-US" dirty="0" smtClean="0"/>
              <a:t> as well as </a:t>
            </a:r>
            <a:r>
              <a:rPr lang="en-US" dirty="0" smtClean="0">
                <a:solidFill>
                  <a:srgbClr val="B00000"/>
                </a:solidFill>
              </a:rPr>
              <a:t>different proportions of bulls and cows</a:t>
            </a:r>
            <a:r>
              <a:rPr lang="en-US" dirty="0" smtClean="0"/>
              <a:t> to be edited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P-2017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6846</TotalTime>
  <Words>2727</Words>
  <Application>Microsoft Macintosh PowerPoint</Application>
  <PresentationFormat>On-screen Show (16:9)</PresentationFormat>
  <Paragraphs>495</Paragraphs>
  <Slides>45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Arial Black</vt:lpstr>
      <vt:lpstr>Arial Unicode MS</vt:lpstr>
      <vt:lpstr>Calibri</vt:lpstr>
      <vt:lpstr>Cambria Math</vt:lpstr>
      <vt:lpstr>Mangal</vt:lpstr>
      <vt:lpstr>Monotype Sorts</vt:lpstr>
      <vt:lpstr>ＭＳ Ｐゴシック</vt:lpstr>
      <vt:lpstr>Symbol</vt:lpstr>
      <vt:lpstr>Times New Roman</vt:lpstr>
      <vt:lpstr>Trebuchet MS</vt:lpstr>
      <vt:lpstr>AIP-2017 Slide Master</vt:lpstr>
      <vt:lpstr>Management of Mendelian traits in breeding programs by gene editing</vt:lpstr>
      <vt:lpstr>Introduction</vt:lpstr>
      <vt:lpstr>Estimated cost of genetic load</vt:lpstr>
      <vt:lpstr>Selection using marker information</vt:lpstr>
      <vt:lpstr>Selection may not be fast enough!</vt:lpstr>
      <vt:lpstr>Gene editing in livestock</vt:lpstr>
      <vt:lpstr>Is gene editing the solution to the recessives problem?</vt:lpstr>
      <vt:lpstr>This is no longer a speculative use of the technology!</vt:lpstr>
      <vt:lpstr>Objectives</vt:lpstr>
      <vt:lpstr>Simulation program</vt:lpstr>
      <vt:lpstr>Jupyter notebook (example)</vt:lpstr>
      <vt:lpstr>Digression – one approach to reproducible research</vt:lpstr>
      <vt:lpstr>Recessives in U.S. Holsteins</vt:lpstr>
      <vt:lpstr>Recent changes to program</vt:lpstr>
      <vt:lpstr>Parameters used</vt:lpstr>
      <vt:lpstr>Sequential mate allocation</vt:lpstr>
      <vt:lpstr>Sequential mate allocation (cont’d)</vt:lpstr>
      <vt:lpstr>Original gene editing algorithm</vt:lpstr>
      <vt:lpstr>Original gene editing algorithm (cont’d)</vt:lpstr>
      <vt:lpstr>New gene editing algorithm</vt:lpstr>
      <vt:lpstr>Properties of gene editing strategies</vt:lpstr>
      <vt:lpstr>Recessives by scenario</vt:lpstr>
      <vt:lpstr>Recessives by scenario (continued)</vt:lpstr>
      <vt:lpstr>Allele frequency change for all recessives with CRISPR</vt:lpstr>
      <vt:lpstr>HH3 allele frequency change by editing method</vt:lpstr>
      <vt:lpstr>Actual versus observed HH3 allele frequency</vt:lpstr>
      <vt:lpstr>Inbreeding rates</vt:lpstr>
      <vt:lpstr>Embryonic deaths by generation</vt:lpstr>
      <vt:lpstr>Why edit for polled?</vt:lpstr>
      <vt:lpstr>Change in Holstein horned allele frequency</vt:lpstr>
      <vt:lpstr>Actual versus observed horned allele frequency</vt:lpstr>
      <vt:lpstr>More edits result in faster progress</vt:lpstr>
      <vt:lpstr>Change is faster with editing and few restrictions</vt:lpstr>
      <vt:lpstr>Frequencies change over time</vt:lpstr>
      <vt:lpstr>What is the best strategy for dealing with recessives?</vt:lpstr>
      <vt:lpstr>Regulatory considerations of gene editing</vt:lpstr>
      <vt:lpstr>Key findings</vt:lpstr>
      <vt:lpstr>Effects of changing the gene editing model</vt:lpstr>
      <vt:lpstr>Conclusions</vt:lpstr>
      <vt:lpstr>Acknowledgments and disclaimers</vt:lpstr>
      <vt:lpstr>Questions?</vt:lpstr>
      <vt:lpstr>References</vt:lpstr>
      <vt:lpstr>References (cont’d)</vt:lpstr>
      <vt:lpstr>References (cont’d)</vt:lpstr>
      <vt:lpstr>References (cont’d)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Suzanne Hubbard</dc:creator>
  <cp:lastModifiedBy>John Cole</cp:lastModifiedBy>
  <cp:revision>224</cp:revision>
  <dcterms:created xsi:type="dcterms:W3CDTF">2017-04-14T13:19:57Z</dcterms:created>
  <dcterms:modified xsi:type="dcterms:W3CDTF">2017-10-10T12:39:36Z</dcterms:modified>
</cp:coreProperties>
</file>