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50"/>
  </p:notesMasterIdLst>
  <p:handoutMasterIdLst>
    <p:handoutMasterId r:id="rId51"/>
  </p:handoutMasterIdLst>
  <p:sldIdLst>
    <p:sldId id="526" r:id="rId3"/>
    <p:sldId id="619" r:id="rId4"/>
    <p:sldId id="627" r:id="rId5"/>
    <p:sldId id="628" r:id="rId6"/>
    <p:sldId id="594" r:id="rId7"/>
    <p:sldId id="632" r:id="rId8"/>
    <p:sldId id="621" r:id="rId9"/>
    <p:sldId id="620" r:id="rId10"/>
    <p:sldId id="591" r:id="rId11"/>
    <p:sldId id="592" r:id="rId12"/>
    <p:sldId id="593" r:id="rId13"/>
    <p:sldId id="607" r:id="rId14"/>
    <p:sldId id="617" r:id="rId15"/>
    <p:sldId id="609" r:id="rId16"/>
    <p:sldId id="608" r:id="rId17"/>
    <p:sldId id="595" r:id="rId18"/>
    <p:sldId id="624" r:id="rId19"/>
    <p:sldId id="631" r:id="rId20"/>
    <p:sldId id="597" r:id="rId21"/>
    <p:sldId id="551" r:id="rId22"/>
    <p:sldId id="572" r:id="rId23"/>
    <p:sldId id="629" r:id="rId24"/>
    <p:sldId id="611" r:id="rId25"/>
    <p:sldId id="616" r:id="rId26"/>
    <p:sldId id="615" r:id="rId27"/>
    <p:sldId id="605" r:id="rId28"/>
    <p:sldId id="630" r:id="rId29"/>
    <p:sldId id="606" r:id="rId30"/>
    <p:sldId id="564" r:id="rId31"/>
    <p:sldId id="613" r:id="rId32"/>
    <p:sldId id="614" r:id="rId33"/>
    <p:sldId id="573" r:id="rId34"/>
    <p:sldId id="566" r:id="rId35"/>
    <p:sldId id="524" r:id="rId36"/>
    <p:sldId id="523" r:id="rId37"/>
    <p:sldId id="622" r:id="rId38"/>
    <p:sldId id="623" r:id="rId39"/>
    <p:sldId id="535" r:id="rId40"/>
    <p:sldId id="533" r:id="rId41"/>
    <p:sldId id="589" r:id="rId42"/>
    <p:sldId id="584" r:id="rId43"/>
    <p:sldId id="588" r:id="rId44"/>
    <p:sldId id="585" r:id="rId45"/>
    <p:sldId id="586" r:id="rId46"/>
    <p:sldId id="618" r:id="rId47"/>
    <p:sldId id="574" r:id="rId48"/>
    <p:sldId id="493" r:id="rId49"/>
  </p:sldIdLst>
  <p:sldSz cx="9144000" cy="6858000" type="screen4x3"/>
  <p:notesSz cx="7019925" cy="9305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3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B. Col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00"/>
    <a:srgbClr val="009900"/>
    <a:srgbClr val="FF0000"/>
    <a:srgbClr val="66CCFF"/>
    <a:srgbClr val="6699FF"/>
    <a:srgbClr val="33CC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4" autoAdjust="0"/>
    <p:restoredTop sz="94613" autoAdjust="0"/>
  </p:normalViewPr>
  <p:slideViewPr>
    <p:cSldViewPr>
      <p:cViewPr varScale="1">
        <p:scale>
          <a:sx n="119" d="100"/>
          <a:sy n="119" d="100"/>
        </p:scale>
        <p:origin x="1496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16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3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commentAuthors" Target="commentAuthors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cole:Documents:AIPL:Health:Genetic%20Improvement%20of%20Lowly%20Heritable%20Traits%20-%20Figure%20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cole:Documents:AIPL:Genomics:March%202015%20Genotype%20Cou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0615616908273"/>
          <c:y val="0.0388978930307942"/>
          <c:w val="0.627638523737939"/>
          <c:h val="0.87569979198305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Indices!$B$46</c:f>
              <c:strCache>
                <c:ptCount val="1"/>
                <c:pt idx="0">
                  <c:v>Protein (kg)</c:v>
                </c:pt>
              </c:strCache>
            </c:strRef>
          </c:tx>
          <c:spPr>
            <a:solidFill>
              <a:srgbClr val="FF0000"/>
            </a:solidFill>
            <a:ln w="6350">
              <a:solidFill>
                <a:srgbClr val="FF0000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Indices!$B$47:$B$64</c:f>
              <c:numCache>
                <c:formatCode>0%</c:formatCode>
                <c:ptCount val="18"/>
                <c:pt idx="0">
                  <c:v>0.28</c:v>
                </c:pt>
                <c:pt idx="1">
                  <c:v>0.29</c:v>
                </c:pt>
                <c:pt idx="2">
                  <c:v>0.31</c:v>
                </c:pt>
                <c:pt idx="3">
                  <c:v>0.4</c:v>
                </c:pt>
                <c:pt idx="4">
                  <c:v>0.36</c:v>
                </c:pt>
                <c:pt idx="5">
                  <c:v>0.22</c:v>
                </c:pt>
                <c:pt idx="6">
                  <c:v>0.21</c:v>
                </c:pt>
                <c:pt idx="7">
                  <c:v>0.42</c:v>
                </c:pt>
                <c:pt idx="8">
                  <c:v>0.39</c:v>
                </c:pt>
                <c:pt idx="9">
                  <c:v>0.53</c:v>
                </c:pt>
                <c:pt idx="10">
                  <c:v>0.14</c:v>
                </c:pt>
                <c:pt idx="11">
                  <c:v>0.4</c:v>
                </c:pt>
                <c:pt idx="12">
                  <c:v>0.21</c:v>
                </c:pt>
                <c:pt idx="13">
                  <c:v>0.26</c:v>
                </c:pt>
                <c:pt idx="14">
                  <c:v>0.3</c:v>
                </c:pt>
                <c:pt idx="15">
                  <c:v>0.34</c:v>
                </c:pt>
                <c:pt idx="16">
                  <c:v>0.16</c:v>
                </c:pt>
                <c:pt idx="17">
                  <c:v>0.27</c:v>
                </c:pt>
              </c:numCache>
            </c:numRef>
          </c:val>
        </c:ser>
        <c:ser>
          <c:idx val="1"/>
          <c:order val="1"/>
          <c:tx>
            <c:strRef>
              <c:f>Indices!$C$46</c:f>
              <c:strCache>
                <c:ptCount val="1"/>
                <c:pt idx="0">
                  <c:v>Fat (kg)</c:v>
                </c:pt>
              </c:strCache>
            </c:strRef>
          </c:tx>
          <c:spPr>
            <a:solidFill>
              <a:srgbClr val="FFFF00"/>
            </a:solidFill>
            <a:ln w="6350">
              <a:solidFill>
                <a:srgbClr val="FFFF00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Indices!$C$47:$C$64</c:f>
              <c:numCache>
                <c:formatCode>0%</c:formatCode>
                <c:ptCount val="18"/>
                <c:pt idx="0">
                  <c:v>0.07</c:v>
                </c:pt>
                <c:pt idx="1">
                  <c:v>0.09</c:v>
                </c:pt>
                <c:pt idx="2">
                  <c:v>0.2</c:v>
                </c:pt>
                <c:pt idx="3">
                  <c:v>0.1</c:v>
                </c:pt>
                <c:pt idx="4">
                  <c:v>0.09</c:v>
                </c:pt>
                <c:pt idx="5">
                  <c:v>0.12</c:v>
                </c:pt>
                <c:pt idx="6">
                  <c:v>0.04</c:v>
                </c:pt>
                <c:pt idx="7">
                  <c:v>0.15</c:v>
                </c:pt>
                <c:pt idx="8">
                  <c:v>0.02</c:v>
                </c:pt>
                <c:pt idx="9">
                  <c:v>0.19</c:v>
                </c:pt>
                <c:pt idx="10">
                  <c:v>0.09</c:v>
                </c:pt>
                <c:pt idx="11">
                  <c:v>0.12</c:v>
                </c:pt>
                <c:pt idx="12">
                  <c:v>0.05</c:v>
                </c:pt>
                <c:pt idx="13">
                  <c:v>0.26</c:v>
                </c:pt>
                <c:pt idx="14">
                  <c:v>0.05</c:v>
                </c:pt>
                <c:pt idx="15">
                  <c:v>0.11</c:v>
                </c:pt>
                <c:pt idx="16">
                  <c:v>0.19</c:v>
                </c:pt>
                <c:pt idx="17">
                  <c:v>0.16</c:v>
                </c:pt>
              </c:numCache>
            </c:numRef>
          </c:val>
        </c:ser>
        <c:ser>
          <c:idx val="2"/>
          <c:order val="2"/>
          <c:tx>
            <c:strRef>
              <c:f>Indices!$D$46</c:f>
              <c:strCache>
                <c:ptCount val="1"/>
                <c:pt idx="0">
                  <c:v>Milk (kg)</c:v>
                </c:pt>
              </c:strCache>
            </c:strRef>
          </c:tx>
          <c:spPr>
            <a:solidFill>
              <a:srgbClr val="00FF00"/>
            </a:solidFill>
            <a:ln w="6350">
              <a:solidFill>
                <a:srgbClr val="00FF00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Indices!$D$47:$D$64</c:f>
              <c:numCache>
                <c:formatCode>0%</c:formatCode>
                <c:ptCount val="18"/>
                <c:pt idx="0">
                  <c:v>0.12</c:v>
                </c:pt>
                <c:pt idx="1">
                  <c:v>0.1</c:v>
                </c:pt>
                <c:pt idx="5">
                  <c:v>0.11</c:v>
                </c:pt>
                <c:pt idx="6">
                  <c:v>0.1</c:v>
                </c:pt>
                <c:pt idx="8">
                  <c:v>0.08</c:v>
                </c:pt>
                <c:pt idx="10">
                  <c:v>0.03</c:v>
                </c:pt>
                <c:pt idx="11">
                  <c:v>0.15</c:v>
                </c:pt>
                <c:pt idx="12">
                  <c:v>0.05</c:v>
                </c:pt>
                <c:pt idx="14">
                  <c:v>0.22</c:v>
                </c:pt>
              </c:numCache>
            </c:numRef>
          </c:val>
        </c:ser>
        <c:ser>
          <c:idx val="3"/>
          <c:order val="3"/>
          <c:tx>
            <c:strRef>
              <c:f>Indices!$E$46</c:f>
              <c:strCache>
                <c:ptCount val="1"/>
                <c:pt idx="0">
                  <c:v>Type</c:v>
                </c:pt>
              </c:strCache>
            </c:strRef>
          </c:tx>
          <c:spPr>
            <a:solidFill>
              <a:srgbClr val="CC00FF"/>
            </a:solidFill>
            <a:ln w="6350">
              <a:solidFill>
                <a:srgbClr val="CC00FF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Indices!$E$47:$E$64</c:f>
              <c:numCache>
                <c:formatCode>0%</c:formatCode>
                <c:ptCount val="18"/>
                <c:pt idx="1">
                  <c:v>0.24</c:v>
                </c:pt>
                <c:pt idx="2">
                  <c:v>0.27</c:v>
                </c:pt>
                <c:pt idx="3">
                  <c:v>0.13</c:v>
                </c:pt>
                <c:pt idx="4">
                  <c:v>0.15</c:v>
                </c:pt>
                <c:pt idx="5">
                  <c:v>0.04</c:v>
                </c:pt>
                <c:pt idx="8">
                  <c:v>0.23</c:v>
                </c:pt>
                <c:pt idx="9">
                  <c:v>0.24</c:v>
                </c:pt>
                <c:pt idx="10">
                  <c:v>0.28</c:v>
                </c:pt>
                <c:pt idx="12">
                  <c:v>0.11</c:v>
                </c:pt>
                <c:pt idx="13">
                  <c:v>0.45</c:v>
                </c:pt>
                <c:pt idx="14">
                  <c:v>0.29</c:v>
                </c:pt>
                <c:pt idx="15">
                  <c:v>0.2</c:v>
                </c:pt>
                <c:pt idx="16">
                  <c:v>0.17</c:v>
                </c:pt>
                <c:pt idx="17">
                  <c:v>0.29</c:v>
                </c:pt>
              </c:numCache>
            </c:numRef>
          </c:val>
        </c:ser>
        <c:ser>
          <c:idx val="4"/>
          <c:order val="4"/>
          <c:tx>
            <c:strRef>
              <c:f>Indices!$F$46</c:f>
              <c:strCache>
                <c:ptCount val="1"/>
                <c:pt idx="0">
                  <c:v>Longevity</c:v>
                </c:pt>
              </c:strCache>
            </c:strRef>
          </c:tx>
          <c:spPr>
            <a:solidFill>
              <a:srgbClr val="3366FF"/>
            </a:solidFill>
            <a:ln w="6350">
              <a:solidFill>
                <a:srgbClr val="3366FF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Indices!$F$47:$F$64</c:f>
              <c:numCache>
                <c:formatCode>0%</c:formatCode>
                <c:ptCount val="18"/>
                <c:pt idx="0">
                  <c:v>0.17</c:v>
                </c:pt>
                <c:pt idx="1">
                  <c:v>0.23</c:v>
                </c:pt>
                <c:pt idx="2">
                  <c:v>0.07</c:v>
                </c:pt>
                <c:pt idx="3">
                  <c:v>0.13</c:v>
                </c:pt>
                <c:pt idx="4">
                  <c:v>0.2</c:v>
                </c:pt>
                <c:pt idx="5">
                  <c:v>0.21</c:v>
                </c:pt>
                <c:pt idx="6">
                  <c:v>0.08</c:v>
                </c:pt>
                <c:pt idx="7">
                  <c:v>0.08</c:v>
                </c:pt>
                <c:pt idx="8">
                  <c:v>0.08</c:v>
                </c:pt>
                <c:pt idx="10">
                  <c:v>0.11</c:v>
                </c:pt>
                <c:pt idx="11">
                  <c:v>0.06</c:v>
                </c:pt>
                <c:pt idx="12">
                  <c:v>0.05</c:v>
                </c:pt>
                <c:pt idx="14">
                  <c:v>0.08</c:v>
                </c:pt>
                <c:pt idx="15">
                  <c:v>0.1</c:v>
                </c:pt>
                <c:pt idx="16">
                  <c:v>0.22</c:v>
                </c:pt>
                <c:pt idx="17">
                  <c:v>0.09</c:v>
                </c:pt>
              </c:numCache>
            </c:numRef>
          </c:val>
        </c:ser>
        <c:ser>
          <c:idx val="5"/>
          <c:order val="5"/>
          <c:tx>
            <c:strRef>
              <c:f>Indices!$G$46</c:f>
              <c:strCache>
                <c:ptCount val="1"/>
                <c:pt idx="0">
                  <c:v>Udder Health</c:v>
                </c:pt>
              </c:strCache>
            </c:strRef>
          </c:tx>
          <c:spPr>
            <a:solidFill>
              <a:schemeClr val="bg1"/>
            </a:solidFill>
            <a:ln w="6350">
              <a:solidFill>
                <a:schemeClr val="bg1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Indices!$G$47:$G$64</c:f>
              <c:numCache>
                <c:formatCode>0%</c:formatCode>
                <c:ptCount val="18"/>
                <c:pt idx="0">
                  <c:v>0.08</c:v>
                </c:pt>
                <c:pt idx="1">
                  <c:v>0.05</c:v>
                </c:pt>
                <c:pt idx="2">
                  <c:v>0.05</c:v>
                </c:pt>
                <c:pt idx="3">
                  <c:v>0.13</c:v>
                </c:pt>
                <c:pt idx="4">
                  <c:v>0.07</c:v>
                </c:pt>
                <c:pt idx="5">
                  <c:v>0.11</c:v>
                </c:pt>
                <c:pt idx="6">
                  <c:v>0.03</c:v>
                </c:pt>
                <c:pt idx="7">
                  <c:v>0.13</c:v>
                </c:pt>
                <c:pt idx="8">
                  <c:v>0.1</c:v>
                </c:pt>
                <c:pt idx="9">
                  <c:v>0.04</c:v>
                </c:pt>
                <c:pt idx="10">
                  <c:v>0.14</c:v>
                </c:pt>
                <c:pt idx="11">
                  <c:v>0.07</c:v>
                </c:pt>
                <c:pt idx="12">
                  <c:v>0.17</c:v>
                </c:pt>
                <c:pt idx="13">
                  <c:v>0.03</c:v>
                </c:pt>
                <c:pt idx="14">
                  <c:v>0.03</c:v>
                </c:pt>
                <c:pt idx="15">
                  <c:v>0.08</c:v>
                </c:pt>
                <c:pt idx="16">
                  <c:v>0.1</c:v>
                </c:pt>
                <c:pt idx="17">
                  <c:v>0.05</c:v>
                </c:pt>
              </c:numCache>
            </c:numRef>
          </c:val>
        </c:ser>
        <c:ser>
          <c:idx val="6"/>
          <c:order val="6"/>
          <c:tx>
            <c:strRef>
              <c:f>Indices!$H$46</c:f>
              <c:strCache>
                <c:ptCount val="1"/>
                <c:pt idx="0">
                  <c:v>Fertility</c:v>
                </c:pt>
              </c:strCache>
            </c:strRef>
          </c:tx>
          <c:spPr>
            <a:solidFill>
              <a:srgbClr val="FF8C00"/>
            </a:solidFill>
            <a:ln w="6350">
              <a:solidFill>
                <a:srgbClr val="FF8C00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Indices!$H$47:$H$64</c:f>
              <c:numCache>
                <c:formatCode>General</c:formatCode>
                <c:ptCount val="18"/>
                <c:pt idx="0" formatCode="0%">
                  <c:v>0.19</c:v>
                </c:pt>
                <c:pt idx="2" formatCode="0%">
                  <c:v>0.1</c:v>
                </c:pt>
                <c:pt idx="3" formatCode="0%">
                  <c:v>0.13</c:v>
                </c:pt>
                <c:pt idx="4" formatCode="0%">
                  <c:v>0.1</c:v>
                </c:pt>
                <c:pt idx="5" formatCode="0%">
                  <c:v>0.19</c:v>
                </c:pt>
                <c:pt idx="6" formatCode="0%">
                  <c:v>0.25</c:v>
                </c:pt>
                <c:pt idx="7" formatCode="0%">
                  <c:v>0.16</c:v>
                </c:pt>
                <c:pt idx="8" formatCode="0%">
                  <c:v>0.1</c:v>
                </c:pt>
                <c:pt idx="10" formatCode="0%">
                  <c:v>0.14</c:v>
                </c:pt>
                <c:pt idx="11" formatCode="0%">
                  <c:v>0.08</c:v>
                </c:pt>
                <c:pt idx="12" formatCode="0%">
                  <c:v>0.13</c:v>
                </c:pt>
                <c:pt idx="14" formatCode="0%">
                  <c:v>0.03</c:v>
                </c:pt>
                <c:pt idx="15" formatCode="0%">
                  <c:v>0.15</c:v>
                </c:pt>
                <c:pt idx="16" formatCode="0%">
                  <c:v>0.11</c:v>
                </c:pt>
                <c:pt idx="17" formatCode="0%">
                  <c:v>0.11</c:v>
                </c:pt>
              </c:numCache>
            </c:numRef>
          </c:val>
        </c:ser>
        <c:ser>
          <c:idx val="7"/>
          <c:order val="7"/>
          <c:tx>
            <c:strRef>
              <c:f>Indices!$I$46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A52A2A"/>
            </a:solidFill>
            <a:ln w="6350">
              <a:solidFill>
                <a:srgbClr val="A52A2A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Indices!$I$47:$I$64</c:f>
              <c:numCache>
                <c:formatCode>General</c:formatCode>
                <c:ptCount val="18"/>
                <c:pt idx="0" formatCode="0%">
                  <c:v>0.1</c:v>
                </c:pt>
                <c:pt idx="4" formatCode="0%">
                  <c:v>0.03</c:v>
                </c:pt>
                <c:pt idx="6" formatCode="0%">
                  <c:v>0.29</c:v>
                </c:pt>
                <c:pt idx="7" formatCode="0%">
                  <c:v>0.06</c:v>
                </c:pt>
                <c:pt idx="10" formatCode="0%">
                  <c:v>0.05</c:v>
                </c:pt>
                <c:pt idx="11" formatCode="0%">
                  <c:v>0.13</c:v>
                </c:pt>
                <c:pt idx="12" formatCode="0%">
                  <c:v>0.19</c:v>
                </c:pt>
                <c:pt idx="15" formatCode="0%">
                  <c:v>0.02</c:v>
                </c:pt>
                <c:pt idx="16" formatCode="0%">
                  <c:v>0.05</c:v>
                </c:pt>
                <c:pt idx="17" formatCode="0%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1193248"/>
        <c:axId val="2111189904"/>
      </c:barChart>
      <c:catAx>
        <c:axId val="211119324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chemeClr val="bg1"/>
            </a:solidFill>
            <a:miter lim="800000"/>
          </a:ln>
        </c:spPr>
        <c:txPr>
          <a:bodyPr/>
          <a:lstStyle/>
          <a:p>
            <a:pPr>
              <a:defRPr sz="900">
                <a:solidFill>
                  <a:schemeClr val="bg1"/>
                </a:solidFill>
              </a:defRPr>
            </a:pPr>
            <a:endParaRPr lang="en-US"/>
          </a:p>
        </c:txPr>
        <c:crossAx val="2111189904"/>
        <c:crosses val="autoZero"/>
        <c:auto val="1"/>
        <c:lblAlgn val="ctr"/>
        <c:lblOffset val="100"/>
        <c:noMultiLvlLbl val="0"/>
      </c:catAx>
      <c:valAx>
        <c:axId val="211118990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spPr>
          <a:ln w="25400"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2111193248"/>
        <c:crosses val="max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8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043826633108"/>
          <c:y val="0.0213903743315508"/>
          <c:w val="0.854293416768652"/>
          <c:h val="0.8623171501957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50k, Old, Male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Sheet1!$B$9:$B$75</c:f>
              <c:numCache>
                <c:formatCode>General</c:formatCode>
                <c:ptCount val="67"/>
                <c:pt idx="0">
                  <c:v>7600.0</c:v>
                </c:pt>
                <c:pt idx="1">
                  <c:v>7883.0</c:v>
                </c:pt>
                <c:pt idx="2">
                  <c:v>8512.0</c:v>
                </c:pt>
                <c:pt idx="3">
                  <c:v>8568.0</c:v>
                </c:pt>
                <c:pt idx="4">
                  <c:v>8974.0</c:v>
                </c:pt>
                <c:pt idx="5">
                  <c:v>9378.0</c:v>
                </c:pt>
                <c:pt idx="6">
                  <c:v>9770.0</c:v>
                </c:pt>
                <c:pt idx="7">
                  <c:v>9958.0</c:v>
                </c:pt>
                <c:pt idx="8">
                  <c:v>9958.0</c:v>
                </c:pt>
                <c:pt idx="9">
                  <c:v>9963.0</c:v>
                </c:pt>
                <c:pt idx="10">
                  <c:v>10430.0</c:v>
                </c:pt>
                <c:pt idx="11">
                  <c:v>10611.0</c:v>
                </c:pt>
                <c:pt idx="12">
                  <c:v>10616.0</c:v>
                </c:pt>
                <c:pt idx="13">
                  <c:v>10618.0</c:v>
                </c:pt>
                <c:pt idx="14">
                  <c:v>11292.0</c:v>
                </c:pt>
                <c:pt idx="15">
                  <c:v>11193.0</c:v>
                </c:pt>
                <c:pt idx="16">
                  <c:v>11195.0</c:v>
                </c:pt>
                <c:pt idx="17">
                  <c:v>11712.0</c:v>
                </c:pt>
                <c:pt idx="18">
                  <c:v>12150.0</c:v>
                </c:pt>
                <c:pt idx="19">
                  <c:v>12427.0</c:v>
                </c:pt>
                <c:pt idx="20">
                  <c:v>15376.0</c:v>
                </c:pt>
                <c:pt idx="21">
                  <c:v>15383.0</c:v>
                </c:pt>
                <c:pt idx="22">
                  <c:v>16516.0</c:v>
                </c:pt>
                <c:pt idx="23">
                  <c:v>16807.0</c:v>
                </c:pt>
                <c:pt idx="24">
                  <c:v>16827.0</c:v>
                </c:pt>
                <c:pt idx="25">
                  <c:v>16829.0</c:v>
                </c:pt>
                <c:pt idx="26">
                  <c:v>17279.0</c:v>
                </c:pt>
                <c:pt idx="27">
                  <c:v>17672.0</c:v>
                </c:pt>
                <c:pt idx="28">
                  <c:v>17702.0</c:v>
                </c:pt>
                <c:pt idx="29">
                  <c:v>17722.0</c:v>
                </c:pt>
                <c:pt idx="30">
                  <c:v>18167.0</c:v>
                </c:pt>
                <c:pt idx="31">
                  <c:v>18494.0</c:v>
                </c:pt>
                <c:pt idx="32">
                  <c:v>18516.0</c:v>
                </c:pt>
                <c:pt idx="33">
                  <c:v>18518.0</c:v>
                </c:pt>
                <c:pt idx="34">
                  <c:v>19001.0</c:v>
                </c:pt>
                <c:pt idx="35">
                  <c:v>19370.0</c:v>
                </c:pt>
                <c:pt idx="36">
                  <c:v>19372.0</c:v>
                </c:pt>
                <c:pt idx="37">
                  <c:v>19373.0</c:v>
                </c:pt>
                <c:pt idx="38">
                  <c:v>19776.0</c:v>
                </c:pt>
                <c:pt idx="39">
                  <c:v>20038.0</c:v>
                </c:pt>
                <c:pt idx="40">
                  <c:v>20803.0</c:v>
                </c:pt>
                <c:pt idx="41">
                  <c:v>20805.0</c:v>
                </c:pt>
                <c:pt idx="42">
                  <c:v>21904.0</c:v>
                </c:pt>
                <c:pt idx="43">
                  <c:v>22915.0</c:v>
                </c:pt>
                <c:pt idx="44">
                  <c:v>22925.0</c:v>
                </c:pt>
                <c:pt idx="45">
                  <c:v>22925.0</c:v>
                </c:pt>
                <c:pt idx="46">
                  <c:v>23645.0</c:v>
                </c:pt>
                <c:pt idx="47">
                  <c:v>23648.0</c:v>
                </c:pt>
                <c:pt idx="48">
                  <c:v>23651.0</c:v>
                </c:pt>
                <c:pt idx="49">
                  <c:v>23657.0</c:v>
                </c:pt>
                <c:pt idx="50">
                  <c:v>24528.0</c:v>
                </c:pt>
                <c:pt idx="51">
                  <c:v>24566.0</c:v>
                </c:pt>
                <c:pt idx="52">
                  <c:v>24590.0</c:v>
                </c:pt>
                <c:pt idx="53">
                  <c:v>24596.0</c:v>
                </c:pt>
                <c:pt idx="54">
                  <c:v>25275.0</c:v>
                </c:pt>
                <c:pt idx="55">
                  <c:v>25276.0</c:v>
                </c:pt>
                <c:pt idx="56">
                  <c:v>25271.0</c:v>
                </c:pt>
                <c:pt idx="57">
                  <c:v>25270.0</c:v>
                </c:pt>
                <c:pt idx="58">
                  <c:v>26036.0</c:v>
                </c:pt>
                <c:pt idx="59">
                  <c:v>26037.0</c:v>
                </c:pt>
                <c:pt idx="60">
                  <c:v>26036.0</c:v>
                </c:pt>
                <c:pt idx="61">
                  <c:v>26038.0</c:v>
                </c:pt>
                <c:pt idx="62">
                  <c:v>26696.0</c:v>
                </c:pt>
                <c:pt idx="63">
                  <c:v>26705.0</c:v>
                </c:pt>
                <c:pt idx="64">
                  <c:v>26694.0</c:v>
                </c:pt>
                <c:pt idx="65">
                  <c:v>26693.0</c:v>
                </c:pt>
              </c:numCache>
            </c:numRef>
          </c:val>
        </c:ser>
        <c:ser>
          <c:idx val="1"/>
          <c:order val="1"/>
          <c:tx>
            <c:strRef>
              <c:f>Sheet1!$C$7</c:f>
              <c:strCache>
                <c:ptCount val="1"/>
                <c:pt idx="0">
                  <c:v>50k, Old, Female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Sheet1!$C$9:$C$75</c:f>
              <c:numCache>
                <c:formatCode>General</c:formatCode>
                <c:ptCount val="67"/>
                <c:pt idx="0">
                  <c:v>2711.0</c:v>
                </c:pt>
                <c:pt idx="1">
                  <c:v>3049.0</c:v>
                </c:pt>
                <c:pt idx="2">
                  <c:v>3728.0</c:v>
                </c:pt>
                <c:pt idx="3">
                  <c:v>3965.0</c:v>
                </c:pt>
                <c:pt idx="4">
                  <c:v>4348.0</c:v>
                </c:pt>
                <c:pt idx="5">
                  <c:v>5086.0</c:v>
                </c:pt>
                <c:pt idx="6">
                  <c:v>5944.0</c:v>
                </c:pt>
                <c:pt idx="7">
                  <c:v>5985.0</c:v>
                </c:pt>
                <c:pt idx="8">
                  <c:v>6118.0</c:v>
                </c:pt>
                <c:pt idx="9">
                  <c:v>6151.0</c:v>
                </c:pt>
                <c:pt idx="10">
                  <c:v>7343.0</c:v>
                </c:pt>
                <c:pt idx="11">
                  <c:v>7404.0</c:v>
                </c:pt>
                <c:pt idx="12">
                  <c:v>7519.0</c:v>
                </c:pt>
                <c:pt idx="13">
                  <c:v>7545.0</c:v>
                </c:pt>
                <c:pt idx="14">
                  <c:v>9144.0</c:v>
                </c:pt>
                <c:pt idx="15">
                  <c:v>9216.0</c:v>
                </c:pt>
                <c:pt idx="16">
                  <c:v>9240.0</c:v>
                </c:pt>
                <c:pt idx="17">
                  <c:v>9292.0</c:v>
                </c:pt>
                <c:pt idx="18">
                  <c:v>6699.0</c:v>
                </c:pt>
                <c:pt idx="19">
                  <c:v>6787.0</c:v>
                </c:pt>
                <c:pt idx="20">
                  <c:v>6721.0</c:v>
                </c:pt>
                <c:pt idx="21">
                  <c:v>6704.0</c:v>
                </c:pt>
                <c:pt idx="22">
                  <c:v>8030.0</c:v>
                </c:pt>
                <c:pt idx="23">
                  <c:v>7965.0</c:v>
                </c:pt>
                <c:pt idx="24">
                  <c:v>7950.0</c:v>
                </c:pt>
                <c:pt idx="25">
                  <c:v>7976.0</c:v>
                </c:pt>
                <c:pt idx="26">
                  <c:v>9119.0</c:v>
                </c:pt>
                <c:pt idx="27">
                  <c:v>9059.0</c:v>
                </c:pt>
                <c:pt idx="28">
                  <c:v>9069.0</c:v>
                </c:pt>
                <c:pt idx="29">
                  <c:v>9915.0</c:v>
                </c:pt>
                <c:pt idx="30">
                  <c:v>11082.0</c:v>
                </c:pt>
                <c:pt idx="31">
                  <c:v>12139.0</c:v>
                </c:pt>
                <c:pt idx="32">
                  <c:v>12378.0</c:v>
                </c:pt>
                <c:pt idx="33">
                  <c:v>12397.0</c:v>
                </c:pt>
                <c:pt idx="34">
                  <c:v>13640.0</c:v>
                </c:pt>
                <c:pt idx="35">
                  <c:v>13645.0</c:v>
                </c:pt>
                <c:pt idx="36">
                  <c:v>13694.0</c:v>
                </c:pt>
                <c:pt idx="37">
                  <c:v>13704.0</c:v>
                </c:pt>
                <c:pt idx="38">
                  <c:v>14936.0</c:v>
                </c:pt>
                <c:pt idx="39">
                  <c:v>14746.0</c:v>
                </c:pt>
                <c:pt idx="40">
                  <c:v>14742.0</c:v>
                </c:pt>
                <c:pt idx="41">
                  <c:v>14743.0</c:v>
                </c:pt>
                <c:pt idx="42">
                  <c:v>16062.0</c:v>
                </c:pt>
                <c:pt idx="43">
                  <c:v>16085.0</c:v>
                </c:pt>
                <c:pt idx="44">
                  <c:v>16114.0</c:v>
                </c:pt>
                <c:pt idx="45">
                  <c:v>16119.0</c:v>
                </c:pt>
                <c:pt idx="46">
                  <c:v>18159.0</c:v>
                </c:pt>
                <c:pt idx="47">
                  <c:v>18507.0</c:v>
                </c:pt>
                <c:pt idx="48">
                  <c:v>18563.0</c:v>
                </c:pt>
                <c:pt idx="49">
                  <c:v>18655.0</c:v>
                </c:pt>
                <c:pt idx="50">
                  <c:v>20122.0</c:v>
                </c:pt>
                <c:pt idx="51">
                  <c:v>20404.0</c:v>
                </c:pt>
                <c:pt idx="52">
                  <c:v>20613.0</c:v>
                </c:pt>
                <c:pt idx="53">
                  <c:v>20618.0</c:v>
                </c:pt>
                <c:pt idx="54">
                  <c:v>22092.0</c:v>
                </c:pt>
                <c:pt idx="55">
                  <c:v>22094.0</c:v>
                </c:pt>
                <c:pt idx="56">
                  <c:v>22092.0</c:v>
                </c:pt>
                <c:pt idx="57">
                  <c:v>22096.0</c:v>
                </c:pt>
                <c:pt idx="58">
                  <c:v>23668.0</c:v>
                </c:pt>
                <c:pt idx="59">
                  <c:v>23667.0</c:v>
                </c:pt>
                <c:pt idx="60">
                  <c:v>23767.0</c:v>
                </c:pt>
                <c:pt idx="61">
                  <c:v>23888.0</c:v>
                </c:pt>
                <c:pt idx="62">
                  <c:v>25434.0</c:v>
                </c:pt>
                <c:pt idx="63">
                  <c:v>26041.0</c:v>
                </c:pt>
                <c:pt idx="64">
                  <c:v>26124.0</c:v>
                </c:pt>
                <c:pt idx="65">
                  <c:v>26197.0</c:v>
                </c:pt>
              </c:numCache>
            </c:numRef>
          </c:val>
        </c:ser>
        <c:ser>
          <c:idx val="2"/>
          <c:order val="2"/>
          <c:tx>
            <c:strRef>
              <c:f>Sheet1!$D$7</c:f>
              <c:strCache>
                <c:ptCount val="1"/>
                <c:pt idx="0">
                  <c:v>50k, Young, Male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Sheet1!$D$9:$D$75</c:f>
              <c:numCache>
                <c:formatCode>General</c:formatCode>
                <c:ptCount val="67"/>
                <c:pt idx="0">
                  <c:v>9685.0</c:v>
                </c:pt>
                <c:pt idx="1">
                  <c:v>11459.0</c:v>
                </c:pt>
                <c:pt idx="2">
                  <c:v>12137.0</c:v>
                </c:pt>
                <c:pt idx="3">
                  <c:v>13288.0</c:v>
                </c:pt>
                <c:pt idx="4">
                  <c:v>14061.0</c:v>
                </c:pt>
                <c:pt idx="5">
                  <c:v>15328.0</c:v>
                </c:pt>
                <c:pt idx="6">
                  <c:v>16007.0</c:v>
                </c:pt>
                <c:pt idx="7">
                  <c:v>16594.0</c:v>
                </c:pt>
                <c:pt idx="8">
                  <c:v>17507.0</c:v>
                </c:pt>
                <c:pt idx="9">
                  <c:v>18187.0</c:v>
                </c:pt>
                <c:pt idx="10">
                  <c:v>18652.0</c:v>
                </c:pt>
                <c:pt idx="11">
                  <c:v>19200.0</c:v>
                </c:pt>
                <c:pt idx="12">
                  <c:v>19720.0</c:v>
                </c:pt>
                <c:pt idx="13">
                  <c:v>20132.0</c:v>
                </c:pt>
                <c:pt idx="14">
                  <c:v>20266.0</c:v>
                </c:pt>
                <c:pt idx="15">
                  <c:v>21306.0</c:v>
                </c:pt>
                <c:pt idx="16">
                  <c:v>21921.0</c:v>
                </c:pt>
                <c:pt idx="17">
                  <c:v>22834.0</c:v>
                </c:pt>
                <c:pt idx="18">
                  <c:v>23171.0</c:v>
                </c:pt>
                <c:pt idx="19">
                  <c:v>24080.0</c:v>
                </c:pt>
                <c:pt idx="20">
                  <c:v>25552.0</c:v>
                </c:pt>
                <c:pt idx="21">
                  <c:v>26445.0</c:v>
                </c:pt>
                <c:pt idx="22">
                  <c:v>26956.0</c:v>
                </c:pt>
                <c:pt idx="23">
                  <c:v>28067.0</c:v>
                </c:pt>
                <c:pt idx="24">
                  <c:v>29746.0</c:v>
                </c:pt>
                <c:pt idx="25">
                  <c:v>30835.0</c:v>
                </c:pt>
                <c:pt idx="26">
                  <c:v>31673.0</c:v>
                </c:pt>
                <c:pt idx="27">
                  <c:v>32989.0</c:v>
                </c:pt>
                <c:pt idx="28">
                  <c:v>34000.0</c:v>
                </c:pt>
                <c:pt idx="29">
                  <c:v>35911.0</c:v>
                </c:pt>
                <c:pt idx="30">
                  <c:v>36691.0</c:v>
                </c:pt>
                <c:pt idx="31">
                  <c:v>37889.0</c:v>
                </c:pt>
                <c:pt idx="32">
                  <c:v>38971.0</c:v>
                </c:pt>
                <c:pt idx="33">
                  <c:v>40020.0</c:v>
                </c:pt>
                <c:pt idx="34">
                  <c:v>40498.0</c:v>
                </c:pt>
                <c:pt idx="35">
                  <c:v>40838.0</c:v>
                </c:pt>
                <c:pt idx="36">
                  <c:v>41751.0</c:v>
                </c:pt>
                <c:pt idx="37">
                  <c:v>42947.0</c:v>
                </c:pt>
                <c:pt idx="38">
                  <c:v>43110.0</c:v>
                </c:pt>
                <c:pt idx="39">
                  <c:v>43891.0</c:v>
                </c:pt>
                <c:pt idx="40">
                  <c:v>44667.0</c:v>
                </c:pt>
                <c:pt idx="41">
                  <c:v>45351.0</c:v>
                </c:pt>
                <c:pt idx="42">
                  <c:v>45537.0</c:v>
                </c:pt>
                <c:pt idx="43">
                  <c:v>45768.0</c:v>
                </c:pt>
                <c:pt idx="44">
                  <c:v>46696.0</c:v>
                </c:pt>
                <c:pt idx="45">
                  <c:v>47060.0</c:v>
                </c:pt>
                <c:pt idx="46">
                  <c:v>47409.0</c:v>
                </c:pt>
                <c:pt idx="47">
                  <c:v>47729.0</c:v>
                </c:pt>
                <c:pt idx="48">
                  <c:v>49352.0</c:v>
                </c:pt>
                <c:pt idx="49">
                  <c:v>49627.0</c:v>
                </c:pt>
                <c:pt idx="50">
                  <c:v>49252.0</c:v>
                </c:pt>
                <c:pt idx="51">
                  <c:v>50166.0</c:v>
                </c:pt>
                <c:pt idx="52">
                  <c:v>50557.0</c:v>
                </c:pt>
                <c:pt idx="53">
                  <c:v>50964.0</c:v>
                </c:pt>
                <c:pt idx="54">
                  <c:v>50550.0</c:v>
                </c:pt>
                <c:pt idx="55">
                  <c:v>51122.0</c:v>
                </c:pt>
                <c:pt idx="56">
                  <c:v>51724.0</c:v>
                </c:pt>
                <c:pt idx="57">
                  <c:v>52230.0</c:v>
                </c:pt>
                <c:pt idx="58">
                  <c:v>51918.0</c:v>
                </c:pt>
                <c:pt idx="59">
                  <c:v>52320.0</c:v>
                </c:pt>
                <c:pt idx="60">
                  <c:v>53110.0</c:v>
                </c:pt>
                <c:pt idx="61">
                  <c:v>53485.0</c:v>
                </c:pt>
                <c:pt idx="62">
                  <c:v>53334.0</c:v>
                </c:pt>
                <c:pt idx="63">
                  <c:v>54174.0</c:v>
                </c:pt>
                <c:pt idx="64">
                  <c:v>54694.0</c:v>
                </c:pt>
                <c:pt idx="65">
                  <c:v>55118.0</c:v>
                </c:pt>
              </c:numCache>
            </c:numRef>
          </c:val>
        </c:ser>
        <c:ser>
          <c:idx val="3"/>
          <c:order val="3"/>
          <c:tx>
            <c:strRef>
              <c:f>Sheet1!$E$7</c:f>
              <c:strCache>
                <c:ptCount val="1"/>
                <c:pt idx="0">
                  <c:v>50k, Young, Female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Sheet1!$E$9:$E$75</c:f>
              <c:numCache>
                <c:formatCode>General</c:formatCode>
                <c:ptCount val="67"/>
                <c:pt idx="0">
                  <c:v>1937.0</c:v>
                </c:pt>
                <c:pt idx="1">
                  <c:v>2974.0</c:v>
                </c:pt>
                <c:pt idx="2">
                  <c:v>3670.0</c:v>
                </c:pt>
                <c:pt idx="3">
                  <c:v>4797.0</c:v>
                </c:pt>
                <c:pt idx="4">
                  <c:v>6031.0</c:v>
                </c:pt>
                <c:pt idx="5">
                  <c:v>7620.0</c:v>
                </c:pt>
                <c:pt idx="6">
                  <c:v>8630.0</c:v>
                </c:pt>
                <c:pt idx="7">
                  <c:v>9772.0</c:v>
                </c:pt>
                <c:pt idx="8">
                  <c:v>10713.0</c:v>
                </c:pt>
                <c:pt idx="9">
                  <c:v>11309.0</c:v>
                </c:pt>
                <c:pt idx="10">
                  <c:v>11021.0</c:v>
                </c:pt>
                <c:pt idx="11">
                  <c:v>11716.0</c:v>
                </c:pt>
                <c:pt idx="12">
                  <c:v>12178.0</c:v>
                </c:pt>
                <c:pt idx="13">
                  <c:v>12556.0</c:v>
                </c:pt>
                <c:pt idx="14">
                  <c:v>11794.0</c:v>
                </c:pt>
                <c:pt idx="15">
                  <c:v>12260.0</c:v>
                </c:pt>
                <c:pt idx="16">
                  <c:v>12668.0</c:v>
                </c:pt>
                <c:pt idx="17">
                  <c:v>13261.0</c:v>
                </c:pt>
                <c:pt idx="18">
                  <c:v>16433.0</c:v>
                </c:pt>
                <c:pt idx="19">
                  <c:v>17544.0</c:v>
                </c:pt>
                <c:pt idx="20">
                  <c:v>18594.0</c:v>
                </c:pt>
                <c:pt idx="21">
                  <c:v>19414.0</c:v>
                </c:pt>
                <c:pt idx="22">
                  <c:v>19165.0</c:v>
                </c:pt>
                <c:pt idx="23">
                  <c:v>20233.0</c:v>
                </c:pt>
                <c:pt idx="24">
                  <c:v>21053.0</c:v>
                </c:pt>
                <c:pt idx="25">
                  <c:v>21908.0</c:v>
                </c:pt>
                <c:pt idx="26">
                  <c:v>21595.0</c:v>
                </c:pt>
                <c:pt idx="27">
                  <c:v>22544.0</c:v>
                </c:pt>
                <c:pt idx="28">
                  <c:v>23596.0</c:v>
                </c:pt>
                <c:pt idx="29">
                  <c:v>23949.0</c:v>
                </c:pt>
                <c:pt idx="30">
                  <c:v>23408.0</c:v>
                </c:pt>
                <c:pt idx="31">
                  <c:v>25302.0</c:v>
                </c:pt>
                <c:pt idx="32">
                  <c:v>26125.0</c:v>
                </c:pt>
                <c:pt idx="33">
                  <c:v>26791.0</c:v>
                </c:pt>
                <c:pt idx="34">
                  <c:v>26408.0</c:v>
                </c:pt>
                <c:pt idx="35">
                  <c:v>28457.0</c:v>
                </c:pt>
                <c:pt idx="36">
                  <c:v>29025.0</c:v>
                </c:pt>
                <c:pt idx="37">
                  <c:v>30683.0</c:v>
                </c:pt>
                <c:pt idx="38">
                  <c:v>30205.0</c:v>
                </c:pt>
                <c:pt idx="39">
                  <c:v>31606.0</c:v>
                </c:pt>
                <c:pt idx="40">
                  <c:v>32436.0</c:v>
                </c:pt>
                <c:pt idx="41">
                  <c:v>33415.0</c:v>
                </c:pt>
                <c:pt idx="42">
                  <c:v>32892.0</c:v>
                </c:pt>
                <c:pt idx="43">
                  <c:v>33638.0</c:v>
                </c:pt>
                <c:pt idx="44">
                  <c:v>34534.0</c:v>
                </c:pt>
                <c:pt idx="45">
                  <c:v>35044.0</c:v>
                </c:pt>
                <c:pt idx="46">
                  <c:v>35207.0</c:v>
                </c:pt>
                <c:pt idx="47">
                  <c:v>35900.0</c:v>
                </c:pt>
                <c:pt idx="48">
                  <c:v>37865.0</c:v>
                </c:pt>
                <c:pt idx="49">
                  <c:v>38501.0</c:v>
                </c:pt>
                <c:pt idx="50">
                  <c:v>37353.0</c:v>
                </c:pt>
                <c:pt idx="51">
                  <c:v>37974.0</c:v>
                </c:pt>
                <c:pt idx="52">
                  <c:v>38391.0</c:v>
                </c:pt>
                <c:pt idx="53">
                  <c:v>38817.0</c:v>
                </c:pt>
                <c:pt idx="54">
                  <c:v>37593.0</c:v>
                </c:pt>
                <c:pt idx="55">
                  <c:v>38182.0</c:v>
                </c:pt>
                <c:pt idx="56">
                  <c:v>38526.0</c:v>
                </c:pt>
                <c:pt idx="57">
                  <c:v>38806.0</c:v>
                </c:pt>
                <c:pt idx="58">
                  <c:v>37716.0</c:v>
                </c:pt>
                <c:pt idx="59">
                  <c:v>38048.0</c:v>
                </c:pt>
                <c:pt idx="60">
                  <c:v>38520.0</c:v>
                </c:pt>
                <c:pt idx="61">
                  <c:v>38804.0</c:v>
                </c:pt>
                <c:pt idx="62">
                  <c:v>38253.0</c:v>
                </c:pt>
                <c:pt idx="63">
                  <c:v>38779.0</c:v>
                </c:pt>
                <c:pt idx="64">
                  <c:v>38896.0</c:v>
                </c:pt>
                <c:pt idx="65">
                  <c:v>39434.0</c:v>
                </c:pt>
              </c:numCache>
            </c:numRef>
          </c:val>
        </c:ser>
        <c:ser>
          <c:idx val="4"/>
          <c:order val="4"/>
          <c:tx>
            <c:strRef>
              <c:f>Sheet1!$F$7</c:f>
              <c:strCache>
                <c:ptCount val="1"/>
                <c:pt idx="0">
                  <c:v>&lt;50k, Old, Male</c:v>
                </c:pt>
              </c:strCache>
            </c:strRef>
          </c:tx>
          <c:spPr>
            <a:solidFill>
              <a:srgbClr val="66CCFF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Sheet1!$F$9:$F$75</c:f>
              <c:numCache>
                <c:formatCode>General</c:formatCode>
                <c:ptCount val="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2.0</c:v>
                </c:pt>
                <c:pt idx="19">
                  <c:v>2.0</c:v>
                </c:pt>
                <c:pt idx="20">
                  <c:v>3.0</c:v>
                </c:pt>
                <c:pt idx="21">
                  <c:v>3.0</c:v>
                </c:pt>
                <c:pt idx="22">
                  <c:v>3.0</c:v>
                </c:pt>
                <c:pt idx="23">
                  <c:v>5.0</c:v>
                </c:pt>
                <c:pt idx="24">
                  <c:v>5.0</c:v>
                </c:pt>
                <c:pt idx="25">
                  <c:v>5.0</c:v>
                </c:pt>
                <c:pt idx="26">
                  <c:v>9.0</c:v>
                </c:pt>
                <c:pt idx="27">
                  <c:v>9.0</c:v>
                </c:pt>
                <c:pt idx="28">
                  <c:v>8.0</c:v>
                </c:pt>
                <c:pt idx="29">
                  <c:v>8.0</c:v>
                </c:pt>
                <c:pt idx="30">
                  <c:v>14.0</c:v>
                </c:pt>
                <c:pt idx="31">
                  <c:v>14.0</c:v>
                </c:pt>
                <c:pt idx="32">
                  <c:v>14.0</c:v>
                </c:pt>
                <c:pt idx="33">
                  <c:v>14.0</c:v>
                </c:pt>
                <c:pt idx="34">
                  <c:v>14.0</c:v>
                </c:pt>
                <c:pt idx="35">
                  <c:v>14.0</c:v>
                </c:pt>
                <c:pt idx="36">
                  <c:v>14.0</c:v>
                </c:pt>
                <c:pt idx="37">
                  <c:v>14.0</c:v>
                </c:pt>
                <c:pt idx="38">
                  <c:v>16.0</c:v>
                </c:pt>
                <c:pt idx="39">
                  <c:v>16.0</c:v>
                </c:pt>
                <c:pt idx="40">
                  <c:v>16.0</c:v>
                </c:pt>
                <c:pt idx="41">
                  <c:v>17.0</c:v>
                </c:pt>
                <c:pt idx="42">
                  <c:v>19.0</c:v>
                </c:pt>
                <c:pt idx="43">
                  <c:v>19.0</c:v>
                </c:pt>
                <c:pt idx="44">
                  <c:v>19.0</c:v>
                </c:pt>
                <c:pt idx="45">
                  <c:v>20.0</c:v>
                </c:pt>
                <c:pt idx="46">
                  <c:v>20.0</c:v>
                </c:pt>
                <c:pt idx="47">
                  <c:v>20.0</c:v>
                </c:pt>
                <c:pt idx="48">
                  <c:v>19.0</c:v>
                </c:pt>
                <c:pt idx="49">
                  <c:v>19.0</c:v>
                </c:pt>
                <c:pt idx="50">
                  <c:v>19.0</c:v>
                </c:pt>
                <c:pt idx="51">
                  <c:v>19.0</c:v>
                </c:pt>
                <c:pt idx="52">
                  <c:v>19.0</c:v>
                </c:pt>
                <c:pt idx="53">
                  <c:v>19.0</c:v>
                </c:pt>
                <c:pt idx="54">
                  <c:v>23.0</c:v>
                </c:pt>
                <c:pt idx="55">
                  <c:v>24.0</c:v>
                </c:pt>
                <c:pt idx="56">
                  <c:v>24.0</c:v>
                </c:pt>
                <c:pt idx="57">
                  <c:v>24.0</c:v>
                </c:pt>
                <c:pt idx="58">
                  <c:v>36.0</c:v>
                </c:pt>
                <c:pt idx="59">
                  <c:v>37.0</c:v>
                </c:pt>
                <c:pt idx="60">
                  <c:v>37.0</c:v>
                </c:pt>
                <c:pt idx="61">
                  <c:v>37.0</c:v>
                </c:pt>
                <c:pt idx="62">
                  <c:v>53.0</c:v>
                </c:pt>
                <c:pt idx="63">
                  <c:v>54.0</c:v>
                </c:pt>
                <c:pt idx="64">
                  <c:v>54.0</c:v>
                </c:pt>
                <c:pt idx="65">
                  <c:v>55.0</c:v>
                </c:pt>
              </c:numCache>
            </c:numRef>
          </c:val>
        </c:ser>
        <c:ser>
          <c:idx val="5"/>
          <c:order val="5"/>
          <c:tx>
            <c:strRef>
              <c:f>Sheet1!$G$7</c:f>
              <c:strCache>
                <c:ptCount val="1"/>
                <c:pt idx="0">
                  <c:v>&lt;50k, Old, Female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Sheet1!$G$9:$G$75</c:f>
              <c:numCache>
                <c:formatCode>General</c:formatCode>
                <c:ptCount val="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59.0</c:v>
                </c:pt>
                <c:pt idx="12">
                  <c:v>211.0</c:v>
                </c:pt>
                <c:pt idx="13">
                  <c:v>512.0</c:v>
                </c:pt>
                <c:pt idx="14">
                  <c:v>1509.0</c:v>
                </c:pt>
                <c:pt idx="15">
                  <c:v>2084.0</c:v>
                </c:pt>
                <c:pt idx="16">
                  <c:v>2345.0</c:v>
                </c:pt>
                <c:pt idx="17">
                  <c:v>2627.0</c:v>
                </c:pt>
                <c:pt idx="18">
                  <c:v>2692.0</c:v>
                </c:pt>
                <c:pt idx="19">
                  <c:v>2605.0</c:v>
                </c:pt>
                <c:pt idx="20">
                  <c:v>2762.0</c:v>
                </c:pt>
                <c:pt idx="21">
                  <c:v>2839.0</c:v>
                </c:pt>
                <c:pt idx="22">
                  <c:v>3594.0</c:v>
                </c:pt>
                <c:pt idx="23">
                  <c:v>3648.0</c:v>
                </c:pt>
                <c:pt idx="24">
                  <c:v>3745.0</c:v>
                </c:pt>
                <c:pt idx="25">
                  <c:v>3828.0</c:v>
                </c:pt>
                <c:pt idx="26">
                  <c:v>5133.0</c:v>
                </c:pt>
                <c:pt idx="27">
                  <c:v>5277.0</c:v>
                </c:pt>
                <c:pt idx="28">
                  <c:v>5465.0</c:v>
                </c:pt>
                <c:pt idx="29">
                  <c:v>5622.0</c:v>
                </c:pt>
                <c:pt idx="30">
                  <c:v>7642.0</c:v>
                </c:pt>
                <c:pt idx="31">
                  <c:v>8216.0</c:v>
                </c:pt>
                <c:pt idx="32">
                  <c:v>8359.0</c:v>
                </c:pt>
                <c:pt idx="33">
                  <c:v>8525.0</c:v>
                </c:pt>
                <c:pt idx="34">
                  <c:v>11395.0</c:v>
                </c:pt>
                <c:pt idx="35">
                  <c:v>11572.0</c:v>
                </c:pt>
                <c:pt idx="36">
                  <c:v>11729.0</c:v>
                </c:pt>
                <c:pt idx="37">
                  <c:v>11932.0</c:v>
                </c:pt>
                <c:pt idx="38">
                  <c:v>16125.0</c:v>
                </c:pt>
                <c:pt idx="39">
                  <c:v>16329.0</c:v>
                </c:pt>
                <c:pt idx="40">
                  <c:v>16459.0</c:v>
                </c:pt>
                <c:pt idx="41">
                  <c:v>16599.0</c:v>
                </c:pt>
                <c:pt idx="42">
                  <c:v>21980.0</c:v>
                </c:pt>
                <c:pt idx="43">
                  <c:v>22024.0</c:v>
                </c:pt>
                <c:pt idx="44">
                  <c:v>22048.0</c:v>
                </c:pt>
                <c:pt idx="45">
                  <c:v>22557.0</c:v>
                </c:pt>
                <c:pt idx="46">
                  <c:v>29429.0</c:v>
                </c:pt>
                <c:pt idx="47">
                  <c:v>29656.0</c:v>
                </c:pt>
                <c:pt idx="48">
                  <c:v>29748.0</c:v>
                </c:pt>
                <c:pt idx="49">
                  <c:v>29866.0</c:v>
                </c:pt>
                <c:pt idx="50">
                  <c:v>37642.0</c:v>
                </c:pt>
                <c:pt idx="51">
                  <c:v>37781.0</c:v>
                </c:pt>
                <c:pt idx="52">
                  <c:v>37926.0</c:v>
                </c:pt>
                <c:pt idx="53">
                  <c:v>38041.0</c:v>
                </c:pt>
                <c:pt idx="54">
                  <c:v>48378.0</c:v>
                </c:pt>
                <c:pt idx="55">
                  <c:v>48552.0</c:v>
                </c:pt>
                <c:pt idx="56">
                  <c:v>48694.0</c:v>
                </c:pt>
                <c:pt idx="57">
                  <c:v>48850.0</c:v>
                </c:pt>
                <c:pt idx="58">
                  <c:v>63885.0</c:v>
                </c:pt>
                <c:pt idx="59">
                  <c:v>63981.0</c:v>
                </c:pt>
                <c:pt idx="60">
                  <c:v>64102.0</c:v>
                </c:pt>
                <c:pt idx="61">
                  <c:v>64152.0</c:v>
                </c:pt>
                <c:pt idx="62">
                  <c:v>84280.0</c:v>
                </c:pt>
                <c:pt idx="63">
                  <c:v>85063.0</c:v>
                </c:pt>
                <c:pt idx="64">
                  <c:v>85561.0</c:v>
                </c:pt>
                <c:pt idx="65">
                  <c:v>86347.0</c:v>
                </c:pt>
              </c:numCache>
            </c:numRef>
          </c:val>
        </c:ser>
        <c:ser>
          <c:idx val="6"/>
          <c:order val="6"/>
          <c:tx>
            <c:strRef>
              <c:f>Sheet1!$H$7</c:f>
              <c:strCache>
                <c:ptCount val="1"/>
                <c:pt idx="0">
                  <c:v>&lt;50k, Young, Male</c:v>
                </c:pt>
              </c:strCache>
            </c:strRef>
          </c:tx>
          <c:spPr>
            <a:solidFill>
              <a:srgbClr val="660066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Sheet1!$H$9:$H$75</c:f>
              <c:numCache>
                <c:formatCode>General</c:formatCode>
                <c:ptCount val="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189.0</c:v>
                </c:pt>
                <c:pt idx="12">
                  <c:v>464.0</c:v>
                </c:pt>
                <c:pt idx="13">
                  <c:v>706.0</c:v>
                </c:pt>
                <c:pt idx="14">
                  <c:v>895.0</c:v>
                </c:pt>
                <c:pt idx="15">
                  <c:v>1261.0</c:v>
                </c:pt>
                <c:pt idx="16">
                  <c:v>1409.0</c:v>
                </c:pt>
                <c:pt idx="17">
                  <c:v>1671.0</c:v>
                </c:pt>
                <c:pt idx="18">
                  <c:v>2033.0</c:v>
                </c:pt>
                <c:pt idx="19">
                  <c:v>2059.0</c:v>
                </c:pt>
                <c:pt idx="20">
                  <c:v>1956.0</c:v>
                </c:pt>
                <c:pt idx="21">
                  <c:v>2011.0</c:v>
                </c:pt>
                <c:pt idx="22">
                  <c:v>2134.0</c:v>
                </c:pt>
                <c:pt idx="23">
                  <c:v>2118.0</c:v>
                </c:pt>
                <c:pt idx="24">
                  <c:v>2119.0</c:v>
                </c:pt>
                <c:pt idx="25">
                  <c:v>2140.0</c:v>
                </c:pt>
                <c:pt idx="26">
                  <c:v>2188.0</c:v>
                </c:pt>
                <c:pt idx="27">
                  <c:v>2415.0</c:v>
                </c:pt>
                <c:pt idx="28">
                  <c:v>2597.0</c:v>
                </c:pt>
                <c:pt idx="29">
                  <c:v>2787.0</c:v>
                </c:pt>
                <c:pt idx="30">
                  <c:v>2998.0</c:v>
                </c:pt>
                <c:pt idx="31">
                  <c:v>3308.0</c:v>
                </c:pt>
                <c:pt idx="32">
                  <c:v>4047.0</c:v>
                </c:pt>
                <c:pt idx="33">
                  <c:v>4573.0</c:v>
                </c:pt>
                <c:pt idx="34">
                  <c:v>5178.0</c:v>
                </c:pt>
                <c:pt idx="35">
                  <c:v>6335.0</c:v>
                </c:pt>
                <c:pt idx="36">
                  <c:v>6805.0</c:v>
                </c:pt>
                <c:pt idx="37">
                  <c:v>7687.0</c:v>
                </c:pt>
                <c:pt idx="38">
                  <c:v>8874.0</c:v>
                </c:pt>
                <c:pt idx="39">
                  <c:v>10103.0</c:v>
                </c:pt>
                <c:pt idx="40">
                  <c:v>11101.0</c:v>
                </c:pt>
                <c:pt idx="41">
                  <c:v>12594.0</c:v>
                </c:pt>
                <c:pt idx="42">
                  <c:v>14026.0</c:v>
                </c:pt>
                <c:pt idx="43">
                  <c:v>14011.0</c:v>
                </c:pt>
                <c:pt idx="44">
                  <c:v>14102.0</c:v>
                </c:pt>
                <c:pt idx="45">
                  <c:v>18151.0</c:v>
                </c:pt>
                <c:pt idx="46">
                  <c:v>19273.0</c:v>
                </c:pt>
                <c:pt idx="47">
                  <c:v>20962.0</c:v>
                </c:pt>
                <c:pt idx="48">
                  <c:v>21165.0</c:v>
                </c:pt>
                <c:pt idx="49">
                  <c:v>23189.0</c:v>
                </c:pt>
                <c:pt idx="50">
                  <c:v>24378.0</c:v>
                </c:pt>
                <c:pt idx="51">
                  <c:v>27605.0</c:v>
                </c:pt>
                <c:pt idx="52">
                  <c:v>29412.0</c:v>
                </c:pt>
                <c:pt idx="53">
                  <c:v>31329.0</c:v>
                </c:pt>
                <c:pt idx="54">
                  <c:v>32777.0</c:v>
                </c:pt>
                <c:pt idx="55">
                  <c:v>35639.0</c:v>
                </c:pt>
                <c:pt idx="56">
                  <c:v>37205.0</c:v>
                </c:pt>
                <c:pt idx="57">
                  <c:v>38888.0</c:v>
                </c:pt>
                <c:pt idx="58">
                  <c:v>40850.0</c:v>
                </c:pt>
                <c:pt idx="59">
                  <c:v>42660.0</c:v>
                </c:pt>
                <c:pt idx="60">
                  <c:v>44672.0</c:v>
                </c:pt>
                <c:pt idx="61">
                  <c:v>46502.0</c:v>
                </c:pt>
                <c:pt idx="62">
                  <c:v>48377.0</c:v>
                </c:pt>
                <c:pt idx="63">
                  <c:v>50603.0</c:v>
                </c:pt>
                <c:pt idx="64">
                  <c:v>52359.0</c:v>
                </c:pt>
                <c:pt idx="65">
                  <c:v>54514.0</c:v>
                </c:pt>
              </c:numCache>
            </c:numRef>
          </c:val>
        </c:ser>
        <c:ser>
          <c:idx val="7"/>
          <c:order val="7"/>
          <c:tx>
            <c:strRef>
              <c:f>Sheet1!$I$7</c:f>
              <c:strCache>
                <c:ptCount val="1"/>
                <c:pt idx="0">
                  <c:v>&lt;50k, Young, Female</c:v>
                </c:pt>
              </c:strCache>
            </c:strRef>
          </c:tx>
          <c:spPr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Sheet1!$I$9:$I$75</c:f>
              <c:numCache>
                <c:formatCode>General</c:formatCode>
                <c:ptCount val="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1617.0</c:v>
                </c:pt>
                <c:pt idx="12">
                  <c:v>3110.0</c:v>
                </c:pt>
                <c:pt idx="13">
                  <c:v>4539.0</c:v>
                </c:pt>
                <c:pt idx="14">
                  <c:v>6542.0</c:v>
                </c:pt>
                <c:pt idx="15">
                  <c:v>10739.0</c:v>
                </c:pt>
                <c:pt idx="16">
                  <c:v>13602.0</c:v>
                </c:pt>
                <c:pt idx="17">
                  <c:v>16668.0</c:v>
                </c:pt>
                <c:pt idx="18">
                  <c:v>19614.0</c:v>
                </c:pt>
                <c:pt idx="19">
                  <c:v>23452.0</c:v>
                </c:pt>
                <c:pt idx="20">
                  <c:v>27038.0</c:v>
                </c:pt>
                <c:pt idx="21">
                  <c:v>30765.0</c:v>
                </c:pt>
                <c:pt idx="22">
                  <c:v>32888.0</c:v>
                </c:pt>
                <c:pt idx="23">
                  <c:v>36326.0</c:v>
                </c:pt>
                <c:pt idx="24">
                  <c:v>39992.0</c:v>
                </c:pt>
                <c:pt idx="25">
                  <c:v>43422.0</c:v>
                </c:pt>
                <c:pt idx="26">
                  <c:v>46456.0</c:v>
                </c:pt>
                <c:pt idx="27">
                  <c:v>51528.0</c:v>
                </c:pt>
                <c:pt idx="28">
                  <c:v>57249.0</c:v>
                </c:pt>
                <c:pt idx="29">
                  <c:v>62588.0</c:v>
                </c:pt>
                <c:pt idx="30">
                  <c:v>66387.0</c:v>
                </c:pt>
                <c:pt idx="31">
                  <c:v>73463.0</c:v>
                </c:pt>
                <c:pt idx="32">
                  <c:v>82505.0</c:v>
                </c:pt>
                <c:pt idx="33">
                  <c:v>88436.0</c:v>
                </c:pt>
                <c:pt idx="34">
                  <c:v>93834.0</c:v>
                </c:pt>
                <c:pt idx="35">
                  <c:v>100922.0</c:v>
                </c:pt>
                <c:pt idx="36">
                  <c:v>107512.0</c:v>
                </c:pt>
                <c:pt idx="37">
                  <c:v>116203.0</c:v>
                </c:pt>
                <c:pt idx="38">
                  <c:v>121953.0</c:v>
                </c:pt>
                <c:pt idx="39">
                  <c:v>131731.0</c:v>
                </c:pt>
                <c:pt idx="40">
                  <c:v>139444.0</c:v>
                </c:pt>
                <c:pt idx="41">
                  <c:v>151722.0</c:v>
                </c:pt>
                <c:pt idx="42">
                  <c:v>158622.0</c:v>
                </c:pt>
                <c:pt idx="43">
                  <c:v>168004.0</c:v>
                </c:pt>
                <c:pt idx="44">
                  <c:v>177660.0</c:v>
                </c:pt>
                <c:pt idx="45">
                  <c:v>197483.0</c:v>
                </c:pt>
                <c:pt idx="46">
                  <c:v>201704.0</c:v>
                </c:pt>
                <c:pt idx="47">
                  <c:v>214736.0</c:v>
                </c:pt>
                <c:pt idx="48">
                  <c:v>223834.0</c:v>
                </c:pt>
                <c:pt idx="49">
                  <c:v>236202.0</c:v>
                </c:pt>
                <c:pt idx="50">
                  <c:v>239905.0</c:v>
                </c:pt>
                <c:pt idx="51">
                  <c:v>254120.0</c:v>
                </c:pt>
                <c:pt idx="52">
                  <c:v>264158.0</c:v>
                </c:pt>
                <c:pt idx="53">
                  <c:v>276960.0</c:v>
                </c:pt>
                <c:pt idx="54">
                  <c:v>278052.0</c:v>
                </c:pt>
                <c:pt idx="55">
                  <c:v>294875.0</c:v>
                </c:pt>
                <c:pt idx="56">
                  <c:v>309784.0</c:v>
                </c:pt>
                <c:pt idx="57">
                  <c:v>323344.0</c:v>
                </c:pt>
                <c:pt idx="58">
                  <c:v>323065.0</c:v>
                </c:pt>
                <c:pt idx="59">
                  <c:v>345130.0</c:v>
                </c:pt>
                <c:pt idx="60">
                  <c:v>363352.0</c:v>
                </c:pt>
                <c:pt idx="61">
                  <c:v>380220.0</c:v>
                </c:pt>
                <c:pt idx="62">
                  <c:v>385940.0</c:v>
                </c:pt>
                <c:pt idx="63">
                  <c:v>403379.0</c:v>
                </c:pt>
                <c:pt idx="64">
                  <c:v>422803.0</c:v>
                </c:pt>
                <c:pt idx="65">
                  <c:v>445719.0</c:v>
                </c:pt>
              </c:numCache>
            </c:numRef>
          </c:val>
        </c:ser>
        <c:ser>
          <c:idx val="8"/>
          <c:order val="8"/>
          <c:tx>
            <c:strRef>
              <c:f>Sheet1!$J$7</c:f>
              <c:strCache>
                <c:ptCount val="1"/>
                <c:pt idx="0">
                  <c:v>Imputed, Old</c:v>
                </c:pt>
              </c:strCache>
            </c:strRef>
          </c:tx>
          <c:spPr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Sheet1!$J$9:$J$75</c:f>
              <c:numCache>
                <c:formatCode>General</c:formatCode>
                <c:ptCount val="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1471.0</c:v>
                </c:pt>
                <c:pt idx="7">
                  <c:v>1955.0</c:v>
                </c:pt>
                <c:pt idx="8">
                  <c:v>2004.0</c:v>
                </c:pt>
                <c:pt idx="9">
                  <c:v>2035.0</c:v>
                </c:pt>
                <c:pt idx="10">
                  <c:v>2029.0</c:v>
                </c:pt>
                <c:pt idx="11">
                  <c:v>1990.0</c:v>
                </c:pt>
                <c:pt idx="12">
                  <c:v>2057.0</c:v>
                </c:pt>
                <c:pt idx="13">
                  <c:v>2118.0</c:v>
                </c:pt>
                <c:pt idx="14">
                  <c:v>2172.0</c:v>
                </c:pt>
                <c:pt idx="15">
                  <c:v>2282.0</c:v>
                </c:pt>
                <c:pt idx="16">
                  <c:v>2350.0</c:v>
                </c:pt>
                <c:pt idx="17">
                  <c:v>2463.0</c:v>
                </c:pt>
                <c:pt idx="18">
                  <c:v>2342.0</c:v>
                </c:pt>
                <c:pt idx="19">
                  <c:v>2442.0</c:v>
                </c:pt>
                <c:pt idx="20">
                  <c:v>2615.0</c:v>
                </c:pt>
                <c:pt idx="21">
                  <c:v>2676.0</c:v>
                </c:pt>
                <c:pt idx="22">
                  <c:v>2756.0</c:v>
                </c:pt>
                <c:pt idx="23">
                  <c:v>2802.0</c:v>
                </c:pt>
                <c:pt idx="24">
                  <c:v>2878.0</c:v>
                </c:pt>
                <c:pt idx="25">
                  <c:v>2912.0</c:v>
                </c:pt>
                <c:pt idx="26">
                  <c:v>2984.0</c:v>
                </c:pt>
                <c:pt idx="27">
                  <c:v>3082.0</c:v>
                </c:pt>
                <c:pt idx="28">
                  <c:v>3145.0</c:v>
                </c:pt>
                <c:pt idx="29">
                  <c:v>2347.0</c:v>
                </c:pt>
                <c:pt idx="30">
                  <c:v>2394.0</c:v>
                </c:pt>
                <c:pt idx="31">
                  <c:v>2445.0</c:v>
                </c:pt>
                <c:pt idx="32">
                  <c:v>2474.0</c:v>
                </c:pt>
                <c:pt idx="33">
                  <c:v>2489.0</c:v>
                </c:pt>
                <c:pt idx="34">
                  <c:v>2511.0</c:v>
                </c:pt>
                <c:pt idx="35">
                  <c:v>2544.0</c:v>
                </c:pt>
                <c:pt idx="36">
                  <c:v>2530.0</c:v>
                </c:pt>
                <c:pt idx="37">
                  <c:v>2544.0</c:v>
                </c:pt>
                <c:pt idx="38">
                  <c:v>2824.0</c:v>
                </c:pt>
                <c:pt idx="39">
                  <c:v>2594.0</c:v>
                </c:pt>
                <c:pt idx="40">
                  <c:v>2648.0</c:v>
                </c:pt>
                <c:pt idx="41">
                  <c:v>2666.0</c:v>
                </c:pt>
                <c:pt idx="42">
                  <c:v>2713.0</c:v>
                </c:pt>
                <c:pt idx="43">
                  <c:v>2754.0</c:v>
                </c:pt>
                <c:pt idx="44">
                  <c:v>2760.0</c:v>
                </c:pt>
                <c:pt idx="45">
                  <c:v>2771.0</c:v>
                </c:pt>
                <c:pt idx="46">
                  <c:v>2797.0</c:v>
                </c:pt>
                <c:pt idx="47">
                  <c:v>2802.0</c:v>
                </c:pt>
                <c:pt idx="48">
                  <c:v>2845.0</c:v>
                </c:pt>
                <c:pt idx="49">
                  <c:v>2855.0</c:v>
                </c:pt>
                <c:pt idx="50">
                  <c:v>2894.0</c:v>
                </c:pt>
                <c:pt idx="51">
                  <c:v>2911.0</c:v>
                </c:pt>
                <c:pt idx="52">
                  <c:v>2926.0</c:v>
                </c:pt>
                <c:pt idx="53">
                  <c:v>2934.0</c:v>
                </c:pt>
                <c:pt idx="54">
                  <c:v>2953.0</c:v>
                </c:pt>
                <c:pt idx="55">
                  <c:v>2983.0</c:v>
                </c:pt>
                <c:pt idx="56">
                  <c:v>3068.0</c:v>
                </c:pt>
                <c:pt idx="57">
                  <c:v>3088.0</c:v>
                </c:pt>
                <c:pt idx="58">
                  <c:v>3099.0</c:v>
                </c:pt>
                <c:pt idx="59">
                  <c:v>3116.0</c:v>
                </c:pt>
                <c:pt idx="60">
                  <c:v>3118.0</c:v>
                </c:pt>
                <c:pt idx="61">
                  <c:v>3138.0</c:v>
                </c:pt>
                <c:pt idx="62">
                  <c:v>3181.0</c:v>
                </c:pt>
                <c:pt idx="63">
                  <c:v>3205.0</c:v>
                </c:pt>
                <c:pt idx="64">
                  <c:v>3221.0</c:v>
                </c:pt>
                <c:pt idx="65">
                  <c:v>3240.0</c:v>
                </c:pt>
              </c:numCache>
            </c:numRef>
          </c:val>
        </c:ser>
        <c:ser>
          <c:idx val="9"/>
          <c:order val="9"/>
          <c:tx>
            <c:strRef>
              <c:f>Sheet1!$K$7</c:f>
              <c:strCache>
                <c:ptCount val="1"/>
                <c:pt idx="0">
                  <c:v>Imputed, Young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Sheet1!$K$9:$K$75</c:f>
              <c:numCache>
                <c:formatCode>General</c:formatCode>
                <c:ptCount val="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886.0</c:v>
                </c:pt>
                <c:pt idx="30">
                  <c:v>911.0</c:v>
                </c:pt>
                <c:pt idx="31">
                  <c:v>963.0</c:v>
                </c:pt>
                <c:pt idx="32">
                  <c:v>979.0</c:v>
                </c:pt>
                <c:pt idx="33">
                  <c:v>1005.0</c:v>
                </c:pt>
                <c:pt idx="34">
                  <c:v>1019.0</c:v>
                </c:pt>
                <c:pt idx="35">
                  <c:v>1091.0</c:v>
                </c:pt>
                <c:pt idx="36">
                  <c:v>1050.0</c:v>
                </c:pt>
                <c:pt idx="37">
                  <c:v>1085.0</c:v>
                </c:pt>
                <c:pt idx="38">
                  <c:v>859.0</c:v>
                </c:pt>
                <c:pt idx="39">
                  <c:v>1155.0</c:v>
                </c:pt>
                <c:pt idx="40">
                  <c:v>1169.0</c:v>
                </c:pt>
                <c:pt idx="41">
                  <c:v>1193.0</c:v>
                </c:pt>
                <c:pt idx="42">
                  <c:v>1183.0</c:v>
                </c:pt>
                <c:pt idx="43">
                  <c:v>1197.0</c:v>
                </c:pt>
                <c:pt idx="44">
                  <c:v>1215.0</c:v>
                </c:pt>
                <c:pt idx="45">
                  <c:v>1230.0</c:v>
                </c:pt>
                <c:pt idx="46">
                  <c:v>1241.0</c:v>
                </c:pt>
                <c:pt idx="47">
                  <c:v>1248.0</c:v>
                </c:pt>
                <c:pt idx="48">
                  <c:v>1270.0</c:v>
                </c:pt>
                <c:pt idx="49">
                  <c:v>1290.0</c:v>
                </c:pt>
                <c:pt idx="50">
                  <c:v>1327.0</c:v>
                </c:pt>
                <c:pt idx="51">
                  <c:v>1356.0</c:v>
                </c:pt>
                <c:pt idx="52">
                  <c:v>1368.0</c:v>
                </c:pt>
                <c:pt idx="53">
                  <c:v>1402.0</c:v>
                </c:pt>
                <c:pt idx="54">
                  <c:v>1377.0</c:v>
                </c:pt>
                <c:pt idx="55">
                  <c:v>1394.0</c:v>
                </c:pt>
                <c:pt idx="56">
                  <c:v>1453.0</c:v>
                </c:pt>
                <c:pt idx="57">
                  <c:v>1457.0</c:v>
                </c:pt>
                <c:pt idx="58">
                  <c:v>1457.0</c:v>
                </c:pt>
                <c:pt idx="59">
                  <c:v>1473.0</c:v>
                </c:pt>
                <c:pt idx="60">
                  <c:v>1481.0</c:v>
                </c:pt>
                <c:pt idx="61">
                  <c:v>1488.0</c:v>
                </c:pt>
                <c:pt idx="62">
                  <c:v>1473.0</c:v>
                </c:pt>
                <c:pt idx="63">
                  <c:v>1491.0</c:v>
                </c:pt>
                <c:pt idx="64">
                  <c:v>1499.0</c:v>
                </c:pt>
                <c:pt idx="65">
                  <c:v>1512.0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12458368"/>
        <c:axId val="2112460128"/>
      </c:barChart>
      <c:catAx>
        <c:axId val="2112458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spcBef>
                    <a:spcPts val="3000"/>
                  </a:spcBef>
                  <a:defRPr sz="1600">
                    <a:solidFill>
                      <a:srgbClr val="FFFF00"/>
                    </a:solidFill>
                    <a:latin typeface="Trebuchet MS"/>
                  </a:defRPr>
                </a:pPr>
                <a:r>
                  <a:rPr lang="en-US" sz="1600">
                    <a:solidFill>
                      <a:srgbClr val="FFFF00"/>
                    </a:solidFill>
                    <a:latin typeface="Trebuchet MS"/>
                  </a:rPr>
                  <a:t/>
                </a:r>
                <a:br>
                  <a:rPr lang="en-US" sz="1600">
                    <a:solidFill>
                      <a:srgbClr val="FFFF00"/>
                    </a:solidFill>
                    <a:latin typeface="Trebuchet MS"/>
                  </a:rPr>
                </a:br>
                <a:r>
                  <a:rPr lang="en-US" sz="1600">
                    <a:solidFill>
                      <a:srgbClr val="FFFF00"/>
                    </a:solidFill>
                    <a:latin typeface="Trebuchet MS"/>
                  </a:rPr>
                  <a:t>Run</a:t>
                </a:r>
                <a:r>
                  <a:rPr lang="en-US" sz="1600" baseline="0">
                    <a:solidFill>
                      <a:srgbClr val="FFFF00"/>
                    </a:solidFill>
                    <a:latin typeface="Trebuchet MS"/>
                  </a:rPr>
                  <a:t> Date</a:t>
                </a:r>
                <a:endParaRPr lang="en-US" sz="1600">
                  <a:solidFill>
                    <a:srgbClr val="FFFF00"/>
                  </a:solidFill>
                  <a:latin typeface="Trebuchet MS"/>
                </a:endParaRPr>
              </a:p>
            </c:rich>
          </c:tx>
          <c:layout>
            <c:manualLayout>
              <c:xMode val="edge"/>
              <c:yMode val="edge"/>
              <c:x val="0.465753957378093"/>
              <c:y val="0.9256654947262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FFFFFF"/>
            </a:solidFill>
          </a:ln>
        </c:spPr>
        <c:txPr>
          <a:bodyPr rot="-2700000"/>
          <a:lstStyle/>
          <a:p>
            <a:pPr>
              <a:defRPr sz="800" baseline="0">
                <a:solidFill>
                  <a:srgbClr val="FFFFFF"/>
                </a:solidFill>
                <a:latin typeface="Trebuchet MS"/>
              </a:defRPr>
            </a:pPr>
            <a:endParaRPr lang="en-US"/>
          </a:p>
        </c:txPr>
        <c:crossAx val="2112460128"/>
        <c:crosses val="autoZero"/>
        <c:auto val="1"/>
        <c:lblAlgn val="ctr"/>
        <c:lblOffset val="100"/>
        <c:noMultiLvlLbl val="0"/>
      </c:catAx>
      <c:valAx>
        <c:axId val="21124601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rgbClr val="FFFF00"/>
                    </a:solidFill>
                    <a:latin typeface="Trebuchet MS"/>
                  </a:defRPr>
                </a:pPr>
                <a:r>
                  <a:rPr lang="en-US" sz="1600">
                    <a:solidFill>
                      <a:srgbClr val="FFFF00"/>
                    </a:solidFill>
                    <a:latin typeface="Trebuchet MS"/>
                  </a:rPr>
                  <a:t>Number</a:t>
                </a:r>
                <a:r>
                  <a:rPr lang="en-US" sz="1600" baseline="0">
                    <a:solidFill>
                      <a:srgbClr val="FFFF00"/>
                    </a:solidFill>
                    <a:latin typeface="Trebuchet MS"/>
                  </a:rPr>
                  <a:t> of Genotypes</a:t>
                </a:r>
                <a:endParaRPr lang="en-US" sz="1600">
                  <a:solidFill>
                    <a:srgbClr val="FFFF00"/>
                  </a:solidFill>
                  <a:latin typeface="Trebuchet MS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FFFFFF"/>
            </a:solidFill>
          </a:ln>
        </c:spPr>
        <c:txPr>
          <a:bodyPr/>
          <a:lstStyle/>
          <a:p>
            <a:pPr>
              <a:defRPr sz="800" baseline="0">
                <a:solidFill>
                  <a:srgbClr val="FFFFFF"/>
                </a:solidFill>
                <a:latin typeface="Trebuchet MS"/>
              </a:defRPr>
            </a:pPr>
            <a:endParaRPr lang="en-US"/>
          </a:p>
        </c:txPr>
        <c:crossAx val="211245836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47876234357473"/>
          <c:y val="0.0217757413674598"/>
          <c:w val="0.273660773768409"/>
          <c:h val="0.354224301986042"/>
        </c:manualLayout>
      </c:layout>
      <c:overlay val="1"/>
      <c:spPr>
        <a:ln>
          <a:noFill/>
        </a:ln>
      </c:spPr>
      <c:txPr>
        <a:bodyPr/>
        <a:lstStyle/>
        <a:p>
          <a:pPr>
            <a:defRPr sz="1000" baseline="0">
              <a:ln>
                <a:noFill/>
              </a:ln>
              <a:solidFill>
                <a:srgbClr val="FFFFFF"/>
              </a:solidFill>
              <a:latin typeface="Trebuchet MS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A5F72-0212-4148-A069-CE40A7065147}" type="datetimeFigureOut">
              <a:rPr lang="en-US" smtClean="0"/>
              <a:t>5/4/16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68B69-FDCB-B14A-B1D2-CFE5E2FE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39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19925" cy="93059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019925" cy="93059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>
            <a:lvl1pPr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8275" y="0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>
            <a:lvl1pPr algn="r"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5863" y="700088"/>
            <a:ext cx="4646612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36625" y="4421188"/>
            <a:ext cx="5143500" cy="418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843963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b" anchorCtr="0" compatLnSpc="1">
            <a:prstTxWarp prst="textNoShape">
              <a:avLst/>
            </a:prstTxWarp>
          </a:bodyPr>
          <a:lstStyle>
            <a:lvl1pPr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978275" y="8843963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b" anchorCtr="0" compatLnSpc="1">
            <a:prstTxWarp prst="textNoShape">
              <a:avLst/>
            </a:prstTxWarp>
          </a:bodyPr>
          <a:lstStyle>
            <a:lvl1pPr algn="r"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fld id="{8436D4C5-DB42-4D41-BAC1-6E344C8F1D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31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3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18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8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6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30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30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30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6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0B4000-4962-4023-BAF8-0D13BE114890}" type="slidenum">
              <a:rPr lang="en-US"/>
              <a:pPr/>
              <a:t>36</a:t>
            </a:fld>
            <a:endParaRPr lang="en-US"/>
          </a:p>
        </p:txBody>
      </p:sp>
      <p:sp>
        <p:nvSpPr>
          <p:cNvPr id="294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294915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3287" tIns="46644" rIns="93287" bIns="46644"/>
          <a:lstStyle/>
          <a:p>
            <a:pPr defTabSz="914400">
              <a:spcBef>
                <a:spcPct val="0"/>
              </a:spcBef>
            </a:pPr>
            <a:endParaRPr lang="en-US"/>
          </a:p>
        </p:txBody>
      </p:sp>
      <p:sp>
        <p:nvSpPr>
          <p:cNvPr id="294916" name="Slide Number Placeholder 3"/>
          <p:cNvSpPr txBox="1">
            <a:spLocks noGrp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 defTabSz="933450">
              <a:buClrTx/>
              <a:buSzTx/>
              <a:buFontTx/>
              <a:buNone/>
            </a:pPr>
            <a:fld id="{37F1C5EE-D386-468F-BE34-FA9E6E0CBF2B}" type="slidenum">
              <a:rPr lang="en-US" sz="1200">
                <a:solidFill>
                  <a:schemeClr val="tx1"/>
                </a:solidFill>
                <a:latin typeface="Calibri" pitchFamily="34" charset="0"/>
              </a:rPr>
              <a:pPr algn="r" defTabSz="933450">
                <a:buClrTx/>
                <a:buSzTx/>
                <a:buFontTx/>
                <a:buNone/>
              </a:pPr>
              <a:t>36</a:t>
            </a:fld>
            <a:endParaRPr 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307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D4BFA4-61D9-4A37-9CA0-1D337CDD64AD}" type="slidenum">
              <a:rPr lang="en-US"/>
              <a:pPr/>
              <a:t>37</a:t>
            </a:fld>
            <a:endParaRPr lang="en-US"/>
          </a:p>
        </p:txBody>
      </p:sp>
      <p:sp>
        <p:nvSpPr>
          <p:cNvPr id="296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29696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3287" tIns="46644" rIns="93287" bIns="46644"/>
          <a:lstStyle/>
          <a:p>
            <a:pPr defTabSz="914400">
              <a:spcBef>
                <a:spcPct val="0"/>
              </a:spcBef>
            </a:pPr>
            <a:endParaRPr lang="en-US"/>
          </a:p>
        </p:txBody>
      </p:sp>
      <p:sp>
        <p:nvSpPr>
          <p:cNvPr id="296964" name="Slide Number Placeholder 3"/>
          <p:cNvSpPr txBox="1">
            <a:spLocks noGrp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 defTabSz="933450">
              <a:buClrTx/>
              <a:buSzTx/>
              <a:buFontTx/>
              <a:buNone/>
            </a:pPr>
            <a:fld id="{B9BFE799-64B1-43A6-9EB9-C0ABB5D03DDE}" type="slidenum">
              <a:rPr lang="en-US" sz="1200">
                <a:solidFill>
                  <a:schemeClr val="tx1"/>
                </a:solidFill>
                <a:latin typeface="Calibri" pitchFamily="34" charset="0"/>
              </a:rPr>
              <a:pPr algn="r" defTabSz="933450">
                <a:buClrTx/>
                <a:buSzTx/>
                <a:buFontTx/>
                <a:buNone/>
              </a:pPr>
              <a:t>37</a:t>
            </a:fld>
            <a:endParaRPr 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1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40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40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40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11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44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44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44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00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63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52400" y="0"/>
            <a:ext cx="8836025" cy="83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312025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46683199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7889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757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 userDrawn="1"/>
        </p:nvSpPr>
        <p:spPr bwMode="auto">
          <a:xfrm>
            <a:off x="381000" y="3200400"/>
            <a:ext cx="8382000" cy="2372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John B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Cole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/>
            </a:r>
            <a:b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</a:b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Animal </a:t>
            </a: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Genomics 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and </a:t>
            </a: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Improvement 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Laboratory</a:t>
            </a: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Agricultural Research Service, USDA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Beltsville</a:t>
            </a: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, 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MD</a:t>
            </a: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 err="1">
                <a:solidFill>
                  <a:srgbClr val="00FF00"/>
                </a:solidFill>
                <a:latin typeface="Trebuchet MS" pitchFamily="34" charset="0"/>
              </a:rPr>
              <a:t>john.cole@ars.usda.gov</a:t>
            </a:r>
            <a:endParaRPr lang="en-US" sz="2000" b="1" dirty="0">
              <a:solidFill>
                <a:srgbClr val="00FF00"/>
              </a:solidFill>
              <a:latin typeface="Trebuchet MS" pitchFamily="34" charset="0"/>
            </a:endParaRPr>
          </a:p>
        </p:txBody>
      </p:sp>
      <p:pic>
        <p:nvPicPr>
          <p:cNvPr id="5" name="Picture 4" descr="USDA_W-B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1040" y="6192040"/>
            <a:ext cx="829001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7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 userDrawn="1"/>
        </p:nvSpPr>
        <p:spPr bwMode="auto">
          <a:xfrm>
            <a:off x="66675" y="6619875"/>
            <a:ext cx="7400925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ts val="6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 dirty="0" smtClean="0">
                <a:solidFill>
                  <a:srgbClr val="66CCFF"/>
                </a:solidFill>
              </a:rPr>
              <a:t>Department</a:t>
            </a:r>
            <a:r>
              <a:rPr lang="en-US" sz="1000" b="1" baseline="0" dirty="0" smtClean="0">
                <a:solidFill>
                  <a:srgbClr val="66CCFF"/>
                </a:solidFill>
              </a:rPr>
              <a:t> of Dairy Science, University of Wisconsin</a:t>
            </a:r>
            <a:r>
              <a:rPr lang="en-US" sz="1000" b="1" dirty="0" smtClean="0">
                <a:solidFill>
                  <a:srgbClr val="66CCFF"/>
                </a:solidFill>
              </a:rPr>
              <a:t>, Madison, May 5, 2016 (‹#›)</a:t>
            </a:r>
          </a:p>
        </p:txBody>
      </p:sp>
      <p:sp>
        <p:nvSpPr>
          <p:cNvPr id="7" name="Text Box 2"/>
          <p:cNvSpPr txBox="1">
            <a:spLocks noChangeArrowheads="1"/>
          </p:cNvSpPr>
          <p:nvPr userDrawn="1"/>
        </p:nvSpPr>
        <p:spPr bwMode="auto">
          <a:xfrm>
            <a:off x="8759825" y="6615113"/>
            <a:ext cx="2746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ts val="6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66CCFF"/>
                </a:solidFill>
              </a:rPr>
              <a:t>Cole</a:t>
            </a:r>
          </a:p>
        </p:txBody>
      </p:sp>
    </p:spTree>
    <p:extLst>
      <p:ext uri="{BB962C8B-B14F-4D97-AF65-F5344CB8AC3E}">
        <p14:creationId xmlns:p14="http://schemas.microsoft.com/office/powerpoint/2010/main" val="73950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75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66675" y="6619875"/>
            <a:ext cx="7400925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ts val="6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 dirty="0" smtClean="0">
                <a:solidFill>
                  <a:srgbClr val="66CCFF"/>
                </a:solidFill>
              </a:rPr>
              <a:t>Department</a:t>
            </a:r>
            <a:r>
              <a:rPr lang="en-US" sz="1000" b="1" baseline="0" dirty="0" smtClean="0">
                <a:solidFill>
                  <a:srgbClr val="66CCFF"/>
                </a:solidFill>
              </a:rPr>
              <a:t> of Dairy Science, University of Wisconsin</a:t>
            </a:r>
            <a:r>
              <a:rPr lang="en-US" sz="1000" b="1" dirty="0" smtClean="0">
                <a:solidFill>
                  <a:srgbClr val="66CCFF"/>
                </a:solidFill>
              </a:rPr>
              <a:t>, Madison, May 5, 2016 (‹#›)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8759825" y="6615113"/>
            <a:ext cx="2746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ts val="6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 dirty="0">
                <a:solidFill>
                  <a:srgbClr val="66CCFF"/>
                </a:solidFill>
              </a:rPr>
              <a:t>Cole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98425"/>
            <a:ext cx="88360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120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0" y="833438"/>
            <a:ext cx="9142413" cy="79375"/>
            <a:chOff x="0" y="525"/>
            <a:chExt cx="5759" cy="50"/>
          </a:xfrm>
        </p:grpSpPr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0" y="525"/>
              <a:ext cx="5760" cy="17"/>
            </a:xfrm>
            <a:prstGeom prst="rect">
              <a:avLst/>
            </a:prstGeom>
            <a:solidFill>
              <a:srgbClr val="2A7E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0" y="559"/>
              <a:ext cx="5760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0" y="542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6" r:id="rId4"/>
    <p:sldLayoutId id="2147483674" r:id="rId5"/>
    <p:sldLayoutId id="2147483676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0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9pPr>
    </p:titleStyle>
    <p:bodyStyle>
      <a:lvl1pPr marL="342900" indent="-342900" algn="l" defTabSz="457200" rtl="0" fontAlgn="base">
        <a:spcBef>
          <a:spcPts val="1600"/>
        </a:spcBef>
        <a:spcAft>
          <a:spcPct val="0"/>
        </a:spcAft>
        <a:buClr>
          <a:srgbClr val="33CC33"/>
        </a:buClr>
        <a:buSzPct val="100000"/>
        <a:buChar char="•"/>
        <a:defRPr sz="3200" b="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33CC33"/>
        </a:buClr>
        <a:buSzPct val="100000"/>
        <a:buChar char="•"/>
        <a:defRPr sz="2800" b="0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fontAlgn="base">
        <a:spcBef>
          <a:spcPts val="150"/>
        </a:spcBef>
        <a:spcAft>
          <a:spcPct val="0"/>
        </a:spcAft>
        <a:buClr>
          <a:srgbClr val="33CC33"/>
        </a:buClr>
        <a:buSzPct val="100000"/>
        <a:buChar char="•"/>
        <a:defRPr sz="2400" b="0">
          <a:solidFill>
            <a:srgbClr val="66CC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125"/>
        </a:spcBef>
        <a:spcAft>
          <a:spcPct val="0"/>
        </a:spcAft>
        <a:buClr>
          <a:srgbClr val="33CC33"/>
        </a:buClr>
        <a:buSzPct val="100000"/>
        <a:buChar char="•"/>
        <a:defRPr sz="2000" b="0">
          <a:solidFill>
            <a:srgbClr val="66CCFF"/>
          </a:solidFill>
          <a:latin typeface="+mn-lt"/>
          <a:cs typeface="+mn-cs"/>
        </a:defRPr>
      </a:lvl4pPr>
      <a:lvl5pPr marL="20574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0">
          <a:solidFill>
            <a:srgbClr val="66CCFF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12800"/>
            <a:ext cx="7769225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09600" y="3886200"/>
            <a:ext cx="7924800" cy="2064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John B.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Cole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Animal Genomics</a:t>
            </a:r>
            <a:r>
              <a:rPr lang="en-US" sz="2000" b="1" baseline="0" dirty="0" smtClean="0">
                <a:solidFill>
                  <a:srgbClr val="66CCFF"/>
                </a:solidFill>
                <a:latin typeface="Trebuchet MS" pitchFamily="34" charset="0"/>
              </a:rPr>
              <a:t> and 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Improvement Laboratory</a:t>
            </a: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Agricultural Research Service, USDA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Beltsville, MD 20705-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2350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err="1">
                <a:solidFill>
                  <a:srgbClr val="00FF00"/>
                </a:solidFill>
                <a:latin typeface="Trebuchet MS" pitchFamily="34" charset="0"/>
              </a:rPr>
              <a:t>john.cole@ars.usda.gov</a:t>
            </a:r>
            <a:endParaRPr lang="en-US" sz="2000" b="1" dirty="0">
              <a:solidFill>
                <a:srgbClr val="00FF00"/>
              </a:solidFill>
              <a:latin typeface="Trebuchet MS" pitchFamily="34" charset="0"/>
            </a:endParaRPr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0" y="2970213"/>
            <a:ext cx="9142413" cy="79375"/>
            <a:chOff x="0" y="1871"/>
            <a:chExt cx="5759" cy="50"/>
          </a:xfrm>
        </p:grpSpPr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0" y="1871"/>
              <a:ext cx="5760" cy="17"/>
            </a:xfrm>
            <a:prstGeom prst="rect">
              <a:avLst/>
            </a:prstGeom>
            <a:solidFill>
              <a:srgbClr val="2A7E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0" y="1905"/>
              <a:ext cx="5760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0" y="1888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9" descr="USDA_W-B.jpg"/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1040" y="6192040"/>
            <a:ext cx="829001" cy="5669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679" r:id="rId4"/>
    <p:sldLayoutId id="2147483680" r:id="rId5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9pPr>
    </p:titleStyle>
    <p:bodyStyle>
      <a:lvl1pPr marL="342900" indent="-342900" algn="l" defTabSz="457200" rtl="0" fontAlgn="base">
        <a:spcBef>
          <a:spcPts val="1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fontAlgn="base">
        <a:spcBef>
          <a:spcPts val="1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66CC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4pPr>
      <a:lvl5pPr marL="20574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ipl.arsusda.gov/reference/recessive_haplotypes_ARR-G3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w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56" y="-152399"/>
            <a:ext cx="9278156" cy="7010400"/>
          </a:xfrm>
          <a:prstGeom prst="rect">
            <a:avLst/>
          </a:prstGeom>
        </p:spPr>
      </p:pic>
      <p:sp>
        <p:nvSpPr>
          <p:cNvPr id="5121" name="Rectangle 1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1302603"/>
            <a:ext cx="8382000" cy="830997"/>
          </a:xfrm>
        </p:spPr>
        <p:txBody>
          <a:bodyPr/>
          <a:lstStyle/>
          <a:p>
            <a:r>
              <a:rPr lang="en-US" sz="4800" dirty="0" smtClean="0">
                <a:latin typeface="Trebuchet MS" charset="0"/>
              </a:rPr>
              <a:t>The </a:t>
            </a:r>
            <a:r>
              <a:rPr lang="en-US" sz="4800" dirty="0">
                <a:latin typeface="Trebuchet MS" charset="0"/>
              </a:rPr>
              <a:t>role of phenotyping in dairy cattle improvement in the genomic era</a:t>
            </a:r>
            <a:endParaRPr lang="en-US" sz="4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10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scontent-iad3-1.xx.fbcdn.net/v/t1.0-9/284993_10151205085954274_1514695762_n.jpg?oh=a2e6ba8269e16eb97977977439c4bd35&amp;oe=57AC5E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48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 descr="ttp://d2qiws50qrj9uc.cloudfront.net/content/develop/139/15/2821/F4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040" y="1066800"/>
            <a:ext cx="4709161" cy="548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5400000">
            <a:off x="5081199" y="4395400"/>
            <a:ext cx="4191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Source: </a:t>
            </a:r>
            <a:r>
              <a:rPr lang="en-US" sz="1200" dirty="0" smtClean="0"/>
              <a:t>http</a:t>
            </a:r>
            <a:r>
              <a:rPr lang="en-US" sz="1200" dirty="0"/>
              <a:t>://</a:t>
            </a:r>
            <a:r>
              <a:rPr lang="en-US" sz="1200" dirty="0" err="1" smtClean="0"/>
              <a:t>dev.biologists.org</a:t>
            </a:r>
            <a:r>
              <a:rPr lang="en-US" sz="1200" dirty="0" smtClean="0"/>
              <a:t>/content/139/15/2821.</a:t>
            </a:r>
            <a:endParaRPr lang="en-US" sz="1200" dirty="0"/>
          </a:p>
        </p:txBody>
      </p:sp>
      <p:pic>
        <p:nvPicPr>
          <p:cNvPr id="2050" name="Picture 2" descr="https://images.duckduckgo.com/iu/?u=http%3A%2F%2Fecx.images-amazon.com%2Fimages%2FI%2F51VGT5DgARL.jpg&amp;f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295400"/>
            <a:ext cx="37338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7" r="23030"/>
          <a:stretch/>
        </p:blipFill>
        <p:spPr>
          <a:xfrm>
            <a:off x="1981201" y="1558211"/>
            <a:ext cx="7038199" cy="49911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55575" y="120650"/>
            <a:ext cx="88360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FFFF00"/>
                </a:solidFill>
                <a:latin typeface="Trebuchet MS" pitchFamily="34" charset="0"/>
                <a:cs typeface="DejaVu Sans" pitchFamily="34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FFFF00"/>
                </a:solidFill>
                <a:latin typeface="Trebuchet MS" pitchFamily="34" charset="0"/>
                <a:cs typeface="DejaVu Sans" pitchFamily="34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FFFF00"/>
                </a:solidFill>
                <a:latin typeface="Trebuchet MS" pitchFamily="34" charset="0"/>
                <a:cs typeface="DejaVu Sans" pitchFamily="34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FFFF00"/>
                </a:solidFill>
                <a:latin typeface="Trebuchet MS" pitchFamily="34" charset="0"/>
                <a:cs typeface="DejaVu Sans" pitchFamily="34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FFFF00"/>
                </a:solidFill>
                <a:latin typeface="Trebuchet MS" pitchFamily="34" charset="0"/>
                <a:cs typeface="DejaVu Sans" pitchFamily="34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FFFF00"/>
                </a:solidFill>
                <a:latin typeface="Trebuchet MS" pitchFamily="34" charset="0"/>
                <a:cs typeface="DejaVu Sans" pitchFamily="34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FFFF00"/>
                </a:solidFill>
                <a:latin typeface="Trebuchet MS" pitchFamily="34" charset="0"/>
                <a:cs typeface="DejaVu Sans" pitchFamily="34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FFFF00"/>
                </a:solidFill>
                <a:latin typeface="Trebuchet MS" pitchFamily="34" charset="0"/>
                <a:cs typeface="DejaVu Sans" pitchFamily="34" charset="0"/>
              </a:defRPr>
            </a:lvl9pPr>
          </a:lstStyle>
          <a:p>
            <a:r>
              <a:rPr lang="is-IS" kern="0" dirty="0" smtClean="0"/>
              <a:t>Morgan et al. said “that’s interesting...”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57636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diversity in livestock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6175"/>
            <a:ext cx="8534400" cy="4111625"/>
          </a:xfrm>
        </p:spPr>
        <p:txBody>
          <a:bodyPr/>
          <a:lstStyle/>
          <a:p>
            <a:r>
              <a:rPr lang="is-IS" dirty="0" smtClean="0"/>
              <a:t>There is tremendous phenotypic variation among livestock species</a:t>
            </a:r>
            <a:br>
              <a:rPr lang="is-IS" dirty="0" smtClean="0"/>
            </a:br>
            <a:r>
              <a:rPr lang="is-IS" dirty="0" smtClean="0"/>
              <a:t/>
            </a:r>
            <a:br>
              <a:rPr lang="is-IS" dirty="0" smtClean="0"/>
            </a:br>
            <a:endParaRPr lang="is-IS" dirty="0" smtClean="0"/>
          </a:p>
          <a:p>
            <a:r>
              <a:rPr lang="is-IS" dirty="0" smtClean="0"/>
              <a:t>Several contributing mechanisms </a:t>
            </a:r>
            <a:r>
              <a:rPr lang="is-I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(Andersson, 2013, </a:t>
            </a:r>
            <a:r>
              <a:rPr lang="hr-HR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doi:10.1016/j.gde.2013.02.014</a:t>
            </a:r>
            <a:r>
              <a:rPr lang="is-I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)</a:t>
            </a:r>
          </a:p>
          <a:p>
            <a:pPr marL="685800" lvl="1">
              <a:spcBef>
                <a:spcPts val="1200"/>
              </a:spcBef>
            </a:pPr>
            <a:r>
              <a:rPr lang="is-IS" dirty="0" smtClean="0"/>
              <a:t>Directional selection for adaptive mutations</a:t>
            </a:r>
          </a:p>
          <a:p>
            <a:pPr marL="685800" lvl="1">
              <a:spcBef>
                <a:spcPts val="1200"/>
              </a:spcBef>
            </a:pPr>
            <a:r>
              <a:rPr lang="is-IS" dirty="0" smtClean="0"/>
              <a:t>Directional selection for phenotypic apperance</a:t>
            </a:r>
          </a:p>
          <a:p>
            <a:pPr marL="685800" lvl="1">
              <a:spcBef>
                <a:spcPts val="1200"/>
              </a:spcBef>
            </a:pPr>
            <a:r>
              <a:rPr lang="is-IS" dirty="0" smtClean="0"/>
              <a:t>Natural selection for human environment</a:t>
            </a:r>
          </a:p>
          <a:p>
            <a:pPr marL="685800" lvl="1">
              <a:spcBef>
                <a:spcPts val="1200"/>
              </a:spcBef>
            </a:pPr>
            <a:r>
              <a:rPr lang="is-IS" dirty="0" smtClean="0"/>
              <a:t>Genetic drift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33600" y="2209801"/>
            <a:ext cx="5410200" cy="1219199"/>
            <a:chOff x="2209800" y="2209801"/>
            <a:chExt cx="5410200" cy="1219199"/>
          </a:xfrm>
        </p:grpSpPr>
        <p:grpSp>
          <p:nvGrpSpPr>
            <p:cNvPr id="4" name="Group 3"/>
            <p:cNvGrpSpPr/>
            <p:nvPr/>
          </p:nvGrpSpPr>
          <p:grpSpPr>
            <a:xfrm>
              <a:off x="2209800" y="2210274"/>
              <a:ext cx="5166898" cy="1143066"/>
              <a:chOff x="2246376" y="2210274"/>
              <a:chExt cx="5166898" cy="1143066"/>
            </a:xfrm>
          </p:grpSpPr>
          <p:pic>
            <p:nvPicPr>
              <p:cNvPr id="3074" name="Picture 2" descr="mage result for site:ars.usda.gov chicken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6376" y="2210274"/>
                <a:ext cx="3392424" cy="11425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6" name="Picture 4" descr="mage result for site:ars.usda.gov chicke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7626" y="2210274"/>
                <a:ext cx="1755648" cy="11430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TextBox 7"/>
            <p:cNvSpPr txBox="1"/>
            <p:nvPr/>
          </p:nvSpPr>
          <p:spPr>
            <a:xfrm rot="5400000">
              <a:off x="6871901" y="2680901"/>
              <a:ext cx="12191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/>
                <a:t>Source: </a:t>
              </a:r>
              <a:r>
                <a:rPr lang="en-US" sz="1200" dirty="0" smtClean="0"/>
                <a:t>ARS.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183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872085"/>
              </p:ext>
            </p:extLst>
          </p:nvPr>
        </p:nvGraphicFramePr>
        <p:xfrm>
          <a:off x="200529" y="1143000"/>
          <a:ext cx="8742944" cy="41961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0071"/>
                <a:gridCol w="1066800"/>
                <a:gridCol w="1905000"/>
                <a:gridCol w="2895600"/>
                <a:gridCol w="228600"/>
                <a:gridCol w="1856873"/>
              </a:tblGrid>
              <a:tr h="340452"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Name</a:t>
                      </a:r>
                      <a:endParaRPr lang="en-US" sz="1800" b="1" baseline="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Chrome</a:t>
                      </a:r>
                      <a:endParaRPr lang="en-US" sz="1800" b="1" baseline="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Location (Mbp)</a:t>
                      </a:r>
                      <a:endParaRPr lang="en-US" sz="1800" b="1" baseline="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err="1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Freq</a:t>
                      </a:r>
                      <a:r>
                        <a:rPr lang="en-US" sz="1800" b="1" baseline="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 of minor haplotype</a:t>
                      </a:r>
                      <a:endParaRPr lang="en-US" sz="1800" b="1" baseline="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baseline="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Gene Name</a:t>
                      </a:r>
                      <a:endParaRPr lang="en-US" sz="1800" b="1" baseline="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HH1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63.15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1.92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APAF1</a:t>
                      </a:r>
                      <a:endParaRPr lang="en-US" sz="1800" b="1" i="1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625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HH2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94.8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to 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96.6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1.66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unknown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6430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HH3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95.41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2.95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SMC2</a:t>
                      </a:r>
                      <a:endParaRPr lang="en-US" sz="1800" b="1" i="1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9633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HH4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1.27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GART</a:t>
                      </a:r>
                      <a:endParaRPr lang="en-US" sz="1800" b="1" i="1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HH5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93.2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to 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93.3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2.22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i="1" dirty="0" smtClean="0">
                          <a:solidFill>
                            <a:srgbClr val="FFFF00"/>
                          </a:solidFill>
                          <a:latin typeface="+mn-lt"/>
                          <a:cs typeface="Trebuchet MS"/>
                        </a:rPr>
                        <a:t>TFB1M</a:t>
                      </a:r>
                      <a:endParaRPr lang="en-US" sz="1800" b="1" i="1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4211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JH1</a:t>
                      </a:r>
                      <a:endParaRPr lang="en-US" sz="18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15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15.70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12.10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CWC15</a:t>
                      </a:r>
                      <a:endParaRPr lang="en-US" sz="1800" b="1" i="1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42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FF00"/>
                          </a:solidFill>
                          <a:latin typeface="+mn-lt"/>
                          <a:cs typeface="Trebuchet MS"/>
                        </a:rPr>
                        <a:t>JH2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26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8.81 to 9.41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1.3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unknown</a:t>
                      </a:r>
                    </a:p>
                  </a:txBody>
                  <a:tcPr/>
                </a:tc>
              </a:tr>
              <a:tr h="35735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6600"/>
                          </a:solidFill>
                          <a:latin typeface="Trebuchet MS"/>
                          <a:cs typeface="Trebuchet MS"/>
                        </a:rPr>
                        <a:t>BH1</a:t>
                      </a:r>
                      <a:endParaRPr lang="en-US" sz="1800" b="1" dirty="0">
                        <a:solidFill>
                          <a:srgbClr val="FF66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42.8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to 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47.0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6.67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unknown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6600"/>
                          </a:solidFill>
                          <a:latin typeface="Trebuchet MS"/>
                          <a:cs typeface="Trebuchet MS"/>
                        </a:rPr>
                        <a:t>BH2</a:t>
                      </a:r>
                      <a:endParaRPr lang="en-US" sz="1800" b="1" dirty="0">
                        <a:solidFill>
                          <a:srgbClr val="FF66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19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11.1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7.78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solidFill>
                            <a:srgbClr val="FFFF00"/>
                          </a:solidFill>
                          <a:latin typeface="+mn-lt"/>
                          <a:cs typeface="Trebuchet MS"/>
                        </a:rPr>
                        <a:t>TUBD1</a:t>
                      </a:r>
                      <a:endParaRPr lang="en-US" sz="1800" b="1" i="1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47718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AH1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17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65.92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13.0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UBE3B</a:t>
                      </a:r>
                      <a:endParaRPr lang="en-US" sz="1800" b="1" i="1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dirty="0"/>
              <a:t>Mendelian recessives are not unusual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5334000"/>
            <a:ext cx="8236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For a </a:t>
            </a:r>
            <a:r>
              <a:rPr lang="en-US" sz="1400" b="1" dirty="0">
                <a:solidFill>
                  <a:srgbClr val="FFFFFF"/>
                </a:solidFill>
              </a:rPr>
              <a:t>complete list, </a:t>
            </a:r>
            <a:r>
              <a:rPr lang="en-US" sz="1400" b="1" dirty="0" smtClean="0">
                <a:solidFill>
                  <a:srgbClr val="FFFFFF"/>
                </a:solidFill>
              </a:rPr>
              <a:t>see: </a:t>
            </a:r>
            <a:r>
              <a:rPr lang="en-US" sz="1400" b="1" dirty="0" smtClean="0">
                <a:solidFill>
                  <a:srgbClr val="FFFFFF"/>
                </a:solidFill>
                <a:hlinkClick r:id="rId2"/>
              </a:rPr>
              <a:t>http</a:t>
            </a:r>
            <a:r>
              <a:rPr lang="en-US" sz="1400" b="1" dirty="0">
                <a:solidFill>
                  <a:srgbClr val="FFFFFF"/>
                </a:solidFill>
                <a:hlinkClick r:id="rId2"/>
              </a:rPr>
              <a:t>://aipl.arsusda.gov/reference/recessive_haplotypes_ARR-G3.</a:t>
            </a:r>
            <a:r>
              <a:rPr lang="en-US" sz="1400" b="1" dirty="0" smtClean="0">
                <a:solidFill>
                  <a:srgbClr val="FFFFFF"/>
                </a:solidFill>
                <a:hlinkClick r:id="rId2"/>
              </a:rPr>
              <a:t>html</a:t>
            </a:r>
            <a:r>
              <a:rPr lang="en-US" sz="1400" b="1" dirty="0" smtClean="0">
                <a:solidFill>
                  <a:srgbClr val="FFFFFF"/>
                </a:solidFill>
              </a:rPr>
              <a:t>.</a:t>
            </a:r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8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genes </a:t>
            </a:r>
            <a:r>
              <a:rPr lang="en-US" smtClean="0"/>
              <a:t>affect quantitative </a:t>
            </a:r>
            <a:r>
              <a:rPr lang="en-US" dirty="0" smtClean="0"/>
              <a:t>traits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0" y="1003300"/>
            <a:ext cx="7943909" cy="5626100"/>
            <a:chOff x="838201" y="1003300"/>
            <a:chExt cx="7943909" cy="5626100"/>
          </a:xfrm>
        </p:grpSpPr>
        <p:pic>
          <p:nvPicPr>
            <p:cNvPr id="5122" name="Picture 2" descr="raph of HO HO_1512_Body_depth_marker_effects_fullsiz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1" y="1009247"/>
              <a:ext cx="7543799" cy="5543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5400000">
              <a:off x="5769005" y="3616295"/>
              <a:ext cx="5626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 smtClean="0"/>
                <a:t>Source: </a:t>
              </a:r>
              <a:r>
                <a:rPr lang="en-US" sz="1000" dirty="0" smtClean="0"/>
                <a:t>Council on Dairy Cattle Breeding (</a:t>
              </a:r>
              <a:r>
                <a:rPr lang="en-US" sz="1000" dirty="0"/>
                <a:t>https://</a:t>
              </a:r>
              <a:r>
                <a:rPr lang="en-US" sz="1000" dirty="0" err="1"/>
                <a:t>www.cdcb.us</a:t>
              </a:r>
              <a:r>
                <a:rPr lang="en-US" sz="1000" dirty="0"/>
                <a:t>/</a:t>
              </a:r>
              <a:r>
                <a:rPr lang="en-US" sz="1000" dirty="0" err="1"/>
                <a:t>Report_Data</a:t>
              </a:r>
              <a:r>
                <a:rPr lang="en-US" sz="1000" dirty="0"/>
                <a:t>/</a:t>
              </a:r>
              <a:r>
                <a:rPr lang="en-US" sz="1000" dirty="0" err="1"/>
                <a:t>Marker_Effects</a:t>
              </a:r>
              <a:r>
                <a:rPr lang="en-US" sz="1000" dirty="0"/>
                <a:t>/</a:t>
              </a:r>
              <a:r>
                <a:rPr lang="en-US" sz="1000" dirty="0" err="1"/>
                <a:t>marker_effects.cfm?Breed</a:t>
              </a:r>
              <a:r>
                <a:rPr lang="en-US" sz="1000" dirty="0"/>
                <a:t>=</a:t>
              </a:r>
              <a:r>
                <a:rPr lang="en-US" sz="1000" dirty="0" err="1"/>
                <a:t>HO&amp;Trait</a:t>
              </a:r>
              <a:r>
                <a:rPr lang="en-US" sz="1000" dirty="0"/>
                <a:t>=SCS).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80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7" t="8563" r="13289" b="8331"/>
          <a:stretch/>
        </p:blipFill>
        <p:spPr bwMode="auto">
          <a:xfrm>
            <a:off x="981075" y="1003300"/>
            <a:ext cx="6934200" cy="55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rebuchet MS" charset="0"/>
                <a:ea typeface="ＭＳ Ｐゴシック" charset="-128"/>
              </a:rPr>
              <a:t>Pleiotropy is not unusual</a:t>
            </a:r>
            <a:endParaRPr lang="en-US" altLang="en-US" dirty="0">
              <a:latin typeface="Trebuchet MS" charset="0"/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 rot="5400000">
            <a:off x="5338117" y="3585518"/>
            <a:ext cx="562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Source: </a:t>
            </a:r>
            <a:r>
              <a:rPr lang="en-US" sz="1200" dirty="0" smtClean="0"/>
              <a:t>Cole et al., 2014 (https</a:t>
            </a:r>
            <a:r>
              <a:rPr lang="en-US" sz="1200" dirty="0"/>
              <a:t>://</a:t>
            </a:r>
            <a:r>
              <a:rPr lang="en-US" sz="1200" dirty="0" err="1"/>
              <a:t>asas.org</a:t>
            </a:r>
            <a:r>
              <a:rPr lang="en-US" sz="1200" dirty="0"/>
              <a:t>/docs/default-source/</a:t>
            </a:r>
            <a:r>
              <a:rPr lang="en-US" sz="1200" dirty="0" err="1"/>
              <a:t>wcgalp</a:t>
            </a:r>
            <a:r>
              <a:rPr lang="en-US" sz="1200" dirty="0"/>
              <a:t>-proceedings-oral/304_paper_10265_manuscript_1272_0.pdf).</a:t>
            </a:r>
          </a:p>
        </p:txBody>
      </p:sp>
    </p:spTree>
    <p:extLst>
      <p:ext uri="{BB962C8B-B14F-4D97-AF65-F5344CB8AC3E}">
        <p14:creationId xmlns:p14="http://schemas.microsoft.com/office/powerpoint/2010/main" val="18230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choose what to measure?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6175"/>
            <a:ext cx="7312025" cy="4111625"/>
          </a:xfrm>
        </p:spPr>
        <p:txBody>
          <a:bodyPr/>
          <a:lstStyle/>
          <a:p>
            <a:r>
              <a:rPr lang="is-IS" dirty="0" smtClean="0"/>
              <a:t>Opportunity</a:t>
            </a:r>
          </a:p>
          <a:p>
            <a:pPr lvl="1"/>
            <a:r>
              <a:rPr lang="is-IS" dirty="0" smtClean="0"/>
              <a:t>The phenotype is easily measured using available labor and materials</a:t>
            </a:r>
          </a:p>
          <a:p>
            <a:r>
              <a:rPr lang="is-IS" dirty="0" smtClean="0"/>
              <a:t>Necessity</a:t>
            </a:r>
          </a:p>
          <a:p>
            <a:pPr lvl="1"/>
            <a:r>
              <a:rPr lang="en-US" dirty="0" smtClean="0"/>
              <a:t>The measurement is needed to solve a problem</a:t>
            </a:r>
          </a:p>
          <a:p>
            <a:r>
              <a:rPr lang="en-US" dirty="0" smtClean="0"/>
              <a:t>Novelty</a:t>
            </a:r>
          </a:p>
          <a:p>
            <a:pPr lvl="1"/>
            <a:r>
              <a:rPr lang="en-US" dirty="0" smtClean="0"/>
              <a:t>Most of us like to work on new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2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98425"/>
            <a:ext cx="8836025" cy="641350"/>
          </a:xfrm>
        </p:spPr>
        <p:txBody>
          <a:bodyPr/>
          <a:lstStyle/>
          <a:p>
            <a:r>
              <a:rPr lang="en-US" dirty="0" smtClean="0"/>
              <a:t>How carefully should we measure?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312025" cy="4111625"/>
          </a:xfrm>
        </p:spPr>
        <p:txBody>
          <a:bodyPr/>
          <a:lstStyle/>
          <a:p>
            <a:r>
              <a:rPr lang="en-US" dirty="0" smtClean="0"/>
              <a:t>Precise definitions are important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(e.g., </a:t>
            </a: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Seidenspinner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et al., 2009</a:t>
            </a:r>
            <a:r>
              <a:rPr lang="is-I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r>
              <a:rPr lang="is-IS" dirty="0" smtClean="0"/>
              <a:t>...</a:t>
            </a:r>
          </a:p>
          <a:p>
            <a:r>
              <a:rPr lang="is-IS" dirty="0" smtClean="0"/>
              <a:t>...except when they’re not </a:t>
            </a:r>
            <a:r>
              <a:rPr lang="is-I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(Waurich et al., 2011)</a:t>
            </a:r>
          </a:p>
          <a:p>
            <a:r>
              <a:rPr lang="is-IS" dirty="0" smtClean="0"/>
              <a:t>How many values do discrete scales really need?</a:t>
            </a:r>
          </a:p>
          <a:p>
            <a:r>
              <a:rPr lang="is-IS" dirty="0" smtClean="0"/>
              <a:t>Beware false precision on continuous scales!</a:t>
            </a:r>
          </a:p>
          <a:p>
            <a:r>
              <a:rPr lang="is-IS" dirty="0"/>
              <a:t>Remember P = G + E!</a:t>
            </a:r>
          </a:p>
          <a:p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17422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talking about the same thing?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312025" cy="4111625"/>
          </a:xfrm>
        </p:spPr>
        <p:txBody>
          <a:bodyPr/>
          <a:lstStyle/>
          <a:p>
            <a:r>
              <a:rPr lang="en-US" dirty="0" smtClean="0"/>
              <a:t>What do commonly used terms mean?</a:t>
            </a:r>
          </a:p>
          <a:p>
            <a:pPr lvl="1"/>
            <a:r>
              <a:rPr lang="en-US" dirty="0" smtClean="0"/>
              <a:t>“Efficiency”, “health”, “sustainability”, “welfare”</a:t>
            </a:r>
          </a:p>
          <a:p>
            <a:r>
              <a:rPr lang="en-US" dirty="0" smtClean="0"/>
              <a:t>Unlike things may be conflated</a:t>
            </a:r>
          </a:p>
          <a:p>
            <a:pPr lvl="1"/>
            <a:r>
              <a:rPr lang="en-US" dirty="0" smtClean="0"/>
              <a:t>“Lameness” versus “locomotion”</a:t>
            </a:r>
          </a:p>
          <a:p>
            <a:r>
              <a:rPr lang="en-US" dirty="0" smtClean="0"/>
              <a:t>Some formats can support general as well as detailed reports</a:t>
            </a:r>
          </a:p>
          <a:p>
            <a:pPr lvl="1"/>
            <a:r>
              <a:rPr lang="en-US" dirty="0" smtClean="0"/>
              <a:t>e.g., AGIL Format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57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312025" cy="4111625"/>
          </a:xfrm>
        </p:spPr>
        <p:txBody>
          <a:bodyPr/>
          <a:lstStyle/>
          <a:p>
            <a:r>
              <a:rPr lang="is-IS" dirty="0" smtClean="0"/>
              <a:t>Information often lacking about environments in which phenotypes are expressed</a:t>
            </a:r>
          </a:p>
          <a:p>
            <a:pPr lvl="1"/>
            <a:r>
              <a:rPr lang="is-IS" dirty="0" smtClean="0"/>
              <a:t>Where? When? How?</a:t>
            </a:r>
          </a:p>
          <a:p>
            <a:r>
              <a:rPr lang="is-IS" dirty="0" smtClean="0"/>
              <a:t>Qualitative versus quantitative descriptions</a:t>
            </a:r>
          </a:p>
          <a:p>
            <a:r>
              <a:rPr lang="is-IS" dirty="0" smtClean="0"/>
              <a:t>Phenotypes </a:t>
            </a:r>
            <a:r>
              <a:rPr lang="is-IS" dirty="0" smtClean="0"/>
              <a:t>often change over time</a:t>
            </a:r>
          </a:p>
          <a:p>
            <a:pPr lvl="1"/>
            <a:r>
              <a:rPr lang="is-IS" dirty="0" smtClean="0"/>
              <a:t>Sometimes </a:t>
            </a:r>
            <a:r>
              <a:rPr lang="is-IS" dirty="0" smtClean="0"/>
              <a:t>desirable, </a:t>
            </a:r>
            <a:r>
              <a:rPr lang="is-IS" dirty="0" smtClean="0"/>
              <a:t>sometimes </a:t>
            </a:r>
            <a:r>
              <a:rPr lang="is-IS" dirty="0" smtClean="0"/>
              <a:t>not</a:t>
            </a:r>
          </a:p>
          <a:p>
            <a:r>
              <a:rPr lang="is-IS" dirty="0" smtClean="0"/>
              <a:t>Who records the phenotypes?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274014_766683156696413_3261032309474528328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47846"/>
            <a:ext cx="7620000" cy="54864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Well, here we 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5248729" y="6229290"/>
            <a:ext cx="3742213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sz="1000" b="1" dirty="0">
                <a:solidFill>
                  <a:schemeClr val="bg1"/>
                </a:solidFill>
              </a:rPr>
              <a:t>Source: Miglior et </a:t>
            </a:r>
            <a:r>
              <a:rPr lang="en-US" sz="1000" b="1" dirty="0" smtClean="0">
                <a:solidFill>
                  <a:schemeClr val="bg1"/>
                </a:solidFill>
              </a:rPr>
              <a:t>a</a:t>
            </a:r>
            <a:r>
              <a:rPr sz="1000" b="1" dirty="0" smtClean="0">
                <a:solidFill>
                  <a:schemeClr val="bg1"/>
                </a:solidFill>
              </a:rPr>
              <a:t>l.</a:t>
            </a:r>
            <a:r>
              <a:rPr lang="en-US" sz="1000" b="1" dirty="0" smtClean="0">
                <a:solidFill>
                  <a:schemeClr val="bg1"/>
                </a:solidFill>
              </a:rPr>
              <a:t> (</a:t>
            </a:r>
            <a:r>
              <a:rPr sz="1000" b="1" dirty="0" smtClean="0">
                <a:solidFill>
                  <a:schemeClr val="bg1"/>
                </a:solidFill>
              </a:rPr>
              <a:t>2012</a:t>
            </a:r>
            <a:r>
              <a:rPr lang="en-US" sz="1000" b="1" dirty="0" smtClean="0">
                <a:solidFill>
                  <a:schemeClr val="bg1"/>
                </a:solidFill>
              </a:rPr>
              <a:t>)</a:t>
            </a:r>
            <a:endParaRPr sz="1000" b="1" dirty="0">
              <a:solidFill>
                <a:schemeClr val="bg1"/>
              </a:solidFill>
            </a:endParaRPr>
          </a:p>
        </p:txBody>
      </p:sp>
      <p:sp>
        <p:nvSpPr>
          <p:cNvPr id="71" name="Shape 71"/>
          <p:cNvSpPr>
            <a:spLocks noGrp="1"/>
          </p:cNvSpPr>
          <p:nvPr>
            <p:ph type="title" idx="4294967295"/>
          </p:nvPr>
        </p:nvSpPr>
        <p:spPr>
          <a:xfrm>
            <a:off x="152400" y="98425"/>
            <a:ext cx="8836025" cy="64135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Selection indices include many traits</a:t>
            </a:r>
            <a:r>
              <a:rPr lang="is-IS" sz="3600" dirty="0" smtClean="0">
                <a:solidFill>
                  <a:srgbClr val="FFFF00"/>
                </a:solidFill>
              </a:rPr>
              <a:t>…</a:t>
            </a:r>
            <a:endParaRPr sz="3600" dirty="0">
              <a:solidFill>
                <a:srgbClr val="FFFF0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-71415" y="1188357"/>
          <a:ext cx="9062357" cy="5017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01172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9121" name="Group 14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69059116"/>
              </p:ext>
            </p:extLst>
          </p:nvPr>
        </p:nvGraphicFramePr>
        <p:xfrm>
          <a:off x="228603" y="990600"/>
          <a:ext cx="8686797" cy="5318760"/>
        </p:xfrm>
        <a:graphic>
          <a:graphicData uri="http://schemas.openxmlformats.org/drawingml/2006/table">
            <a:tbl>
              <a:tblPr/>
              <a:tblGrid>
                <a:gridCol w="1032387"/>
                <a:gridCol w="638104"/>
                <a:gridCol w="1185051"/>
                <a:gridCol w="638104"/>
                <a:gridCol w="1078353"/>
                <a:gridCol w="744802"/>
                <a:gridCol w="1083998"/>
                <a:gridCol w="914400"/>
                <a:gridCol w="609598"/>
                <a:gridCol w="762000"/>
              </a:tblGrid>
              <a:tr h="2746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Relative emphasis on traits in index (%)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PD$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1971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MFP$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1976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CY$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1984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1994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2000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2003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2006</a:t>
                      </a:r>
                    </a:p>
                  </a:txBody>
                  <a:tcPr marL="0" marR="27432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2010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2014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Milk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52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–2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6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5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-1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Fat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48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46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45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25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21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22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23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19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22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Protein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53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43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36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33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23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16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20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PL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20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14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11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17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22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19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SCS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–6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–9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–9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–9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–10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-7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UDC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7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7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6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7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8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FLC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4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4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4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3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BDC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–4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–3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–4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–6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-5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DPR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7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9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11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7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HCR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    …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  …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   …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CCR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    …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  …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   …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1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SCE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–2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DCE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–2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 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 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CA$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6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920" y="115967"/>
            <a:ext cx="8869680" cy="584775"/>
          </a:xfrm>
        </p:spPr>
        <p:txBody>
          <a:bodyPr/>
          <a:lstStyle/>
          <a:p>
            <a:r>
              <a:rPr lang="is-IS" dirty="0" smtClean="0"/>
              <a:t>…and w</a:t>
            </a:r>
            <a:r>
              <a:rPr lang="en-US" dirty="0" smtClean="0"/>
              <a:t>e keep adding more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6289306"/>
            <a:ext cx="792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Source: AGIL, ARS, USDA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(http://</a:t>
            </a:r>
            <a:r>
              <a:rPr lang="en-US" sz="1400" b="1" dirty="0" err="1">
                <a:solidFill>
                  <a:schemeClr val="bg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aipl.arsusda.gov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/reference/nmcalc-2014.htm).</a:t>
            </a:r>
          </a:p>
        </p:txBody>
      </p:sp>
    </p:spTree>
    <p:extLst>
      <p:ext uri="{BB962C8B-B14F-4D97-AF65-F5344CB8AC3E}">
        <p14:creationId xmlns:p14="http://schemas.microsoft.com/office/powerpoint/2010/main" val="1096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dirty="0" smtClean="0"/>
              <a:t>Some recent </a:t>
            </a:r>
            <a:r>
              <a:rPr lang="en-US" dirty="0" smtClean="0"/>
              <a:t>new dairy </a:t>
            </a:r>
            <a:r>
              <a:rPr lang="en-US" dirty="0" smtClean="0"/>
              <a:t>phenotypes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312025" cy="4111625"/>
          </a:xfrm>
        </p:spPr>
        <p:txBody>
          <a:bodyPr/>
          <a:lstStyle/>
          <a:p>
            <a:r>
              <a:rPr lang="en-US" sz="2800" dirty="0"/>
              <a:t>Claw health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(Van der </a:t>
            </a:r>
            <a:r>
              <a:rPr lang="en-US" sz="2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Linde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et al., 2010)</a:t>
            </a:r>
          </a:p>
          <a:p>
            <a:r>
              <a:rPr lang="en-US" sz="2800" dirty="0"/>
              <a:t>Dairy </a:t>
            </a:r>
            <a:r>
              <a:rPr lang="en-US" sz="2800" dirty="0" smtClean="0"/>
              <a:t>cow health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(Parker Gaddis et al., 2013)</a:t>
            </a:r>
          </a:p>
          <a:p>
            <a:r>
              <a:rPr lang="en-US" sz="2800" dirty="0"/>
              <a:t>Embryonic development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(Cochran et al., 2013)</a:t>
            </a:r>
          </a:p>
          <a:p>
            <a:r>
              <a:rPr lang="en-US" sz="2800" dirty="0"/>
              <a:t>Immune response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(Thompson-Crispi et al., 2013)</a:t>
            </a:r>
          </a:p>
          <a:p>
            <a:r>
              <a:rPr lang="en-US" sz="2800" dirty="0"/>
              <a:t>Methane production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(de Haas et al., 2011)</a:t>
            </a:r>
          </a:p>
          <a:p>
            <a:r>
              <a:rPr lang="en-US" sz="2800" dirty="0"/>
              <a:t>Milk fatty </a:t>
            </a:r>
            <a:r>
              <a:rPr lang="en-US" sz="2800" dirty="0" smtClean="0"/>
              <a:t>acids </a:t>
            </a: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Soyeurt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et al., 2011)</a:t>
            </a:r>
          </a:p>
          <a:p>
            <a:r>
              <a:rPr lang="en-US" sz="2800" dirty="0"/>
              <a:t>Persistency of lactation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(Cole et al., 2009)</a:t>
            </a:r>
          </a:p>
          <a:p>
            <a:r>
              <a:rPr lang="en-US" sz="2800" dirty="0"/>
              <a:t>Rectal temperature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Dikmen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et al., 2013)</a:t>
            </a:r>
          </a:p>
          <a:p>
            <a:r>
              <a:rPr lang="en-US" sz="2800" dirty="0"/>
              <a:t>Residual feed intake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(Connor et al., 2013)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73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enough enough?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3" r="24167"/>
          <a:stretch/>
        </p:blipFill>
        <p:spPr>
          <a:xfrm>
            <a:off x="838200" y="1055077"/>
            <a:ext cx="7315200" cy="53457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6352401"/>
            <a:ext cx="632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/>
              <a:t>Source:</a:t>
            </a:r>
            <a:r>
              <a:rPr lang="en-US" sz="1200" dirty="0"/>
              <a:t> </a:t>
            </a:r>
            <a:r>
              <a:rPr lang="en-US" sz="1200" dirty="0" err="1" smtClean="0"/>
              <a:t>CattleQTLdb</a:t>
            </a:r>
            <a:r>
              <a:rPr lang="en-US" sz="1200" dirty="0"/>
              <a:t>: http://</a:t>
            </a:r>
            <a:r>
              <a:rPr lang="en-US" sz="1200" dirty="0" err="1"/>
              <a:t>www.animalgenome.org</a:t>
            </a:r>
            <a:r>
              <a:rPr lang="en-US" sz="1200" dirty="0"/>
              <a:t>/</a:t>
            </a:r>
            <a:r>
              <a:rPr lang="en-US" sz="1200" dirty="0" err="1"/>
              <a:t>cgi</a:t>
            </a:r>
            <a:r>
              <a:rPr lang="en-US" sz="1200" dirty="0"/>
              <a:t>-bin/</a:t>
            </a:r>
            <a:r>
              <a:rPr lang="en-US" sz="1200" dirty="0" err="1"/>
              <a:t>QTLdb</a:t>
            </a:r>
            <a:r>
              <a:rPr lang="en-US" sz="1200" dirty="0"/>
              <a:t>/BT/summary.</a:t>
            </a:r>
          </a:p>
        </p:txBody>
      </p:sp>
      <p:sp>
        <p:nvSpPr>
          <p:cNvPr id="7" name="Rectangle 6"/>
          <p:cNvSpPr/>
          <p:nvPr/>
        </p:nvSpPr>
        <p:spPr>
          <a:xfrm>
            <a:off x="2421413" y="2967335"/>
            <a:ext cx="43011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505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phenotypes!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Digression – How many QTL, did you say?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2025" cy="41116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there really are </a:t>
            </a:r>
            <a:r>
              <a:rPr lang="en-US" dirty="0" smtClean="0">
                <a:solidFill>
                  <a:srgbClr val="00FF00"/>
                </a:solidFill>
              </a:rPr>
              <a:t>1,148</a:t>
            </a:r>
            <a:r>
              <a:rPr lang="en-US" dirty="0" smtClean="0"/>
              <a:t> calving ease QTL, then:</a:t>
            </a:r>
          </a:p>
          <a:p>
            <a:r>
              <a:rPr lang="en-US" dirty="0" smtClean="0"/>
              <a:t>What really *is* a QTL?</a:t>
            </a:r>
          </a:p>
          <a:p>
            <a:r>
              <a:rPr lang="en-US" dirty="0" smtClean="0"/>
              <a:t>Is Bayes B actually so objectionable after all?</a:t>
            </a:r>
          </a:p>
          <a:p>
            <a:r>
              <a:rPr lang="en-US" dirty="0" smtClean="0"/>
              <a:t>What should </a:t>
            </a:r>
            <a:r>
              <a:rPr lang="en-US" dirty="0" smtClean="0"/>
              <a:t>we really </a:t>
            </a:r>
            <a:r>
              <a:rPr lang="en-US" dirty="0" smtClean="0"/>
              <a:t>be selecting for?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sense of 505 cattle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312025" cy="4111625"/>
          </a:xfrm>
        </p:spPr>
        <p:txBody>
          <a:bodyPr/>
          <a:lstStyle/>
          <a:p>
            <a:r>
              <a:rPr lang="en-US" dirty="0" smtClean="0"/>
              <a:t>Ontologies</a:t>
            </a:r>
            <a:r>
              <a:rPr lang="is-IS" dirty="0" smtClean="0"/>
              <a:t> organize traits by their meaning and relationship(s) to one another</a:t>
            </a:r>
          </a:p>
          <a:p>
            <a:r>
              <a:rPr lang="is-IS" dirty="0" smtClean="0"/>
              <a:t>Hughes et al. (2008</a:t>
            </a:r>
            <a:r>
              <a:rPr lang="it-IT" dirty="0" smtClean="0"/>
              <a:t>) </a:t>
            </a:r>
            <a:r>
              <a:rPr lang="it-IT" dirty="0" err="1" smtClean="0"/>
              <a:t>reported</a:t>
            </a:r>
            <a:r>
              <a:rPr lang="it-IT" dirty="0" smtClean="0"/>
              <a:t> on the </a:t>
            </a:r>
            <a:r>
              <a:rPr lang="it-IT" dirty="0" err="1" smtClean="0"/>
              <a:t>Animal</a:t>
            </a:r>
            <a:r>
              <a:rPr lang="it-IT" dirty="0" smtClean="0"/>
              <a:t> Trait </a:t>
            </a:r>
            <a:r>
              <a:rPr lang="it-IT" dirty="0" err="1" smtClean="0"/>
              <a:t>Ontology</a:t>
            </a:r>
            <a:r>
              <a:rPr lang="it-IT" dirty="0" smtClean="0"/>
              <a:t> </a:t>
            </a:r>
            <a:r>
              <a:rPr lang="it-IT" dirty="0" err="1" smtClean="0"/>
              <a:t>project</a:t>
            </a:r>
            <a:endParaRPr lang="it-IT" dirty="0" smtClean="0"/>
          </a:p>
          <a:p>
            <a:pPr lvl="1"/>
            <a:r>
              <a:rPr lang="it-IT" dirty="0" smtClean="0"/>
              <a:t>The </a:t>
            </a:r>
            <a:r>
              <a:rPr lang="it-IT" dirty="0" err="1" smtClean="0"/>
              <a:t>Livestock</a:t>
            </a:r>
            <a:r>
              <a:rPr lang="it-IT" dirty="0" smtClean="0"/>
              <a:t> Product Trait </a:t>
            </a:r>
            <a:r>
              <a:rPr lang="it-IT" dirty="0" err="1" smtClean="0"/>
              <a:t>Ontology</a:t>
            </a:r>
            <a:r>
              <a:rPr lang="it-IT" dirty="0" smtClean="0"/>
              <a:t> </a:t>
            </a:r>
            <a:r>
              <a:rPr lang="it-IT" dirty="0" err="1" smtClean="0"/>
              <a:t>includes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00FF00"/>
                </a:solidFill>
              </a:rPr>
              <a:t>473</a:t>
            </a:r>
            <a:r>
              <a:rPr lang="it-IT" dirty="0" smtClean="0"/>
              <a:t> </a:t>
            </a:r>
            <a:r>
              <a:rPr lang="it-IT" dirty="0" err="1" smtClean="0"/>
              <a:t>terms</a:t>
            </a:r>
            <a:endParaRPr lang="it-IT" dirty="0" smtClean="0"/>
          </a:p>
          <a:p>
            <a:r>
              <a:rPr lang="it-IT" dirty="0" err="1" smtClean="0"/>
              <a:t>Who</a:t>
            </a:r>
            <a:r>
              <a:rPr lang="it-IT" dirty="0" smtClean="0"/>
              <a:t> </a:t>
            </a:r>
            <a:r>
              <a:rPr lang="it-IT" dirty="0" err="1" smtClean="0"/>
              <a:t>uses</a:t>
            </a:r>
            <a:r>
              <a:rPr lang="it-IT" dirty="0" smtClean="0"/>
              <a:t>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structures</a:t>
            </a:r>
            <a:r>
              <a:rPr lang="it-IT" dirty="0" smtClean="0"/>
              <a:t>?</a:t>
            </a:r>
            <a:endParaRPr lang="is-IS" dirty="0" smtClean="0"/>
          </a:p>
          <a:p>
            <a:pPr lvl="1"/>
            <a:r>
              <a:rPr lang="is-IS" dirty="0" smtClean="0"/>
              <a:t>Should ontology I</a:t>
            </a:r>
            <a:r>
              <a:rPr lang="en-US" dirty="0" smtClean="0"/>
              <a:t>D</a:t>
            </a:r>
            <a:r>
              <a:rPr lang="is-IS" dirty="0" smtClean="0"/>
              <a:t>s be used to identify phenotypes in manuscripts?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1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ontology: milk SCC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9" t="6318" r="469" b="-12"/>
          <a:stretch/>
        </p:blipFill>
        <p:spPr>
          <a:xfrm>
            <a:off x="341312" y="1143000"/>
            <a:ext cx="8458200" cy="4953000"/>
          </a:xfrm>
        </p:spPr>
      </p:pic>
      <p:sp>
        <p:nvSpPr>
          <p:cNvPr id="5" name="TextBox 4"/>
          <p:cNvSpPr txBox="1"/>
          <p:nvPr/>
        </p:nvSpPr>
        <p:spPr>
          <a:xfrm>
            <a:off x="457200" y="6047601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Source:</a:t>
            </a:r>
            <a:r>
              <a:rPr lang="en-US" sz="1200" dirty="0" smtClean="0"/>
              <a:t> Livestock Production Trait </a:t>
            </a:r>
            <a:r>
              <a:rPr lang="en-US" sz="1200" dirty="0"/>
              <a:t>Ontology (http://</a:t>
            </a:r>
            <a:r>
              <a:rPr lang="en-US" sz="1200" dirty="0" err="1"/>
              <a:t>www.animalgenome.org</a:t>
            </a:r>
            <a:r>
              <a:rPr lang="en-US" sz="1200" dirty="0"/>
              <a:t>/</a:t>
            </a:r>
            <a:r>
              <a:rPr lang="en-US" sz="1200" dirty="0" err="1"/>
              <a:t>cgi</a:t>
            </a:r>
            <a:r>
              <a:rPr lang="en-US" sz="1200" dirty="0"/>
              <a:t>-bin/</a:t>
            </a:r>
            <a:r>
              <a:rPr lang="en-US" sz="1200" dirty="0" err="1"/>
              <a:t>amido</a:t>
            </a:r>
            <a:r>
              <a:rPr lang="en-US" sz="1200" dirty="0"/>
              <a:t>/</a:t>
            </a:r>
            <a:r>
              <a:rPr lang="en-US" sz="1200" dirty="0" err="1"/>
              <a:t>term-details.cgi?term</a:t>
            </a:r>
            <a:r>
              <a:rPr lang="en-US" sz="1200" dirty="0"/>
              <a:t>=LPT:0010379&amp;session_id=9913amigo1461982176).</a:t>
            </a:r>
          </a:p>
        </p:txBody>
      </p:sp>
    </p:spTree>
    <p:extLst>
      <p:ext uri="{BB962C8B-B14F-4D97-AF65-F5344CB8AC3E}">
        <p14:creationId xmlns:p14="http://schemas.microsoft.com/office/powerpoint/2010/main" val="196531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gets to define phenotypes?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312025" cy="4111625"/>
          </a:xfrm>
        </p:spPr>
        <p:txBody>
          <a:bodyPr/>
          <a:lstStyle/>
          <a:p>
            <a:r>
              <a:rPr lang="is-IS" dirty="0" smtClean="0"/>
              <a:t>Anyone willing to take the time?</a:t>
            </a:r>
          </a:p>
          <a:p>
            <a:pPr lvl="1"/>
            <a:r>
              <a:rPr lang="is-IS" dirty="0" smtClean="0"/>
              <a:t>Just because you define it does not mean people will use it</a:t>
            </a:r>
          </a:p>
          <a:p>
            <a:r>
              <a:rPr lang="is-IS" dirty="0" smtClean="0"/>
              <a:t>International standards bodies</a:t>
            </a:r>
          </a:p>
          <a:p>
            <a:pPr lvl="1"/>
            <a:r>
              <a:rPr lang="en-US" dirty="0" smtClean="0"/>
              <a:t>ICAR Working Group on Functional Traits</a:t>
            </a:r>
          </a:p>
          <a:p>
            <a:r>
              <a:rPr lang="is-IS" dirty="0" smtClean="0"/>
              <a:t>Are we comfortable with proprietary phenotypes?</a:t>
            </a:r>
          </a:p>
          <a:p>
            <a:pPr lvl="1"/>
            <a:r>
              <a:rPr lang="is-IS" dirty="0" smtClean="0"/>
              <a:t>Does it matter?</a:t>
            </a:r>
          </a:p>
        </p:txBody>
      </p:sp>
    </p:spTree>
    <p:extLst>
      <p:ext uri="{BB962C8B-B14F-4D97-AF65-F5344CB8AC3E}">
        <p14:creationId xmlns:p14="http://schemas.microsoft.com/office/powerpoint/2010/main" val="4658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definitions exist </a:t>
            </a:r>
            <a:r>
              <a:rPr lang="en-US" dirty="0" smtClean="0"/>
              <a:t>for </a:t>
            </a:r>
            <a:r>
              <a:rPr lang="en-US" dirty="0" smtClean="0"/>
              <a:t>recessives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6047601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/>
              <a:t>Source:</a:t>
            </a:r>
            <a:r>
              <a:rPr lang="en-US" sz="1200" dirty="0"/>
              <a:t> OMIA 001697-9913 : Abortion due to haplotype JH1 in </a:t>
            </a:r>
            <a:r>
              <a:rPr lang="en-US" sz="1200" i="1" dirty="0" err="1"/>
              <a:t>Bos</a:t>
            </a:r>
            <a:r>
              <a:rPr lang="en-US" sz="1200" i="1" dirty="0"/>
              <a:t> </a:t>
            </a:r>
            <a:r>
              <a:rPr lang="en-US" sz="1200" i="1" dirty="0" err="1"/>
              <a:t>taurus</a:t>
            </a:r>
            <a:r>
              <a:rPr lang="en-US" sz="1200" dirty="0"/>
              <a:t> (http://</a:t>
            </a:r>
            <a:r>
              <a:rPr lang="en-US" sz="1200" dirty="0" err="1"/>
              <a:t>omia.angis.org.au</a:t>
            </a:r>
            <a:r>
              <a:rPr lang="en-US" sz="1200" dirty="0"/>
              <a:t>/OMIA1697/9913/</a:t>
            </a:r>
            <a:r>
              <a:rPr lang="en-US" sz="1200" dirty="0" smtClean="0"/>
              <a:t>).</a:t>
            </a:r>
            <a:endParaRPr lang="en-US" sz="1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5" t="11119" r="15227"/>
          <a:stretch/>
        </p:blipFill>
        <p:spPr>
          <a:xfrm>
            <a:off x="1295400" y="1021980"/>
            <a:ext cx="6324600" cy="5055287"/>
          </a:xfrm>
        </p:spPr>
      </p:pic>
    </p:spTree>
    <p:extLst>
      <p:ext uri="{BB962C8B-B14F-4D97-AF65-F5344CB8AC3E}">
        <p14:creationId xmlns:p14="http://schemas.microsoft.com/office/powerpoint/2010/main" val="52973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dirty="0"/>
              <a:t>Why do we need </a:t>
            </a:r>
            <a:r>
              <a:rPr lang="en-US"/>
              <a:t>new </a:t>
            </a:r>
            <a:r>
              <a:rPr lang="en-US" smtClean="0"/>
              <a:t>traits?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371600"/>
            <a:ext cx="7921625" cy="4340225"/>
          </a:xfrm>
        </p:spPr>
        <p:txBody>
          <a:bodyPr/>
          <a:lstStyle/>
          <a:p>
            <a:r>
              <a:rPr lang="en-US" dirty="0"/>
              <a:t>Changes in production economics</a:t>
            </a:r>
          </a:p>
          <a:p>
            <a:r>
              <a:rPr lang="en-US" dirty="0"/>
              <a:t>Technology </a:t>
            </a:r>
            <a:r>
              <a:rPr lang="en-US" dirty="0" smtClean="0"/>
              <a:t>produces new </a:t>
            </a:r>
            <a:r>
              <a:rPr lang="en-US" dirty="0"/>
              <a:t>phenotypes</a:t>
            </a:r>
          </a:p>
          <a:p>
            <a:r>
              <a:rPr lang="en-US" dirty="0"/>
              <a:t>Better understanding of biology</a:t>
            </a:r>
          </a:p>
          <a:p>
            <a:r>
              <a:rPr lang="en-US" dirty="0"/>
              <a:t>Recent review by Egger-Danner et al</a:t>
            </a:r>
            <a:r>
              <a:rPr lang="en-US" dirty="0" smtClean="0"/>
              <a:t>.</a:t>
            </a:r>
            <a:endParaRPr lang="en-US" i="1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37" y="4191000"/>
            <a:ext cx="6657163" cy="228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7803" y="1752600"/>
            <a:ext cx="7183197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This is a fancy way of saying that selection objectives change!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6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 flipV="1">
            <a:off x="2359273" y="2110154"/>
            <a:ext cx="2174627" cy="400538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2359273" y="2110154"/>
            <a:ext cx="2174627" cy="400538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1289538" y="1905000"/>
            <a:ext cx="3165231" cy="722923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rebuchet MS" charset="0"/>
              </a:rPr>
              <a:t>What is a phenotype</a:t>
            </a:r>
            <a:r>
              <a:rPr lang="en-GB" dirty="0" smtClean="0">
                <a:latin typeface="Trebuchet MS" charset="0"/>
              </a:rPr>
              <a:t>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characteristic or property of an animal that we can observe and measure</a:t>
            </a:r>
          </a:p>
          <a:p>
            <a:r>
              <a:rPr lang="en-US" dirty="0" smtClean="0"/>
              <a:t>Early selection probably was based on coat color and pattern</a:t>
            </a:r>
          </a:p>
          <a:p>
            <a:r>
              <a:rPr lang="en-US" dirty="0" smtClean="0"/>
              <a:t>Later, milk and butterfat were used</a:t>
            </a:r>
          </a:p>
          <a:p>
            <a:r>
              <a:rPr lang="en-US" dirty="0" smtClean="0"/>
              <a:t>Now, we measure many things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801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232230"/>
            <a:ext cx="8153400" cy="5168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 smtClean="0">
                <a:latin typeface="Trebuchet MS" charset="0"/>
              </a:rPr>
              <a:t>Low-dimensionality</a:t>
            </a:r>
          </a:p>
          <a:p>
            <a:pPr marL="1016000" lvl="1" indent="-273050"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dirty="0" smtClean="0">
                <a:latin typeface="Trebuchet MS" charset="0"/>
              </a:rPr>
              <a:t>Usually </a:t>
            </a:r>
            <a:r>
              <a:rPr lang="en-GB" sz="2800" dirty="0" smtClean="0">
                <a:solidFill>
                  <a:srgbClr val="FFFF00"/>
                </a:solidFill>
                <a:latin typeface="Trebuchet MS" charset="0"/>
              </a:rPr>
              <a:t>few</a:t>
            </a:r>
            <a:r>
              <a:rPr lang="en-GB" sz="2800" dirty="0" smtClean="0">
                <a:latin typeface="Trebuchet MS" charset="0"/>
              </a:rPr>
              <a:t> observations per lactation</a:t>
            </a:r>
          </a:p>
          <a:p>
            <a:pPr marL="1016000" lvl="1" indent="-273050"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dirty="0" smtClean="0">
                <a:latin typeface="Trebuchet MS" charset="0"/>
              </a:rPr>
              <a:t>Close </a:t>
            </a:r>
            <a:r>
              <a:rPr lang="en-GB" sz="2800" dirty="0" smtClean="0">
                <a:solidFill>
                  <a:srgbClr val="FFFF00"/>
                </a:solidFill>
                <a:latin typeface="Trebuchet MS" charset="0"/>
              </a:rPr>
              <a:t>correspondence</a:t>
            </a:r>
            <a:r>
              <a:rPr lang="en-GB" sz="2800" dirty="0" smtClean="0">
                <a:latin typeface="Trebuchet MS" charset="0"/>
              </a:rPr>
              <a:t> of phenotypes with values measured</a:t>
            </a:r>
          </a:p>
          <a:p>
            <a:pPr marL="1016000" lvl="1" indent="-273050"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dirty="0" smtClean="0">
                <a:latin typeface="Trebuchet MS" charset="0"/>
              </a:rPr>
              <a:t>Easy </a:t>
            </a:r>
            <a:r>
              <a:rPr lang="en-GB" sz="2800" dirty="0" smtClean="0">
                <a:solidFill>
                  <a:srgbClr val="FFFF00"/>
                </a:solidFill>
                <a:latin typeface="Trebuchet MS" charset="0"/>
              </a:rPr>
              <a:t>transmission</a:t>
            </a:r>
            <a:r>
              <a:rPr lang="en-GB" sz="2800" dirty="0" smtClean="0">
                <a:latin typeface="Trebuchet MS" charset="0"/>
              </a:rPr>
              <a:t> and </a:t>
            </a:r>
            <a:r>
              <a:rPr lang="en-GB" sz="2800" dirty="0" smtClean="0">
                <a:solidFill>
                  <a:srgbClr val="FFFF00"/>
                </a:solidFill>
                <a:latin typeface="Trebuchet MS" charset="0"/>
              </a:rPr>
              <a:t>storage</a:t>
            </a:r>
          </a:p>
          <a:p>
            <a:pPr lvl="1" indent="0"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buSzPct val="45000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endParaRPr lang="en-GB" sz="2800" b="1" dirty="0">
              <a:latin typeface="Trebuchet MS" charset="0"/>
            </a:endParaRPr>
          </a:p>
          <a:p>
            <a:pPr lvl="1" indent="0"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buSzPct val="45000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endParaRPr lang="en-GB" sz="2800" b="1" dirty="0" smtClean="0">
              <a:latin typeface="Trebuchet MS" charset="0"/>
            </a:endParaRPr>
          </a:p>
        </p:txBody>
      </p:sp>
      <p:pic>
        <p:nvPicPr>
          <p:cNvPr id="4" name="Picture 3" descr="Screen Shot 2014-05-14 at 8.26.32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1" r="20912" b="63846"/>
          <a:stretch/>
        </p:blipFill>
        <p:spPr>
          <a:xfrm>
            <a:off x="104634" y="4467369"/>
            <a:ext cx="8915400" cy="168244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current phenotypes look like?</a:t>
            </a:r>
          </a:p>
        </p:txBody>
      </p:sp>
    </p:spTree>
    <p:extLst>
      <p:ext uri="{BB962C8B-B14F-4D97-AF65-F5344CB8AC3E}">
        <p14:creationId xmlns:p14="http://schemas.microsoft.com/office/powerpoint/2010/main" val="9473164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new phenotypes look like?</a:t>
            </a:r>
            <a:endParaRPr lang="en-US" dirty="0"/>
          </a:p>
        </p:txBody>
      </p:sp>
      <p:pic>
        <p:nvPicPr>
          <p:cNvPr id="4" name="Picture 3" descr="Screen Shot 2014-05-13 at 9.28.4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00"/>
          <a:stretch/>
        </p:blipFill>
        <p:spPr>
          <a:xfrm>
            <a:off x="102843" y="4419600"/>
            <a:ext cx="8915400" cy="2116282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33400" y="1232230"/>
            <a:ext cx="8153400" cy="5168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 smtClean="0">
                <a:latin typeface="Trebuchet MS" charset="0"/>
              </a:rPr>
              <a:t>High dimensionality</a:t>
            </a:r>
          </a:p>
          <a:p>
            <a:pPr marL="1016000" lvl="1" indent="-273050"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dirty="0" smtClean="0">
                <a:latin typeface="Trebuchet MS" charset="0"/>
              </a:rPr>
              <a:t>Ex.: MIR produces </a:t>
            </a:r>
            <a:r>
              <a:rPr lang="en-GB" sz="2800" dirty="0" smtClean="0">
                <a:solidFill>
                  <a:srgbClr val="FFFF00"/>
                </a:solidFill>
                <a:latin typeface="Trebuchet MS" charset="0"/>
              </a:rPr>
              <a:t>1,060</a:t>
            </a:r>
            <a:r>
              <a:rPr lang="en-GB" sz="2800" dirty="0" smtClean="0">
                <a:latin typeface="Trebuchet MS" charset="0"/>
              </a:rPr>
              <a:t> points/obs.</a:t>
            </a:r>
          </a:p>
          <a:p>
            <a:pPr marL="1016000" lvl="1" indent="-273050"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dirty="0" smtClean="0">
                <a:solidFill>
                  <a:srgbClr val="FFFF00"/>
                </a:solidFill>
                <a:latin typeface="Trebuchet MS" charset="0"/>
              </a:rPr>
              <a:t>Disconnect</a:t>
            </a:r>
            <a:r>
              <a:rPr lang="en-GB" sz="2800" dirty="0" smtClean="0">
                <a:latin typeface="Trebuchet MS" charset="0"/>
              </a:rPr>
              <a:t> between phenotype and measurement</a:t>
            </a:r>
          </a:p>
          <a:p>
            <a:pPr marL="1016000" lvl="1" indent="-273050"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dirty="0" smtClean="0">
                <a:solidFill>
                  <a:srgbClr val="FFFF00"/>
                </a:solidFill>
                <a:latin typeface="Trebuchet MS" charset="0"/>
              </a:rPr>
              <a:t>More resources </a:t>
            </a:r>
            <a:r>
              <a:rPr lang="en-GB" sz="2800" dirty="0" smtClean="0">
                <a:latin typeface="Trebuchet MS" charset="0"/>
              </a:rPr>
              <a:t>needed for transmission, storage, and analysis</a:t>
            </a:r>
          </a:p>
        </p:txBody>
      </p:sp>
    </p:spTree>
    <p:extLst>
      <p:ext uri="{BB962C8B-B14F-4D97-AF65-F5344CB8AC3E}">
        <p14:creationId xmlns:p14="http://schemas.microsoft.com/office/powerpoint/2010/main" val="19311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1373" y="5410200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low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0773" y="5410200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high</a:t>
            </a:r>
            <a:endParaRPr 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1034179" y="4232781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low</a:t>
            </a: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985287" y="2015059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high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853291" y="2930530"/>
            <a:ext cx="33139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+mn-lt"/>
              </a:rPr>
              <a:t>Phenotypic correlation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  <a:latin typeface="+mn-lt"/>
              </a:rPr>
              <a:t>with existing traits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113335"/>
              </p:ext>
            </p:extLst>
          </p:nvPr>
        </p:nvGraphicFramePr>
        <p:xfrm>
          <a:off x="1600200" y="990600"/>
          <a:ext cx="60960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2209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11924" y="1525110"/>
            <a:ext cx="283548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Novel phenotypes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include some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new information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3043" y="3733800"/>
            <a:ext cx="283548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Novel phenotypes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include much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new information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7875" y="3733800"/>
            <a:ext cx="283548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Novel phenotypes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contain 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some</a:t>
            </a:r>
            <a:endParaRPr lang="en-US" b="1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new information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42162" y="1525110"/>
            <a:ext cx="283548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Novel phenotypes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contain 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little</a:t>
            </a:r>
            <a:endParaRPr lang="en-US" b="1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new information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26587" y="5791200"/>
            <a:ext cx="36695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+mn-lt"/>
              </a:rPr>
              <a:t>Genetic correlation with 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  <a:latin typeface="+mn-lt"/>
              </a:rPr>
              <a:t>existing traits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</a:t>
            </a:r>
            <a:r>
              <a:rPr lang="en-US" dirty="0" smtClean="0"/>
              <a:t>traits should </a:t>
            </a:r>
            <a:r>
              <a:rPr lang="en-US" dirty="0"/>
              <a:t>add </a:t>
            </a:r>
            <a:r>
              <a:rPr lang="en-US" dirty="0" smtClean="0"/>
              <a:t>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7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" name="Table 163"/>
          <p:cNvGraphicFramePr/>
          <p:nvPr/>
        </p:nvGraphicFramePr>
        <p:xfrm>
          <a:off x="1600200" y="1143000"/>
          <a:ext cx="6096000" cy="4495800"/>
        </p:xfrm>
        <a:graphic>
          <a:graphicData uri="http://schemas.openxmlformats.org/drawingml/2006/table">
            <a:tbl>
              <a:tblPr firstRow="1" bandRow="1"/>
              <a:tblGrid>
                <a:gridCol w="3048000"/>
                <a:gridCol w="3048000"/>
              </a:tblGrid>
              <a:tr h="2286000">
                <a:tc>
                  <a:txBody>
                    <a:bodyPr/>
                    <a:lstStyle/>
                    <a:p>
                      <a:pPr lvl="0" algn="l" defTabSz="9144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38100">
                      <a:solidFill>
                        <a:srgbClr val="FFFFFF"/>
                      </a:solidFill>
                      <a:round/>
                    </a:lnL>
                    <a:lnR w="381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38100">
                      <a:solidFill>
                        <a:srgbClr val="FFFFFF"/>
                      </a:solidFill>
                      <a:round/>
                    </a:lnL>
                    <a:lnR w="381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FFFF00"/>
                    </a:solidFill>
                  </a:tcPr>
                </a:tc>
              </a:tr>
              <a:tr h="2209800"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endParaRPr dirty="0"/>
                    </a:p>
                  </a:txBody>
                  <a:tcPr marL="45720" marR="45720" horzOverflow="overflow">
                    <a:lnL w="38100">
                      <a:solidFill>
                        <a:srgbClr val="FFFFFF"/>
                      </a:solidFill>
                      <a:round/>
                    </a:lnL>
                    <a:lnR w="381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endParaRPr dirty="0"/>
                    </a:p>
                  </a:txBody>
                  <a:tcPr marL="45720" marR="45720" horzOverflow="overflow">
                    <a:lnL w="38100">
                      <a:solidFill>
                        <a:srgbClr val="FFFFFF"/>
                      </a:solidFill>
                      <a:round/>
                    </a:lnL>
                    <a:lnR w="381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64" name="Shape 164"/>
          <p:cNvSpPr/>
          <p:nvPr/>
        </p:nvSpPr>
        <p:spPr>
          <a:xfrm>
            <a:off x="2731372" y="5710535"/>
            <a:ext cx="57804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  <a:latin typeface="+mn-lt"/>
              </a:rPr>
              <a:t>low</a:t>
            </a:r>
          </a:p>
        </p:txBody>
      </p:sp>
      <p:sp>
        <p:nvSpPr>
          <p:cNvPr id="165" name="Shape 165"/>
          <p:cNvSpPr/>
          <p:nvPr/>
        </p:nvSpPr>
        <p:spPr>
          <a:xfrm>
            <a:off x="5550773" y="5715000"/>
            <a:ext cx="67101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  <a:latin typeface="+mn-lt"/>
              </a:rPr>
              <a:t>high</a:t>
            </a:r>
          </a:p>
        </p:txBody>
      </p:sp>
      <p:sp>
        <p:nvSpPr>
          <p:cNvPr id="166" name="Shape 166"/>
          <p:cNvSpPr/>
          <p:nvPr/>
        </p:nvSpPr>
        <p:spPr>
          <a:xfrm>
            <a:off x="3044460" y="6143769"/>
            <a:ext cx="30338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00"/>
                </a:solidFill>
                <a:latin typeface="+mn-lt"/>
              </a:rPr>
              <a:t>Cost of measurement</a:t>
            </a:r>
          </a:p>
        </p:txBody>
      </p:sp>
      <p:sp>
        <p:nvSpPr>
          <p:cNvPr id="167" name="Shape 167"/>
          <p:cNvSpPr/>
          <p:nvPr/>
        </p:nvSpPr>
        <p:spPr>
          <a:xfrm rot="16200000">
            <a:off x="991849" y="4453250"/>
            <a:ext cx="57804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  <a:latin typeface="+mn-lt"/>
              </a:rPr>
              <a:t>low</a:t>
            </a:r>
          </a:p>
        </p:txBody>
      </p:sp>
      <p:sp>
        <p:nvSpPr>
          <p:cNvPr id="168" name="Shape 168"/>
          <p:cNvSpPr/>
          <p:nvPr/>
        </p:nvSpPr>
        <p:spPr>
          <a:xfrm rot="16200000">
            <a:off x="945361" y="2244349"/>
            <a:ext cx="67101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  <a:latin typeface="+mn-lt"/>
              </a:rPr>
              <a:t>high</a:t>
            </a:r>
          </a:p>
        </p:txBody>
      </p:sp>
      <p:sp>
        <p:nvSpPr>
          <p:cNvPr id="169" name="Shape 169"/>
          <p:cNvSpPr/>
          <p:nvPr/>
        </p:nvSpPr>
        <p:spPr>
          <a:xfrm rot="16200000">
            <a:off x="-556227" y="3267596"/>
            <a:ext cx="275979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00"/>
                </a:solidFill>
                <a:latin typeface="+mn-lt"/>
              </a:rPr>
              <a:t>Value of phenotype</a:t>
            </a:r>
          </a:p>
        </p:txBody>
      </p:sp>
      <p:sp>
        <p:nvSpPr>
          <p:cNvPr id="170" name="Shape 170"/>
          <p:cNvSpPr/>
          <p:nvPr/>
        </p:nvSpPr>
        <p:spPr>
          <a:xfrm>
            <a:off x="2209449" y="2133600"/>
            <a:ext cx="167449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 dirty="0">
                <a:solidFill>
                  <a:schemeClr val="tx1"/>
                </a:solidFill>
                <a:latin typeface="+mn-lt"/>
              </a:rPr>
              <a:t>(milk yield)</a:t>
            </a:r>
          </a:p>
        </p:txBody>
      </p:sp>
      <p:sp>
        <p:nvSpPr>
          <p:cNvPr id="171" name="Shape 171"/>
          <p:cNvSpPr/>
          <p:nvPr/>
        </p:nvSpPr>
        <p:spPr>
          <a:xfrm>
            <a:off x="4970215" y="4191000"/>
            <a:ext cx="240230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greenhouse gas</a:t>
            </a:r>
            <a:br>
              <a:rPr lang="en-US" sz="2400" dirty="0" smtClean="0">
                <a:solidFill>
                  <a:schemeClr val="tx1"/>
                </a:solidFill>
                <a:latin typeface="+mn-lt"/>
              </a:rPr>
            </a:b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emissions</a:t>
            </a:r>
            <a:r>
              <a:rPr sz="2400" dirty="0" smtClean="0">
                <a:solidFill>
                  <a:schemeClr val="tx1"/>
                </a:solidFill>
                <a:latin typeface="+mn-lt"/>
              </a:rPr>
              <a:t>)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5195148" y="2133600"/>
            <a:ext cx="189891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 dirty="0">
                <a:solidFill>
                  <a:schemeClr val="tx1"/>
                </a:solidFill>
                <a:latin typeface="+mn-lt"/>
              </a:rPr>
              <a:t>(feed intake)</a:t>
            </a:r>
          </a:p>
        </p:txBody>
      </p:sp>
      <p:sp>
        <p:nvSpPr>
          <p:cNvPr id="173" name="Shape 173"/>
          <p:cNvSpPr/>
          <p:nvPr/>
        </p:nvSpPr>
        <p:spPr>
          <a:xfrm>
            <a:off x="2036714" y="4343400"/>
            <a:ext cx="216501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 dirty="0">
                <a:solidFill>
                  <a:schemeClr val="tx1"/>
                </a:solidFill>
                <a:latin typeface="+mn-lt"/>
              </a:rPr>
              <a:t>(conformation)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traits should have </a:t>
            </a:r>
            <a:r>
              <a:rPr lang="en-US" dirty="0" smtClean="0"/>
              <a:t>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“P” matter in the genomics era?</a:t>
            </a:r>
            <a:endParaRPr lang="en-US" dirty="0"/>
          </a:p>
        </p:txBody>
      </p:sp>
      <p:sp>
        <p:nvSpPr>
          <p:cNvPr id="100249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265396"/>
            <a:ext cx="8226425" cy="4678204"/>
          </a:xfrm>
        </p:spPr>
        <p:txBody>
          <a:bodyPr/>
          <a:lstStyle/>
          <a:p>
            <a:pPr>
              <a:lnSpc>
                <a:spcPts val="3200"/>
              </a:lnSpc>
              <a:spcBef>
                <a:spcPts val="0"/>
              </a:spcBef>
              <a:spcAft>
                <a:spcPts val="2700"/>
              </a:spcAft>
            </a:pPr>
            <a:r>
              <a:rPr lang="en-AU" sz="2800" dirty="0" smtClean="0"/>
              <a:t>An animal’s genotype is good for all traits </a:t>
            </a:r>
            <a:endParaRPr lang="en-US" sz="2800" dirty="0" smtClean="0"/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2700"/>
              </a:spcAft>
            </a:pPr>
            <a:r>
              <a:rPr lang="en-US" sz="2800" dirty="0" smtClean="0"/>
              <a:t>Traditional evaluations are required for accurate estimates of SNP </a:t>
            </a:r>
            <a:r>
              <a:rPr lang="en-US" sz="2800" dirty="0" smtClean="0"/>
              <a:t>effects</a:t>
            </a:r>
            <a:r>
              <a:rPr lang="is-IS" sz="2800" dirty="0" smtClean="0"/>
              <a:t>…</a:t>
            </a:r>
            <a:endParaRPr lang="en-US" sz="2800" dirty="0" smtClean="0"/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2700"/>
              </a:spcAft>
            </a:pPr>
            <a:r>
              <a:rPr lang="is-IS" sz="2800" dirty="0" smtClean="0"/>
              <a:t>…but </a:t>
            </a:r>
            <a:r>
              <a:rPr lang="en-US" sz="2800" dirty="0" smtClean="0"/>
              <a:t>evaluations are </a:t>
            </a:r>
            <a:r>
              <a:rPr lang="en-US" sz="2800" dirty="0" smtClean="0"/>
              <a:t>not currently available </a:t>
            </a:r>
            <a:r>
              <a:rPr lang="en-US" sz="2800" dirty="0" smtClean="0"/>
              <a:t>for many new traits, e.g., feed </a:t>
            </a:r>
            <a:r>
              <a:rPr lang="en-US" sz="2800" dirty="0" smtClean="0"/>
              <a:t>efficiency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2700"/>
              </a:spcAft>
            </a:pPr>
            <a:r>
              <a:rPr lang="en-US" sz="2800" dirty="0" smtClean="0"/>
              <a:t>Research populations could provide data for traits that are expensive to measure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2700"/>
              </a:spcAft>
            </a:pPr>
            <a:r>
              <a:rPr lang="en-US" sz="2800" dirty="0" smtClean="0"/>
              <a:t>Will resulting evaluations work in target population?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923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/>
          </p:nvPr>
        </p:nvGraphicFramePr>
        <p:xfrm>
          <a:off x="152399" y="1077186"/>
          <a:ext cx="8728529" cy="553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Genotypes are abundant</a:t>
            </a:r>
          </a:p>
        </p:txBody>
      </p:sp>
    </p:spTree>
    <p:extLst>
      <p:ext uri="{BB962C8B-B14F-4D97-AF65-F5344CB8AC3E}">
        <p14:creationId xmlns:p14="http://schemas.microsoft.com/office/powerpoint/2010/main" val="147095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b"/>
          <a:lstStyle/>
          <a:p>
            <a:r>
              <a:rPr lang="en-US"/>
              <a:t>What’s a SNP genotype worth?</a:t>
            </a:r>
          </a:p>
        </p:txBody>
      </p:sp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2687638" y="2473325"/>
            <a:ext cx="3841750" cy="3678238"/>
            <a:chOff x="3527004" y="3005945"/>
            <a:chExt cx="3842750" cy="3679460"/>
          </a:xfrm>
        </p:grpSpPr>
        <p:pic>
          <p:nvPicPr>
            <p:cNvPr id="29389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46093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62063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40946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62063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62063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62063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51614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4054082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35425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30091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5654282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51427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485775" y="1371600"/>
            <a:ext cx="1893888" cy="4527550"/>
            <a:chOff x="905069" y="1905000"/>
            <a:chExt cx="1894115" cy="4527550"/>
          </a:xfrm>
        </p:grpSpPr>
        <p:pic>
          <p:nvPicPr>
            <p:cNvPr id="293927" name="Picture 5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1905000"/>
              <a:ext cx="1436688" cy="45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3928" name="Oval 100"/>
            <p:cNvSpPr>
              <a:spLocks noChangeArrowheads="1"/>
            </p:cNvSpPr>
            <p:nvPr/>
          </p:nvSpPr>
          <p:spPr bwMode="auto">
            <a:xfrm>
              <a:off x="905069" y="2034073"/>
              <a:ext cx="1894115" cy="513184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</a:pPr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6699250" y="3284538"/>
            <a:ext cx="23241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800" b="1">
                <a:latin typeface="Trebuchet MS" pitchFamily="34" charset="0"/>
              </a:rPr>
              <a:t>For the protein yield (h</a:t>
            </a:r>
            <a:r>
              <a:rPr lang="en-US" sz="1800" b="1" baseline="30000">
                <a:latin typeface="Trebuchet MS" pitchFamily="34" charset="0"/>
              </a:rPr>
              <a:t>2</a:t>
            </a:r>
            <a:r>
              <a:rPr lang="en-US" sz="1800" b="1">
                <a:latin typeface="Trebuchet MS" pitchFamily="34" charset="0"/>
              </a:rPr>
              <a:t>=0.30), the SNP genotype provides information equivalent to an additional </a:t>
            </a:r>
            <a:r>
              <a:rPr lang="en-US" sz="1800" b="1">
                <a:solidFill>
                  <a:srgbClr val="FFFF00"/>
                </a:solidFill>
                <a:latin typeface="Trebuchet MS" pitchFamily="34" charset="0"/>
              </a:rPr>
              <a:t>34</a:t>
            </a:r>
            <a:r>
              <a:rPr lang="en-US" sz="1800" b="1">
                <a:latin typeface="Trebuchet MS" pitchFamily="34" charset="0"/>
              </a:rPr>
              <a:t> daughters</a:t>
            </a:r>
          </a:p>
        </p:txBody>
      </p:sp>
      <p:grpSp>
        <p:nvGrpSpPr>
          <p:cNvPr id="4" name="Group 112"/>
          <p:cNvGrpSpPr>
            <a:grpSpLocks/>
          </p:cNvGrpSpPr>
          <p:nvPr/>
        </p:nvGrpSpPr>
        <p:grpSpPr bwMode="auto">
          <a:xfrm>
            <a:off x="2314575" y="1447800"/>
            <a:ext cx="6615113" cy="931863"/>
            <a:chOff x="2313990" y="1981201"/>
            <a:chExt cx="6615404" cy="932209"/>
          </a:xfrm>
        </p:grpSpPr>
        <p:pic>
          <p:nvPicPr>
            <p:cNvPr id="29393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63319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3200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16573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9946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1999862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06951" y="2001416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58069" y="1984399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3938" name="TextBox 102"/>
            <p:cNvSpPr txBox="1">
              <a:spLocks noChangeArrowheads="1"/>
            </p:cNvSpPr>
            <p:nvPr/>
          </p:nvSpPr>
          <p:spPr bwMode="auto">
            <a:xfrm>
              <a:off x="2313990" y="2546561"/>
              <a:ext cx="6615404" cy="366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r>
                <a:rPr lang="en-US" sz="1800" b="1">
                  <a:latin typeface="Trebuchet MS" pitchFamily="34" charset="0"/>
                </a:rPr>
                <a:t>Pedigree is equivalent to information on about </a:t>
              </a:r>
              <a:r>
                <a:rPr lang="en-US" sz="1800" b="1">
                  <a:solidFill>
                    <a:srgbClr val="FFFF00"/>
                  </a:solidFill>
                  <a:latin typeface="Trebuchet MS" pitchFamily="34" charset="0"/>
                </a:rPr>
                <a:t>7</a:t>
              </a:r>
              <a:r>
                <a:rPr lang="en-US" sz="1800" b="1">
                  <a:latin typeface="Trebuchet MS" pitchFamily="34" charset="0"/>
                </a:rPr>
                <a:t> daughters </a:t>
              </a:r>
            </a:p>
          </p:txBody>
        </p:sp>
        <p:cxnSp>
          <p:nvCxnSpPr>
            <p:cNvPr id="293939" name="Straight Connector 110"/>
            <p:cNvCxnSpPr>
              <a:cxnSpLocks noChangeShapeType="1"/>
            </p:cNvCxnSpPr>
            <p:nvPr/>
          </p:nvCxnSpPr>
          <p:spPr bwMode="auto">
            <a:xfrm>
              <a:off x="2397966" y="2911151"/>
              <a:ext cx="6391471" cy="0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140227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1"/>
          <p:cNvGrpSpPr>
            <a:grpSpLocks/>
          </p:cNvGrpSpPr>
          <p:nvPr/>
        </p:nvGrpSpPr>
        <p:grpSpPr bwMode="auto">
          <a:xfrm>
            <a:off x="0" y="1371600"/>
            <a:ext cx="1295400" cy="4114800"/>
            <a:chOff x="905069" y="1905000"/>
            <a:chExt cx="1894115" cy="4527550"/>
          </a:xfrm>
        </p:grpSpPr>
        <p:pic>
          <p:nvPicPr>
            <p:cNvPr id="295939" name="Picture 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1905000"/>
              <a:ext cx="1436688" cy="45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5940" name="Oval 100"/>
            <p:cNvSpPr>
              <a:spLocks noChangeArrowheads="1"/>
            </p:cNvSpPr>
            <p:nvPr/>
          </p:nvSpPr>
          <p:spPr bwMode="auto">
            <a:xfrm>
              <a:off x="905069" y="2034073"/>
              <a:ext cx="1894115" cy="513184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</a:pPr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1447800" y="974725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800" b="1"/>
              <a:t>And for daughter pregnancy rate (h</a:t>
            </a:r>
            <a:r>
              <a:rPr lang="en-US" sz="1800" b="1" baseline="30000"/>
              <a:t>2</a:t>
            </a:r>
            <a:r>
              <a:rPr lang="en-US" sz="1800" b="1"/>
              <a:t>=0.04), SNP = </a:t>
            </a:r>
            <a:r>
              <a:rPr lang="en-US" sz="2000" b="1">
                <a:solidFill>
                  <a:srgbClr val="FFFF00"/>
                </a:solidFill>
              </a:rPr>
              <a:t>131 </a:t>
            </a:r>
            <a:r>
              <a:rPr lang="en-US" sz="2000" b="1"/>
              <a:t>daughters</a:t>
            </a:r>
          </a:p>
        </p:txBody>
      </p:sp>
      <p:grpSp>
        <p:nvGrpSpPr>
          <p:cNvPr id="3" name="Group 529"/>
          <p:cNvGrpSpPr>
            <a:grpSpLocks/>
          </p:cNvGrpSpPr>
          <p:nvPr/>
        </p:nvGrpSpPr>
        <p:grpSpPr bwMode="auto">
          <a:xfrm>
            <a:off x="1524000" y="1436688"/>
            <a:ext cx="7315200" cy="5040312"/>
            <a:chOff x="1371600" y="1209852"/>
            <a:chExt cx="7662903" cy="5420713"/>
          </a:xfrm>
        </p:grpSpPr>
        <p:grpSp>
          <p:nvGrpSpPr>
            <p:cNvPr id="4" name="Group 370"/>
            <p:cNvGrpSpPr>
              <a:grpSpLocks/>
            </p:cNvGrpSpPr>
            <p:nvPr/>
          </p:nvGrpSpPr>
          <p:grpSpPr bwMode="auto">
            <a:xfrm>
              <a:off x="8458200" y="1219200"/>
              <a:ext cx="576303" cy="5411365"/>
              <a:chOff x="1905000" y="676452"/>
              <a:chExt cx="685800" cy="6181548"/>
            </a:xfrm>
          </p:grpSpPr>
          <p:pic>
            <p:nvPicPr>
              <p:cNvPr id="29594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4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4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4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4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4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371"/>
            <p:cNvGrpSpPr>
              <a:grpSpLocks/>
            </p:cNvGrpSpPr>
            <p:nvPr/>
          </p:nvGrpSpPr>
          <p:grpSpPr bwMode="auto">
            <a:xfrm>
              <a:off x="2011936" y="1218035"/>
              <a:ext cx="576303" cy="5411365"/>
              <a:chOff x="1905000" y="676452"/>
              <a:chExt cx="685800" cy="6181548"/>
            </a:xfrm>
          </p:grpSpPr>
          <p:pic>
            <p:nvPicPr>
              <p:cNvPr id="29595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527"/>
            <p:cNvGrpSpPr>
              <a:grpSpLocks/>
            </p:cNvGrpSpPr>
            <p:nvPr/>
          </p:nvGrpSpPr>
          <p:grpSpPr bwMode="auto">
            <a:xfrm>
              <a:off x="1371600" y="1676400"/>
              <a:ext cx="576303" cy="4952606"/>
              <a:chOff x="10363200" y="609600"/>
              <a:chExt cx="685800" cy="5657496"/>
            </a:xfrm>
          </p:grpSpPr>
          <p:pic>
            <p:nvPicPr>
              <p:cNvPr id="29597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609600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1648536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11336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26576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2133600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3733800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3191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4267200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5294161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4800600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580054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397"/>
            <p:cNvGrpSpPr>
              <a:grpSpLocks/>
            </p:cNvGrpSpPr>
            <p:nvPr/>
          </p:nvGrpSpPr>
          <p:grpSpPr bwMode="auto">
            <a:xfrm>
              <a:off x="7774961" y="1209852"/>
              <a:ext cx="576303" cy="5411365"/>
              <a:chOff x="1905000" y="676452"/>
              <a:chExt cx="685800" cy="6181548"/>
            </a:xfrm>
          </p:grpSpPr>
          <p:pic>
            <p:nvPicPr>
              <p:cNvPr id="29598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410"/>
            <p:cNvGrpSpPr>
              <a:grpSpLocks/>
            </p:cNvGrpSpPr>
            <p:nvPr/>
          </p:nvGrpSpPr>
          <p:grpSpPr bwMode="auto">
            <a:xfrm>
              <a:off x="7134625" y="1209852"/>
              <a:ext cx="576303" cy="5411365"/>
              <a:chOff x="1905000" y="676452"/>
              <a:chExt cx="685800" cy="6181548"/>
            </a:xfrm>
          </p:grpSpPr>
          <p:pic>
            <p:nvPicPr>
              <p:cNvPr id="29599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423"/>
            <p:cNvGrpSpPr>
              <a:grpSpLocks/>
            </p:cNvGrpSpPr>
            <p:nvPr/>
          </p:nvGrpSpPr>
          <p:grpSpPr bwMode="auto">
            <a:xfrm>
              <a:off x="2652272" y="1218035"/>
              <a:ext cx="576303" cy="5411365"/>
              <a:chOff x="1905000" y="676452"/>
              <a:chExt cx="685800" cy="6181548"/>
            </a:xfrm>
          </p:grpSpPr>
          <p:pic>
            <p:nvPicPr>
              <p:cNvPr id="29600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436"/>
            <p:cNvGrpSpPr>
              <a:grpSpLocks/>
            </p:cNvGrpSpPr>
            <p:nvPr/>
          </p:nvGrpSpPr>
          <p:grpSpPr bwMode="auto">
            <a:xfrm>
              <a:off x="3292608" y="1218035"/>
              <a:ext cx="576303" cy="5411365"/>
              <a:chOff x="1905000" y="676452"/>
              <a:chExt cx="685800" cy="6181548"/>
            </a:xfrm>
          </p:grpSpPr>
          <p:pic>
            <p:nvPicPr>
              <p:cNvPr id="29602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449"/>
            <p:cNvGrpSpPr>
              <a:grpSpLocks/>
            </p:cNvGrpSpPr>
            <p:nvPr/>
          </p:nvGrpSpPr>
          <p:grpSpPr bwMode="auto">
            <a:xfrm>
              <a:off x="3932945" y="1218035"/>
              <a:ext cx="576303" cy="5411365"/>
              <a:chOff x="1905000" y="676452"/>
              <a:chExt cx="685800" cy="6181548"/>
            </a:xfrm>
          </p:grpSpPr>
          <p:pic>
            <p:nvPicPr>
              <p:cNvPr id="29603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Group 462"/>
            <p:cNvGrpSpPr>
              <a:grpSpLocks/>
            </p:cNvGrpSpPr>
            <p:nvPr/>
          </p:nvGrpSpPr>
          <p:grpSpPr bwMode="auto">
            <a:xfrm>
              <a:off x="4573281" y="1209852"/>
              <a:ext cx="576303" cy="5411365"/>
              <a:chOff x="1905000" y="676452"/>
              <a:chExt cx="685800" cy="6181548"/>
            </a:xfrm>
          </p:grpSpPr>
          <p:pic>
            <p:nvPicPr>
              <p:cNvPr id="29604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Group 475"/>
            <p:cNvGrpSpPr>
              <a:grpSpLocks/>
            </p:cNvGrpSpPr>
            <p:nvPr/>
          </p:nvGrpSpPr>
          <p:grpSpPr bwMode="auto">
            <a:xfrm>
              <a:off x="5213617" y="1218035"/>
              <a:ext cx="576303" cy="5411365"/>
              <a:chOff x="1905000" y="676452"/>
              <a:chExt cx="685800" cy="6181548"/>
            </a:xfrm>
          </p:grpSpPr>
          <p:pic>
            <p:nvPicPr>
              <p:cNvPr id="29606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Group 488"/>
            <p:cNvGrpSpPr>
              <a:grpSpLocks/>
            </p:cNvGrpSpPr>
            <p:nvPr/>
          </p:nvGrpSpPr>
          <p:grpSpPr bwMode="auto">
            <a:xfrm>
              <a:off x="5853953" y="1209852"/>
              <a:ext cx="576303" cy="5411365"/>
              <a:chOff x="1905000" y="676452"/>
              <a:chExt cx="685800" cy="6181548"/>
            </a:xfrm>
          </p:grpSpPr>
          <p:pic>
            <p:nvPicPr>
              <p:cNvPr id="29607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" name="Group 501"/>
            <p:cNvGrpSpPr>
              <a:grpSpLocks/>
            </p:cNvGrpSpPr>
            <p:nvPr/>
          </p:nvGrpSpPr>
          <p:grpSpPr bwMode="auto">
            <a:xfrm>
              <a:off x="6494289" y="1218035"/>
              <a:ext cx="576303" cy="5411365"/>
              <a:chOff x="1905000" y="676452"/>
              <a:chExt cx="685800" cy="6181548"/>
            </a:xfrm>
          </p:grpSpPr>
          <p:pic>
            <p:nvPicPr>
              <p:cNvPr id="29608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96098" name="Title 1"/>
          <p:cNvSpPr>
            <a:spLocks/>
          </p:cNvSpPr>
          <p:nvPr/>
        </p:nvSpPr>
        <p:spPr bwMode="auto">
          <a:xfrm>
            <a:off x="152400" y="98425"/>
            <a:ext cx="88360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r>
              <a:rPr lang="en-US" sz="3600" dirty="0">
                <a:solidFill>
                  <a:srgbClr val="FFFF00"/>
                </a:solidFill>
                <a:latin typeface="Trebuchet MS" pitchFamily="34" charset="0"/>
              </a:rPr>
              <a:t>What’s a SNP genotype worth?</a:t>
            </a:r>
          </a:p>
        </p:txBody>
      </p:sp>
    </p:spTree>
    <p:extLst>
      <p:ext uri="{BB962C8B-B14F-4D97-AF65-F5344CB8AC3E}">
        <p14:creationId xmlns:p14="http://schemas.microsoft.com/office/powerpoint/2010/main" val="144743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dirty="0" smtClean="0"/>
              <a:t>We can construct P from 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312025" cy="41116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Predict</a:t>
            </a:r>
            <a:r>
              <a:rPr lang="en-US" dirty="0" smtClean="0"/>
              <a:t> </a:t>
            </a:r>
            <a:r>
              <a:rPr lang="en-US" dirty="0"/>
              <a:t>from correlated traits or phenotypes from reference herds</a:t>
            </a:r>
          </a:p>
          <a:p>
            <a:r>
              <a:rPr lang="en-US" dirty="0">
                <a:solidFill>
                  <a:srgbClr val="FFFF00"/>
                </a:solidFill>
              </a:rPr>
              <a:t>Causal variants</a:t>
            </a:r>
            <a:r>
              <a:rPr lang="en-US" dirty="0"/>
              <a:t> can be used in place of </a:t>
            </a:r>
            <a:r>
              <a:rPr lang="en-US" dirty="0" smtClean="0"/>
              <a:t>markers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Haplotypes</a:t>
            </a:r>
            <a:r>
              <a:rPr lang="en-US" dirty="0" smtClean="0"/>
              <a:t> </a:t>
            </a:r>
            <a:r>
              <a:rPr lang="en-US" dirty="0"/>
              <a:t>can be used when causal variants are not known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Specific </a:t>
            </a:r>
            <a:r>
              <a:rPr lang="en-US" dirty="0">
                <a:solidFill>
                  <a:srgbClr val="FFFF00"/>
                </a:solidFill>
              </a:rPr>
              <a:t>combining abilities</a:t>
            </a:r>
            <a:r>
              <a:rPr lang="en-US" dirty="0"/>
              <a:t> can combine additive and dominance </a:t>
            </a:r>
            <a:r>
              <a:rPr lang="en-US" dirty="0" smtClean="0"/>
              <a:t>effects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(e.g., Sun et al., 2014)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9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dirty="0" smtClean="0"/>
              <a:t>What do we do with new traits?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12025" cy="4111625"/>
          </a:xfrm>
        </p:spPr>
        <p:txBody>
          <a:bodyPr/>
          <a:lstStyle/>
          <a:p>
            <a:r>
              <a:rPr lang="en-US" dirty="0"/>
              <a:t>Put them into a </a:t>
            </a:r>
            <a:r>
              <a:rPr lang="en-US" dirty="0">
                <a:solidFill>
                  <a:srgbClr val="FFFF00"/>
                </a:solidFill>
              </a:rPr>
              <a:t>selection index</a:t>
            </a:r>
          </a:p>
          <a:p>
            <a:pPr lvl="1"/>
            <a:r>
              <a:rPr lang="en-US" dirty="0"/>
              <a:t>Correlated traits are helpful</a:t>
            </a:r>
          </a:p>
          <a:p>
            <a:r>
              <a:rPr lang="en-US" dirty="0"/>
              <a:t>Apply selection for a </a:t>
            </a:r>
            <a:r>
              <a:rPr lang="en-US" dirty="0">
                <a:solidFill>
                  <a:srgbClr val="FFFF00"/>
                </a:solidFill>
              </a:rPr>
              <a:t>long time</a:t>
            </a:r>
          </a:p>
          <a:p>
            <a:pPr lvl="1"/>
            <a:r>
              <a:rPr lang="en-US" dirty="0"/>
              <a:t>There are no shortcuts</a:t>
            </a:r>
          </a:p>
          <a:p>
            <a:r>
              <a:rPr lang="en-US" dirty="0" smtClean="0"/>
              <a:t>Collect many </a:t>
            </a:r>
            <a:r>
              <a:rPr lang="en-US" dirty="0" smtClean="0">
                <a:solidFill>
                  <a:srgbClr val="FFFF00"/>
                </a:solidFill>
              </a:rPr>
              <a:t>phenotypes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/>
              <a:t>Repeated records of limited value</a:t>
            </a:r>
          </a:p>
          <a:p>
            <a:pPr lvl="1"/>
            <a:r>
              <a:rPr lang="en-US" dirty="0"/>
              <a:t>Genomics can increase </a:t>
            </a:r>
            <a:r>
              <a:rPr lang="en-US" dirty="0" smtClean="0"/>
              <a:t>accuracy</a:t>
            </a:r>
          </a:p>
          <a:p>
            <a:r>
              <a:rPr lang="en-US" dirty="0" smtClean="0"/>
              <a:t>Weigh </a:t>
            </a:r>
            <a:r>
              <a:rPr lang="en-US" dirty="0" smtClean="0">
                <a:solidFill>
                  <a:srgbClr val="FFFF00"/>
                </a:solidFill>
              </a:rPr>
              <a:t>cost versus benefit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1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routinely measure today?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65174" y="990600"/>
          <a:ext cx="7616826" cy="548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1335"/>
                <a:gridCol w="26954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Trait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Heritability (%)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Yield (milk, fat, protein)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25-40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Productive life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8.5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Somatic cell score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12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Daughter pregnancy rate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Heifer conception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rate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Cow conception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rate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1.6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Conformation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(type) (~18 traits)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7-54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Sire (direct)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calving ease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8.6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Daughter (maternal) calving ease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3.6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Sire (direct)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stillbirth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3.0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Daughter (maternal) stillbirth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6.5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66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308430"/>
            <a:ext cx="8153400" cy="5168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 smtClean="0">
                <a:latin typeface="Trebuchet MS" charset="0"/>
              </a:rPr>
              <a:t>We need </a:t>
            </a:r>
            <a:r>
              <a:rPr lang="en-GB" sz="3200" dirty="0" smtClean="0">
                <a:solidFill>
                  <a:srgbClr val="FFFF00"/>
                </a:solidFill>
                <a:latin typeface="Trebuchet MS" charset="0"/>
              </a:rPr>
              <a:t>more frequent</a:t>
            </a: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 sampling for modern management</a:t>
            </a:r>
          </a:p>
          <a:p>
            <a:pPr marL="1016000" lvl="1" indent="-273050">
              <a:spcBef>
                <a:spcPts val="800"/>
              </a:spcBef>
              <a:spcAft>
                <a:spcPts val="8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Samples do not need to be evenly spaced across the lactation</a:t>
            </a:r>
            <a:endParaRPr lang="en-GB" sz="3200" dirty="0">
              <a:solidFill>
                <a:srgbClr val="FFFFFF"/>
              </a:solidFill>
              <a:latin typeface="Trebuchet MS" charset="0"/>
            </a:endParaRP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Some large farms do not see a </a:t>
            </a:r>
            <a:r>
              <a:rPr lang="en-GB" sz="3200" dirty="0" smtClean="0">
                <a:solidFill>
                  <a:srgbClr val="FFFF00"/>
                </a:solidFill>
                <a:latin typeface="Trebuchet MS" charset="0"/>
              </a:rPr>
              <a:t>value proposition</a:t>
            </a: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 in milk recording</a:t>
            </a: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On-farm data are growing, but </a:t>
            </a:r>
            <a:r>
              <a:rPr lang="en-GB" sz="3200" dirty="0" smtClean="0">
                <a:solidFill>
                  <a:srgbClr val="FFFF00"/>
                </a:solidFill>
                <a:latin typeface="Trebuchet MS" charset="0"/>
              </a:rPr>
              <a:t>not collected </a:t>
            </a: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in a central database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challenges are on the horizon</a:t>
            </a:r>
            <a:r>
              <a:rPr lang="en-US" smtClean="0"/>
              <a:t>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209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 our DHI system fallen </a:t>
            </a:r>
            <a:r>
              <a:rPr lang="en-US" dirty="0" smtClean="0"/>
              <a:t>behind?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295400"/>
            <a:ext cx="7312025" cy="41116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Research</a:t>
            </a:r>
            <a:r>
              <a:rPr lang="en-US" dirty="0" smtClean="0"/>
              <a:t> is being done on new traits</a:t>
            </a:r>
          </a:p>
          <a:p>
            <a:r>
              <a:rPr lang="en-US" dirty="0" smtClean="0"/>
              <a:t>Often </a:t>
            </a:r>
            <a:r>
              <a:rPr lang="en-US" dirty="0" smtClean="0">
                <a:solidFill>
                  <a:srgbClr val="FFFF00"/>
                </a:solidFill>
              </a:rPr>
              <a:t>not turned</a:t>
            </a:r>
            <a:r>
              <a:rPr lang="en-US" dirty="0" smtClean="0"/>
              <a:t> into new products</a:t>
            </a:r>
          </a:p>
          <a:p>
            <a:r>
              <a:rPr lang="en-US" dirty="0" smtClean="0"/>
              <a:t>It’s a collective action problem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Disagreement</a:t>
            </a:r>
            <a:r>
              <a:rPr lang="en-US" dirty="0" smtClean="0"/>
              <a:t> on objectives</a:t>
            </a:r>
          </a:p>
          <a:p>
            <a:pPr lvl="1"/>
            <a:r>
              <a:rPr lang="is-IS" dirty="0" smtClean="0">
                <a:solidFill>
                  <a:srgbClr val="FFFF00"/>
                </a:solidFill>
              </a:rPr>
              <a:t>Lack</a:t>
            </a:r>
            <a:r>
              <a:rPr lang="is-IS" dirty="0" smtClean="0"/>
              <a:t> of commercial incentives</a:t>
            </a:r>
          </a:p>
          <a:p>
            <a:pPr lvl="1"/>
            <a:r>
              <a:rPr lang="is-IS" dirty="0" smtClean="0">
                <a:solidFill>
                  <a:srgbClr val="FFFF00"/>
                </a:solidFill>
              </a:rPr>
              <a:t>Infrastructure</a:t>
            </a:r>
            <a:r>
              <a:rPr lang="is-IS" dirty="0" smtClean="0"/>
              <a:t> is not in place</a:t>
            </a:r>
          </a:p>
          <a:p>
            <a:r>
              <a:rPr lang="is-IS" dirty="0" smtClean="0"/>
              <a:t>This provides an opportunity for </a:t>
            </a:r>
            <a:r>
              <a:rPr lang="is-IS" dirty="0" smtClean="0">
                <a:solidFill>
                  <a:srgbClr val="FFFF00"/>
                </a:solidFill>
              </a:rPr>
              <a:t>new players</a:t>
            </a:r>
            <a:r>
              <a:rPr lang="is-IS" dirty="0" smtClean="0"/>
              <a:t> to enter the market</a:t>
            </a:r>
          </a:p>
        </p:txBody>
      </p:sp>
    </p:spTree>
    <p:extLst>
      <p:ext uri="{BB962C8B-B14F-4D97-AF65-F5344CB8AC3E}">
        <p14:creationId xmlns:p14="http://schemas.microsoft.com/office/powerpoint/2010/main" val="17698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new players fit into the system?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298575"/>
            <a:ext cx="7312025" cy="4111625"/>
          </a:xfrm>
        </p:spPr>
        <p:txBody>
          <a:bodyPr/>
          <a:lstStyle/>
          <a:p>
            <a:r>
              <a:rPr lang="en-US" dirty="0" smtClean="0"/>
              <a:t>How do we deal with data collected </a:t>
            </a:r>
            <a:r>
              <a:rPr lang="en-US" dirty="0" smtClean="0">
                <a:solidFill>
                  <a:srgbClr val="FFFF00"/>
                </a:solidFill>
              </a:rPr>
              <a:t>outside</a:t>
            </a:r>
            <a:r>
              <a:rPr lang="en-US" dirty="0" smtClean="0"/>
              <a:t> of </a:t>
            </a:r>
            <a:r>
              <a:rPr lang="en-US" smtClean="0"/>
              <a:t>the </a:t>
            </a:r>
            <a:r>
              <a:rPr lang="en-US" smtClean="0"/>
              <a:t>DHI </a:t>
            </a:r>
            <a:r>
              <a:rPr lang="en-US" dirty="0" smtClean="0"/>
              <a:t>system?</a:t>
            </a:r>
          </a:p>
          <a:p>
            <a:pPr lvl="1"/>
            <a:r>
              <a:rPr lang="en-US" dirty="0" smtClean="0"/>
              <a:t>QC guidelines</a:t>
            </a:r>
          </a:p>
          <a:p>
            <a:pPr lvl="1"/>
            <a:r>
              <a:rPr lang="en-US" dirty="0" smtClean="0"/>
              <a:t>Standards for data analysis</a:t>
            </a:r>
          </a:p>
          <a:p>
            <a:r>
              <a:rPr lang="en-US" dirty="0" smtClean="0"/>
              <a:t>Is lack of </a:t>
            </a:r>
            <a:r>
              <a:rPr lang="en-US" dirty="0" smtClean="0">
                <a:solidFill>
                  <a:srgbClr val="FFFF00"/>
                </a:solidFill>
              </a:rPr>
              <a:t>independent validation</a:t>
            </a:r>
            <a:r>
              <a:rPr lang="en-US" dirty="0" smtClean="0"/>
              <a:t> a problem?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How do we </a:t>
            </a:r>
            <a:r>
              <a:rPr lang="en-US" dirty="0" smtClean="0">
                <a:solidFill>
                  <a:srgbClr val="FFFF00"/>
                </a:solidFill>
              </a:rPr>
              <a:t>combine data</a:t>
            </a:r>
            <a:r>
              <a:rPr lang="en-US" dirty="0" smtClean="0"/>
              <a:t> from old and new data providers?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Unified national evaluations?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1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guarantees</a:t>
            </a:r>
            <a:r>
              <a:rPr lang="is-IS" dirty="0"/>
              <a:t> </a:t>
            </a:r>
            <a:r>
              <a:rPr lang="is-IS" dirty="0" smtClean="0"/>
              <a:t>with new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8575"/>
            <a:ext cx="7312025" cy="4111625"/>
          </a:xfrm>
        </p:spPr>
        <p:txBody>
          <a:bodyPr/>
          <a:lstStyle/>
          <a:p>
            <a:r>
              <a:rPr lang="en-US" dirty="0"/>
              <a:t>New technologies often require considerable </a:t>
            </a:r>
            <a:r>
              <a:rPr lang="en-US" dirty="0">
                <a:solidFill>
                  <a:srgbClr val="FFFF00"/>
                </a:solidFill>
              </a:rPr>
              <a:t>capital investment</a:t>
            </a:r>
          </a:p>
          <a:p>
            <a:r>
              <a:rPr lang="en-US" dirty="0"/>
              <a:t>They sometimes </a:t>
            </a:r>
            <a:r>
              <a:rPr lang="en-US" dirty="0">
                <a:solidFill>
                  <a:srgbClr val="FFFF00"/>
                </a:solidFill>
              </a:rPr>
              <a:t>fail to work</a:t>
            </a:r>
            <a:r>
              <a:rPr lang="en-US" dirty="0"/>
              <a:t> or </a:t>
            </a:r>
            <a:r>
              <a:rPr lang="en-US" dirty="0">
                <a:solidFill>
                  <a:srgbClr val="FFFF00"/>
                </a:solidFill>
              </a:rPr>
              <a:t>do not deliver</a:t>
            </a:r>
            <a:r>
              <a:rPr lang="en-US" dirty="0"/>
              <a:t> the promised gain</a:t>
            </a:r>
          </a:p>
          <a:p>
            <a:r>
              <a:rPr lang="en-US" dirty="0"/>
              <a:t>Data are most useful when </a:t>
            </a:r>
            <a:r>
              <a:rPr lang="en-US" dirty="0">
                <a:solidFill>
                  <a:srgbClr val="FFFF00"/>
                </a:solidFill>
              </a:rPr>
              <a:t>combined</a:t>
            </a:r>
            <a:r>
              <a:rPr lang="en-US" dirty="0"/>
              <a:t> with observations from many farms</a:t>
            </a:r>
          </a:p>
          <a:p>
            <a:r>
              <a:rPr lang="en-US" dirty="0"/>
              <a:t>This inevitably involves risk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7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24200"/>
            <a:ext cx="8686800" cy="316149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Trebuchet MS" charset="0"/>
              </a:rPr>
              <a:t>Collaboration is </a:t>
            </a:r>
            <a:r>
              <a:rPr lang="is-IS" dirty="0" smtClean="0">
                <a:latin typeface="Trebuchet MS" charset="0"/>
              </a:rPr>
              <a:t>essential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575" y="1298575"/>
            <a:ext cx="8074025" cy="4568825"/>
          </a:xfrm>
        </p:spPr>
        <p:txBody>
          <a:bodyPr/>
          <a:lstStyle/>
          <a:p>
            <a:r>
              <a:rPr lang="is-IS" dirty="0" smtClean="0"/>
              <a:t>When new traits are expensive, it takes a consortium to collect the data needed for genetic evaluation.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595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 of unique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143000"/>
            <a:ext cx="4800600" cy="4111625"/>
          </a:xfrm>
        </p:spPr>
        <p:txBody>
          <a:bodyPr/>
          <a:lstStyle/>
          <a:p>
            <a:r>
              <a:rPr lang="is-IS" dirty="0" smtClean="0"/>
              <a:t>Many unique resources have been lost (e.g., </a:t>
            </a:r>
            <a:r>
              <a:rPr lang="is-IS" dirty="0" smtClean="0"/>
              <a:t>selection </a:t>
            </a:r>
            <a:r>
              <a:rPr lang="is-IS" dirty="0" smtClean="0"/>
              <a:t>experiments)</a:t>
            </a:r>
          </a:p>
          <a:p>
            <a:r>
              <a:rPr lang="is-IS" dirty="0" smtClean="0"/>
              <a:t>We need to preserve phenotypes as well as genotypes</a:t>
            </a:r>
          </a:p>
          <a:p>
            <a:r>
              <a:rPr lang="is-IS" dirty="0" smtClean="0"/>
              <a:t>Whose job is this</a:t>
            </a:r>
            <a:r>
              <a:rPr lang="is-IS" dirty="0" smtClean="0"/>
              <a:t>?</a:t>
            </a:r>
          </a:p>
          <a:p>
            <a:pPr lvl="1"/>
            <a:r>
              <a:rPr lang="en-US" dirty="0" smtClean="0"/>
              <a:t>Perhaps ARS’s </a:t>
            </a:r>
            <a:r>
              <a:rPr lang="en-US" dirty="0"/>
              <a:t>National Center for Genetic Resources </a:t>
            </a:r>
            <a:r>
              <a:rPr lang="en-US" dirty="0" smtClean="0"/>
              <a:t>Preservation?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90600"/>
            <a:ext cx="3429000" cy="257175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657600"/>
            <a:ext cx="3657600" cy="27432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-27658" y="63524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Source:</a:t>
            </a:r>
            <a:r>
              <a:rPr lang="en-US" sz="1200" dirty="0" smtClean="0"/>
              <a:t> http</a:t>
            </a:r>
            <a:r>
              <a:rPr lang="en-US" sz="1200" dirty="0"/>
              <a:t>://</a:t>
            </a:r>
            <a:r>
              <a:rPr lang="en-US" sz="1200" dirty="0" err="1"/>
              <a:t>vet.tufts.edu</a:t>
            </a:r>
            <a:r>
              <a:rPr lang="en-US" sz="1200" dirty="0"/>
              <a:t>/</a:t>
            </a:r>
            <a:r>
              <a:rPr lang="en-US" sz="1200" dirty="0" err="1"/>
              <a:t>tas</a:t>
            </a:r>
            <a:r>
              <a:rPr lang="en-US" sz="1200" dirty="0"/>
              <a:t>/images/002.</a:t>
            </a:r>
            <a:r>
              <a:rPr lang="en-US" sz="1200" dirty="0" smtClean="0"/>
              <a:t>png.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84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12025" cy="4111625"/>
          </a:xfrm>
        </p:spPr>
        <p:txBody>
          <a:bodyPr/>
          <a:lstStyle/>
          <a:p>
            <a:r>
              <a:rPr lang="en-US" dirty="0" smtClean="0"/>
              <a:t>Phenotypes are the foundation of genetic improvement programs</a:t>
            </a:r>
          </a:p>
          <a:p>
            <a:r>
              <a:rPr lang="en-US" dirty="0" smtClean="0"/>
              <a:t>Modern tools produce </a:t>
            </a:r>
            <a:r>
              <a:rPr lang="en-US" dirty="0" smtClean="0">
                <a:solidFill>
                  <a:srgbClr val="FFFF00"/>
                </a:solidFill>
              </a:rPr>
              <a:t>lots </a:t>
            </a:r>
            <a:r>
              <a:rPr lang="en-US" dirty="0">
                <a:solidFill>
                  <a:srgbClr val="FFFF00"/>
                </a:solidFill>
              </a:rPr>
              <a:t>of </a:t>
            </a:r>
            <a:r>
              <a:rPr lang="en-US" dirty="0" smtClean="0">
                <a:solidFill>
                  <a:srgbClr val="FFFF00"/>
                </a:solidFill>
              </a:rPr>
              <a:t>data</a:t>
            </a:r>
            <a:endParaRPr lang="en-US" dirty="0"/>
          </a:p>
          <a:p>
            <a:r>
              <a:rPr lang="en-US" dirty="0"/>
              <a:t>Those data </a:t>
            </a:r>
            <a:r>
              <a:rPr lang="en-US" dirty="0" smtClean="0"/>
              <a:t>can be used </a:t>
            </a:r>
            <a:r>
              <a:rPr lang="en-US" dirty="0"/>
              <a:t>to improve </a:t>
            </a:r>
            <a:r>
              <a:rPr lang="en-US" dirty="0">
                <a:solidFill>
                  <a:srgbClr val="FFFF00"/>
                </a:solidFill>
              </a:rPr>
              <a:t>herd management and </a:t>
            </a:r>
            <a:r>
              <a:rPr lang="en-US" dirty="0" smtClean="0">
                <a:solidFill>
                  <a:srgbClr val="FFFF00"/>
                </a:solidFill>
              </a:rPr>
              <a:t>profitability</a:t>
            </a:r>
            <a:endParaRPr lang="en-US" dirty="0"/>
          </a:p>
          <a:p>
            <a:r>
              <a:rPr lang="en-US" dirty="0" smtClean="0"/>
              <a:t>We need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FF00"/>
                </a:solidFill>
              </a:rPr>
              <a:t>rise to the challenge</a:t>
            </a:r>
            <a:r>
              <a:rPr lang="en-US" dirty="0" smtClean="0"/>
              <a:t> of turning new data into </a:t>
            </a:r>
            <a:r>
              <a:rPr lang="en-US" dirty="0" smtClean="0"/>
              <a:t>decisions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882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42875"/>
            <a:ext cx="8226425" cy="585788"/>
          </a:xfrm>
        </p:spPr>
        <p:txBody>
          <a:bodyPr/>
          <a:lstStyle/>
          <a:p>
            <a:r>
              <a:rPr lang="en-US">
                <a:latin typeface="Trebuchet MS" charset="0"/>
                <a:sym typeface="Trebuchet MS" charset="0"/>
              </a:rPr>
              <a:t>Questions?</a:t>
            </a:r>
            <a:endParaRPr lang="en-US">
              <a:latin typeface="Trebuchet MS" charset="0"/>
            </a:endParaRPr>
          </a:p>
        </p:txBody>
      </p:sp>
      <p:pic>
        <p:nvPicPr>
          <p:cNvPr id="6" name="Picture 4" descr="Spanish_Inquisition_(Monty_Python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984250"/>
            <a:ext cx="7543800" cy="556260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71144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</a:t>
            </a:r>
            <a:r>
              <a:rPr lang="en-US" dirty="0" smtClean="0"/>
              <a:t>scientists measure </a:t>
            </a:r>
            <a:r>
              <a:rPr lang="en-US" dirty="0" smtClean="0"/>
              <a:t>things?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312025" cy="4111625"/>
          </a:xfrm>
        </p:spPr>
        <p:txBody>
          <a:bodyPr/>
          <a:lstStyle/>
          <a:p>
            <a:r>
              <a:rPr lang="is-IS" dirty="0" smtClean="0"/>
              <a:t>Because we can?</a:t>
            </a:r>
          </a:p>
          <a:p>
            <a:pPr lvl="1"/>
            <a:r>
              <a:rPr lang="is-IS" dirty="0" smtClean="0"/>
              <a:t>“That’s funny...” are the most interesting words in science</a:t>
            </a:r>
          </a:p>
          <a:p>
            <a:r>
              <a:rPr lang="en-US" dirty="0" smtClean="0"/>
              <a:t>To </a:t>
            </a:r>
            <a:r>
              <a:rPr lang="en-US" dirty="0" smtClean="0"/>
              <a:t>better </a:t>
            </a:r>
            <a:r>
              <a:rPr lang="en-US" dirty="0" smtClean="0"/>
              <a:t>understand a phenomenon</a:t>
            </a:r>
            <a:endParaRPr lang="en-US" dirty="0" smtClean="0"/>
          </a:p>
          <a:p>
            <a:pPr lvl="1"/>
            <a:r>
              <a:rPr lang="en-US" dirty="0" smtClean="0"/>
              <a:t>How does it work?</a:t>
            </a:r>
          </a:p>
          <a:p>
            <a:pPr lvl="1"/>
            <a:r>
              <a:rPr lang="en-US" dirty="0"/>
              <a:t>Is it predictable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Can we change it?</a:t>
            </a:r>
          </a:p>
          <a:p>
            <a:r>
              <a:rPr lang="en-US" dirty="0" smtClean="0"/>
              <a:t>My advisor told me to do it, and I want to graduate</a:t>
            </a:r>
          </a:p>
        </p:txBody>
      </p:sp>
    </p:spTree>
    <p:extLst>
      <p:ext uri="{BB962C8B-B14F-4D97-AF65-F5344CB8AC3E}">
        <p14:creationId xmlns:p14="http://schemas.microsoft.com/office/powerpoint/2010/main" val="1956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smtClean="0"/>
              <a:t>do </a:t>
            </a:r>
            <a:r>
              <a:rPr lang="en-US" smtClean="0"/>
              <a:t>farmers measure </a:t>
            </a:r>
            <a:r>
              <a:rPr lang="en-US" dirty="0" smtClean="0"/>
              <a:t>things?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312025" cy="4111625"/>
          </a:xfrm>
        </p:spPr>
        <p:txBody>
          <a:bodyPr/>
          <a:lstStyle/>
          <a:p>
            <a:r>
              <a:rPr lang="is-IS" dirty="0" smtClean="0"/>
              <a:t>In order to make </a:t>
            </a:r>
            <a:r>
              <a:rPr lang="is-IS" dirty="0" smtClean="0">
                <a:solidFill>
                  <a:srgbClr val="FFFF00"/>
                </a:solidFill>
              </a:rPr>
              <a:t>better decisions</a:t>
            </a:r>
          </a:p>
          <a:p>
            <a:pPr lvl="1"/>
            <a:r>
              <a:rPr lang="is-IS" dirty="0" smtClean="0"/>
              <a:t>There must be perceived value</a:t>
            </a:r>
          </a:p>
          <a:p>
            <a:pPr lvl="1"/>
            <a:r>
              <a:rPr lang="is-IS" dirty="0" smtClean="0"/>
              <a:t>Not everyone agrees on value (e.g., animal ID)</a:t>
            </a:r>
            <a:endParaRPr lang="is-IS" dirty="0" smtClean="0"/>
          </a:p>
          <a:p>
            <a:r>
              <a:rPr lang="is-IS" dirty="0" smtClean="0"/>
              <a:t>There’s a direct </a:t>
            </a:r>
            <a:r>
              <a:rPr lang="is-IS" dirty="0" smtClean="0">
                <a:solidFill>
                  <a:srgbClr val="FFFF00"/>
                </a:solidFill>
              </a:rPr>
              <a:t>financial incentive</a:t>
            </a:r>
          </a:p>
          <a:p>
            <a:pPr lvl="1"/>
            <a:r>
              <a:rPr lang="en-US" dirty="0" smtClean="0"/>
              <a:t>e</a:t>
            </a:r>
            <a:r>
              <a:rPr lang="is-IS" dirty="0" smtClean="0"/>
              <a:t>.g., progeny test herds</a:t>
            </a:r>
          </a:p>
          <a:p>
            <a:r>
              <a:rPr lang="is-IS" dirty="0" smtClean="0"/>
              <a:t>Because scientists </a:t>
            </a:r>
            <a:r>
              <a:rPr lang="is-IS" dirty="0" smtClean="0">
                <a:solidFill>
                  <a:srgbClr val="FFFF00"/>
                </a:solidFill>
              </a:rPr>
              <a:t>ask them to</a:t>
            </a:r>
          </a:p>
          <a:p>
            <a:pPr lvl="1"/>
            <a:r>
              <a:rPr lang="is-IS" dirty="0" smtClean="0"/>
              <a:t>There may be narrow limits on what farmers will do out of altruism</a:t>
            </a:r>
          </a:p>
          <a:p>
            <a:pPr lvl="1"/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178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ish_dairy_farm_3.jpg"/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4837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2115" y="6409681"/>
            <a:ext cx="70247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http://</a:t>
            </a:r>
            <a:r>
              <a:rPr lang="en-US" sz="1000" dirty="0" err="1">
                <a:solidFill>
                  <a:srgbClr val="FFFFFF"/>
                </a:solidFill>
              </a:rPr>
              <a:t>commons.wikimedia.org</a:t>
            </a:r>
            <a:r>
              <a:rPr lang="en-US" sz="1000" dirty="0">
                <a:solidFill>
                  <a:srgbClr val="FFFFFF"/>
                </a:solidFill>
              </a:rPr>
              <a:t>/wiki/File:Amish_dairy_farm_3.jpg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1910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Parlor: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yield, composition, milking speed, conductivity, progesterone, temperature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56020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Pasture: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FFFF"/>
                </a:solidFill>
              </a:rPr>
              <a:t>soil type/composition, nutrient composition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4191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Silo/bunker: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FFFF"/>
                </a:solidFill>
              </a:rPr>
              <a:t>ration composition, nutrient profiles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04847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Cow: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FFFF"/>
                </a:solidFill>
              </a:rPr>
              <a:t>body temperature, activity, rumination time, feed &amp; water intake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204847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Herdsmen/consultants: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FFFF"/>
                </a:solidFill>
              </a:rPr>
              <a:t>health events, foot/claw health, veterinary treatments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1143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Barn: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FFFF"/>
                </a:solidFill>
              </a:rPr>
              <a:t>flooring type, bedding materials, density, weather data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</a:t>
            </a:r>
            <a:r>
              <a:rPr lang="en-US" strike="sngStrike" dirty="0" smtClean="0"/>
              <a:t>new</a:t>
            </a:r>
            <a:r>
              <a:rPr lang="en-US" dirty="0" smtClean="0"/>
              <a:t> phenotypes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52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 smtClean="0">
                <a:solidFill>
                  <a:srgbClr val="FFFF00"/>
                </a:solidFill>
                <a:latin typeface="Trebuchet MS" charset="0"/>
              </a:rPr>
              <a:t>What </a:t>
            </a:r>
            <a:r>
              <a:rPr lang="en-GB" sz="3600" dirty="0" smtClean="0">
                <a:solidFill>
                  <a:srgbClr val="FFFF00"/>
                </a:solidFill>
                <a:latin typeface="Trebuchet MS" charset="0"/>
              </a:rPr>
              <a:t>influences a phenotype?</a:t>
            </a:r>
            <a:endParaRPr lang="en-GB" sz="3600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250950"/>
            <a:ext cx="8153400" cy="8592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4800" b="1" dirty="0" smtClean="0">
                <a:solidFill>
                  <a:srgbClr val="FFFFFF"/>
                </a:solidFill>
                <a:latin typeface="Trebuchet MS" charset="0"/>
              </a:rPr>
              <a:t>            P = </a:t>
            </a:r>
            <a:r>
              <a:rPr lang="en-GB" sz="4800" b="1" dirty="0" smtClean="0">
                <a:solidFill>
                  <a:srgbClr val="FF8000"/>
                </a:solidFill>
                <a:latin typeface="Trebuchet MS" charset="0"/>
              </a:rPr>
              <a:t>G</a:t>
            </a:r>
            <a:r>
              <a:rPr lang="en-GB" sz="4800" b="1" dirty="0" smtClean="0">
                <a:solidFill>
                  <a:srgbClr val="FFFFFF"/>
                </a:solidFill>
                <a:latin typeface="Trebuchet MS" charset="0"/>
              </a:rPr>
              <a:t> + </a:t>
            </a:r>
            <a:r>
              <a:rPr lang="en-GB" sz="4800" b="1" dirty="0" smtClean="0">
                <a:solidFill>
                  <a:srgbClr val="00FF00"/>
                </a:solidFill>
                <a:latin typeface="Trebuchet MS" charset="0"/>
              </a:rPr>
              <a:t>E       </a:t>
            </a:r>
            <a:endParaRPr lang="en-GB" sz="4800" b="1" dirty="0">
              <a:solidFill>
                <a:srgbClr val="00FF00"/>
              </a:solidFill>
              <a:latin typeface="Trebuchet M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231" y="2510692"/>
            <a:ext cx="4230084" cy="3539431"/>
          </a:xfrm>
          <a:prstGeom prst="rect">
            <a:avLst/>
          </a:prstGeom>
          <a:noFill/>
          <a:ln w="50800">
            <a:solidFill>
              <a:srgbClr val="FF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percentage of total variation attributable to </a:t>
            </a:r>
            <a:r>
              <a:rPr lang="en-US" sz="2800" b="1" u="sng" dirty="0" smtClean="0">
                <a:solidFill>
                  <a:srgbClr val="FF8000"/>
                </a:solidFill>
              </a:rPr>
              <a:t>genetics</a:t>
            </a:r>
            <a:r>
              <a:rPr lang="en-US" sz="2800" b="1" dirty="0" smtClean="0"/>
              <a:t> is </a:t>
            </a:r>
            <a:r>
              <a:rPr lang="en-US" sz="2800" b="1" u="sng" dirty="0" smtClean="0">
                <a:solidFill>
                  <a:srgbClr val="FF8000"/>
                </a:solidFill>
              </a:rPr>
              <a:t>small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pPr marL="457200" indent="-457200">
              <a:buClr>
                <a:schemeClr val="accent5"/>
              </a:buClr>
              <a:buFont typeface="Arial"/>
              <a:buChar char="•"/>
            </a:pPr>
            <a:r>
              <a:rPr lang="en-US" sz="2800" b="1" dirty="0"/>
              <a:t>CA</a:t>
            </a:r>
            <a:r>
              <a:rPr lang="en-US" sz="2800" b="1" dirty="0" smtClean="0"/>
              <a:t>$:		</a:t>
            </a:r>
            <a:r>
              <a:rPr lang="en-US" sz="2800" b="1" dirty="0" smtClean="0">
                <a:solidFill>
                  <a:srgbClr val="FFFF00"/>
                </a:solidFill>
              </a:rPr>
              <a:t>0.07</a:t>
            </a:r>
            <a:endParaRPr lang="en-US" sz="2800" b="1" dirty="0">
              <a:solidFill>
                <a:srgbClr val="FFFF00"/>
              </a:solidFill>
            </a:endParaRPr>
          </a:p>
          <a:p>
            <a:pPr marL="457200" indent="-457200">
              <a:buClr>
                <a:schemeClr val="accent5"/>
              </a:buClr>
              <a:buFont typeface="Arial"/>
              <a:buChar char="•"/>
            </a:pPr>
            <a:r>
              <a:rPr lang="en-US" sz="2800" b="1" dirty="0" smtClean="0"/>
              <a:t>DPR:		</a:t>
            </a:r>
            <a:r>
              <a:rPr lang="en-US" sz="2800" b="1" dirty="0" smtClean="0">
                <a:solidFill>
                  <a:srgbClr val="FFFF00"/>
                </a:solidFill>
              </a:rPr>
              <a:t>0.04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marL="457200" indent="-457200">
              <a:buClr>
                <a:schemeClr val="accent5"/>
              </a:buClr>
              <a:buFont typeface="Arial"/>
              <a:buChar char="•"/>
            </a:pPr>
            <a:r>
              <a:rPr lang="en-US" sz="2800" b="1" dirty="0" smtClean="0"/>
              <a:t>PL:</a:t>
            </a:r>
            <a:r>
              <a:rPr lang="en-US" sz="2800" b="1" dirty="0"/>
              <a:t>	</a:t>
            </a:r>
            <a:r>
              <a:rPr lang="en-US" sz="2800" b="1" dirty="0" smtClean="0"/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0.08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marL="457200" indent="-457200">
              <a:buClr>
                <a:schemeClr val="accent5"/>
              </a:buClr>
              <a:buFont typeface="Arial"/>
              <a:buChar char="•"/>
            </a:pPr>
            <a:r>
              <a:rPr lang="en-US" sz="2800" b="1" dirty="0" smtClean="0"/>
              <a:t>SCS: </a:t>
            </a:r>
            <a:r>
              <a:rPr lang="en-US" sz="2800" b="1" dirty="0" smtClean="0"/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0.12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58" y="2506788"/>
            <a:ext cx="4136387" cy="3539431"/>
          </a:xfrm>
          <a:prstGeom prst="rect">
            <a:avLst/>
          </a:prstGeom>
          <a:noFill/>
          <a:ln w="508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percentage of total variation attributable to </a:t>
            </a:r>
            <a:r>
              <a:rPr lang="en-US" sz="2800" b="1" u="sng" dirty="0" smtClean="0">
                <a:solidFill>
                  <a:srgbClr val="00FF00"/>
                </a:solidFill>
              </a:rPr>
              <a:t>environmental factors </a:t>
            </a:r>
            <a:r>
              <a:rPr lang="en-US" sz="2800" b="1" dirty="0" smtClean="0"/>
              <a:t>is </a:t>
            </a:r>
            <a:r>
              <a:rPr lang="en-US" sz="2800" b="1" u="sng" dirty="0" smtClean="0">
                <a:solidFill>
                  <a:srgbClr val="00FF00"/>
                </a:solidFill>
              </a:rPr>
              <a:t>large</a:t>
            </a:r>
            <a:r>
              <a:rPr lang="en-US" sz="2800" b="1" dirty="0" smtClean="0"/>
              <a:t>:</a:t>
            </a:r>
            <a:endParaRPr lang="en-US" sz="2800" b="1" dirty="0"/>
          </a:p>
          <a:p>
            <a:pPr marL="457200" indent="-457200">
              <a:buClr>
                <a:schemeClr val="accent5"/>
              </a:buClr>
              <a:buFont typeface="Arial"/>
              <a:buChar char="•"/>
            </a:pPr>
            <a:r>
              <a:rPr lang="en-US" sz="2800" b="1" dirty="0" smtClean="0"/>
              <a:t>Feeding/nutrition</a:t>
            </a:r>
          </a:p>
          <a:p>
            <a:pPr marL="457200" indent="-457200">
              <a:buClr>
                <a:schemeClr val="accent5"/>
              </a:buClr>
              <a:buFont typeface="Arial"/>
              <a:buChar char="•"/>
            </a:pPr>
            <a:r>
              <a:rPr lang="en-US" sz="2800" b="1" dirty="0" smtClean="0"/>
              <a:t>Housing</a:t>
            </a:r>
          </a:p>
          <a:p>
            <a:pPr marL="457200" indent="-457200">
              <a:buClr>
                <a:schemeClr val="accent5"/>
              </a:buClr>
              <a:buFont typeface="Arial"/>
              <a:buChar char="•"/>
            </a:pPr>
            <a:r>
              <a:rPr lang="en-US" sz="2800" b="1" dirty="0" smtClean="0"/>
              <a:t>Reproductive management</a:t>
            </a:r>
          </a:p>
        </p:txBody>
      </p:sp>
      <p:cxnSp>
        <p:nvCxnSpPr>
          <p:cNvPr id="4" name="Straight Connector 3"/>
          <p:cNvCxnSpPr>
            <a:stCxn id="2" idx="0"/>
            <a:endCxn id="5122" idx="2"/>
          </p:cNvCxnSpPr>
          <p:nvPr/>
        </p:nvCxnSpPr>
        <p:spPr bwMode="auto">
          <a:xfrm flipV="1">
            <a:off x="2359273" y="2110154"/>
            <a:ext cx="2174627" cy="400538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Arrow Connector 6"/>
          <p:cNvCxnSpPr>
            <a:stCxn id="5122" idx="2"/>
            <a:endCxn id="2" idx="0"/>
          </p:cNvCxnSpPr>
          <p:nvPr/>
        </p:nvCxnSpPr>
        <p:spPr bwMode="auto">
          <a:xfrm flipH="1">
            <a:off x="2359273" y="2110154"/>
            <a:ext cx="2174627" cy="400538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1289538" y="1905000"/>
            <a:ext cx="3165231" cy="722923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Connector 14"/>
          <p:cNvCxnSpPr>
            <a:endCxn id="2" idx="0"/>
          </p:cNvCxnSpPr>
          <p:nvPr/>
        </p:nvCxnSpPr>
        <p:spPr bwMode="auto">
          <a:xfrm flipH="1">
            <a:off x="2359273" y="1983154"/>
            <a:ext cx="1675419" cy="527538"/>
          </a:xfrm>
          <a:prstGeom prst="line">
            <a:avLst/>
          </a:prstGeom>
          <a:noFill/>
          <a:ln w="5080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5" idx="0"/>
          </p:cNvCxnSpPr>
          <p:nvPr/>
        </p:nvCxnSpPr>
        <p:spPr bwMode="auto">
          <a:xfrm>
            <a:off x="5128846" y="1963615"/>
            <a:ext cx="1614806" cy="543173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7680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Mendel wanted to understand</a:t>
            </a:r>
            <a:endParaRPr lang="en-US" dirty="0"/>
          </a:p>
        </p:txBody>
      </p:sp>
      <p:pic>
        <p:nvPicPr>
          <p:cNvPr id="3074" name="Picture 2" descr="able of pea plant traits Mendel studie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" y="1674572"/>
            <a:ext cx="8412480" cy="365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720" y="5285601"/>
            <a:ext cx="8412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Source:</a:t>
            </a:r>
            <a:r>
              <a:rPr lang="en-US" sz="1200" dirty="0" smtClean="0"/>
              <a:t> https</a:t>
            </a:r>
            <a:r>
              <a:rPr lang="en-US" sz="1200" dirty="0"/>
              <a:t>://</a:t>
            </a:r>
            <a:r>
              <a:rPr lang="en-US" sz="1200" dirty="0" err="1" smtClean="0"/>
              <a:t>adapaproject.org</a:t>
            </a:r>
            <a:r>
              <a:rPr lang="en-US" sz="1200" dirty="0" smtClean="0"/>
              <a:t>/</a:t>
            </a:r>
            <a:r>
              <a:rPr lang="en-US" sz="1200" dirty="0" err="1" smtClean="0"/>
              <a:t>bbk_temp</a:t>
            </a:r>
            <a:r>
              <a:rPr lang="en-US" sz="1200" dirty="0" smtClean="0"/>
              <a:t>/</a:t>
            </a:r>
            <a:r>
              <a:rPr lang="en-US" sz="1200" dirty="0" err="1" smtClean="0"/>
              <a:t>tiki-index.php?page</a:t>
            </a:r>
            <a:r>
              <a:rPr lang="en-US" sz="1200" dirty="0" smtClean="0"/>
              <a:t>=Leaf%3A+Who+was+Gregor+Mendel%3F.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824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PL Slide Master">
  <a:themeElements>
    <a:clrScheme name="AIPL 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IPL Slide Master">
      <a:majorFont>
        <a:latin typeface="Trebuchet MS"/>
        <a:ea typeface=""/>
        <a:cs typeface="DejaVu Sans"/>
      </a:majorFont>
      <a:minorFont>
        <a:latin typeface="Trebuchet MS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lnDef>
  </a:objectDefaults>
  <a:extraClrSchemeLst>
    <a:extraClrScheme>
      <a:clrScheme name="AIPL 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PL Slide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DejaVu Sans"/>
      </a:majorFont>
      <a:minorFont>
        <a:latin typeface="Trebuchet MS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58395</TotalTime>
  <Words>1928</Words>
  <Application>Microsoft Macintosh PowerPoint</Application>
  <PresentationFormat>On-screen Show (4:3)</PresentationFormat>
  <Paragraphs>502</Paragraphs>
  <Slides>47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Calibri</vt:lpstr>
      <vt:lpstr>DejaVu Sans</vt:lpstr>
      <vt:lpstr>Monotype Sorts</vt:lpstr>
      <vt:lpstr>ＭＳ Ｐゴシック</vt:lpstr>
      <vt:lpstr>Times New Roman</vt:lpstr>
      <vt:lpstr>Trebuchet MS</vt:lpstr>
      <vt:lpstr>Wingdings</vt:lpstr>
      <vt:lpstr>Arial</vt:lpstr>
      <vt:lpstr>AIPL Slide Master</vt:lpstr>
      <vt:lpstr>Default Design</vt:lpstr>
      <vt:lpstr>The role of phenotyping in dairy cattle improvement in the genomic era</vt:lpstr>
      <vt:lpstr>Well, here we are</vt:lpstr>
      <vt:lpstr>What is a phenotype?</vt:lpstr>
      <vt:lpstr>What do we routinely measure today?</vt:lpstr>
      <vt:lpstr>Why do scientists measure things?</vt:lpstr>
      <vt:lpstr>Why do farmers measure things?</vt:lpstr>
      <vt:lpstr>Sources of new phenotypes</vt:lpstr>
      <vt:lpstr>PowerPoint Presentation</vt:lpstr>
      <vt:lpstr>Mendel wanted to understand</vt:lpstr>
      <vt:lpstr>PowerPoint Presentation</vt:lpstr>
      <vt:lpstr> </vt:lpstr>
      <vt:lpstr>Great diversity in livestock species</vt:lpstr>
      <vt:lpstr>Mendelian recessives are not unusual</vt:lpstr>
      <vt:lpstr>Many genes affect quantitative traits</vt:lpstr>
      <vt:lpstr>Pleiotropy is not unusual</vt:lpstr>
      <vt:lpstr>How do we choose what to measure?</vt:lpstr>
      <vt:lpstr>How carefully should we measure?</vt:lpstr>
      <vt:lpstr>Are we talking about the same thing?</vt:lpstr>
      <vt:lpstr>Context matters</vt:lpstr>
      <vt:lpstr>Selection indices include many traits…</vt:lpstr>
      <vt:lpstr>…and we keep adding more</vt:lpstr>
      <vt:lpstr>Some recent new dairy phenotypes</vt:lpstr>
      <vt:lpstr>When is enough enough?</vt:lpstr>
      <vt:lpstr>Digression – How many QTL, did you say?</vt:lpstr>
      <vt:lpstr>Making sense of 505 cattle traits</vt:lpstr>
      <vt:lpstr>Example ontology: milk SCC</vt:lpstr>
      <vt:lpstr>Who gets to define phenotypes?</vt:lpstr>
      <vt:lpstr>Formal definitions exist for recessives</vt:lpstr>
      <vt:lpstr>Why do we need new traits?</vt:lpstr>
      <vt:lpstr>What do current phenotypes look like?</vt:lpstr>
      <vt:lpstr>What do new phenotypes look like?</vt:lpstr>
      <vt:lpstr>New traits should add information</vt:lpstr>
      <vt:lpstr>New traits should have value</vt:lpstr>
      <vt:lpstr>Does “P” matter in the genomics era?</vt:lpstr>
      <vt:lpstr>Genotypes are abundant</vt:lpstr>
      <vt:lpstr>What’s a SNP genotype worth?</vt:lpstr>
      <vt:lpstr>PowerPoint Presentation</vt:lpstr>
      <vt:lpstr>We can construct P from G</vt:lpstr>
      <vt:lpstr>What do we do with new traits?</vt:lpstr>
      <vt:lpstr>What challenges are on the horizon?</vt:lpstr>
      <vt:lpstr>Has our DHI system fallen behind?</vt:lpstr>
      <vt:lpstr>How do new players fit into the system?</vt:lpstr>
      <vt:lpstr>No guarantees with new technologies</vt:lpstr>
      <vt:lpstr>Collaboration is essential</vt:lpstr>
      <vt:lpstr>Preservation of unique resources</vt:lpstr>
      <vt:lpstr>Conclusions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 Prediction Results</dc:title>
  <dc:subject>International Dairy Sire Proofs</dc:subject>
  <dc:creator>Admin</dc:creator>
  <cp:keywords>Dairy, International, Sire evaluations</cp:keywords>
  <cp:lastModifiedBy>John Cole</cp:lastModifiedBy>
  <cp:revision>1093</cp:revision>
  <cp:lastPrinted>2001-08-24T14:44:42Z</cp:lastPrinted>
  <dcterms:created xsi:type="dcterms:W3CDTF">2002-07-16T13:01:30Z</dcterms:created>
  <dcterms:modified xsi:type="dcterms:W3CDTF">2016-05-05T12:19:07Z</dcterms:modified>
</cp:coreProperties>
</file>