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265" r:id="rId3"/>
    <p:sldId id="274" r:id="rId4"/>
    <p:sldId id="279" r:id="rId5"/>
    <p:sldId id="326" r:id="rId6"/>
    <p:sldId id="266" r:id="rId7"/>
    <p:sldId id="321" r:id="rId8"/>
    <p:sldId id="325" r:id="rId9"/>
    <p:sldId id="291" r:id="rId10"/>
    <p:sldId id="320" r:id="rId11"/>
    <p:sldId id="327" r:id="rId12"/>
    <p:sldId id="328" r:id="rId13"/>
    <p:sldId id="332" r:id="rId14"/>
    <p:sldId id="317" r:id="rId15"/>
    <p:sldId id="324" r:id="rId16"/>
    <p:sldId id="289" r:id="rId17"/>
    <p:sldId id="315" r:id="rId18"/>
    <p:sldId id="33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  <p:cmAuthor id="3" name="Bingjie LI" initials="BL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523C"/>
    <a:srgbClr val="0033CC"/>
    <a:srgbClr val="244270"/>
    <a:srgbClr val="BA0000"/>
    <a:srgbClr val="00563F"/>
    <a:srgbClr val="FEB500"/>
    <a:srgbClr val="F29C00"/>
    <a:srgbClr val="006600"/>
    <a:srgbClr val="1F5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 autoAdjust="0"/>
  </p:normalViewPr>
  <p:slideViewPr>
    <p:cSldViewPr snapToGrid="0">
      <p:cViewPr varScale="1">
        <p:scale>
          <a:sx n="86" d="100"/>
          <a:sy n="86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0497" y="6581553"/>
            <a:ext cx="7044070" cy="27644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American Dairy Science Association annual meeting, Knoxville, TN, June 25-27, 2018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- Cole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144" y="182880"/>
            <a:ext cx="8372855" cy="2377440"/>
          </a:xfrm>
        </p:spPr>
        <p:txBody>
          <a:bodyPr/>
          <a:lstStyle/>
          <a:p>
            <a:pPr algn="ctr"/>
            <a:r>
              <a:rPr lang="en-US" dirty="0"/>
              <a:t>Methods to compute reliabilities for genomic predictions of feed intake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144" y="3429000"/>
            <a:ext cx="8372855" cy="292608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2800" dirty="0">
                <a:solidFill>
                  <a:srgbClr val="00523C"/>
                </a:solidFill>
              </a:rPr>
              <a:t>Paul </a:t>
            </a:r>
            <a:r>
              <a:rPr lang="en-US" sz="2800" dirty="0" err="1">
                <a:solidFill>
                  <a:srgbClr val="00523C"/>
                </a:solidFill>
              </a:rPr>
              <a:t>VanRaden,</a:t>
            </a:r>
            <a:r>
              <a:rPr lang="en-US" sz="2800" dirty="0">
                <a:solidFill>
                  <a:srgbClr val="00523C"/>
                </a:solidFill>
              </a:rPr>
              <a:t> Jana Hutchison, Bingjie Li, Erin Connor, and John Cole</a:t>
            </a:r>
          </a:p>
          <a:p>
            <a:pPr marL="112713" indent="-112713">
              <a:lnSpc>
                <a:spcPct val="100000"/>
              </a:lnSpc>
            </a:pPr>
            <a:r>
              <a:rPr lang="en-US" sz="2800" dirty="0"/>
              <a:t>USDA, Agricultural Research Service, Animal Genomics and Improvement Laboratory, Beltsville, MD, USA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solidFill>
                  <a:srgbClr val="244270"/>
                </a:solidFill>
                <a:hlinkClick r:id="rId2"/>
              </a:rPr>
              <a:t>paul.vanraden@ars.usda.gov</a:t>
            </a:r>
            <a:endParaRPr lang="en-US" sz="2800" dirty="0">
              <a:solidFill>
                <a:srgbClr val="24427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5-way cross-validation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5399578"/>
              </p:ext>
            </p:extLst>
          </p:nvPr>
        </p:nvGraphicFramePr>
        <p:xfrm>
          <a:off x="457200" y="1672459"/>
          <a:ext cx="82296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Reliability 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Reliability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Pedigree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Genomic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Expected</a:t>
                      </a:r>
                      <a:r>
                        <a:rPr lang="en-US" sz="2400" baseline="300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Expected</a:t>
                      </a:r>
                      <a:r>
                        <a:rPr lang="en-US" sz="2400" baseline="300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158" y="4678325"/>
            <a:ext cx="8142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/>
              <a:t>Expected REL calculated from parent average for cows not in the reference, </a:t>
            </a:r>
          </a:p>
          <a:p>
            <a:r>
              <a:rPr lang="en-US" sz="2000" dirty="0"/>
              <a:t>or from genomic REL calculated using a discount factor of 0.3.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22DE9-0DFD-4DD7-BBE3-60719975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636" y="0"/>
            <a:ext cx="2170364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reliability 60K and HD</a:t>
            </a:r>
            <a:r>
              <a:rPr lang="en-US" baseline="30000" dirty="0"/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4947299"/>
              </p:ext>
            </p:extLst>
          </p:nvPr>
        </p:nvGraphicFramePr>
        <p:xfrm>
          <a:off x="389986" y="1881053"/>
          <a:ext cx="8364028" cy="251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1754600040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3203683407"/>
                    </a:ext>
                  </a:extLst>
                </a:gridCol>
                <a:gridCol w="877330">
                  <a:extLst>
                    <a:ext uri="{9D8B030D-6E8A-4147-A177-3AD203B41FA5}">
                      <a16:colId xmlns:a16="http://schemas.microsoft.com/office/drawing/2014/main" val="910944344"/>
                    </a:ext>
                  </a:extLst>
                </a:gridCol>
                <a:gridCol w="1043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/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baseline="0" dirty="0" err="1"/>
                        <a:t>ssGBLUP</a:t>
                      </a:r>
                      <a:endParaRPr lang="en-US" sz="27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1" dirty="0"/>
                        <a:t>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1" dirty="0"/>
                        <a:t>60k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1" baseline="0" dirty="0"/>
                        <a:t>Ped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>
                          <a:effectLst/>
                        </a:rPr>
                        <a:t>60k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</a:rPr>
                        <a:t>HD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SD (EBV)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0.25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0.28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0.26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Var(EBV) / Var(True BV)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0.15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0.16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0.24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Mean of theoretical REL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0.24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2400" b="0" dirty="0"/>
                        <a:t>0.26</a:t>
                      </a:r>
                      <a:endParaRPr lang="en-GB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8" y="4754624"/>
            <a:ext cx="6832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1</a:t>
            </a:r>
            <a:r>
              <a:rPr lang="en-US" sz="2400" dirty="0"/>
              <a:t>Results based on 5,597 genotyped animals; </a:t>
            </a:r>
          </a:p>
          <a:p>
            <a:r>
              <a:rPr lang="en-US" sz="2400" dirty="0"/>
              <a:t>National RFI evaluation using multi-step method; </a:t>
            </a:r>
          </a:p>
          <a:p>
            <a:r>
              <a:rPr lang="en-US" sz="2400" dirty="0"/>
              <a:t>Single-step method using 60k, HD, or no genotypes.   </a:t>
            </a:r>
          </a:p>
        </p:txBody>
      </p:sp>
    </p:spTree>
    <p:extLst>
      <p:ext uri="{BB962C8B-B14F-4D97-AF65-F5344CB8AC3E}">
        <p14:creationId xmlns:p14="http://schemas.microsoft.com/office/powerpoint/2010/main" val="213903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 vs. Single-Step GBLUP</a:t>
            </a:r>
            <a:r>
              <a:rPr lang="en-US" baseline="30000" dirty="0"/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2360723"/>
              </p:ext>
            </p:extLst>
          </p:nvPr>
        </p:nvGraphicFramePr>
        <p:xfrm>
          <a:off x="627462" y="1736604"/>
          <a:ext cx="7966979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630">
                  <a:extLst>
                    <a:ext uri="{9D8B030D-6E8A-4147-A177-3AD203B41FA5}">
                      <a16:colId xmlns:a16="http://schemas.microsoft.com/office/drawing/2014/main" val="3203683407"/>
                    </a:ext>
                  </a:extLst>
                </a:gridCol>
              </a:tblGrid>
              <a:tr h="55330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Correlations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Pedigree</a:t>
                      </a:r>
                      <a:r>
                        <a:rPr lang="en-US" sz="2400" b="1" baseline="30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Genomic (60k)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EBV (multi- vs. single-step)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b="0" dirty="0"/>
                        <a:t>0.997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0.939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REL (multi- vs. single-step)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0.989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0.916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9823" y="3916475"/>
            <a:ext cx="73989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/>
              <a:t>1</a:t>
            </a:r>
            <a:r>
              <a:rPr lang="en-US" sz="2200" dirty="0"/>
              <a:t>Results based on 5,981 animals with 60k genotypes; </a:t>
            </a:r>
          </a:p>
          <a:p>
            <a:r>
              <a:rPr lang="en-US" sz="2200" dirty="0"/>
              <a:t>Multi-step analysis was from national RFI evaluation;</a:t>
            </a:r>
          </a:p>
          <a:p>
            <a:r>
              <a:rPr lang="en-US" sz="2200" dirty="0"/>
              <a:t>Single-step analysis was from research cows plus ancestors.</a:t>
            </a:r>
          </a:p>
          <a:p>
            <a:endParaRPr lang="en-US" sz="2200" dirty="0"/>
          </a:p>
          <a:p>
            <a:r>
              <a:rPr lang="en-US" sz="2200" baseline="30000" dirty="0"/>
              <a:t>2</a:t>
            </a:r>
            <a:r>
              <a:rPr lang="en-US" sz="2200" dirty="0"/>
              <a:t>Very little difference in pedigree predictions came from the  </a:t>
            </a:r>
          </a:p>
          <a:p>
            <a:r>
              <a:rPr lang="en-US" sz="2200" dirty="0"/>
              <a:t>  slightly different PTA(milk energy) and PTA(BW composite) </a:t>
            </a:r>
          </a:p>
          <a:p>
            <a:r>
              <a:rPr lang="en-US" sz="2200" dirty="0"/>
              <a:t>  values used between multi- and single-step analyses  </a:t>
            </a:r>
          </a:p>
        </p:txBody>
      </p:sp>
    </p:spTree>
    <p:extLst>
      <p:ext uri="{BB962C8B-B14F-4D97-AF65-F5344CB8AC3E}">
        <p14:creationId xmlns:p14="http://schemas.microsoft.com/office/powerpoint/2010/main" val="10637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15863" cy="639762"/>
          </a:xfrm>
        </p:spPr>
        <p:txBody>
          <a:bodyPr/>
          <a:lstStyle/>
          <a:p>
            <a:r>
              <a:rPr lang="en-US" dirty="0"/>
              <a:t>EBV and REL correlations within method</a:t>
            </a:r>
            <a:r>
              <a:rPr lang="en-US" baseline="30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83" y="5396552"/>
            <a:ext cx="8024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based on 5,597 </a:t>
            </a:r>
            <a:r>
              <a:rPr lang="en-US" sz="2400" dirty="0">
                <a:solidFill>
                  <a:prstClr val="black"/>
                </a:solidFill>
              </a:rPr>
              <a:t>genotyped animals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Analyses were from multi-step (MS) or single-step (SS) GBLUP. 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887301-720E-47FF-BDCA-4850989ED0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4399505"/>
              </p:ext>
            </p:extLst>
          </p:nvPr>
        </p:nvGraphicFramePr>
        <p:xfrm>
          <a:off x="685156" y="1515332"/>
          <a:ext cx="7646043" cy="3511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946">
                  <a:extLst>
                    <a:ext uri="{9D8B030D-6E8A-4147-A177-3AD203B41FA5}">
                      <a16:colId xmlns:a16="http://schemas.microsoft.com/office/drawing/2014/main" val="1317093077"/>
                    </a:ext>
                  </a:extLst>
                </a:gridCol>
                <a:gridCol w="1204955">
                  <a:extLst>
                    <a:ext uri="{9D8B030D-6E8A-4147-A177-3AD203B41FA5}">
                      <a16:colId xmlns:a16="http://schemas.microsoft.com/office/drawing/2014/main" val="559444564"/>
                    </a:ext>
                  </a:extLst>
                </a:gridCol>
                <a:gridCol w="1869004">
                  <a:extLst>
                    <a:ext uri="{9D8B030D-6E8A-4147-A177-3AD203B41FA5}">
                      <a16:colId xmlns:a16="http://schemas.microsoft.com/office/drawing/2014/main" val="2924279480"/>
                    </a:ext>
                  </a:extLst>
                </a:gridCol>
                <a:gridCol w="1599138">
                  <a:extLst>
                    <a:ext uri="{9D8B030D-6E8A-4147-A177-3AD203B41FA5}">
                      <a16:colId xmlns:a16="http://schemas.microsoft.com/office/drawing/2014/main" val="1986656375"/>
                    </a:ext>
                  </a:extLst>
                </a:gridCol>
              </a:tblGrid>
              <a:tr h="6584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1" i="0" u="none" strike="noStrike" baseline="0" dirty="0">
                          <a:effectLst/>
                        </a:rPr>
                        <a:t> Correlations</a:t>
                      </a:r>
                      <a:endParaRPr lang="en-GB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GBLUP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baseline="0" dirty="0" err="1">
                          <a:effectLst/>
                        </a:rPr>
                        <a:t>Corr</a:t>
                      </a:r>
                      <a:r>
                        <a:rPr lang="en-GB" sz="2800" b="1" i="0" u="none" strike="noStrike" baseline="0" dirty="0">
                          <a:effectLst/>
                        </a:rPr>
                        <a:t> (EBV)</a:t>
                      </a:r>
                      <a:endParaRPr lang="en-GB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baseline="0" dirty="0" err="1">
                          <a:effectLst/>
                        </a:rPr>
                        <a:t>Corr</a:t>
                      </a:r>
                      <a:r>
                        <a:rPr lang="en-GB" sz="2800" b="1" i="0" u="none" strike="noStrike" baseline="0" dirty="0">
                          <a:effectLst/>
                        </a:rPr>
                        <a:t> (REL)</a:t>
                      </a:r>
                      <a:endParaRPr lang="en-GB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2184713"/>
                  </a:ext>
                </a:extLst>
              </a:tr>
              <a:tr h="640166">
                <a:tc>
                  <a:txBody>
                    <a:bodyPr/>
                    <a:lstStyle/>
                    <a:p>
                      <a:r>
                        <a:rPr lang="en-US" sz="2800" dirty="0"/>
                        <a:t>Pedigree vs. 60k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0.885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0.925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3746615"/>
                  </a:ext>
                </a:extLst>
              </a:tr>
              <a:tr h="7133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>
                          <a:effectLst/>
                        </a:rPr>
                        <a:t>Pedigree vs. 60k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effectLst/>
                        </a:rPr>
                        <a:t>0.785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effectLst/>
                        </a:rPr>
                        <a:t>0.983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7062837"/>
                  </a:ext>
                </a:extLst>
              </a:tr>
              <a:tr h="7499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>
                          <a:effectLst/>
                        </a:rPr>
                        <a:t>Pedigree vs. HD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effectLst/>
                        </a:rPr>
                        <a:t>0.794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effectLst/>
                        </a:rPr>
                        <a:t>0.983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9251469"/>
                  </a:ext>
                </a:extLst>
              </a:tr>
              <a:tr h="7499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u="none" strike="noStrike" dirty="0">
                          <a:effectLst/>
                        </a:rPr>
                        <a:t>60k vs. HD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effectLst/>
                        </a:rPr>
                        <a:t>0.985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.999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240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9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reliability by animal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3664258"/>
              </p:ext>
            </p:extLst>
          </p:nvPr>
        </p:nvGraphicFramePr>
        <p:xfrm>
          <a:off x="457200" y="1371600"/>
          <a:ext cx="82296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Animal group from national data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RFI Reliability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Pedigree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Genomic</a:t>
                      </a:r>
                      <a:r>
                        <a:rPr lang="en-US" sz="2400" b="1" baseline="30000" dirty="0"/>
                        <a:t>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3,965 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cows</a:t>
                      </a:r>
                      <a:r>
                        <a:rPr lang="en-US" sz="2400" dirty="0"/>
                        <a:t> with RFI phenotypes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Top 10 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sires</a:t>
                      </a:r>
                      <a:r>
                        <a:rPr lang="en-US" sz="2400" dirty="0"/>
                        <a:t> with most RFI daughters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 100 Net Merit 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progeny tested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Top 100 Net Merit 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young bulls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1.5 million 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genotyped</a:t>
                      </a:r>
                      <a:r>
                        <a:rPr lang="en-US" sz="2400" dirty="0"/>
                        <a:t> Holsteins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60 million 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</a:rPr>
                        <a:t>non-genotyped </a:t>
                      </a:r>
                      <a:r>
                        <a:rPr lang="en-US" sz="2400" dirty="0"/>
                        <a:t>Holsteins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6697" y="5624623"/>
            <a:ext cx="4156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/>
              <a:t>Computed with discount factor of 0.3</a:t>
            </a:r>
          </a:p>
        </p:txBody>
      </p:sp>
      <p:pic>
        <p:nvPicPr>
          <p:cNvPr id="6" name="Picture 2" descr="CABR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30" y="1"/>
            <a:ext cx="167327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GWAS for RFI using HD genotypes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59657-4DD7-4FF1-8D0E-7D2425C891CF}"/>
              </a:ext>
            </a:extLst>
          </p:cNvPr>
          <p:cNvSpPr/>
          <p:nvPr/>
        </p:nvSpPr>
        <p:spPr>
          <a:xfrm>
            <a:off x="350983" y="1158952"/>
            <a:ext cx="8700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SNP variance explained by 5-SNP window</a:t>
            </a:r>
            <a:r>
              <a:rPr lang="en-US" sz="2800" dirty="0"/>
              <a:t> </a:t>
            </a:r>
            <a:r>
              <a:rPr lang="en-US" dirty="0"/>
              <a:t>(</a:t>
            </a:r>
            <a:r>
              <a:rPr lang="en-US" dirty="0" err="1"/>
              <a:t>avg</a:t>
            </a:r>
            <a:r>
              <a:rPr lang="en-US" dirty="0"/>
              <a:t> window size 38kbp) 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B50758-D7A2-4021-B7F9-FC127D4B45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9821" r="2638"/>
          <a:stretch/>
        </p:blipFill>
        <p:spPr>
          <a:xfrm>
            <a:off x="812801" y="1693430"/>
            <a:ext cx="7601824" cy="4162066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96F469-8043-4F2C-AD3E-5AC82DC9EA91}"/>
              </a:ext>
            </a:extLst>
          </p:cNvPr>
          <p:cNvSpPr/>
          <p:nvPr/>
        </p:nvSpPr>
        <p:spPr>
          <a:xfrm>
            <a:off x="2495107" y="587395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1196C-F313-4499-BB0A-A684A8780BFE}"/>
              </a:ext>
            </a:extLst>
          </p:cNvPr>
          <p:cNvSpPr txBox="1"/>
          <p:nvPr/>
        </p:nvSpPr>
        <p:spPr>
          <a:xfrm>
            <a:off x="240143" y="5836983"/>
            <a:ext cx="81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Highly polygenic trait, each SNP window explains little variance</a:t>
            </a:r>
          </a:p>
        </p:txBody>
      </p:sp>
    </p:spTree>
    <p:extLst>
      <p:ext uri="{BB962C8B-B14F-4D97-AF65-F5344CB8AC3E}">
        <p14:creationId xmlns:p14="http://schemas.microsoft.com/office/powerpoint/2010/main" val="376890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RFI is a highly polygenic trait</a:t>
            </a:r>
          </a:p>
          <a:p>
            <a:pPr>
              <a:spcAft>
                <a:spcPts val="3600"/>
              </a:spcAft>
            </a:pPr>
            <a:r>
              <a:rPr lang="en-US" dirty="0"/>
              <a:t>Genomic prediction (single- or multi-step) helps to increase REL for RFI compared with pedigree prediction</a:t>
            </a:r>
          </a:p>
          <a:p>
            <a:pPr>
              <a:spcAft>
                <a:spcPts val="3600"/>
              </a:spcAft>
            </a:pPr>
            <a:r>
              <a:rPr lang="en-US" dirty="0"/>
              <a:t>Using </a:t>
            </a:r>
            <a:r>
              <a:rPr lang="en-US" dirty="0">
                <a:solidFill>
                  <a:srgbClr val="00B050"/>
                </a:solidFill>
              </a:rPr>
              <a:t>HD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60k</a:t>
            </a:r>
            <a:r>
              <a:rPr lang="en-US" dirty="0"/>
              <a:t> genotypes had similar EBV (correlation = 0.985) and prediction reliability for RFI </a:t>
            </a:r>
          </a:p>
          <a:p>
            <a:pPr>
              <a:spcAft>
                <a:spcPts val="3600"/>
              </a:spcAft>
            </a:pPr>
            <a:r>
              <a:rPr lang="en-US" dirty="0"/>
              <a:t>Higher REL will require more research herds or 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Agriculture and Food Research Initiative Competitive Grant #2011-68004-30340 from USDA National Institute of Food and Agriculture </a:t>
            </a:r>
            <a:r>
              <a:rPr lang="en-US" dirty="0">
                <a:solidFill>
                  <a:srgbClr val="00B050"/>
                </a:solidFill>
              </a:rPr>
              <a:t>(feed intake funding)</a:t>
            </a:r>
          </a:p>
          <a:p>
            <a:pPr>
              <a:spcAft>
                <a:spcPts val="2400"/>
              </a:spcAft>
            </a:pPr>
            <a:r>
              <a:rPr lang="en-US" dirty="0"/>
              <a:t>USDA-ARS project 1265-31000-101-00, “Improving Genetic Predictions in Dairy Animals Using Phenotypic and Genomic Information” </a:t>
            </a:r>
            <a:r>
              <a:rPr lang="en-US" dirty="0">
                <a:solidFill>
                  <a:srgbClr val="00B050"/>
                </a:solidFill>
              </a:rPr>
              <a:t>(AGIL funding)</a:t>
            </a:r>
          </a:p>
          <a:p>
            <a:pPr>
              <a:spcAft>
                <a:spcPts val="2400"/>
              </a:spcAft>
            </a:pPr>
            <a:r>
              <a:rPr lang="en-US" dirty="0"/>
              <a:t>Council on Dairy Cattle Breeding and dairy industry contributors for pedigree and genomic data</a:t>
            </a:r>
          </a:p>
          <a:p>
            <a:pPr>
              <a:spcAft>
                <a:spcPts val="2400"/>
              </a:spcAft>
            </a:pPr>
            <a:r>
              <a:rPr lang="en-US" dirty="0" err="1"/>
              <a:t>Ignacy</a:t>
            </a:r>
            <a:r>
              <a:rPr lang="en-US" dirty="0"/>
              <a:t> </a:t>
            </a:r>
            <a:r>
              <a:rPr lang="en-US" dirty="0" err="1"/>
              <a:t>Misztal</a:t>
            </a:r>
            <a:r>
              <a:rPr lang="en-US" dirty="0"/>
              <a:t> and Heather Bradford for </a:t>
            </a:r>
            <a:r>
              <a:rPr lang="en-US" dirty="0" err="1"/>
              <a:t>ssGBLUP</a:t>
            </a:r>
            <a:r>
              <a:rPr lang="en-US" dirty="0"/>
              <a:t> code and software support</a:t>
            </a:r>
          </a:p>
          <a:p>
            <a:pPr>
              <a:spcAft>
                <a:spcPts val="2400"/>
              </a:spcAft>
            </a:pPr>
            <a:endParaRPr lang="en-US" dirty="0">
              <a:solidFill>
                <a:srgbClr val="BA0000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398BF-D3C0-4BB1-AA0F-F728338F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636" y="0"/>
            <a:ext cx="2170364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2880"/>
            <a:ext cx="8415863" cy="639762"/>
          </a:xfrm>
        </p:spPr>
        <p:txBody>
          <a:bodyPr/>
          <a:lstStyle/>
          <a:p>
            <a:r>
              <a:rPr lang="en-US" dirty="0"/>
              <a:t>RFI reliability using ssGBLUP</a:t>
            </a:r>
            <a:r>
              <a:rPr lang="en-US" baseline="30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406" y="5248175"/>
            <a:ext cx="7774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 based on 5,597 </a:t>
            </a:r>
            <a:r>
              <a:rPr lang="en-US" sz="2400">
                <a:solidFill>
                  <a:prstClr val="black"/>
                </a:solidFill>
              </a:rPr>
              <a:t>genotyped animals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60k and HD analyses were from single-step method.  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8D8B1F9-2C3E-4EDB-BA50-8269F752C38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69166" y="1899247"/>
          <a:ext cx="7847046" cy="274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3630">
                  <a:extLst>
                    <a:ext uri="{9D8B030D-6E8A-4147-A177-3AD203B41FA5}">
                      <a16:colId xmlns:a16="http://schemas.microsoft.com/office/drawing/2014/main" val="3834051767"/>
                    </a:ext>
                  </a:extLst>
                </a:gridCol>
                <a:gridCol w="1415898">
                  <a:extLst>
                    <a:ext uri="{9D8B030D-6E8A-4147-A177-3AD203B41FA5}">
                      <a16:colId xmlns:a16="http://schemas.microsoft.com/office/drawing/2014/main" val="2564056365"/>
                    </a:ext>
                  </a:extLst>
                </a:gridCol>
                <a:gridCol w="1978089">
                  <a:extLst>
                    <a:ext uri="{9D8B030D-6E8A-4147-A177-3AD203B41FA5}">
                      <a16:colId xmlns:a16="http://schemas.microsoft.com/office/drawing/2014/main" val="32594888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3346132149"/>
                    </a:ext>
                  </a:extLst>
                </a:gridCol>
              </a:tblGrid>
              <a:tr h="6480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Pedigree 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Genomic_60K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 err="1">
                          <a:effectLst/>
                        </a:rPr>
                        <a:t>Genomic_HD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8665637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SD (EBV)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0.262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0.316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0.312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5826863"/>
                  </a:ext>
                </a:extLst>
              </a:tr>
              <a:tr h="693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Var (EBV) / Var (BV)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0.162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0.236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0.230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7330338"/>
                  </a:ext>
                </a:extLst>
              </a:tr>
              <a:tr h="5437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Mean of theoretical REL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0.258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0.312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4370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1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Variance estimates for RFI </a:t>
            </a:r>
            <a:r>
              <a:rPr lang="en-US" sz="3600" dirty="0">
                <a:solidFill>
                  <a:srgbClr val="FFFF00"/>
                </a:solidFill>
              </a:rPr>
              <a:t>(and SCS)</a:t>
            </a: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8787" y="1532020"/>
          <a:ext cx="8123738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</a:rPr>
                        <a:t>Parameter</a:t>
                      </a: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</a:rPr>
                        <a:t>RFI</a:t>
                      </a: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</a:pPr>
                      <a:r>
                        <a:rPr lang="en-US" sz="2700" b="1" dirty="0">
                          <a:solidFill>
                            <a:srgbClr val="244270"/>
                          </a:solidFill>
                        </a:rPr>
                        <a:t>SCS</a:t>
                      </a:r>
                    </a:p>
                  </a:txBody>
                  <a:tcPr marL="0" marR="0"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/>
                        <a:t>Heritability 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/>
                        <a:t>	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lang="en-US" sz="2700" b="1" dirty="0"/>
                        <a:t>	16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/>
                        <a:t>Repeatability 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/>
                        <a:t>	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lang="en-US" sz="2700" b="1" dirty="0"/>
                        <a:t>	35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700" b="1" dirty="0"/>
                        <a:t>Phenotypic correlation with yield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/>
                        <a:t>	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–</a:t>
                      </a:r>
                      <a:r>
                        <a:rPr lang="en-US" sz="2700" b="1" dirty="0"/>
                        <a:t>0.10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/>
                        <a:t>Genetic correlation with yield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457200" algn="dec"/>
                        </a:tabLst>
                      </a:pPr>
                      <a:r>
                        <a:rPr lang="en-US" sz="2700" b="1" dirty="0"/>
                        <a:t>	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00"/>
                        </a:lnSpc>
                        <a:tabLst>
                          <a:tab pos="822960" algn="dec"/>
                        </a:tabLst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–</a:t>
                      </a:r>
                      <a:r>
                        <a:rPr lang="en-US" sz="2700" b="1" dirty="0"/>
                        <a:t>0.03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27330" y="4540480"/>
            <a:ext cx="74893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b="1" dirty="0">
                <a:solidFill>
                  <a:srgbClr val="00563F"/>
                </a:solidFill>
              </a:rPr>
              <a:t>SCS provided a 2nd trait with similar properties, which allowed genomic predictions from research cows to be compared with national SCS predictions</a:t>
            </a:r>
          </a:p>
        </p:txBody>
      </p:sp>
    </p:spTree>
    <p:extLst>
      <p:ext uri="{BB962C8B-B14F-4D97-AF65-F5344CB8AC3E}">
        <p14:creationId xmlns:p14="http://schemas.microsoft.com/office/powerpoint/2010/main" val="83684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 intake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91495"/>
            <a:ext cx="8446655" cy="4842164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US" dirty="0"/>
              <a:t>Residual feed intake </a:t>
            </a:r>
            <a:r>
              <a:rPr lang="en-US" dirty="0">
                <a:solidFill>
                  <a:srgbClr val="00523C"/>
                </a:solidFill>
              </a:rPr>
              <a:t>(RFI)</a:t>
            </a:r>
            <a:r>
              <a:rPr lang="en-US" dirty="0"/>
              <a:t> from US data</a:t>
            </a:r>
          </a:p>
          <a:p>
            <a:r>
              <a:rPr lang="en-US" dirty="0"/>
              <a:t>Genomic predictions for RFI</a:t>
            </a:r>
          </a:p>
          <a:p>
            <a:pPr lvl="1"/>
            <a:r>
              <a:rPr lang="en-US" sz="2400" dirty="0"/>
              <a:t>National RFI genomic evaluation using </a:t>
            </a:r>
            <a:r>
              <a:rPr lang="en-US" sz="2400" dirty="0">
                <a:solidFill>
                  <a:srgbClr val="00B050"/>
                </a:solidFill>
              </a:rPr>
              <a:t>60k</a:t>
            </a:r>
            <a:r>
              <a:rPr lang="en-US" sz="2400" dirty="0"/>
              <a:t> genotypes</a:t>
            </a:r>
          </a:p>
          <a:p>
            <a:pPr lvl="1"/>
            <a:r>
              <a:rPr lang="en-US" sz="2400" dirty="0"/>
              <a:t>Research cow RFI plus ancestors using </a:t>
            </a:r>
            <a:r>
              <a:rPr lang="en-US" sz="2400" dirty="0">
                <a:solidFill>
                  <a:srgbClr val="00B050"/>
                </a:solidFill>
              </a:rPr>
              <a:t>60k and HD</a:t>
            </a:r>
            <a:r>
              <a:rPr lang="en-US" sz="2400" dirty="0"/>
              <a:t> genotypes </a:t>
            </a:r>
          </a:p>
          <a:p>
            <a:r>
              <a:rPr lang="en-US" dirty="0"/>
              <a:t>Genomic reliability estimates</a:t>
            </a:r>
          </a:p>
          <a:p>
            <a:pPr lvl="1"/>
            <a:r>
              <a:rPr lang="en-US" sz="2400" dirty="0"/>
              <a:t>SCS as a 2</a:t>
            </a:r>
            <a:r>
              <a:rPr lang="en-US" sz="2400" baseline="30000" dirty="0"/>
              <a:t>nd</a:t>
            </a:r>
            <a:r>
              <a:rPr lang="en-US" sz="2400" dirty="0"/>
              <a:t> trait with similar properties as RFI</a:t>
            </a:r>
          </a:p>
          <a:p>
            <a:pPr lvl="1"/>
            <a:r>
              <a:rPr lang="en-US" sz="2400" dirty="0"/>
              <a:t>5-way cross-validation for RFI using multi-step GBLUP</a:t>
            </a:r>
          </a:p>
          <a:p>
            <a:pPr lvl="1"/>
            <a:r>
              <a:rPr lang="en-US" sz="2400" dirty="0"/>
              <a:t>Single-step GBLUP with exact inversion of RFI equations  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spcAft>
                <a:spcPts val="4800"/>
              </a:spcAft>
              <a:buNone/>
            </a:pPr>
            <a:endParaRPr lang="en-US" dirty="0"/>
          </a:p>
          <a:p>
            <a:pPr marL="0" indent="0">
              <a:spcAft>
                <a:spcPts val="4800"/>
              </a:spcAft>
              <a:buNone/>
            </a:pPr>
            <a:endParaRPr lang="en-US" dirty="0">
              <a:solidFill>
                <a:srgbClr val="00523C"/>
              </a:solidFill>
            </a:endParaRPr>
          </a:p>
          <a:p>
            <a:pPr>
              <a:spcAft>
                <a:spcPts val="4800"/>
              </a:spcAft>
            </a:pPr>
            <a:endParaRPr lang="en-US" dirty="0"/>
          </a:p>
          <a:p>
            <a:pPr marL="0" indent="0">
              <a:spcAft>
                <a:spcPts val="4800"/>
              </a:spcAft>
              <a:buNone/>
            </a:pPr>
            <a:endParaRPr lang="en-US" dirty="0"/>
          </a:p>
          <a:p>
            <a:pPr marL="0" indent="0">
              <a:spcAft>
                <a:spcPts val="4800"/>
              </a:spcAft>
              <a:buNone/>
            </a:pPr>
            <a:endParaRPr lang="en-US" dirty="0"/>
          </a:p>
        </p:txBody>
      </p:sp>
      <p:pic>
        <p:nvPicPr>
          <p:cNvPr id="14338" name="Picture 2" descr="http://agnewsfeed.com/here/wp-content/uploads/2016/08/extension.psu_.eduanimalsbeefnews2016feeding-holstein-steer-calves-for-the-beef-marketimage_galleryzoom-101921b89849f100d966c865bb8e7dbeb22ac1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455" y="0"/>
            <a:ext cx="2170545" cy="144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Feed intake data</a:t>
            </a:r>
          </a:p>
        </p:txBody>
      </p:sp>
      <p:graphicFrame>
        <p:nvGraphicFramePr>
          <p:cNvPr id="13" name="Table Placeholder 3"/>
          <p:cNvGraphicFramePr>
            <a:graphicFrameLocks/>
          </p:cNvGraphicFramePr>
          <p:nvPr/>
        </p:nvGraphicFramePr>
        <p:xfrm>
          <a:off x="457201" y="1452700"/>
          <a:ext cx="8229599" cy="480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Research herd</a:t>
                      </a: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Cows</a:t>
                      </a: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Records</a:t>
                      </a:r>
                    </a:p>
                  </a:txBody>
                  <a:tcPr marL="0" marR="0" marT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Researchers</a:t>
                      </a:r>
                    </a:p>
                  </a:txBody>
                  <a:tcPr marL="320040" marR="0" marT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Univ.</a:t>
                      </a:r>
                      <a:r>
                        <a:rPr lang="en-US" sz="2300" b="1" baseline="0" dirty="0"/>
                        <a:t> of</a:t>
                      </a:r>
                      <a:r>
                        <a:rPr lang="en-US" sz="2300" b="1" dirty="0"/>
                        <a:t> Wisconsin</a:t>
                      </a:r>
                      <a:r>
                        <a:rPr lang="en-US" sz="2300" b="1" baseline="0" dirty="0"/>
                        <a:t> and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US Dairy Forage Res. Ctr.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1,390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1,678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Weigel,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/>
                        <a:t>Armentano</a:t>
                      </a:r>
                      <a:r>
                        <a:rPr lang="en-US" sz="2300" b="1" dirty="0"/>
                        <a:t> </a:t>
                      </a:r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Iowa State Univ.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953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1,006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Spurlock</a:t>
                      </a:r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ARS, USDA </a:t>
                      </a:r>
                      <a:r>
                        <a:rPr lang="en-US" sz="2300" b="1" dirty="0">
                          <a:solidFill>
                            <a:srgbClr val="00523C"/>
                          </a:solidFill>
                        </a:rPr>
                        <a:t>(Beltsville, MD)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534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834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Connor</a:t>
                      </a:r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/>
                        <a:t>Univ. of Florida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491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582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Staples</a:t>
                      </a:r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/>
                        <a:t>Michigan State Univ. 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273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315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/>
                        <a:t>VandeHaar</a:t>
                      </a:r>
                      <a:r>
                        <a:rPr lang="en-US" sz="2300" b="1" dirty="0"/>
                        <a:t>,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/>
                        <a:t>Tempelman</a:t>
                      </a:r>
                      <a:endParaRPr lang="en-US" sz="2300" b="1" dirty="0"/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/>
                        <a:t>Purina</a:t>
                      </a:r>
                      <a:r>
                        <a:rPr lang="en-US" sz="2300" b="1" baseline="0" dirty="0"/>
                        <a:t> Anim. </a:t>
                      </a:r>
                      <a:r>
                        <a:rPr lang="en-US" sz="2300" b="1" baseline="0" dirty="0" err="1"/>
                        <a:t>Nutr</a:t>
                      </a:r>
                      <a:r>
                        <a:rPr lang="en-US" sz="2300" b="1" baseline="0" dirty="0"/>
                        <a:t>. Ctr. (</a:t>
                      </a:r>
                      <a:r>
                        <a:rPr lang="en-US" sz="2300" b="1" baseline="0" dirty="0">
                          <a:solidFill>
                            <a:srgbClr val="00523C"/>
                          </a:solidFill>
                        </a:rPr>
                        <a:t>MO)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151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184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Davidson</a:t>
                      </a:r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Virginia Tech</a:t>
                      </a: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93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/>
                        <a:t>Hanigan</a:t>
                      </a:r>
                      <a:endParaRPr lang="en-US" sz="2300" b="1" dirty="0"/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Miner Agric. Res. Inst.</a:t>
                      </a:r>
                      <a:r>
                        <a:rPr lang="en-US" sz="2300" b="1" dirty="0">
                          <a:solidFill>
                            <a:srgbClr val="00523C"/>
                          </a:solidFill>
                        </a:rPr>
                        <a:t> (</a:t>
                      </a:r>
                      <a:r>
                        <a:rPr lang="en-US" sz="2300" b="1" baseline="0" dirty="0">
                          <a:solidFill>
                            <a:srgbClr val="00523C"/>
                          </a:solidFill>
                        </a:rPr>
                        <a:t>NY)</a:t>
                      </a:r>
                      <a:endParaRPr lang="en-US" sz="23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1371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/>
                        <a:t>58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 err="1"/>
                        <a:t>Dann</a:t>
                      </a:r>
                      <a:endParaRPr lang="en-US" sz="2300" b="1" dirty="0"/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All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3,965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4,823</a:t>
                      </a:r>
                    </a:p>
                  </a:txBody>
                  <a:tcPr marL="0" marR="182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$5 million</a:t>
                      </a:r>
                    </a:p>
                    <a:p>
                      <a:pPr algn="l">
                        <a:lnSpc>
                          <a:spcPts val="2300"/>
                        </a:lnSpc>
                      </a:pPr>
                      <a:r>
                        <a:rPr lang="en-US" sz="2300" b="1" dirty="0">
                          <a:solidFill>
                            <a:srgbClr val="244270"/>
                          </a:solidFill>
                        </a:rPr>
                        <a:t>AFRI grant</a:t>
                      </a:r>
                    </a:p>
                  </a:txBody>
                  <a:tcPr marL="32004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MSU_feed_int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185" y="0"/>
            <a:ext cx="2014815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of research cows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r>
              <a:rPr lang="en-US" dirty="0"/>
              <a:t>Chip densities </a:t>
            </a:r>
            <a:r>
              <a:rPr lang="en-US" dirty="0">
                <a:solidFill>
                  <a:srgbClr val="00523C"/>
                </a:solidFill>
              </a:rPr>
              <a:t>(number of markers)</a:t>
            </a:r>
            <a:r>
              <a:rPr lang="en-US" dirty="0"/>
              <a:t> used</a:t>
            </a:r>
          </a:p>
          <a:p>
            <a:pPr lvl="1"/>
            <a:r>
              <a:rPr lang="en-US" dirty="0"/>
              <a:t>502 high density</a:t>
            </a:r>
            <a:r>
              <a:rPr lang="en-US" dirty="0">
                <a:solidFill>
                  <a:srgbClr val="00523C"/>
                </a:solidFill>
              </a:rPr>
              <a:t> (777K)</a:t>
            </a:r>
          </a:p>
          <a:p>
            <a:pPr lvl="1"/>
            <a:r>
              <a:rPr lang="en-US" dirty="0"/>
              <a:t>1341 GHD or GH2</a:t>
            </a:r>
            <a:r>
              <a:rPr lang="en-US" dirty="0">
                <a:solidFill>
                  <a:srgbClr val="00523C"/>
                </a:solidFill>
              </a:rPr>
              <a:t> (77K or 140K)</a:t>
            </a:r>
          </a:p>
          <a:p>
            <a:pPr lvl="1"/>
            <a:r>
              <a:rPr lang="en-US" dirty="0"/>
              <a:t>1251 50K or ZMD</a:t>
            </a:r>
            <a:r>
              <a:rPr lang="en-US" dirty="0">
                <a:solidFill>
                  <a:srgbClr val="00523C"/>
                </a:solidFill>
              </a:rPr>
              <a:t> (50K)</a:t>
            </a:r>
          </a:p>
          <a:p>
            <a:pPr lvl="1">
              <a:spcAft>
                <a:spcPts val="3600"/>
              </a:spcAft>
            </a:pPr>
            <a:r>
              <a:rPr lang="en-US" dirty="0"/>
              <a:t>411 low density</a:t>
            </a:r>
            <a:r>
              <a:rPr lang="en-US" dirty="0">
                <a:solidFill>
                  <a:srgbClr val="00523C"/>
                </a:solidFill>
              </a:rPr>
              <a:t> (7K to 20K)</a:t>
            </a:r>
          </a:p>
          <a:p>
            <a:r>
              <a:rPr lang="en-US" dirty="0"/>
              <a:t>Imputed to </a:t>
            </a:r>
            <a:r>
              <a:rPr lang="en-US" dirty="0">
                <a:solidFill>
                  <a:srgbClr val="00523C"/>
                </a:solidFill>
              </a:rPr>
              <a:t>60,671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SNP</a:t>
            </a:r>
            <a:r>
              <a:rPr lang="en-US" dirty="0"/>
              <a:t> subset used officially</a:t>
            </a:r>
          </a:p>
          <a:p>
            <a:r>
              <a:rPr lang="en-US" dirty="0"/>
              <a:t>Imputed to </a:t>
            </a:r>
            <a:r>
              <a:rPr lang="en-US" dirty="0">
                <a:solidFill>
                  <a:srgbClr val="00523C"/>
                </a:solidFill>
              </a:rPr>
              <a:t>HD genotypes (312,614 SNPs)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8172400" y="0"/>
            <a:ext cx="691580" cy="2295050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Genomic evaluation for </a:t>
            </a:r>
            <a:r>
              <a:rPr lang="en-US" dirty="0"/>
              <a:t>RFI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600" dirty="0"/>
              <a:t>RFI from research cows already adjusted for phenotypic correlations of feed intake with milk net energy, metabolic body weight, and weight change</a:t>
            </a:r>
          </a:p>
          <a:p>
            <a:pPr marL="0" indent="0">
              <a:lnSpc>
                <a:spcPts val="2800"/>
              </a:lnSpc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600" dirty="0"/>
              <a:t>Genetic evaluation model:</a:t>
            </a:r>
          </a:p>
          <a:p>
            <a:pPr>
              <a:lnSpc>
                <a:spcPts val="2800"/>
              </a:lnSpc>
              <a:spcAft>
                <a:spcPts val="2400"/>
              </a:spcAft>
              <a:buNone/>
            </a:pPr>
            <a:r>
              <a:rPr lang="en-US" sz="2600" dirty="0"/>
              <a:t>	</a:t>
            </a:r>
            <a:r>
              <a:rPr lang="en-US" sz="2600" dirty="0">
                <a:solidFill>
                  <a:srgbClr val="244270"/>
                </a:solidFill>
              </a:rPr>
              <a:t>RFI = breeding value + permanent environment + age-parity + b</a:t>
            </a:r>
            <a:r>
              <a:rPr lang="en-US" sz="2600" baseline="-25000" dirty="0">
                <a:solidFill>
                  <a:srgbClr val="244270"/>
                </a:solidFill>
              </a:rPr>
              <a:t>2</a:t>
            </a:r>
            <a:r>
              <a:rPr lang="en-US" sz="2600" dirty="0">
                <a:solidFill>
                  <a:srgbClr val="244270"/>
                </a:solidFill>
              </a:rPr>
              <a:t>(</a:t>
            </a:r>
            <a:r>
              <a:rPr lang="en-US" sz="2600" dirty="0" err="1">
                <a:solidFill>
                  <a:srgbClr val="244270"/>
                </a:solidFill>
              </a:rPr>
              <a:t>GPTA</a:t>
            </a:r>
            <a:r>
              <a:rPr lang="en-US" sz="2600" baseline="-25000" dirty="0" err="1">
                <a:solidFill>
                  <a:srgbClr val="244270"/>
                </a:solidFill>
              </a:rPr>
              <a:t>milk</a:t>
            </a:r>
            <a:r>
              <a:rPr lang="en-US" sz="2600" baseline="-25000" dirty="0">
                <a:solidFill>
                  <a:srgbClr val="244270"/>
                </a:solidFill>
              </a:rPr>
              <a:t> net energy</a:t>
            </a:r>
            <a:r>
              <a:rPr lang="en-US" sz="2600" dirty="0">
                <a:solidFill>
                  <a:srgbClr val="244270"/>
                </a:solidFill>
              </a:rPr>
              <a:t>) + b</a:t>
            </a:r>
            <a:r>
              <a:rPr lang="en-US" sz="2600" baseline="-25000" dirty="0">
                <a:solidFill>
                  <a:srgbClr val="244270"/>
                </a:solidFill>
              </a:rPr>
              <a:t>3</a:t>
            </a:r>
            <a:r>
              <a:rPr lang="en-US" sz="2600" dirty="0">
                <a:solidFill>
                  <a:srgbClr val="244270"/>
                </a:solidFill>
              </a:rPr>
              <a:t>(GPTA</a:t>
            </a:r>
            <a:r>
              <a:rPr lang="en-US" sz="2600" baseline="-25000" dirty="0">
                <a:solidFill>
                  <a:srgbClr val="244270"/>
                </a:solidFill>
              </a:rPr>
              <a:t>BW composite</a:t>
            </a:r>
            <a:r>
              <a:rPr lang="en-US" sz="2600" dirty="0">
                <a:solidFill>
                  <a:srgbClr val="244270"/>
                </a:solidFill>
              </a:rPr>
              <a:t>)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/>
              <a:t>Remove remaining genetic correlations </a:t>
            </a:r>
            <a:r>
              <a:rPr lang="en-US" sz="2600" dirty="0">
                <a:sym typeface="Wingdings" panose="05000000000000000000" pitchFamily="2" charset="2"/>
              </a:rPr>
              <a:t> RFI as a genetically independent trait from milk net energy and BW composition </a:t>
            </a:r>
          </a:p>
          <a:p>
            <a:pPr marL="0" indent="0">
              <a:lnSpc>
                <a:spcPts val="2800"/>
              </a:lnSpc>
              <a:spcAft>
                <a:spcPts val="2400"/>
              </a:spcAft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1031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evaluation for RFI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297712"/>
            <a:ext cx="8086437" cy="4800600"/>
          </a:xfrm>
        </p:spPr>
        <p:txBody>
          <a:bodyPr/>
          <a:lstStyle/>
          <a:p>
            <a:r>
              <a:rPr lang="en-US" sz="2800" dirty="0"/>
              <a:t>National RFI genomic evaluation with </a:t>
            </a:r>
            <a:r>
              <a:rPr lang="en-US" sz="2800" dirty="0">
                <a:solidFill>
                  <a:srgbClr val="00B050"/>
                </a:solidFill>
              </a:rPr>
              <a:t>60k</a:t>
            </a:r>
            <a:r>
              <a:rPr lang="en-US" sz="2800" dirty="0"/>
              <a:t> genotypes</a:t>
            </a:r>
            <a:endParaRPr lang="en-US" dirty="0"/>
          </a:p>
          <a:p>
            <a:pPr lvl="1"/>
            <a:r>
              <a:rPr lang="en-US" sz="2400" dirty="0"/>
              <a:t>Genetic evaluation included 60 million </a:t>
            </a:r>
            <a:r>
              <a:rPr lang="en-US" sz="2400" dirty="0" err="1"/>
              <a:t>nongenotyped</a:t>
            </a:r>
            <a:r>
              <a:rPr lang="en-US" sz="2400" dirty="0"/>
              <a:t> Holsteins</a:t>
            </a:r>
          </a:p>
          <a:p>
            <a:pPr lvl="1"/>
            <a:r>
              <a:rPr lang="en-US" sz="2400" dirty="0"/>
              <a:t>Genomic evaluation included 1.4 million genotyped Holsteins with </a:t>
            </a:r>
            <a:r>
              <a:rPr lang="en-US" sz="2400" dirty="0">
                <a:solidFill>
                  <a:srgbClr val="00B050"/>
                </a:solidFill>
              </a:rPr>
              <a:t>60,671 </a:t>
            </a:r>
            <a:r>
              <a:rPr lang="en-US" sz="2400" dirty="0"/>
              <a:t>genotypes</a:t>
            </a:r>
          </a:p>
          <a:p>
            <a:pPr>
              <a:lnSpc>
                <a:spcPts val="2800"/>
              </a:lnSpc>
            </a:pPr>
            <a:endParaRPr lang="en-US" sz="2600" dirty="0"/>
          </a:p>
          <a:p>
            <a:pPr>
              <a:lnSpc>
                <a:spcPts val="2800"/>
              </a:lnSpc>
            </a:pPr>
            <a:r>
              <a:rPr lang="en-US" sz="2800" dirty="0"/>
              <a:t>Genomic prediction for RFI with </a:t>
            </a:r>
            <a:r>
              <a:rPr lang="en-US" sz="2800" dirty="0">
                <a:solidFill>
                  <a:srgbClr val="00B050"/>
                </a:solidFill>
              </a:rPr>
              <a:t>60k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HD</a:t>
            </a:r>
            <a:r>
              <a:rPr lang="en-US" sz="2800" dirty="0"/>
              <a:t> genotypes by single-step GBLUP </a:t>
            </a:r>
            <a:r>
              <a:rPr lang="en-US" sz="1800" dirty="0"/>
              <a:t>(</a:t>
            </a:r>
            <a:r>
              <a:rPr lang="en-US" sz="1800" dirty="0" err="1"/>
              <a:t>Misztal</a:t>
            </a:r>
            <a:r>
              <a:rPr lang="en-US" sz="1800" dirty="0"/>
              <a:t> et al., 2009)</a:t>
            </a:r>
          </a:p>
          <a:p>
            <a:pPr lvl="1"/>
            <a:r>
              <a:rPr lang="en-US" sz="2400" dirty="0"/>
              <a:t>Genomic prediction included 5,610 genotyped Holsteins with </a:t>
            </a:r>
            <a:r>
              <a:rPr lang="en-US" sz="2400" dirty="0">
                <a:solidFill>
                  <a:srgbClr val="00B050"/>
                </a:solidFill>
              </a:rPr>
              <a:t>60k</a:t>
            </a:r>
            <a:r>
              <a:rPr lang="en-US" sz="2400" dirty="0"/>
              <a:t> genotypes and </a:t>
            </a:r>
            <a:r>
              <a:rPr lang="en-US" sz="2400" dirty="0">
                <a:solidFill>
                  <a:srgbClr val="00B050"/>
                </a:solidFill>
              </a:rPr>
              <a:t>HD</a:t>
            </a:r>
            <a:r>
              <a:rPr lang="en-US" sz="2400" dirty="0"/>
              <a:t> </a:t>
            </a:r>
            <a:r>
              <a:rPr lang="en-US" sz="2000" dirty="0"/>
              <a:t>(312,614 SNPs) </a:t>
            </a:r>
            <a:r>
              <a:rPr lang="en-US" sz="2400" dirty="0"/>
              <a:t>genotypes</a:t>
            </a:r>
            <a:r>
              <a:rPr lang="en-US" sz="2000" dirty="0"/>
              <a:t> </a:t>
            </a:r>
            <a:r>
              <a:rPr lang="en-US" sz="2400" dirty="0"/>
              <a:t>among 42,057 Holsteins in pedigree</a:t>
            </a:r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genomic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3360"/>
            <a:ext cx="8229600" cy="4800600"/>
          </a:xfrm>
        </p:spPr>
        <p:txBody>
          <a:bodyPr/>
          <a:lstStyle/>
          <a:p>
            <a:r>
              <a:rPr lang="en-US" dirty="0"/>
              <a:t>SCS as a 2</a:t>
            </a:r>
            <a:r>
              <a:rPr lang="en-US" baseline="30000" dirty="0"/>
              <a:t>nd</a:t>
            </a:r>
            <a:r>
              <a:rPr lang="en-US" dirty="0"/>
              <a:t> trait with similar properties as RFI</a:t>
            </a:r>
          </a:p>
          <a:p>
            <a:pPr lvl="1"/>
            <a:r>
              <a:rPr lang="en-US" sz="2400" dirty="0"/>
              <a:t>Correlation of genomic predictions from research cow data (</a:t>
            </a:r>
            <a:r>
              <a:rPr lang="en-US" sz="2400" dirty="0" err="1"/>
              <a:t>GEBV</a:t>
            </a:r>
            <a:r>
              <a:rPr lang="en-US" sz="2400" baseline="-25000" dirty="0" err="1"/>
              <a:t>r</a:t>
            </a:r>
            <a:r>
              <a:rPr lang="en-US" sz="2400" dirty="0"/>
              <a:t>) vs. national data (</a:t>
            </a:r>
            <a:r>
              <a:rPr lang="en-US" sz="2400" dirty="0" err="1"/>
              <a:t>GEBV</a:t>
            </a:r>
            <a:r>
              <a:rPr lang="en-US" sz="2400" baseline="-25000" dirty="0" err="1"/>
              <a:t>n</a:t>
            </a:r>
            <a:r>
              <a:rPr lang="en-US" sz="2400" dirty="0"/>
              <a:t>) for SCS</a:t>
            </a:r>
          </a:p>
          <a:p>
            <a:pPr lvl="1"/>
            <a:r>
              <a:rPr lang="en-US" sz="2400" dirty="0"/>
              <a:t>Observed REL = </a:t>
            </a:r>
            <a:r>
              <a:rPr lang="en-US" sz="2400" dirty="0" err="1"/>
              <a:t>corr</a:t>
            </a:r>
            <a:r>
              <a:rPr lang="en-US" sz="2400" dirty="0"/>
              <a:t>(</a:t>
            </a:r>
            <a:r>
              <a:rPr lang="en-US" sz="2400" dirty="0" err="1"/>
              <a:t>GEBV</a:t>
            </a:r>
            <a:r>
              <a:rPr lang="en-US" sz="2400" baseline="-25000" dirty="0" err="1"/>
              <a:t>r</a:t>
            </a:r>
            <a:r>
              <a:rPr lang="en-US" sz="2400" baseline="-25000" dirty="0"/>
              <a:t> </a:t>
            </a:r>
            <a:r>
              <a:rPr lang="en-US" sz="2400" dirty="0"/>
              <a:t>, </a:t>
            </a:r>
            <a:r>
              <a:rPr lang="en-US" sz="2400" dirty="0" err="1"/>
              <a:t>GEBV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* national REL</a:t>
            </a:r>
            <a:endParaRPr lang="en-US" sz="2000" dirty="0"/>
          </a:p>
          <a:p>
            <a:r>
              <a:rPr lang="en-US" dirty="0"/>
              <a:t>5-way cross-validation for RFI</a:t>
            </a:r>
          </a:p>
          <a:p>
            <a:pPr lvl="1"/>
            <a:r>
              <a:rPr lang="en-US" sz="2400" dirty="0"/>
              <a:t>Use RFI records of 80% of cows to predict RFI records of remaining 20%, excluding cows from the validation data if they had daughters in the reference data</a:t>
            </a:r>
          </a:p>
          <a:p>
            <a:pPr lvl="1"/>
            <a:r>
              <a:rPr lang="en-US" sz="2400" dirty="0"/>
              <a:t>Observed REL = </a:t>
            </a:r>
            <a:r>
              <a:rPr lang="en-US" sz="2400" dirty="0" err="1"/>
              <a:t>corr</a:t>
            </a:r>
            <a:r>
              <a:rPr lang="en-US" sz="2400" dirty="0"/>
              <a:t>(</a:t>
            </a:r>
            <a:r>
              <a:rPr lang="en-US" sz="2400" dirty="0" err="1"/>
              <a:t>GEBV</a:t>
            </a:r>
            <a:r>
              <a:rPr lang="en-US" sz="2400" baseline="-25000" dirty="0" err="1"/>
              <a:t>r</a:t>
            </a:r>
            <a:r>
              <a:rPr lang="en-US" sz="2400" baseline="-25000" dirty="0"/>
              <a:t> </a:t>
            </a:r>
            <a:r>
              <a:rPr lang="en-US" sz="2400" dirty="0"/>
              <a:t>, RFI)</a:t>
            </a:r>
            <a:r>
              <a:rPr lang="en-US" sz="2400" baseline="30000" dirty="0"/>
              <a:t>2</a:t>
            </a:r>
            <a:r>
              <a:rPr lang="en-US" sz="2400" dirty="0"/>
              <a:t> / heritability</a:t>
            </a:r>
          </a:p>
          <a:p>
            <a:r>
              <a:rPr lang="en-US" sz="2400" dirty="0"/>
              <a:t>Choose discount to match computed to observed REL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genomic reliability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492" y="1303360"/>
            <a:ext cx="8067964" cy="4800600"/>
          </a:xfrm>
        </p:spPr>
        <p:txBody>
          <a:bodyPr/>
          <a:lstStyle/>
          <a:p>
            <a:r>
              <a:rPr lang="en-US" dirty="0"/>
              <a:t>Single-step GBLUP (</a:t>
            </a:r>
            <a:r>
              <a:rPr lang="en-US" dirty="0" err="1"/>
              <a:t>ssGBLUP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EBV and its SE calculated from the inverse of </a:t>
            </a:r>
            <a:r>
              <a:rPr lang="en-US" sz="2400" dirty="0" err="1"/>
              <a:t>ssGBLUP</a:t>
            </a:r>
            <a:r>
              <a:rPr lang="en-US" sz="2400" dirty="0"/>
              <a:t> mixed model equations  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Observed REL = Var(EBV)/ð</a:t>
            </a:r>
            <a:r>
              <a:rPr lang="en-US" sz="2400" baseline="-25000" dirty="0">
                <a:solidFill>
                  <a:srgbClr val="0033CC"/>
                </a:solidFill>
              </a:rPr>
              <a:t>a</a:t>
            </a:r>
            <a:r>
              <a:rPr lang="en-US" sz="2400" baseline="30000" dirty="0">
                <a:solidFill>
                  <a:srgbClr val="0033CC"/>
                </a:solidFill>
              </a:rPr>
              <a:t>2 </a:t>
            </a:r>
            <a:r>
              <a:rPr lang="en-US" sz="2400" dirty="0"/>
              <a:t>, where genetic variance (ð</a:t>
            </a:r>
            <a:r>
              <a:rPr lang="en-US" sz="2400" baseline="-25000" dirty="0"/>
              <a:t>a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  </a:t>
            </a:r>
            <a:r>
              <a:rPr lang="en-US" sz="2400" dirty="0"/>
              <a:t> for RFI was from variance component estimation for RFI</a:t>
            </a:r>
          </a:p>
          <a:p>
            <a:pPr marL="344488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Prediction error variance for each animal: PEV = SE^2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Theoretical REL for each animal = (G – PEV)/G</a:t>
            </a:r>
            <a:r>
              <a:rPr lang="en-US" sz="2400" baseline="-25000" dirty="0"/>
              <a:t>,  </a:t>
            </a:r>
            <a:r>
              <a:rPr lang="en-US" sz="2400" dirty="0"/>
              <a:t>where</a:t>
            </a:r>
            <a:r>
              <a:rPr lang="en-US" sz="2400" baseline="-25000" dirty="0"/>
              <a:t> </a:t>
            </a:r>
            <a:r>
              <a:rPr lang="en-US" sz="2400" dirty="0"/>
              <a:t>G is the genetic variance for each animal: (1 + inbreeding)*ð</a:t>
            </a:r>
            <a:r>
              <a:rPr lang="en-US" sz="2400" baseline="-25000" dirty="0"/>
              <a:t>a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344488" lvl="1" indent="0">
              <a:buNone/>
            </a:pPr>
            <a:endParaRPr lang="en-US" dirty="0"/>
          </a:p>
          <a:p>
            <a:pPr marL="3444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Computed vs. actual GREL for SCS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Expected genomic reliability of young animals was</a:t>
            </a:r>
            <a:r>
              <a:rPr lang="en-US" dirty="0">
                <a:solidFill>
                  <a:srgbClr val="BA0000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19%</a:t>
            </a:r>
            <a:r>
              <a:rPr lang="en-US" dirty="0">
                <a:solidFill>
                  <a:srgbClr val="BA0000"/>
                </a:solidFill>
              </a:rPr>
              <a:t> </a:t>
            </a:r>
            <a:r>
              <a:rPr lang="en-US" dirty="0"/>
              <a:t>for both RFI and SCS using standard discount of 0.7</a:t>
            </a:r>
          </a:p>
          <a:p>
            <a:pPr>
              <a:spcAft>
                <a:spcPts val="3600"/>
              </a:spcAft>
            </a:pPr>
            <a:r>
              <a:rPr lang="en-US" dirty="0"/>
              <a:t>SCS GPTA correlated by only 0.39 for national vs. research-cow reference data </a:t>
            </a:r>
          </a:p>
          <a:p>
            <a:pPr>
              <a:spcAft>
                <a:spcPts val="3600"/>
              </a:spcAft>
            </a:pPr>
            <a:r>
              <a:rPr lang="en-US" dirty="0"/>
              <a:t>Observed REL of SCS was (0.39)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 72% = </a:t>
            </a:r>
            <a:r>
              <a:rPr lang="en-US" dirty="0">
                <a:solidFill>
                  <a:srgbClr val="0033CC"/>
                </a:solidFill>
              </a:rPr>
              <a:t>11%</a:t>
            </a:r>
          </a:p>
          <a:p>
            <a:r>
              <a:rPr lang="en-US" dirty="0"/>
              <a:t>Genomic REL was discounted by a factor of 0.3 to agree with </a:t>
            </a:r>
            <a:r>
              <a:rPr lang="en-US" dirty="0" err="1"/>
              <a:t>Var</a:t>
            </a:r>
            <a:r>
              <a:rPr lang="en-US" dirty="0"/>
              <a:t>(PTA) for RFI and observed REL of SCS</a:t>
            </a:r>
          </a:p>
        </p:txBody>
      </p:sp>
    </p:spTree>
    <p:extLst>
      <p:ext uri="{BB962C8B-B14F-4D97-AF65-F5344CB8AC3E}">
        <p14:creationId xmlns:p14="http://schemas.microsoft.com/office/powerpoint/2010/main" val="1971689687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44499</TotalTime>
  <Words>1229</Words>
  <Application>Microsoft Office PowerPoint</Application>
  <PresentationFormat>On-screen Show (4:3)</PresentationFormat>
  <Paragraphs>277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Trebuchet MS</vt:lpstr>
      <vt:lpstr>Wingdings</vt:lpstr>
      <vt:lpstr>AIP-2017 Slide Master</vt:lpstr>
      <vt:lpstr>Methods to compute reliabilities for genomic predictions of feed intake</vt:lpstr>
      <vt:lpstr>Feed intake topics</vt:lpstr>
      <vt:lpstr>Feed intake data</vt:lpstr>
      <vt:lpstr>Genotypes of research cows</vt:lpstr>
      <vt:lpstr>Genomic evaluation for RFI</vt:lpstr>
      <vt:lpstr>Genomic evaluation for RFI cont.</vt:lpstr>
      <vt:lpstr>Estimation of genomic reliability</vt:lpstr>
      <vt:lpstr>Estimation of genomic reliability cont.</vt:lpstr>
      <vt:lpstr>Computed vs. actual GREL for SCS</vt:lpstr>
      <vt:lpstr>5-way cross-validation</vt:lpstr>
      <vt:lpstr>RFI reliability 60K and HD1</vt:lpstr>
      <vt:lpstr>Multi- vs. Single-Step GBLUP1</vt:lpstr>
      <vt:lpstr>EBV and REL correlations within method1</vt:lpstr>
      <vt:lpstr>RFI reliability by animal group</vt:lpstr>
      <vt:lpstr>GWAS for RFI using HD genotypes</vt:lpstr>
      <vt:lpstr>Conclusions</vt:lpstr>
      <vt:lpstr>Acknowledgments</vt:lpstr>
      <vt:lpstr>RFI reliability using ssGBLUP1</vt:lpstr>
      <vt:lpstr>Variance estimates for RFI (and SCS)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Vanraden, Paul</cp:lastModifiedBy>
  <cp:revision>1299</cp:revision>
  <dcterms:created xsi:type="dcterms:W3CDTF">2017-04-14T13:19:57Z</dcterms:created>
  <dcterms:modified xsi:type="dcterms:W3CDTF">2018-06-20T20:36:37Z</dcterms:modified>
</cp:coreProperties>
</file>