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8"/>
  </p:notesMasterIdLst>
  <p:sldIdLst>
    <p:sldId id="256" r:id="rId3"/>
    <p:sldId id="413" r:id="rId4"/>
    <p:sldId id="435" r:id="rId5"/>
    <p:sldId id="436" r:id="rId6"/>
    <p:sldId id="437" r:id="rId7"/>
    <p:sldId id="438" r:id="rId8"/>
    <p:sldId id="440" r:id="rId9"/>
    <p:sldId id="441" r:id="rId10"/>
    <p:sldId id="353" r:id="rId11"/>
    <p:sldId id="439" r:id="rId12"/>
    <p:sldId id="425" r:id="rId13"/>
    <p:sldId id="426" r:id="rId14"/>
    <p:sldId id="427" r:id="rId15"/>
    <p:sldId id="407" r:id="rId16"/>
    <p:sldId id="394" r:id="rId17"/>
    <p:sldId id="395" r:id="rId18"/>
    <p:sldId id="396" r:id="rId19"/>
    <p:sldId id="408" r:id="rId20"/>
    <p:sldId id="409" r:id="rId21"/>
    <p:sldId id="410" r:id="rId22"/>
    <p:sldId id="411" r:id="rId23"/>
    <p:sldId id="412" r:id="rId24"/>
    <p:sldId id="399" r:id="rId25"/>
    <p:sldId id="404" r:id="rId26"/>
    <p:sldId id="405" r:id="rId27"/>
    <p:sldId id="406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66" r:id="rId36"/>
    <p:sldId id="368" r:id="rId37"/>
    <p:sldId id="369" r:id="rId38"/>
    <p:sldId id="428" r:id="rId39"/>
    <p:sldId id="429" r:id="rId40"/>
    <p:sldId id="430" r:id="rId41"/>
    <p:sldId id="431" r:id="rId42"/>
    <p:sldId id="432" r:id="rId43"/>
    <p:sldId id="433" r:id="rId44"/>
    <p:sldId id="434" r:id="rId45"/>
    <p:sldId id="423" r:id="rId46"/>
    <p:sldId id="422" r:id="rId47"/>
  </p:sldIdLst>
  <p:sldSz cx="9144000" cy="6858000" type="screen4x3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DejaVu Sans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 B. Col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00"/>
    <a:srgbClr val="FFFF00"/>
    <a:srgbClr val="00FF00"/>
    <a:srgbClr val="66CCFF"/>
    <a:srgbClr val="6699FF"/>
    <a:srgbClr val="33CC33"/>
    <a:srgbClr val="009900"/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4652" autoAdjust="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3"/>
        <p:guide pos="221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19925" cy="9305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19925" cy="9305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84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874" tIns="46937" rIns="93874" bIns="46937" numCol="1" anchor="t" anchorCtr="0" compatLnSpc="1">
            <a:prstTxWarp prst="textNoShape">
              <a:avLst/>
            </a:prstTxWarp>
          </a:bodyPr>
          <a:lstStyle>
            <a:lvl1pPr defTabSz="461963">
              <a:buClrTx/>
              <a:buFontTx/>
              <a:buNone/>
              <a:tabLst>
                <a:tab pos="731838" algn="l"/>
                <a:tab pos="1463675" algn="l"/>
                <a:tab pos="2195513" algn="l"/>
                <a:tab pos="2927350" algn="l"/>
              </a:tabLst>
              <a:defRPr sz="1200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8275" y="0"/>
            <a:ext cx="30384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874" tIns="46937" rIns="93874" bIns="46937" numCol="1" anchor="t" anchorCtr="0" compatLnSpc="1">
            <a:prstTxWarp prst="textNoShape">
              <a:avLst/>
            </a:prstTxWarp>
          </a:bodyPr>
          <a:lstStyle>
            <a:lvl1pPr algn="r" defTabSz="461963">
              <a:buClrTx/>
              <a:buFontTx/>
              <a:buNone/>
              <a:tabLst>
                <a:tab pos="731838" algn="l"/>
                <a:tab pos="1463675" algn="l"/>
                <a:tab pos="2195513" algn="l"/>
                <a:tab pos="2927350" algn="l"/>
              </a:tabLst>
              <a:defRPr sz="1200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1185863" y="700088"/>
            <a:ext cx="4646612" cy="34845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36625" y="4421188"/>
            <a:ext cx="5143500" cy="418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874" tIns="46937" rIns="93874" bIns="4693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843963"/>
            <a:ext cx="30384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874" tIns="46937" rIns="93874" bIns="46937" numCol="1" anchor="b" anchorCtr="0" compatLnSpc="1">
            <a:prstTxWarp prst="textNoShape">
              <a:avLst/>
            </a:prstTxWarp>
          </a:bodyPr>
          <a:lstStyle>
            <a:lvl1pPr defTabSz="461963">
              <a:buClrTx/>
              <a:buFontTx/>
              <a:buNone/>
              <a:tabLst>
                <a:tab pos="731838" algn="l"/>
                <a:tab pos="1463675" algn="l"/>
                <a:tab pos="2195513" algn="l"/>
                <a:tab pos="2927350" algn="l"/>
              </a:tabLst>
              <a:defRPr sz="1200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8275" y="8843963"/>
            <a:ext cx="30384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874" tIns="46937" rIns="93874" bIns="46937" numCol="1" anchor="b" anchorCtr="0" compatLnSpc="1">
            <a:prstTxWarp prst="textNoShape">
              <a:avLst/>
            </a:prstTxWarp>
          </a:bodyPr>
          <a:lstStyle>
            <a:lvl1pPr algn="r" defTabSz="461963">
              <a:buClrTx/>
              <a:buFontTx/>
              <a:buNone/>
              <a:tabLst>
                <a:tab pos="731838" algn="l"/>
                <a:tab pos="1463675" algn="l"/>
                <a:tab pos="2195513" algn="l"/>
                <a:tab pos="2927350" algn="l"/>
              </a:tabLst>
              <a:defRPr sz="1200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fld id="{34219792-99F8-419E-99A1-FCE087B7B0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BE0014B-AE59-40B9-BBDA-BD092D3B6FEE}" type="slidenum">
              <a:rPr lang="en-US"/>
              <a:pPr/>
              <a:t>1</a:t>
            </a:fld>
            <a:endParaRPr lang="en-US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85863" y="700088"/>
            <a:ext cx="4649787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6625" y="4421188"/>
            <a:ext cx="5145088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418" tIns="46209" rIns="92418" bIns="4620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E48E0A-03C0-49D9-A625-1356502EC6BD}" type="slidenum">
              <a:rPr lang="en-US"/>
              <a:pPr/>
              <a:t>4</a:t>
            </a:fld>
            <a:endParaRPr lang="en-US"/>
          </a:p>
        </p:txBody>
      </p:sp>
      <p:sp>
        <p:nvSpPr>
          <p:cNvPr id="289794" name="Rectangle 7"/>
          <p:cNvSpPr txBox="1">
            <a:spLocks noGrp="1" noChangeArrowheads="1"/>
          </p:cNvSpPr>
          <p:nvPr/>
        </p:nvSpPr>
        <p:spPr bwMode="auto">
          <a:xfrm>
            <a:off x="3976688" y="8840788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04" tIns="46452" rIns="92904" bIns="46452" anchor="b"/>
          <a:lstStyle/>
          <a:p>
            <a:pPr algn="r" defTabSz="930275">
              <a:buClrTx/>
              <a:buSzTx/>
              <a:buFontTx/>
              <a:buNone/>
            </a:pPr>
            <a:fld id="{D3DF0F6D-37B8-40BA-A226-17B75E0763E7}" type="slidenum">
              <a:rPr lang="en-US" sz="1200">
                <a:solidFill>
                  <a:srgbClr val="FFFF00"/>
                </a:solidFill>
              </a:rPr>
              <a:pPr algn="r" defTabSz="930275">
                <a:buClrTx/>
                <a:buSzTx/>
                <a:buFontTx/>
                <a:buNone/>
              </a:pPr>
              <a:t>4</a:t>
            </a:fld>
            <a:endParaRPr lang="en-US" sz="1200">
              <a:solidFill>
                <a:srgbClr val="FFFF00"/>
              </a:solidFill>
            </a:endParaRPr>
          </a:p>
        </p:txBody>
      </p:sp>
      <p:sp>
        <p:nvSpPr>
          <p:cNvPr id="289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696913"/>
            <a:ext cx="4652963" cy="3489325"/>
          </a:xfrm>
          <a:ln/>
        </p:spPr>
      </p:sp>
      <p:sp>
        <p:nvSpPr>
          <p:cNvPr id="289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6675" cy="4187825"/>
          </a:xfrm>
        </p:spPr>
        <p:txBody>
          <a:bodyPr lIns="92904" tIns="46452" rIns="92904" bIns="46452"/>
          <a:lstStyle/>
          <a:p>
            <a:pPr defTabSz="914400" eaLnBrk="1" hangingPunct="1"/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533DB8-8154-458E-948D-C67482315339}" type="slidenum">
              <a:rPr lang="en-US"/>
              <a:pPr/>
              <a:t>7</a:t>
            </a:fld>
            <a:endParaRPr lang="en-US"/>
          </a:p>
        </p:txBody>
      </p:sp>
      <p:sp>
        <p:nvSpPr>
          <p:cNvPr id="294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8500"/>
            <a:ext cx="4652963" cy="3489325"/>
          </a:xfrm>
          <a:ln/>
        </p:spPr>
      </p:sp>
      <p:sp>
        <p:nvSpPr>
          <p:cNvPr id="294915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9600"/>
            <a:ext cx="5616575" cy="4187825"/>
          </a:xfrm>
        </p:spPr>
        <p:txBody>
          <a:bodyPr lIns="93287" tIns="46644" rIns="93287" bIns="46644"/>
          <a:lstStyle/>
          <a:p>
            <a:pPr defTabSz="914400">
              <a:spcBef>
                <a:spcPct val="0"/>
              </a:spcBef>
            </a:pPr>
            <a:endParaRPr lang="en-US"/>
          </a:p>
        </p:txBody>
      </p:sp>
      <p:sp>
        <p:nvSpPr>
          <p:cNvPr id="294916" name="Slide Number Placeholder 3"/>
          <p:cNvSpPr txBox="1">
            <a:spLocks noGrp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87" tIns="46644" rIns="93287" bIns="46644" anchor="b"/>
          <a:lstStyle/>
          <a:p>
            <a:pPr algn="r" defTabSz="933450">
              <a:buClrTx/>
              <a:buSzTx/>
              <a:buFontTx/>
              <a:buNone/>
            </a:pPr>
            <a:fld id="{4C6A06E8-B9FD-4126-8875-D65885B0B78E}" type="slidenum">
              <a:rPr lang="en-US" sz="1200">
                <a:solidFill>
                  <a:schemeClr val="tx1"/>
                </a:solidFill>
                <a:latin typeface="Calibri" pitchFamily="34" charset="0"/>
              </a:rPr>
              <a:pPr algn="r" defTabSz="933450">
                <a:buClrTx/>
                <a:buSzTx/>
                <a:buFontTx/>
                <a:buNone/>
              </a:pPr>
              <a:t>7</a:t>
            </a:fld>
            <a:endParaRPr lang="en-US" sz="120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53DEE64-3BB3-4F6D-AA75-6198DBEC6A0F}" type="slidenum">
              <a:rPr lang="en-US"/>
              <a:pPr/>
              <a:t>8</a:t>
            </a:fld>
            <a:endParaRPr lang="en-US"/>
          </a:p>
        </p:txBody>
      </p:sp>
      <p:sp>
        <p:nvSpPr>
          <p:cNvPr id="296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8500"/>
            <a:ext cx="4652963" cy="3489325"/>
          </a:xfrm>
          <a:ln/>
        </p:spPr>
      </p:sp>
      <p:sp>
        <p:nvSpPr>
          <p:cNvPr id="29696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9600"/>
            <a:ext cx="5616575" cy="4187825"/>
          </a:xfrm>
        </p:spPr>
        <p:txBody>
          <a:bodyPr lIns="93287" tIns="46644" rIns="93287" bIns="46644"/>
          <a:lstStyle/>
          <a:p>
            <a:pPr defTabSz="914400">
              <a:spcBef>
                <a:spcPct val="0"/>
              </a:spcBef>
            </a:pPr>
            <a:endParaRPr lang="en-US"/>
          </a:p>
        </p:txBody>
      </p:sp>
      <p:sp>
        <p:nvSpPr>
          <p:cNvPr id="296964" name="Slide Number Placeholder 3"/>
          <p:cNvSpPr txBox="1">
            <a:spLocks noGrp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87" tIns="46644" rIns="93287" bIns="46644" anchor="b"/>
          <a:lstStyle/>
          <a:p>
            <a:pPr algn="r" defTabSz="933450">
              <a:buClrTx/>
              <a:buSzTx/>
              <a:buFontTx/>
              <a:buNone/>
            </a:pPr>
            <a:fld id="{FEF7BD56-F207-4F20-B151-5869FB0F1912}" type="slidenum">
              <a:rPr lang="en-US" sz="1200">
                <a:solidFill>
                  <a:schemeClr val="tx1"/>
                </a:solidFill>
                <a:latin typeface="Calibri" pitchFamily="34" charset="0"/>
              </a:rPr>
              <a:pPr algn="r" defTabSz="933450">
                <a:buClrTx/>
                <a:buSzTx/>
                <a:buFontTx/>
                <a:buNone/>
              </a:pPr>
              <a:t>8</a:t>
            </a:fld>
            <a:endParaRPr lang="en-US" sz="120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641D27-541E-4E33-ABF7-1B3F26D760D3}" type="slidenum">
              <a:rPr lang="en-US"/>
              <a:pPr/>
              <a:t>27</a:t>
            </a:fld>
            <a:endParaRPr lang="en-US"/>
          </a:p>
        </p:txBody>
      </p:sp>
      <p:sp>
        <p:nvSpPr>
          <p:cNvPr id="199682" name="Rectangle 7"/>
          <p:cNvSpPr txBox="1">
            <a:spLocks noGrp="1" noChangeArrowheads="1"/>
          </p:cNvSpPr>
          <p:nvPr/>
        </p:nvSpPr>
        <p:spPr bwMode="auto">
          <a:xfrm>
            <a:off x="3976688" y="8840788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04" tIns="46452" rIns="92904" bIns="46452" anchor="b"/>
          <a:lstStyle/>
          <a:p>
            <a:pPr algn="r" defTabSz="930275">
              <a:buClrTx/>
              <a:buSzTx/>
              <a:buFontTx/>
              <a:buNone/>
            </a:pPr>
            <a:fld id="{88E0C51E-6F78-41F3-96EE-D7AAF4306F9A}" type="slidenum">
              <a:rPr lang="en-US" sz="1200">
                <a:solidFill>
                  <a:srgbClr val="FFFF00"/>
                </a:solidFill>
              </a:rPr>
              <a:pPr algn="r" defTabSz="930275">
                <a:buClrTx/>
                <a:buSzTx/>
                <a:buFontTx/>
                <a:buNone/>
              </a:pPr>
              <a:t>27</a:t>
            </a:fld>
            <a:endParaRPr lang="en-US" sz="1200">
              <a:solidFill>
                <a:srgbClr val="FFFF00"/>
              </a:solidFill>
            </a:endParaRPr>
          </a:p>
        </p:txBody>
      </p:sp>
      <p:sp>
        <p:nvSpPr>
          <p:cNvPr id="199683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84275" y="696913"/>
            <a:ext cx="4652963" cy="3489325"/>
          </a:xfrm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6675" cy="4187825"/>
          </a:xfrm>
          <a:noFill/>
        </p:spPr>
        <p:txBody>
          <a:bodyPr lIns="92904" tIns="46452" rIns="92904" bIns="46452"/>
          <a:lstStyle/>
          <a:p>
            <a:pPr defTabSz="914400" eaLnBrk="1" hangingPunct="1"/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07D8F2B-0B4D-49D3-95B5-995F65405B01}" type="slidenum">
              <a:rPr lang="en-US"/>
              <a:pPr/>
              <a:t>28</a:t>
            </a:fld>
            <a:endParaRPr lang="en-US"/>
          </a:p>
        </p:txBody>
      </p:sp>
      <p:sp>
        <p:nvSpPr>
          <p:cNvPr id="201730" name="Rectangle 7"/>
          <p:cNvSpPr txBox="1">
            <a:spLocks noGrp="1" noChangeArrowheads="1"/>
          </p:cNvSpPr>
          <p:nvPr/>
        </p:nvSpPr>
        <p:spPr bwMode="auto">
          <a:xfrm>
            <a:off x="3976688" y="8840788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04" tIns="46452" rIns="92904" bIns="46452" anchor="b"/>
          <a:lstStyle/>
          <a:p>
            <a:pPr algn="r" defTabSz="930275">
              <a:buClrTx/>
              <a:buSzTx/>
              <a:buFontTx/>
              <a:buNone/>
            </a:pPr>
            <a:fld id="{73B3DFA4-3E19-4DBF-B97A-91B24A71257E}" type="slidenum">
              <a:rPr lang="en-US" sz="1200">
                <a:solidFill>
                  <a:srgbClr val="FFFF00"/>
                </a:solidFill>
              </a:rPr>
              <a:pPr algn="r" defTabSz="930275">
                <a:buClrTx/>
                <a:buSzTx/>
                <a:buFontTx/>
                <a:buNone/>
              </a:pPr>
              <a:t>28</a:t>
            </a:fld>
            <a:endParaRPr lang="en-US" sz="1200">
              <a:solidFill>
                <a:srgbClr val="FFFF00"/>
              </a:solidFill>
            </a:endParaRPr>
          </a:p>
        </p:txBody>
      </p:sp>
      <p:sp>
        <p:nvSpPr>
          <p:cNvPr id="201731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84275" y="696913"/>
            <a:ext cx="4652963" cy="3489325"/>
          </a:xfrm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6675" cy="4187825"/>
          </a:xfrm>
          <a:noFill/>
        </p:spPr>
        <p:txBody>
          <a:bodyPr lIns="92904" tIns="46452" rIns="92904" bIns="46452"/>
          <a:lstStyle/>
          <a:p>
            <a:pPr defTabSz="914400" eaLnBrk="1" hangingPunct="1"/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C4B5CA-BF71-4692-AFBB-C2D090541683}" type="slidenum">
              <a:rPr lang="en-US"/>
              <a:pPr/>
              <a:t>31</a:t>
            </a:fld>
            <a:endParaRPr lang="en-US"/>
          </a:p>
        </p:txBody>
      </p:sp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6913"/>
            <a:ext cx="4652963" cy="3489325"/>
          </a:xfrm>
          <a:ln/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xfrm>
            <a:off x="936625" y="4421188"/>
            <a:ext cx="5146675" cy="4187825"/>
          </a:xfrm>
          <a:noFill/>
        </p:spPr>
        <p:txBody>
          <a:bodyPr lIns="92904" tIns="46452" rIns="92904" bIns="46452"/>
          <a:lstStyle/>
          <a:p>
            <a:pPr defTabSz="914400"/>
            <a:endParaRPr lang="en-US"/>
          </a:p>
        </p:txBody>
      </p:sp>
      <p:sp>
        <p:nvSpPr>
          <p:cNvPr id="205828" name="Slide Number Placeholder 3"/>
          <p:cNvSpPr txBox="1">
            <a:spLocks noGrp="1"/>
          </p:cNvSpPr>
          <p:nvPr/>
        </p:nvSpPr>
        <p:spPr bwMode="auto">
          <a:xfrm>
            <a:off x="3976688" y="8840788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04" tIns="46452" rIns="92904" bIns="46452" anchor="b"/>
          <a:lstStyle/>
          <a:p>
            <a:pPr algn="r" defTabSz="930275">
              <a:buClrTx/>
              <a:buSzTx/>
              <a:buFontTx/>
              <a:buNone/>
            </a:pPr>
            <a:fld id="{C72A5E27-754A-4529-B156-56402C7744D0}" type="slidenum">
              <a:rPr lang="en-US" sz="1200">
                <a:solidFill>
                  <a:srgbClr val="FFFF00"/>
                </a:solidFill>
              </a:rPr>
              <a:pPr algn="r" defTabSz="930275">
                <a:buClrTx/>
                <a:buSzTx/>
                <a:buFontTx/>
                <a:buNone/>
              </a:pPr>
              <a:t>31</a:t>
            </a:fld>
            <a:endParaRPr lang="en-US" sz="1200">
              <a:solidFill>
                <a:srgbClr val="FFFF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98425"/>
            <a:ext cx="2208212" cy="5613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98425"/>
            <a:ext cx="6475413" cy="561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812800"/>
            <a:ext cx="2055812" cy="5314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12800"/>
            <a:ext cx="6018213" cy="5314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69225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5798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35798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66675" y="6619875"/>
            <a:ext cx="7400925" cy="15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spcBef>
                <a:spcPts val="6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b="1">
                <a:solidFill>
                  <a:srgbClr val="66CCFF"/>
                </a:solidFill>
              </a:rPr>
              <a:t>Select Sires Sire Evaluation Committee, March 19, 2012 (</a:t>
            </a:r>
            <a:fld id="{33118C2D-92A8-4BD3-A2EC-3D288F848E99}" type="slidenum">
              <a:rPr lang="en-US" sz="1000" b="1">
                <a:solidFill>
                  <a:srgbClr val="66CCFF"/>
                </a:solidFill>
              </a:rPr>
              <a:pPr eaLnBrk="0" hangingPunct="0">
                <a:spcBef>
                  <a:spcPts val="625"/>
                </a:spcBef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r>
              <a:rPr lang="en-US" sz="1000" b="1">
                <a:solidFill>
                  <a:srgbClr val="66CCFF"/>
                </a:solidFill>
              </a:rPr>
              <a:t>)</a:t>
            </a: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8759825" y="6615113"/>
            <a:ext cx="274638" cy="15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ts val="6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b="1">
                <a:solidFill>
                  <a:srgbClr val="66CCFF"/>
                </a:solidFill>
              </a:rPr>
              <a:t>Cole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98425"/>
            <a:ext cx="88360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3120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0" y="833438"/>
            <a:ext cx="9142413" cy="79375"/>
            <a:chOff x="0" y="525"/>
            <a:chExt cx="5759" cy="50"/>
          </a:xfrm>
        </p:grpSpPr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0" y="525"/>
              <a:ext cx="5760" cy="17"/>
            </a:xfrm>
            <a:prstGeom prst="rect">
              <a:avLst/>
            </a:prstGeom>
            <a:solidFill>
              <a:srgbClr val="2A7E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0" y="559"/>
              <a:ext cx="5760" cy="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0" y="542"/>
              <a:ext cx="5760" cy="23"/>
            </a:xfrm>
            <a:prstGeom prst="rect">
              <a:avLst/>
            </a:prstGeom>
            <a:solidFill>
              <a:srgbClr val="0017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2pPr>
      <a:lvl3pPr marL="1143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3pPr>
      <a:lvl4pPr marL="1600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4pPr>
      <a:lvl5pPr marL="20574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5pPr>
      <a:lvl6pPr marL="25146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6pPr>
      <a:lvl7pPr marL="29718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7pPr>
      <a:lvl8pPr marL="3429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8pPr>
      <a:lvl9pPr marL="3886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9pPr>
    </p:titleStyle>
    <p:bodyStyle>
      <a:lvl1pPr marL="342900" indent="-342900" algn="l" defTabSz="457200" rtl="0" fontAlgn="base">
        <a:spcBef>
          <a:spcPts val="1600"/>
        </a:spcBef>
        <a:spcAft>
          <a:spcPct val="0"/>
        </a:spcAft>
        <a:buClr>
          <a:srgbClr val="33CC33"/>
        </a:buClr>
        <a:buSzPct val="10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33CC33"/>
        </a:buClr>
        <a:buSzPct val="100000"/>
        <a:buChar char="•"/>
        <a:defRPr sz="2800" b="1">
          <a:solidFill>
            <a:srgbClr val="FFFFFF"/>
          </a:solidFill>
          <a:latin typeface="+mn-lt"/>
          <a:cs typeface="+mn-cs"/>
        </a:defRPr>
      </a:lvl2pPr>
      <a:lvl3pPr marL="1143000" indent="-228600" algn="l" defTabSz="457200" rtl="0" fontAlgn="base">
        <a:spcBef>
          <a:spcPts val="150"/>
        </a:spcBef>
        <a:spcAft>
          <a:spcPct val="0"/>
        </a:spcAft>
        <a:buClr>
          <a:srgbClr val="33CC33"/>
        </a:buClr>
        <a:buSzPct val="100000"/>
        <a:buChar char="•"/>
        <a:defRPr sz="2400" b="1">
          <a:solidFill>
            <a:srgbClr val="66CC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defTabSz="457200" rtl="0" fontAlgn="base">
        <a:spcBef>
          <a:spcPts val="125"/>
        </a:spcBef>
        <a:spcAft>
          <a:spcPct val="0"/>
        </a:spcAft>
        <a:buClr>
          <a:srgbClr val="33CC33"/>
        </a:buClr>
        <a:buSzPct val="100000"/>
        <a:buChar char="•"/>
        <a:defRPr sz="2000" b="1">
          <a:solidFill>
            <a:srgbClr val="66CCFF"/>
          </a:solidFill>
          <a:latin typeface="+mn-lt"/>
          <a:cs typeface="+mn-cs"/>
        </a:defRPr>
      </a:lvl4pPr>
      <a:lvl5pPr marL="20574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69225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62000" y="3886200"/>
            <a:ext cx="79248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John B. Cole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66CCFF"/>
                </a:solidFill>
                <a:latin typeface="Trebuchet MS" pitchFamily="34" charset="0"/>
              </a:rPr>
              <a:t>Animal Improvement Programs Laboratory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66CCFF"/>
                </a:solidFill>
                <a:latin typeface="Trebuchet MS" pitchFamily="34" charset="0"/>
              </a:rPr>
              <a:t>Agricultural Research Service, USDA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66CCFF"/>
                </a:solidFill>
                <a:latin typeface="Trebuchet MS" pitchFamily="34" charset="0"/>
              </a:rPr>
              <a:t>Beltsville, MD 20705-2350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00FF00"/>
                </a:solidFill>
                <a:latin typeface="Trebuchet MS" pitchFamily="34" charset="0"/>
              </a:rPr>
              <a:t>john.cole@ars.usda.gov</a:t>
            </a: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8091488" y="5821363"/>
            <a:ext cx="912812" cy="912812"/>
            <a:chOff x="5097" y="3667"/>
            <a:chExt cx="575" cy="575"/>
          </a:xfrm>
        </p:grpSpPr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5109" y="3679"/>
              <a:ext cx="553" cy="553"/>
            </a:xfrm>
            <a:prstGeom prst="ellipse">
              <a:avLst/>
            </a:prstGeom>
            <a:solidFill>
              <a:srgbClr val="000066"/>
            </a:solidFill>
            <a:ln w="8244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097" y="3667"/>
              <a:ext cx="576" cy="5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2054" name="WordArt 6"/>
            <p:cNvSpPr>
              <a:spLocks noChangeArrowheads="1" noChangeShapeType="1" noTextEdit="1"/>
            </p:cNvSpPr>
            <p:nvPr/>
          </p:nvSpPr>
          <p:spPr bwMode="auto">
            <a:xfrm>
              <a:off x="5116" y="3684"/>
              <a:ext cx="536" cy="52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noFill/>
                    <a:round/>
                    <a:headEnd/>
                    <a:tailEnd/>
                  </a:ln>
                  <a:solidFill>
                    <a:srgbClr val="000066"/>
                  </a:solidFill>
                  <a:latin typeface="Calibri"/>
                </a:rPr>
                <a:t>  Beltsville Agricultural Research Center  </a:t>
              </a:r>
            </a:p>
          </p:txBody>
        </p:sp>
        <p:sp>
          <p:nvSpPr>
            <p:cNvPr id="2055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119" y="3725"/>
              <a:ext cx="537" cy="512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2119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noFill/>
                    <a:round/>
                    <a:headEnd/>
                    <a:tailEnd/>
                  </a:ln>
                  <a:solidFill>
                    <a:srgbClr val="000066"/>
                  </a:solidFill>
                  <a:latin typeface="Calibri"/>
                </a:rPr>
                <a:t>                  Centennial • 1910-2010                 </a:t>
              </a:r>
            </a:p>
          </p:txBody>
        </p:sp>
      </p:grp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0" y="2970213"/>
            <a:ext cx="9142413" cy="79375"/>
            <a:chOff x="0" y="1871"/>
            <a:chExt cx="5759" cy="50"/>
          </a:xfrm>
        </p:grpSpPr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1871"/>
              <a:ext cx="5760" cy="17"/>
            </a:xfrm>
            <a:prstGeom prst="rect">
              <a:avLst/>
            </a:prstGeom>
            <a:solidFill>
              <a:srgbClr val="2A7E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1905"/>
              <a:ext cx="5760" cy="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1888"/>
              <a:ext cx="5760" cy="23"/>
            </a:xfrm>
            <a:prstGeom prst="rect">
              <a:avLst/>
            </a:prstGeom>
            <a:solidFill>
              <a:srgbClr val="0017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2pPr>
      <a:lvl3pPr marL="1143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3pPr>
      <a:lvl4pPr marL="1600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4pPr>
      <a:lvl5pPr marL="20574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5pPr>
      <a:lvl6pPr marL="25146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6pPr>
      <a:lvl7pPr marL="29718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7pPr>
      <a:lvl8pPr marL="3429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8pPr>
      <a:lvl9pPr marL="3886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 b="1">
          <a:solidFill>
            <a:srgbClr val="FFFF00"/>
          </a:solidFill>
          <a:latin typeface="Trebuchet MS" pitchFamily="34" charset="0"/>
          <a:cs typeface="DejaVu Sans" pitchFamily="34" charset="0"/>
        </a:defRPr>
      </a:lvl9pPr>
    </p:titleStyle>
    <p:bodyStyle>
      <a:lvl1pPr marL="342900" indent="-342900" algn="l" defTabSz="457200" rtl="0" fontAlgn="base">
        <a:spcBef>
          <a:spcPts val="1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 b="1">
          <a:solidFill>
            <a:srgbClr val="FFFFFF"/>
          </a:solidFill>
          <a:latin typeface="+mn-lt"/>
          <a:cs typeface="+mn-cs"/>
        </a:defRPr>
      </a:lvl2pPr>
      <a:lvl3pPr marL="1143000" indent="-228600" algn="l" defTabSz="457200" rtl="0" fontAlgn="base">
        <a:spcBef>
          <a:spcPts val="1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66CC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4pPr>
      <a:lvl5pPr marL="20574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1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66C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05800" cy="21336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March 2012 AIPL Update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866" name="Group 2"/>
          <p:cNvGraphicFramePr>
            <a:graphicFrameLocks noGrp="1"/>
          </p:cNvGraphicFramePr>
          <p:nvPr>
            <p:ph idx="4294967295"/>
          </p:nvPr>
        </p:nvGraphicFramePr>
        <p:xfrm>
          <a:off x="379413" y="914400"/>
          <a:ext cx="8418512" cy="5151120"/>
        </p:xfrm>
        <a:graphic>
          <a:graphicData uri="http://schemas.openxmlformats.org/drawingml/2006/table">
            <a:tbl>
              <a:tblPr/>
              <a:tblGrid>
                <a:gridCol w="2178050"/>
                <a:gridCol w="1752600"/>
                <a:gridCol w="1252537"/>
                <a:gridCol w="1524000"/>
                <a:gridCol w="1711325"/>
              </a:tblGrid>
              <a:tr h="327025"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Trait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Bias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b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b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REL (%)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REL gain (%)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Milk (kg)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−64.3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67.1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28.6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Fat (kg)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−2.7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69.8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31.3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Protein (kg)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61.5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23.0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Fat (%)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1.00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86.5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48.0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Protein (%)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79.0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40.4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PL (months)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−1.8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53.0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21.8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SCS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0.88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61.2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27.0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DPR (%)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51.2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21.7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Sire CE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0.8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0.73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31.0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10.4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Daughter CE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−1.1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0.81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38.4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19.9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Sire SB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1.5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0.92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21.8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3.7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292100" marR="0" lvl="0" indent="-292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Daughter SB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41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− 0.2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0.83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30.3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dec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13.2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2934" name="Rectangle 106"/>
          <p:cNvSpPr>
            <a:spLocks noChangeArrowheads="1"/>
          </p:cNvSpPr>
          <p:nvPr/>
        </p:nvSpPr>
        <p:spPr bwMode="auto">
          <a:xfrm>
            <a:off x="1963738" y="6053138"/>
            <a:ext cx="58324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 i="1" baseline="30000">
                <a:solidFill>
                  <a:schemeClr val="hlink"/>
                </a:solidFill>
              </a:rPr>
              <a:t>a</a:t>
            </a:r>
            <a:r>
              <a:rPr lang="en-US" sz="1600" b="1">
                <a:solidFill>
                  <a:schemeClr val="hlink"/>
                </a:solidFill>
              </a:rPr>
              <a:t>PL = productive life,</a:t>
            </a:r>
            <a:r>
              <a:rPr lang="en-US" sz="1600">
                <a:solidFill>
                  <a:schemeClr val="hlink"/>
                </a:solidFill>
              </a:rPr>
              <a:t> </a:t>
            </a:r>
            <a:r>
              <a:rPr lang="en-US" sz="1600" b="1">
                <a:solidFill>
                  <a:schemeClr val="hlink"/>
                </a:solidFill>
              </a:rPr>
              <a:t>CE = calving ease and SB = stillbirth.</a:t>
            </a:r>
          </a:p>
          <a:p>
            <a:pPr defTabSz="914400">
              <a:buClrTx/>
              <a:buSzTx/>
              <a:buFontTx/>
              <a:buNone/>
            </a:pPr>
            <a:r>
              <a:rPr lang="en-US" sz="1600" b="1" i="1" baseline="30000">
                <a:solidFill>
                  <a:schemeClr val="hlink"/>
                </a:solidFill>
              </a:rPr>
              <a:t>b</a:t>
            </a:r>
            <a:r>
              <a:rPr lang="en-US" sz="1600" b="1">
                <a:solidFill>
                  <a:schemeClr val="hlink"/>
                </a:solidFill>
              </a:rPr>
              <a:t>2011 deregressed value – 2007 genomic evaluation.</a:t>
            </a:r>
          </a:p>
        </p:txBody>
      </p:sp>
      <p:sp>
        <p:nvSpPr>
          <p:cNvPr id="292935" name="Title 1"/>
          <p:cNvSpPr>
            <a:spLocks/>
          </p:cNvSpPr>
          <p:nvPr/>
        </p:nvSpPr>
        <p:spPr bwMode="auto">
          <a:xfrm>
            <a:off x="152400" y="98425"/>
            <a:ext cx="88360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r>
              <a:rPr lang="en-US" sz="3600" b="1">
                <a:solidFill>
                  <a:srgbClr val="FFFF00"/>
                </a:solidFill>
                <a:latin typeface="Trebuchet MS" pitchFamily="34" charset="0"/>
              </a:rPr>
              <a:t>Holstein prediction accuracy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April 2012 changes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848600" cy="4800600"/>
          </a:xfrm>
        </p:spPr>
        <p:txBody>
          <a:bodyPr/>
          <a:lstStyle/>
          <a:p>
            <a:r>
              <a:rPr lang="en-US" sz="2800"/>
              <a:t>Genotypes from GGP included</a:t>
            </a:r>
          </a:p>
          <a:p>
            <a:r>
              <a:rPr lang="en-US" sz="2800"/>
              <a:t>Revised weights used to combine information for genotyped animals</a:t>
            </a:r>
          </a:p>
          <a:p>
            <a:pPr lvl="1">
              <a:spcBef>
                <a:spcPts val="1600"/>
              </a:spcBef>
            </a:pPr>
            <a:r>
              <a:rPr lang="en-US" sz="2400"/>
              <a:t>Reduces evaluations of top young animals compared with older animals</a:t>
            </a:r>
          </a:p>
          <a:p>
            <a:pPr lvl="1">
              <a:spcBef>
                <a:spcPts val="1600"/>
              </a:spcBef>
            </a:pPr>
            <a:r>
              <a:rPr lang="en-US" sz="2400"/>
              <a:t>Reliabilities changed only slightly, but would decrease if DGV weights were reduced more</a:t>
            </a:r>
          </a:p>
          <a:p>
            <a:pPr lvl="1">
              <a:spcBef>
                <a:spcPts val="1600"/>
              </a:spcBef>
            </a:pPr>
            <a:r>
              <a:rPr lang="en-US" sz="2400"/>
              <a:t>Some regressions lower than expected, and the revised weights helped bring those into compliance with validation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April 2012 changes, cont’d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Reliabilities revised to agree more precisely with observed reliabilities from truncated data</a:t>
            </a:r>
          </a:p>
          <a:p>
            <a:pPr>
              <a:lnSpc>
                <a:spcPct val="90000"/>
              </a:lnSpc>
            </a:pPr>
            <a:r>
              <a:rPr lang="en-US" sz="2800"/>
              <a:t>Published reliabilities for young Holstein animals were adjusted: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-3 percentage points for </a:t>
            </a:r>
            <a:r>
              <a:rPr lang="en-US" sz="2400">
                <a:solidFill>
                  <a:srgbClr val="FFFF00"/>
                </a:solidFill>
              </a:rPr>
              <a:t>yield traits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+3 to 6 percentage points for </a:t>
            </a:r>
            <a:r>
              <a:rPr lang="en-US" sz="2400">
                <a:solidFill>
                  <a:srgbClr val="FFFF00"/>
                </a:solidFill>
              </a:rPr>
              <a:t>fitness traits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-7 to 10 percentage points for </a:t>
            </a:r>
            <a:r>
              <a:rPr lang="en-US" sz="2400">
                <a:solidFill>
                  <a:srgbClr val="FFFF00"/>
                </a:solidFill>
              </a:rPr>
              <a:t>calving traits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+1 percentage point for </a:t>
            </a:r>
            <a:r>
              <a:rPr lang="en-US" sz="2400">
                <a:solidFill>
                  <a:srgbClr val="FFFF00"/>
                </a:solidFill>
              </a:rPr>
              <a:t>type traits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April 2012 changes, cont’d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r>
              <a:rPr lang="en-US" sz="2800"/>
              <a:t>Traditional PL evaluations for females less than </a:t>
            </a:r>
            <a:r>
              <a:rPr lang="en-US" sz="2800">
                <a:solidFill>
                  <a:srgbClr val="FFFF00"/>
                </a:solidFill>
              </a:rPr>
              <a:t>48 months</a:t>
            </a:r>
            <a:r>
              <a:rPr lang="en-US" sz="2800"/>
              <a:t> of age not used in the genomic evaluation</a:t>
            </a:r>
          </a:p>
          <a:p>
            <a:pPr lvl="1"/>
            <a:r>
              <a:rPr lang="en-US" sz="2400"/>
              <a:t>Eliminated large differences between genomic and traditional PL for some bulls</a:t>
            </a:r>
          </a:p>
          <a:p>
            <a:r>
              <a:rPr lang="en-US" sz="2800"/>
              <a:t>Traditional DPR evaluations for genotyped cows less than </a:t>
            </a:r>
            <a:r>
              <a:rPr lang="en-US" sz="2800">
                <a:solidFill>
                  <a:srgbClr val="FFFF00"/>
                </a:solidFill>
              </a:rPr>
              <a:t>36 months</a:t>
            </a:r>
            <a:r>
              <a:rPr lang="en-US" sz="2800"/>
              <a:t> of age now excluded from genomic evaluation</a:t>
            </a:r>
          </a:p>
          <a:p>
            <a:pPr lvl="1"/>
            <a:r>
              <a:rPr lang="en-US" sz="2400"/>
              <a:t>Similar edit for CCR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sources of bias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Pre-selection bias</a:t>
            </a:r>
          </a:p>
          <a:p>
            <a:pPr lvl="1"/>
            <a:r>
              <a:rPr lang="en-US"/>
              <a:t>Affects domestic and international evaluations</a:t>
            </a:r>
          </a:p>
          <a:p>
            <a:r>
              <a:rPr lang="en-US"/>
              <a:t>Preferential treatment of bull dams</a:t>
            </a:r>
          </a:p>
          <a:p>
            <a:pPr lvl="1"/>
            <a:r>
              <a:rPr lang="en-US"/>
              <a:t>Results in inflated PTA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Content Placeholder 1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Expected value of Mendelian sampling no longer equal to 0</a:t>
            </a:r>
          </a:p>
          <a:p>
            <a:r>
              <a:rPr lang="en-US"/>
              <a:t>Key assumption of animal models</a:t>
            </a:r>
          </a:p>
          <a:p>
            <a:r>
              <a:rPr lang="en-US"/>
              <a:t>References:</a:t>
            </a:r>
          </a:p>
          <a:p>
            <a:pPr lvl="1"/>
            <a:r>
              <a:rPr lang="en-US"/>
              <a:t>Patry, Ducrocq 2011 GSE 43:30</a:t>
            </a:r>
          </a:p>
          <a:p>
            <a:pPr lvl="1"/>
            <a:r>
              <a:rPr lang="en-US"/>
              <a:t>Vitezica et al 2011 Genet Res (Camb)  pp. 1–10.</a:t>
            </a:r>
          </a:p>
          <a:p>
            <a:pPr lvl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Bias from pre-selection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Content Placeholder 1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Bulls born in 2008, progeny tested in 2009, with daughter records in 2012, were pre-selected: </a:t>
            </a:r>
          </a:p>
          <a:p>
            <a:pPr lvl="1"/>
            <a:r>
              <a:rPr lang="en-US"/>
              <a:t>3,434 genotyped vs. 1,096 sampled</a:t>
            </a:r>
          </a:p>
          <a:p>
            <a:pPr lvl="1"/>
            <a:r>
              <a:rPr lang="en-US"/>
              <a:t>Now &gt;10 genotyped per 1 marketed</a:t>
            </a:r>
          </a:p>
          <a:p>
            <a:r>
              <a:rPr lang="en-US"/>
              <a:t>Potential for bias:</a:t>
            </a:r>
          </a:p>
          <a:p>
            <a:pPr lvl="1"/>
            <a:r>
              <a:rPr lang="en-US"/>
              <a:t>178 genotyped progeny</a:t>
            </a:r>
          </a:p>
          <a:p>
            <a:pPr lvl="1"/>
            <a:r>
              <a:rPr lang="en-US"/>
              <a:t>32 sons progeny tested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Pre-selection bias now beginning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Content Placeholder 1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solidFill>
                  <a:srgbClr val="00FF00"/>
                </a:solidFill>
              </a:rPr>
              <a:t>1-Step</a:t>
            </a:r>
            <a:r>
              <a:rPr lang="en-US"/>
              <a:t> to incorporate genotypes</a:t>
            </a:r>
          </a:p>
          <a:p>
            <a:pPr lvl="1"/>
            <a:r>
              <a:rPr lang="en-US"/>
              <a:t>Flexible models, many recent studies</a:t>
            </a:r>
          </a:p>
          <a:p>
            <a:pPr lvl="1"/>
            <a:r>
              <a:rPr lang="en-US"/>
              <a:t>Foreign data not yet included</a:t>
            </a:r>
          </a:p>
          <a:p>
            <a:r>
              <a:rPr lang="en-US">
                <a:solidFill>
                  <a:srgbClr val="00FF00"/>
                </a:solidFill>
              </a:rPr>
              <a:t>Multi-step</a:t>
            </a:r>
            <a:r>
              <a:rPr lang="en-US"/>
              <a:t> GEBV, then insert in AM</a:t>
            </a:r>
          </a:p>
          <a:p>
            <a:pPr lvl="1"/>
            <a:r>
              <a:rPr lang="en-US"/>
              <a:t>Same trait (Ducrocq and Liu, 2009)</a:t>
            </a:r>
          </a:p>
          <a:p>
            <a:pPr lvl="1"/>
            <a:r>
              <a:rPr lang="en-US"/>
              <a:t>Or correlated trait (Mantysaari and Stranden, 2010; Stoop et al, 2011)</a:t>
            </a:r>
          </a:p>
          <a:p>
            <a:pPr lvl="1"/>
            <a:r>
              <a:rPr lang="en-US"/>
              <a:t>Foreign genotyped bulls included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National methods to reduce bias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Multi-step genomic methods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924800" cy="4648200"/>
          </a:xfrm>
        </p:spPr>
        <p:txBody>
          <a:bodyPr lIns="91440" tIns="45720" rIns="91440" bIns="45720"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Direct</a:t>
            </a:r>
            <a:r>
              <a:rPr lang="en-US" sz="2800"/>
              <a:t> genomic value (DGV)</a:t>
            </a:r>
          </a:p>
          <a:p>
            <a:pPr lvl="1">
              <a:lnSpc>
                <a:spcPct val="90000"/>
              </a:lnSpc>
              <a:buClrTx/>
            </a:pPr>
            <a:r>
              <a:rPr lang="en-US" sz="2400"/>
              <a:t>Sum of effects for 45,187 genetic markers</a:t>
            </a:r>
          </a:p>
          <a:p>
            <a:pPr lvl="1">
              <a:lnSpc>
                <a:spcPct val="90000"/>
              </a:lnSpc>
              <a:buClrTx/>
            </a:pPr>
            <a:r>
              <a:rPr lang="en-US" sz="2400"/>
              <a:t>Does not include polygenic effect (USA)</a:t>
            </a:r>
          </a:p>
          <a:p>
            <a:pPr lvl="1">
              <a:lnSpc>
                <a:spcPct val="90000"/>
              </a:lnSpc>
              <a:buClrTx/>
            </a:pPr>
            <a:r>
              <a:rPr lang="en-US" sz="2400"/>
              <a:t>Does include the polygenic effect (CAN, others)</a:t>
            </a:r>
          </a:p>
          <a:p>
            <a:pPr lvl="1">
              <a:lnSpc>
                <a:spcPct val="90000"/>
              </a:lnSpc>
              <a:buClrTx/>
            </a:pPr>
            <a:r>
              <a:rPr lang="en-US" sz="2400"/>
              <a:t>Model: y = Xb + Zg + poly + e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Combined</a:t>
            </a:r>
            <a:r>
              <a:rPr lang="en-US" sz="2800"/>
              <a:t> genomic evaluation (GPTA)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Include phenotypes not used in estimating DGV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Selection index includes 3 terms per animal: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(DGV + poly), traditional PTA, and subset PTA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GPTA = </a:t>
            </a:r>
            <a:r>
              <a:rPr lang="en-US" sz="2400">
                <a:solidFill>
                  <a:srgbClr val="FFFF00"/>
                </a:solidFill>
              </a:rPr>
              <a:t>w</a:t>
            </a:r>
            <a:r>
              <a:rPr lang="en-US" sz="2400" baseline="-25000">
                <a:solidFill>
                  <a:srgbClr val="FFFF00"/>
                </a:solidFill>
              </a:rPr>
              <a:t>1</a:t>
            </a:r>
            <a:r>
              <a:rPr lang="en-US" sz="2400">
                <a:solidFill>
                  <a:srgbClr val="FFFF00"/>
                </a:solidFill>
              </a:rPr>
              <a:t> </a:t>
            </a:r>
            <a:r>
              <a:rPr lang="en-US" sz="2400"/>
              <a:t>(DGV + poly) + </a:t>
            </a:r>
            <a:r>
              <a:rPr lang="en-US" sz="2400">
                <a:solidFill>
                  <a:srgbClr val="FFFF00"/>
                </a:solidFill>
              </a:rPr>
              <a:t>w</a:t>
            </a:r>
            <a:r>
              <a:rPr lang="en-US" sz="2400" baseline="-25000">
                <a:solidFill>
                  <a:srgbClr val="FFFF00"/>
                </a:solidFill>
              </a:rPr>
              <a:t>2</a:t>
            </a:r>
            <a:r>
              <a:rPr lang="en-US" sz="2400"/>
              <a:t> PTA + </a:t>
            </a:r>
            <a:r>
              <a:rPr lang="en-US" sz="2400">
                <a:solidFill>
                  <a:srgbClr val="FFFF00"/>
                </a:solidFill>
              </a:rPr>
              <a:t>w</a:t>
            </a:r>
            <a:r>
              <a:rPr lang="en-US" sz="2400" baseline="-25000">
                <a:solidFill>
                  <a:srgbClr val="FFFF00"/>
                </a:solidFill>
              </a:rPr>
              <a:t>3</a:t>
            </a:r>
            <a:r>
              <a:rPr lang="en-US" sz="2400"/>
              <a:t> SPTA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Combined GPTA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 sz="2800"/>
              <a:t>GPTA = </a:t>
            </a:r>
            <a:r>
              <a:rPr lang="en-US" sz="2800">
                <a:solidFill>
                  <a:srgbClr val="FFFF00"/>
                </a:solidFill>
              </a:rPr>
              <a:t>w</a:t>
            </a:r>
            <a:r>
              <a:rPr lang="en-US" sz="2800" baseline="-25000">
                <a:solidFill>
                  <a:srgbClr val="FFFF00"/>
                </a:solidFill>
              </a:rPr>
              <a:t>1</a:t>
            </a:r>
            <a:r>
              <a:rPr lang="en-US" sz="2800"/>
              <a:t>(DGV + poly) + </a:t>
            </a:r>
            <a:r>
              <a:rPr lang="en-US" sz="2800">
                <a:solidFill>
                  <a:srgbClr val="FFFF00"/>
                </a:solidFill>
              </a:rPr>
              <a:t>w</a:t>
            </a:r>
            <a:r>
              <a:rPr lang="en-US" sz="2800" baseline="-25000">
                <a:solidFill>
                  <a:srgbClr val="FFFF00"/>
                </a:solidFill>
              </a:rPr>
              <a:t>2</a:t>
            </a:r>
            <a:r>
              <a:rPr lang="en-US" sz="2800"/>
              <a:t>PTA + </a:t>
            </a:r>
            <a:r>
              <a:rPr lang="en-US" sz="2800">
                <a:solidFill>
                  <a:srgbClr val="FFFF00"/>
                </a:solidFill>
              </a:rPr>
              <a:t>w</a:t>
            </a:r>
            <a:r>
              <a:rPr lang="en-US" sz="2800" baseline="-25000">
                <a:solidFill>
                  <a:srgbClr val="FFFF00"/>
                </a:solidFill>
              </a:rPr>
              <a:t>3</a:t>
            </a:r>
            <a:r>
              <a:rPr lang="en-US" sz="2800"/>
              <a:t>SPTA</a:t>
            </a:r>
          </a:p>
          <a:p>
            <a:pPr lvl="1"/>
            <a:r>
              <a:rPr lang="en-US" sz="2400">
                <a:solidFill>
                  <a:srgbClr val="FFFF00"/>
                </a:solidFill>
              </a:rPr>
              <a:t>(DGV + poly)</a:t>
            </a:r>
            <a:r>
              <a:rPr lang="en-US" sz="2400"/>
              <a:t> = contribution from SNP effects</a:t>
            </a:r>
          </a:p>
          <a:p>
            <a:pPr lvl="1"/>
            <a:r>
              <a:rPr lang="en-US" sz="2400">
                <a:solidFill>
                  <a:srgbClr val="FFFF00"/>
                </a:solidFill>
              </a:rPr>
              <a:t>PTA</a:t>
            </a:r>
            <a:r>
              <a:rPr lang="en-US" sz="2400"/>
              <a:t> = contribution from the traditional evaluation</a:t>
            </a:r>
          </a:p>
          <a:p>
            <a:pPr lvl="1"/>
            <a:r>
              <a:rPr lang="en-US" sz="2400">
                <a:solidFill>
                  <a:srgbClr val="FFFF00"/>
                </a:solidFill>
              </a:rPr>
              <a:t>SPTA</a:t>
            </a:r>
            <a:r>
              <a:rPr lang="en-US" sz="2400"/>
              <a:t> =  subset PTA estimated using pedigree relationships among the genotyped animals</a:t>
            </a:r>
          </a:p>
          <a:p>
            <a:r>
              <a:rPr lang="en-US" sz="2800"/>
              <a:t>Terms combined using theoretical weights based on reliabilities</a:t>
            </a:r>
          </a:p>
          <a:p>
            <a:pPr lvl="1"/>
            <a:r>
              <a:rPr lang="en-US" sz="2400"/>
              <a:t>Weights average 0.99 for DGV, 0.12 for EBV, and -0.11 for SBV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Genomics overview</a:t>
            </a:r>
          </a:p>
          <a:p>
            <a:r>
              <a:rPr lang="en-US"/>
              <a:t>April 2012 changes</a:t>
            </a:r>
          </a:p>
          <a:p>
            <a:r>
              <a:rPr lang="en-US"/>
              <a:t>Accounting for bias</a:t>
            </a:r>
          </a:p>
          <a:p>
            <a:pPr lvl="1"/>
            <a:r>
              <a:rPr lang="en-US"/>
              <a:t>Selection index adjustments</a:t>
            </a:r>
          </a:p>
          <a:p>
            <a:pPr lvl="1"/>
            <a:r>
              <a:rPr lang="en-US"/>
              <a:t>Cow adjustments</a:t>
            </a:r>
          </a:p>
          <a:p>
            <a:r>
              <a:rPr lang="en-US"/>
              <a:t>Calving traits update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Selection index examples</a:t>
            </a:r>
          </a:p>
        </p:txBody>
      </p:sp>
      <p:sp>
        <p:nvSpPr>
          <p:cNvPr id="257027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Dam not genotyped, low GREL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.99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.41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.40 </a:t>
            </a:r>
            <a:r>
              <a:rPr lang="en-US" sz="2200"/>
              <a:t>SPTA</a:t>
            </a:r>
          </a:p>
          <a:p>
            <a:pPr lvl="1"/>
            <a:endParaRPr lang="en-US"/>
          </a:p>
          <a:p>
            <a:r>
              <a:rPr lang="en-US"/>
              <a:t>Dam not genotyped, high GREL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.99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.11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.10 </a:t>
            </a:r>
            <a:r>
              <a:rPr lang="en-US" sz="2200"/>
              <a:t>SPTA</a:t>
            </a:r>
          </a:p>
          <a:p>
            <a:pPr lvl="1"/>
            <a:endParaRPr lang="en-US"/>
          </a:p>
          <a:p>
            <a:r>
              <a:rPr lang="en-US"/>
              <a:t>Dam is genotyped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1.00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.00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.00 </a:t>
            </a:r>
            <a:r>
              <a:rPr lang="en-US" sz="2200"/>
              <a:t>SPTA</a:t>
            </a:r>
          </a:p>
          <a:p>
            <a:pPr lvl="1"/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Proposal: </a:t>
            </a:r>
            <a:r>
              <a:rPr lang="en-US" sz="28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Shift weight from DGV to SPTA</a:t>
            </a:r>
          </a:p>
        </p:txBody>
      </p:sp>
      <p:sp>
        <p:nvSpPr>
          <p:cNvPr id="258051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Dam not genotyped, low GREL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.90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.41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.31 </a:t>
            </a:r>
            <a:r>
              <a:rPr lang="en-US" sz="2200"/>
              <a:t>SPTA</a:t>
            </a:r>
          </a:p>
          <a:p>
            <a:pPr lvl="1"/>
            <a:endParaRPr lang="en-US" sz="2200"/>
          </a:p>
          <a:p>
            <a:r>
              <a:rPr lang="en-US"/>
              <a:t>Dam not genotyped, high GREL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.90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.11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.01 </a:t>
            </a:r>
            <a:r>
              <a:rPr lang="en-US" sz="2200"/>
              <a:t>SPTA</a:t>
            </a:r>
          </a:p>
          <a:p>
            <a:pPr lvl="1"/>
            <a:endParaRPr lang="en-US" sz="2200"/>
          </a:p>
          <a:p>
            <a:r>
              <a:rPr lang="en-US"/>
              <a:t>Dam is genotyped</a:t>
            </a:r>
          </a:p>
          <a:p>
            <a:pPr lvl="1"/>
            <a:r>
              <a:rPr lang="en-US" sz="2200"/>
              <a:t>GPTA = </a:t>
            </a:r>
            <a:r>
              <a:rPr lang="en-US" sz="2200">
                <a:solidFill>
                  <a:srgbClr val="FFFF00"/>
                </a:solidFill>
              </a:rPr>
              <a:t>.90 </a:t>
            </a:r>
            <a:r>
              <a:rPr lang="en-US" sz="2200"/>
              <a:t>(DGV+poly) </a:t>
            </a:r>
            <a:r>
              <a:rPr lang="en-US" sz="2200">
                <a:solidFill>
                  <a:srgbClr val="FFFF00"/>
                </a:solidFill>
              </a:rPr>
              <a:t>+ .10 </a:t>
            </a:r>
            <a:r>
              <a:rPr lang="en-US" sz="2200"/>
              <a:t>PTA </a:t>
            </a:r>
            <a:r>
              <a:rPr lang="en-US" sz="2200">
                <a:solidFill>
                  <a:srgbClr val="FFFF00"/>
                </a:solidFill>
              </a:rPr>
              <a:t>- .00 </a:t>
            </a:r>
            <a:r>
              <a:rPr lang="en-US" sz="2200"/>
              <a:t>SPTA</a:t>
            </a:r>
          </a:p>
          <a:p>
            <a:pPr lvl="1"/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Results of shifting DGV weight</a:t>
            </a:r>
          </a:p>
        </p:txBody>
      </p:sp>
      <p:sp>
        <p:nvSpPr>
          <p:cNvPr id="259075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defTabSz="914400"/>
            <a:r>
              <a:rPr lang="en-US"/>
              <a:t>Similar to adding more polygenic variance but easier computation</a:t>
            </a:r>
          </a:p>
          <a:p>
            <a:pPr defTabSz="914400"/>
            <a:r>
              <a:rPr lang="en-US"/>
              <a:t>Some genomic REL higher with </a:t>
            </a:r>
            <a:r>
              <a:rPr lang="en-US">
                <a:solidFill>
                  <a:srgbClr val="FFFF00"/>
                </a:solidFill>
              </a:rPr>
              <a:t>.90 </a:t>
            </a:r>
            <a:r>
              <a:rPr lang="en-US"/>
              <a:t>weight, but lower if &lt; </a:t>
            </a:r>
            <a:r>
              <a:rPr lang="en-US">
                <a:solidFill>
                  <a:srgbClr val="FFFF00"/>
                </a:solidFill>
              </a:rPr>
              <a:t>.80 </a:t>
            </a:r>
            <a:r>
              <a:rPr lang="en-US"/>
              <a:t>weight</a:t>
            </a:r>
          </a:p>
          <a:p>
            <a:pPr defTabSz="914400"/>
            <a:r>
              <a:rPr lang="en-US"/>
              <a:t>Regressions of future on past data higher if DGV weight lower</a:t>
            </a:r>
          </a:p>
          <a:p>
            <a:pPr defTabSz="914400"/>
            <a:r>
              <a:rPr lang="en-US"/>
              <a:t>Highest animals have lower GPTAs with </a:t>
            </a:r>
            <a:r>
              <a:rPr lang="en-US">
                <a:solidFill>
                  <a:srgbClr val="FFFF00"/>
                </a:solidFill>
              </a:rPr>
              <a:t>.90 </a:t>
            </a:r>
            <a:r>
              <a:rPr lang="en-US"/>
              <a:t>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Content Placeholder 1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Convert and exchange DYD</a:t>
            </a:r>
            <a:r>
              <a:rPr lang="en-US" baseline="-25000"/>
              <a:t>g</a:t>
            </a:r>
          </a:p>
          <a:p>
            <a:pPr lvl="1"/>
            <a:r>
              <a:rPr lang="en-US"/>
              <a:t>National GEBV and DYD</a:t>
            </a:r>
            <a:r>
              <a:rPr lang="en-US" baseline="-25000"/>
              <a:t>g</a:t>
            </a:r>
            <a:r>
              <a:rPr lang="en-US"/>
              <a:t> unbiased</a:t>
            </a:r>
          </a:p>
          <a:p>
            <a:pPr lvl="1"/>
            <a:r>
              <a:rPr lang="en-US"/>
              <a:t>Can’t deregress GEBV without G</a:t>
            </a:r>
          </a:p>
          <a:p>
            <a:pPr lvl="1"/>
            <a:r>
              <a:rPr lang="en-US"/>
              <a:t>Exchange similar to simple GMACE</a:t>
            </a:r>
          </a:p>
          <a:p>
            <a:r>
              <a:rPr lang="en-US"/>
              <a:t>Other countries need DYD anyway</a:t>
            </a:r>
          </a:p>
          <a:p>
            <a:pPr lvl="1"/>
            <a:r>
              <a:rPr lang="en-US"/>
              <a:t>Deregress, reregress EBVs in MACE</a:t>
            </a:r>
          </a:p>
          <a:p>
            <a:pPr lvl="1"/>
            <a:r>
              <a:rPr lang="en-US"/>
              <a:t>Countries deregress MACE EBV</a:t>
            </a:r>
          </a:p>
          <a:p>
            <a:pPr lvl="1"/>
            <a:r>
              <a:rPr lang="en-US"/>
              <a:t>Avoid bias by exchanging DYD</a:t>
            </a:r>
            <a:r>
              <a:rPr lang="en-US" baseline="-25000"/>
              <a:t>g</a:t>
            </a:r>
            <a:r>
              <a:rPr lang="en-US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bias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Content Placeholder 1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6,743 bulls with no USA daughters</a:t>
            </a:r>
          </a:p>
          <a:p>
            <a:r>
              <a:rPr lang="en-US"/>
              <a:t>Corr (National EBV, MACE EBV)</a:t>
            </a:r>
          </a:p>
          <a:p>
            <a:pPr lvl="1"/>
            <a:r>
              <a:rPr lang="en-US"/>
              <a:t>.77 before adding foreign data</a:t>
            </a:r>
          </a:p>
          <a:p>
            <a:pPr lvl="1"/>
            <a:r>
              <a:rPr lang="en-US"/>
              <a:t>.995 after adding foreign data</a:t>
            </a:r>
          </a:p>
          <a:p>
            <a:r>
              <a:rPr lang="en-US"/>
              <a:t>Few foreign bulls in JE reference population, so hard to test gain in REL of young bull GEBV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Foreign data in 1-Step: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914400" y="1600200"/>
          <a:ext cx="7312025" cy="2649538"/>
        </p:xfrm>
        <a:graphic>
          <a:graphicData uri="http://schemas.openxmlformats.org/drawingml/2006/table">
            <a:tbl>
              <a:tblPr/>
              <a:tblGrid>
                <a:gridCol w="2894013"/>
                <a:gridCol w="2133600"/>
                <a:gridCol w="22844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Evaluation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Regression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Squared Correlation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Parent Average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.73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.436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Multi-Step GEBV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.75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.520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1-Step GEBV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.85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.520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Expected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.93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1-Step vs multi-step    </a:t>
            </a:r>
            <a:r>
              <a:rPr lang="en-US" sz="24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cutoff in August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Content Placeholder 1"/>
          <p:cNvSpPr>
            <a:spLocks noGrp="1"/>
          </p:cNvSpPr>
          <p:nvPr>
            <p:ph idx="4294967295"/>
          </p:nvPr>
        </p:nvSpPr>
        <p:spPr>
          <a:xfrm>
            <a:off x="914400" y="1600200"/>
            <a:ext cx="7467600" cy="4114800"/>
          </a:xfrm>
        </p:spPr>
        <p:txBody>
          <a:bodyPr lIns="91440" tIns="45720" rIns="91440" bIns="45720"/>
          <a:lstStyle/>
          <a:p>
            <a:r>
              <a:rPr lang="en-US"/>
              <a:t>Holstein convergence much slower</a:t>
            </a:r>
          </a:p>
          <a:p>
            <a:pPr lvl="1"/>
            <a:r>
              <a:rPr lang="en-US"/>
              <a:t>JE took </a:t>
            </a:r>
            <a:r>
              <a:rPr lang="en-US">
                <a:solidFill>
                  <a:srgbClr val="00FF00"/>
                </a:solidFill>
              </a:rPr>
              <a:t>11 sec </a:t>
            </a:r>
            <a:r>
              <a:rPr lang="en-US"/>
              <a:t>/ round including G</a:t>
            </a:r>
          </a:p>
          <a:p>
            <a:pPr lvl="1"/>
            <a:r>
              <a:rPr lang="en-US"/>
              <a:t>HO took </a:t>
            </a:r>
            <a:r>
              <a:rPr lang="en-US">
                <a:solidFill>
                  <a:srgbClr val="00FF00"/>
                </a:solidFill>
              </a:rPr>
              <a:t>1.6 min </a:t>
            </a:r>
            <a:r>
              <a:rPr lang="en-US"/>
              <a:t>/ round including G</a:t>
            </a:r>
          </a:p>
          <a:p>
            <a:pPr lvl="1"/>
            <a:r>
              <a:rPr lang="en-US"/>
              <a:t>JE needed </a:t>
            </a:r>
            <a:r>
              <a:rPr lang="en-US">
                <a:solidFill>
                  <a:srgbClr val="00FF00"/>
                </a:solidFill>
              </a:rPr>
              <a:t>~1000 </a:t>
            </a:r>
            <a:r>
              <a:rPr lang="en-US"/>
              <a:t>rounds</a:t>
            </a:r>
          </a:p>
          <a:p>
            <a:pPr lvl="1"/>
            <a:r>
              <a:rPr lang="en-US"/>
              <a:t>HO needed </a:t>
            </a:r>
            <a:r>
              <a:rPr lang="en-US">
                <a:solidFill>
                  <a:srgbClr val="00FF00"/>
                </a:solidFill>
              </a:rPr>
              <a:t>&gt;5000 </a:t>
            </a:r>
            <a:r>
              <a:rPr lang="en-US"/>
              <a:t>rounds</a:t>
            </a:r>
          </a:p>
          <a:p>
            <a:r>
              <a:rPr lang="en-US"/>
              <a:t>All-breed model without genomics</a:t>
            </a:r>
          </a:p>
          <a:p>
            <a:pPr lvl="1"/>
            <a:r>
              <a:rPr lang="en-US"/>
              <a:t>Replace software used since 1989</a:t>
            </a:r>
          </a:p>
          <a:p>
            <a:pPr lvl="1"/>
            <a:r>
              <a:rPr lang="en-US"/>
              <a:t>Correlations &gt;.995 with traditional AM</a:t>
            </a:r>
          </a:p>
          <a:p>
            <a:pPr lvl="1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Preliminary larger analyses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Bias in cow evaluations</a:t>
            </a:r>
          </a:p>
        </p:txBody>
      </p:sp>
      <p:sp>
        <p:nvSpPr>
          <p:cNvPr id="11714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5613" y="1371600"/>
            <a:ext cx="8226425" cy="5083175"/>
          </a:xfrm>
        </p:spPr>
        <p:txBody>
          <a:bodyPr lIns="0" tIns="0" rIns="0" bIns="0">
            <a:spAutoFit/>
          </a:bodyPr>
          <a:lstStyle/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Top cows over-evaluated compared to top bulls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Parent averages over-estimate eventual evaluations of bulls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Unreasonable estimates of SNP effects in PAR reflect sex effect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Adjustment of evaluations of genotyped cows implemented April 2010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Adjustment made genotyped cows not comparable to non genotyped cows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 anchor="t">
            <a:spAutoFit/>
          </a:bodyPr>
          <a:lstStyle/>
          <a:p>
            <a:r>
              <a:rPr lang="en-US"/>
              <a:t>Genomic evaluation</a:t>
            </a:r>
          </a:p>
        </p:txBody>
      </p:sp>
      <p:sp>
        <p:nvSpPr>
          <p:cNvPr id="11714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5613" y="1371600"/>
            <a:ext cx="8226425" cy="4043363"/>
          </a:xfrm>
        </p:spPr>
        <p:txBody>
          <a:bodyPr lIns="0" tIns="0" rIns="0" bIns="0">
            <a:spAutoFit/>
          </a:bodyPr>
          <a:lstStyle/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Deregressed traditional evaluations used for estimation of SNP effects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Predictor population consists of animals with both genotypes and traditional evaluations</a:t>
            </a:r>
          </a:p>
          <a:p>
            <a:pPr marL="319088" indent="-319088" defTabSz="914400">
              <a:tabLst>
                <a:tab pos="2062163" algn="l"/>
              </a:tabLst>
            </a:pPr>
            <a:r>
              <a:rPr lang="en-US" sz="2800"/>
              <a:t>Cows can be predictors</a:t>
            </a:r>
          </a:p>
          <a:p>
            <a:pPr marL="661988" lvl="1" indent="-319088" defTabSz="914400">
              <a:spcBef>
                <a:spcPts val="1600"/>
              </a:spcBef>
              <a:tabLst>
                <a:tab pos="2062163" algn="l"/>
              </a:tabLst>
            </a:pPr>
            <a:r>
              <a:rPr lang="en-US" sz="2400"/>
              <a:t>Increases size of predictor population </a:t>
            </a:r>
          </a:p>
          <a:p>
            <a:pPr marL="661988" lvl="1" indent="-319088" defTabSz="914400">
              <a:spcBef>
                <a:spcPts val="1600"/>
              </a:spcBef>
              <a:tabLst>
                <a:tab pos="2062163" algn="l"/>
              </a:tabLst>
            </a:pPr>
            <a:r>
              <a:rPr lang="en-US" sz="2400"/>
              <a:t>Requires that cow and bull evaluations be comparable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Adjustment of cow evaluations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125538"/>
            <a:ext cx="8226425" cy="4554537"/>
          </a:xfrm>
        </p:spPr>
        <p:txBody>
          <a:bodyPr lIns="0" tIns="0" rIns="0" bIns="0">
            <a:spAutoFit/>
          </a:bodyPr>
          <a:lstStyle/>
          <a:p>
            <a:pPr marL="292100" indent="-292100" defTabSz="914400"/>
            <a:r>
              <a:rPr lang="en-US" sz="2800"/>
              <a:t>US industry requested adjustment of all cow evaluations to restore comparability</a:t>
            </a:r>
          </a:p>
          <a:p>
            <a:pPr marL="292100" indent="-292100" defTabSz="914400"/>
            <a:r>
              <a:rPr lang="en-US" sz="2800"/>
              <a:t>Desirable to leave estimates of genetic trend unchanged</a:t>
            </a:r>
          </a:p>
          <a:p>
            <a:pPr marL="292100" indent="-292100" defTabSz="914400"/>
            <a:r>
              <a:rPr lang="en-US" sz="2800"/>
              <a:t>Variability of cow evaluations to be reduced </a:t>
            </a:r>
          </a:p>
          <a:p>
            <a:pPr marL="292100" indent="-292100" defTabSz="914400"/>
            <a:r>
              <a:rPr lang="en-US" sz="2800"/>
              <a:t>Industry requested proposal in February for possible implementation in April 2011</a:t>
            </a:r>
          </a:p>
          <a:p>
            <a:pPr marL="292100" indent="-292100" defTabSz="914400"/>
            <a:r>
              <a:rPr lang="en-US" sz="2800"/>
              <a:t>Industry partners collaborated in developing and distributing information on the new adjustment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Whole-genome selection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312025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Use many markers to track inheritance of chromosomal segments</a:t>
            </a:r>
          </a:p>
          <a:p>
            <a:pPr>
              <a:lnSpc>
                <a:spcPct val="80000"/>
              </a:lnSpc>
            </a:pPr>
            <a:r>
              <a:rPr lang="en-US" sz="2800"/>
              <a:t>Estimate the impact of each segment on each trait</a:t>
            </a:r>
          </a:p>
          <a:p>
            <a:pPr>
              <a:lnSpc>
                <a:spcPct val="80000"/>
              </a:lnSpc>
            </a:pPr>
            <a:r>
              <a:rPr lang="en-US" sz="2800"/>
              <a:t>Combine estimates with traditional evaluations to produce genomic evaluations (</a:t>
            </a:r>
            <a:r>
              <a:rPr lang="en-US" sz="2800">
                <a:solidFill>
                  <a:srgbClr val="66CCFF"/>
                </a:solidFill>
              </a:rPr>
              <a:t>GPTA</a:t>
            </a:r>
            <a:r>
              <a:rPr lang="en-US" sz="2800"/>
              <a:t>)</a:t>
            </a:r>
          </a:p>
          <a:p>
            <a:pPr>
              <a:lnSpc>
                <a:spcPct val="80000"/>
              </a:lnSpc>
            </a:pPr>
            <a:r>
              <a:rPr lang="en-US" sz="2800"/>
              <a:t>Select animals shortly after birth using GPTA</a:t>
            </a:r>
          </a:p>
          <a:p>
            <a:pPr>
              <a:lnSpc>
                <a:spcPct val="80000"/>
              </a:lnSpc>
            </a:pPr>
            <a:r>
              <a:rPr lang="en-US" sz="2800"/>
              <a:t>Very successful worldwide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 anchor="t">
            <a:spAutoFit/>
          </a:bodyPr>
          <a:lstStyle/>
          <a:p>
            <a:r>
              <a:rPr lang="en-US"/>
              <a:t>Method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125538"/>
            <a:ext cx="8226425" cy="4800600"/>
          </a:xfrm>
        </p:spPr>
        <p:txBody>
          <a:bodyPr lIns="0" tIns="0" rIns="0" bIns="0">
            <a:spAutoFit/>
          </a:bodyPr>
          <a:lstStyle/>
          <a:p>
            <a:pPr marL="292100" indent="-292100" defTabSz="914400"/>
            <a:r>
              <a:rPr lang="en-US" sz="2800"/>
              <a:t>Adjustment for Milk, Fat, and Protein only</a:t>
            </a:r>
          </a:p>
          <a:p>
            <a:pPr marL="292100" indent="-292100" defTabSz="914400"/>
            <a:r>
              <a:rPr lang="en-US" sz="2800"/>
              <a:t>Mendelian Sampling (MS) = PTA - PA</a:t>
            </a:r>
          </a:p>
          <a:p>
            <a:pPr marL="292100" indent="-292100" defTabSz="914400"/>
            <a:r>
              <a:rPr lang="en-US" sz="2800"/>
              <a:t>Deregressed Value = MS/R</a:t>
            </a:r>
          </a:p>
          <a:p>
            <a:pPr marL="292100" indent="-292100" defTabSz="914400"/>
            <a:r>
              <a:rPr lang="en-US" sz="2800"/>
              <a:t>DE</a:t>
            </a:r>
            <a:r>
              <a:rPr lang="en-US" sz="2800" baseline="-25000"/>
              <a:t>cow</a:t>
            </a:r>
            <a:r>
              <a:rPr lang="en-US" sz="2800"/>
              <a:t> =  DE</a:t>
            </a:r>
            <a:r>
              <a:rPr lang="en-US" sz="2800" baseline="-25000"/>
              <a:t>tot </a:t>
            </a:r>
            <a:r>
              <a:rPr lang="en-US" sz="2800"/>
              <a:t>– DE</a:t>
            </a:r>
            <a:r>
              <a:rPr lang="en-US" sz="2800" baseline="-25000"/>
              <a:t>pa</a:t>
            </a:r>
          </a:p>
          <a:p>
            <a:pPr marL="292100" indent="-292100" defTabSz="914400"/>
            <a:r>
              <a:rPr lang="en-US" sz="2800"/>
              <a:t>R = DE</a:t>
            </a:r>
            <a:r>
              <a:rPr lang="en-US" sz="2800" baseline="-25000"/>
              <a:t>cow</a:t>
            </a:r>
            <a:r>
              <a:rPr lang="en-US" sz="2800"/>
              <a:t>/(DE</a:t>
            </a:r>
            <a:r>
              <a:rPr lang="en-US" sz="2800" baseline="-25000"/>
              <a:t>tot</a:t>
            </a:r>
            <a:r>
              <a:rPr lang="en-US" sz="2800"/>
              <a:t> + k)</a:t>
            </a:r>
          </a:p>
          <a:p>
            <a:pPr marL="292100" indent="-292100" defTabSz="914400"/>
            <a:r>
              <a:rPr lang="en-US" sz="2800"/>
              <a:t>SD of Deregressed Values  of cows and bulls compared</a:t>
            </a:r>
          </a:p>
          <a:p>
            <a:pPr marL="292100" lvl="1" indent="-292100" defTabSz="914400">
              <a:buSzPct val="67000"/>
              <a:buFont typeface="Monotype Sorts" pitchFamily="2" charset="2"/>
              <a:buChar char="l"/>
            </a:pPr>
            <a:r>
              <a:rPr lang="en-US" sz="2400"/>
              <a:t>Adj</a:t>
            </a:r>
            <a:r>
              <a:rPr lang="en-US" sz="2400" baseline="-25000"/>
              <a:t>Var</a:t>
            </a:r>
            <a:r>
              <a:rPr lang="en-US" sz="2400"/>
              <a:t> = SD</a:t>
            </a:r>
            <a:r>
              <a:rPr lang="en-US" sz="2400" baseline="-25000"/>
              <a:t>bull</a:t>
            </a:r>
            <a:r>
              <a:rPr lang="en-US" sz="2400"/>
              <a:t>/SD</a:t>
            </a:r>
            <a:r>
              <a:rPr lang="en-US" sz="2400" baseline="-25000"/>
              <a:t>cow </a:t>
            </a:r>
            <a:r>
              <a:rPr lang="en-US" sz="2400"/>
              <a:t>  Varies with reliability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 anchor="t">
            <a:spAutoFit/>
          </a:bodyPr>
          <a:lstStyle/>
          <a:p>
            <a:r>
              <a:rPr lang="en-US"/>
              <a:t>Mean adjustment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125538"/>
            <a:ext cx="8226425" cy="5108575"/>
          </a:xfrm>
        </p:spPr>
        <p:txBody>
          <a:bodyPr lIns="0" tIns="0" rIns="0" bIns="0">
            <a:spAutoFit/>
          </a:bodyPr>
          <a:lstStyle/>
          <a:p>
            <a:pPr marL="292100" indent="-292100" defTabSz="914400"/>
            <a:r>
              <a:rPr lang="en-US" sz="2800"/>
              <a:t>Calculate mean PA by birth year</a:t>
            </a:r>
          </a:p>
          <a:p>
            <a:pPr marL="292100" indent="-292100" defTabSz="914400"/>
            <a:r>
              <a:rPr lang="en-US" sz="2800"/>
              <a:t>Adj</a:t>
            </a:r>
            <a:r>
              <a:rPr lang="en-US" sz="2800" baseline="-25000"/>
              <a:t>Mean</a:t>
            </a:r>
            <a:r>
              <a:rPr lang="en-US" sz="2800"/>
              <a:t> = factor*(PA – PA</a:t>
            </a:r>
            <a:r>
              <a:rPr lang="en-US" sz="2800" baseline="-25000"/>
              <a:t>mean</a:t>
            </a:r>
            <a:r>
              <a:rPr lang="en-US" sz="2800"/>
              <a:t>)</a:t>
            </a:r>
          </a:p>
          <a:p>
            <a:pPr marL="565150" lvl="1" indent="-292100" defTabSz="914400"/>
            <a:r>
              <a:rPr lang="en-US" sz="2400"/>
              <a:t>HO factor = -0.434</a:t>
            </a:r>
          </a:p>
          <a:p>
            <a:pPr marL="292100" indent="-292100" defTabSz="914400"/>
            <a:r>
              <a:rPr lang="en-US" sz="2800"/>
              <a:t>Dev</a:t>
            </a:r>
            <a:r>
              <a:rPr lang="en-US" sz="2800" baseline="-25000"/>
              <a:t>adj</a:t>
            </a:r>
            <a:r>
              <a:rPr lang="en-US" sz="2800"/>
              <a:t> = Adj</a:t>
            </a:r>
            <a:r>
              <a:rPr lang="en-US" sz="2800" baseline="-25000"/>
              <a:t>Var</a:t>
            </a:r>
            <a:r>
              <a:rPr lang="en-US" sz="2800"/>
              <a:t>*Deregressed Value + Adj</a:t>
            </a:r>
            <a:r>
              <a:rPr lang="en-US" sz="2800" baseline="-25000"/>
              <a:t>Mean</a:t>
            </a:r>
            <a:r>
              <a:rPr lang="en-US" sz="2800"/>
              <a:t>+ PA</a:t>
            </a:r>
          </a:p>
          <a:p>
            <a:pPr marL="565150" lvl="1" indent="-292100" defTabSz="914400"/>
            <a:r>
              <a:rPr lang="en-US" sz="2400"/>
              <a:t>HO Adj</a:t>
            </a:r>
            <a:r>
              <a:rPr lang="en-US" sz="2400" baseline="-25000"/>
              <a:t>Var </a:t>
            </a:r>
            <a:r>
              <a:rPr lang="en-US" sz="2400"/>
              <a:t>= 0.3165 + 1.433 * R</a:t>
            </a:r>
            <a:r>
              <a:rPr lang="en-US" sz="2400" baseline="-25000"/>
              <a:t>cow</a:t>
            </a:r>
          </a:p>
          <a:p>
            <a:pPr marL="565150" lvl="1" indent="-292100" defTabSz="914400"/>
            <a:r>
              <a:rPr lang="en-US" sz="2400"/>
              <a:t>R</a:t>
            </a:r>
            <a:r>
              <a:rPr lang="en-US" sz="2400" baseline="-25000"/>
              <a:t>cow</a:t>
            </a:r>
            <a:r>
              <a:rPr lang="en-US" sz="2400"/>
              <a:t> = DE</a:t>
            </a:r>
            <a:r>
              <a:rPr lang="en-US" sz="2400" baseline="-25000"/>
              <a:t>cow</a:t>
            </a:r>
            <a:r>
              <a:rPr lang="en-US" sz="2400"/>
              <a:t> /(DE</a:t>
            </a:r>
            <a:r>
              <a:rPr lang="en-US" sz="2400" baseline="-25000"/>
              <a:t>cow</a:t>
            </a:r>
            <a:r>
              <a:rPr lang="en-US" sz="2400"/>
              <a:t>  + k)</a:t>
            </a:r>
            <a:endParaRPr lang="en-US" sz="2400" baseline="-25000"/>
          </a:p>
          <a:p>
            <a:pPr marL="292100" indent="-292100" defTabSz="914400"/>
            <a:r>
              <a:rPr lang="en-US" sz="2800"/>
              <a:t>PTA</a:t>
            </a:r>
            <a:r>
              <a:rPr lang="en-US" sz="2800" baseline="-25000"/>
              <a:t>adj</a:t>
            </a:r>
            <a:r>
              <a:rPr lang="en-US" sz="2800"/>
              <a:t> = R*Dev</a:t>
            </a:r>
            <a:r>
              <a:rPr lang="en-US" sz="2800" baseline="-25000"/>
              <a:t>adj  + </a:t>
            </a:r>
            <a:r>
              <a:rPr lang="en-US" sz="2800"/>
              <a:t>(1-R)*PA</a:t>
            </a:r>
            <a:r>
              <a:rPr lang="en-US" sz="2800" baseline="-25000"/>
              <a:t>new</a:t>
            </a:r>
            <a:r>
              <a:rPr lang="en-US" sz="2800"/>
              <a:t> </a:t>
            </a:r>
            <a:endParaRPr lang="en-US" sz="2800" baseline="-25000"/>
          </a:p>
          <a:p>
            <a:pPr marL="565150" lvl="1" indent="-292100" defTabSz="914400"/>
            <a:r>
              <a:rPr lang="en-US" sz="2400"/>
              <a:t>PA</a:t>
            </a:r>
            <a:r>
              <a:rPr lang="en-US" sz="2400" baseline="-25000"/>
              <a:t>new</a:t>
            </a:r>
            <a:r>
              <a:rPr lang="en-US" sz="2400"/>
              <a:t> includes PTA</a:t>
            </a:r>
            <a:r>
              <a:rPr lang="en-US" sz="2400" baseline="-25000"/>
              <a:t>adj</a:t>
            </a:r>
            <a:r>
              <a:rPr lang="en-US" sz="2400"/>
              <a:t> of dam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55575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PTA milk for cows born in 2005</a:t>
            </a:r>
          </a:p>
        </p:txBody>
      </p:sp>
      <p:sp>
        <p:nvSpPr>
          <p:cNvPr id="206851" name="Line 275"/>
          <p:cNvSpPr>
            <a:spLocks noChangeShapeType="1"/>
          </p:cNvSpPr>
          <p:nvPr/>
        </p:nvSpPr>
        <p:spPr bwMode="auto">
          <a:xfrm>
            <a:off x="2051050" y="6103938"/>
            <a:ext cx="241300" cy="1587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2" name="Rectangle 276"/>
          <p:cNvSpPr>
            <a:spLocks noChangeArrowheads="1"/>
          </p:cNvSpPr>
          <p:nvPr/>
        </p:nvSpPr>
        <p:spPr bwMode="auto">
          <a:xfrm>
            <a:off x="2411413" y="5943600"/>
            <a:ext cx="455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ADJ</a:t>
            </a:r>
          </a:p>
        </p:txBody>
      </p:sp>
      <p:sp>
        <p:nvSpPr>
          <p:cNvPr id="206853" name="Line 277"/>
          <p:cNvSpPr>
            <a:spLocks noChangeShapeType="1"/>
          </p:cNvSpPr>
          <p:nvPr/>
        </p:nvSpPr>
        <p:spPr bwMode="auto">
          <a:xfrm>
            <a:off x="3492500" y="6102350"/>
            <a:ext cx="242888" cy="1588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4" name="Rectangle 278"/>
          <p:cNvSpPr>
            <a:spLocks noChangeArrowheads="1"/>
          </p:cNvSpPr>
          <p:nvPr/>
        </p:nvSpPr>
        <p:spPr bwMode="auto">
          <a:xfrm>
            <a:off x="3851275" y="5943600"/>
            <a:ext cx="874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No ADJ</a:t>
            </a:r>
          </a:p>
        </p:txBody>
      </p:sp>
      <p:sp>
        <p:nvSpPr>
          <p:cNvPr id="206855" name="Line 279"/>
          <p:cNvSpPr>
            <a:spLocks noChangeShapeType="1"/>
          </p:cNvSpPr>
          <p:nvPr/>
        </p:nvSpPr>
        <p:spPr bwMode="auto">
          <a:xfrm>
            <a:off x="5148263" y="6103938"/>
            <a:ext cx="241300" cy="1587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6" name="Rectangle 280"/>
          <p:cNvSpPr>
            <a:spLocks noChangeArrowheads="1"/>
          </p:cNvSpPr>
          <p:nvPr/>
        </p:nvSpPr>
        <p:spPr bwMode="auto">
          <a:xfrm>
            <a:off x="5508625" y="5943600"/>
            <a:ext cx="125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Difference</a:t>
            </a:r>
          </a:p>
        </p:txBody>
      </p:sp>
      <p:sp>
        <p:nvSpPr>
          <p:cNvPr id="206857" name="Line 18"/>
          <p:cNvSpPr>
            <a:spLocks noChangeShapeType="1"/>
          </p:cNvSpPr>
          <p:nvPr/>
        </p:nvSpPr>
        <p:spPr bwMode="auto">
          <a:xfrm>
            <a:off x="1395413" y="1385888"/>
            <a:ext cx="1587" cy="3629025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8" name="Line 19"/>
          <p:cNvSpPr>
            <a:spLocks noChangeShapeType="1"/>
          </p:cNvSpPr>
          <p:nvPr/>
        </p:nvSpPr>
        <p:spPr bwMode="auto">
          <a:xfrm>
            <a:off x="1357313" y="5014913"/>
            <a:ext cx="38100" cy="1587"/>
          </a:xfrm>
          <a:prstGeom prst="line">
            <a:avLst/>
          </a:prstGeom>
          <a:noFill/>
          <a:ln w="3175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9" name="Line 20"/>
          <p:cNvSpPr>
            <a:spLocks noChangeShapeType="1"/>
          </p:cNvSpPr>
          <p:nvPr/>
        </p:nvSpPr>
        <p:spPr bwMode="auto">
          <a:xfrm>
            <a:off x="1357313" y="4410075"/>
            <a:ext cx="38100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0" name="Line 21"/>
          <p:cNvSpPr>
            <a:spLocks noChangeShapeType="1"/>
          </p:cNvSpPr>
          <p:nvPr/>
        </p:nvSpPr>
        <p:spPr bwMode="auto">
          <a:xfrm>
            <a:off x="1357313" y="3805238"/>
            <a:ext cx="38100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1" name="Line 22"/>
          <p:cNvSpPr>
            <a:spLocks noChangeShapeType="1"/>
          </p:cNvSpPr>
          <p:nvPr/>
        </p:nvSpPr>
        <p:spPr bwMode="auto">
          <a:xfrm>
            <a:off x="1349375" y="3163888"/>
            <a:ext cx="38100" cy="15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2" name="Line 23"/>
          <p:cNvSpPr>
            <a:spLocks noChangeShapeType="1"/>
          </p:cNvSpPr>
          <p:nvPr/>
        </p:nvSpPr>
        <p:spPr bwMode="auto">
          <a:xfrm>
            <a:off x="1357313" y="2593975"/>
            <a:ext cx="38100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3" name="Line 24"/>
          <p:cNvSpPr>
            <a:spLocks noChangeShapeType="1"/>
          </p:cNvSpPr>
          <p:nvPr/>
        </p:nvSpPr>
        <p:spPr bwMode="auto">
          <a:xfrm>
            <a:off x="1357313" y="1990725"/>
            <a:ext cx="38100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4" name="Line 25"/>
          <p:cNvSpPr>
            <a:spLocks noChangeShapeType="1"/>
          </p:cNvSpPr>
          <p:nvPr/>
        </p:nvSpPr>
        <p:spPr bwMode="auto">
          <a:xfrm>
            <a:off x="1357313" y="1385888"/>
            <a:ext cx="38100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5" name="Line 26"/>
          <p:cNvSpPr>
            <a:spLocks noChangeShapeType="1"/>
          </p:cNvSpPr>
          <p:nvPr/>
        </p:nvSpPr>
        <p:spPr bwMode="auto">
          <a:xfrm>
            <a:off x="1387475" y="3165475"/>
            <a:ext cx="7497763" cy="1588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6" name="Line 27"/>
          <p:cNvSpPr>
            <a:spLocks noChangeShapeType="1"/>
          </p:cNvSpPr>
          <p:nvPr/>
        </p:nvSpPr>
        <p:spPr bwMode="auto">
          <a:xfrm flipV="1">
            <a:off x="1395413" y="3197225"/>
            <a:ext cx="1587" cy="4445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7" name="Freeform 230"/>
          <p:cNvSpPr>
            <a:spLocks/>
          </p:cNvSpPr>
          <p:nvPr/>
        </p:nvSpPr>
        <p:spPr bwMode="auto">
          <a:xfrm>
            <a:off x="1412875" y="1979613"/>
            <a:ext cx="7462838" cy="2366962"/>
          </a:xfrm>
          <a:custGeom>
            <a:avLst/>
            <a:gdLst>
              <a:gd name="T0" fmla="*/ 110697 w 809"/>
              <a:gd name="T1" fmla="*/ 2335119 h 223"/>
              <a:gd name="T2" fmla="*/ 258294 w 809"/>
              <a:gd name="T3" fmla="*/ 2292663 h 223"/>
              <a:gd name="T4" fmla="*/ 415115 w 809"/>
              <a:gd name="T5" fmla="*/ 2250206 h 223"/>
              <a:gd name="T6" fmla="*/ 562711 w 809"/>
              <a:gd name="T7" fmla="*/ 2207749 h 223"/>
              <a:gd name="T8" fmla="*/ 710307 w 809"/>
              <a:gd name="T9" fmla="*/ 2133450 h 223"/>
              <a:gd name="T10" fmla="*/ 857904 w 809"/>
              <a:gd name="T11" fmla="*/ 2101608 h 223"/>
              <a:gd name="T12" fmla="*/ 1005500 w 809"/>
              <a:gd name="T13" fmla="*/ 2069765 h 223"/>
              <a:gd name="T14" fmla="*/ 1153096 w 809"/>
              <a:gd name="T15" fmla="*/ 2016694 h 223"/>
              <a:gd name="T16" fmla="*/ 1309917 w 809"/>
              <a:gd name="T17" fmla="*/ 1984852 h 223"/>
              <a:gd name="T18" fmla="*/ 1457514 w 809"/>
              <a:gd name="T19" fmla="*/ 1921167 h 223"/>
              <a:gd name="T20" fmla="*/ 1605110 w 809"/>
              <a:gd name="T21" fmla="*/ 1899938 h 223"/>
              <a:gd name="T22" fmla="*/ 1752706 w 809"/>
              <a:gd name="T23" fmla="*/ 1836253 h 223"/>
              <a:gd name="T24" fmla="*/ 1900302 w 809"/>
              <a:gd name="T25" fmla="*/ 1804411 h 223"/>
              <a:gd name="T26" fmla="*/ 2047899 w 809"/>
              <a:gd name="T27" fmla="*/ 1740726 h 223"/>
              <a:gd name="T28" fmla="*/ 2204720 w 809"/>
              <a:gd name="T29" fmla="*/ 1698269 h 223"/>
              <a:gd name="T30" fmla="*/ 2352316 w 809"/>
              <a:gd name="T31" fmla="*/ 1655812 h 223"/>
              <a:gd name="T32" fmla="*/ 2499913 w 809"/>
              <a:gd name="T33" fmla="*/ 1613355 h 223"/>
              <a:gd name="T34" fmla="*/ 2647509 w 809"/>
              <a:gd name="T35" fmla="*/ 1560285 h 223"/>
              <a:gd name="T36" fmla="*/ 2795105 w 809"/>
              <a:gd name="T37" fmla="*/ 1496600 h 223"/>
              <a:gd name="T38" fmla="*/ 2951926 w 809"/>
              <a:gd name="T39" fmla="*/ 1464757 h 223"/>
              <a:gd name="T40" fmla="*/ 3099523 w 809"/>
              <a:gd name="T41" fmla="*/ 1422300 h 223"/>
              <a:gd name="T42" fmla="*/ 3247119 w 809"/>
              <a:gd name="T43" fmla="*/ 1358615 h 223"/>
              <a:gd name="T44" fmla="*/ 3394715 w 809"/>
              <a:gd name="T45" fmla="*/ 1326772 h 223"/>
              <a:gd name="T46" fmla="*/ 3542311 w 809"/>
              <a:gd name="T47" fmla="*/ 1273701 h 223"/>
              <a:gd name="T48" fmla="*/ 3689908 w 809"/>
              <a:gd name="T49" fmla="*/ 1231245 h 223"/>
              <a:gd name="T50" fmla="*/ 3846729 w 809"/>
              <a:gd name="T51" fmla="*/ 1188788 h 223"/>
              <a:gd name="T52" fmla="*/ 3994325 w 809"/>
              <a:gd name="T53" fmla="*/ 1146331 h 223"/>
              <a:gd name="T54" fmla="*/ 4141921 w 809"/>
              <a:gd name="T55" fmla="*/ 1103875 h 223"/>
              <a:gd name="T56" fmla="*/ 4289517 w 809"/>
              <a:gd name="T57" fmla="*/ 1050804 h 223"/>
              <a:gd name="T58" fmla="*/ 4437114 w 809"/>
              <a:gd name="T59" fmla="*/ 997733 h 223"/>
              <a:gd name="T60" fmla="*/ 4593935 w 809"/>
              <a:gd name="T61" fmla="*/ 944662 h 223"/>
              <a:gd name="T62" fmla="*/ 4741532 w 809"/>
              <a:gd name="T63" fmla="*/ 902205 h 223"/>
              <a:gd name="T64" fmla="*/ 4889128 w 809"/>
              <a:gd name="T65" fmla="*/ 849134 h 223"/>
              <a:gd name="T66" fmla="*/ 5036725 w 809"/>
              <a:gd name="T67" fmla="*/ 806678 h 223"/>
              <a:gd name="T68" fmla="*/ 5184321 w 809"/>
              <a:gd name="T69" fmla="*/ 764221 h 223"/>
              <a:gd name="T70" fmla="*/ 5331917 w 809"/>
              <a:gd name="T71" fmla="*/ 721764 h 223"/>
              <a:gd name="T72" fmla="*/ 5488738 w 809"/>
              <a:gd name="T73" fmla="*/ 658079 h 223"/>
              <a:gd name="T74" fmla="*/ 5636334 w 809"/>
              <a:gd name="T75" fmla="*/ 615622 h 223"/>
              <a:gd name="T76" fmla="*/ 5783931 w 809"/>
              <a:gd name="T77" fmla="*/ 551937 h 223"/>
              <a:gd name="T78" fmla="*/ 5931527 w 809"/>
              <a:gd name="T79" fmla="*/ 509481 h 223"/>
              <a:gd name="T80" fmla="*/ 6079123 w 809"/>
              <a:gd name="T81" fmla="*/ 467024 h 223"/>
              <a:gd name="T82" fmla="*/ 6235944 w 809"/>
              <a:gd name="T83" fmla="*/ 413953 h 223"/>
              <a:gd name="T84" fmla="*/ 6383540 w 809"/>
              <a:gd name="T85" fmla="*/ 382111 h 223"/>
              <a:gd name="T86" fmla="*/ 6531137 w 809"/>
              <a:gd name="T87" fmla="*/ 297197 h 223"/>
              <a:gd name="T88" fmla="*/ 6678733 w 809"/>
              <a:gd name="T89" fmla="*/ 254740 h 223"/>
              <a:gd name="T90" fmla="*/ 6826329 w 809"/>
              <a:gd name="T91" fmla="*/ 201669 h 223"/>
              <a:gd name="T92" fmla="*/ 6973925 w 809"/>
              <a:gd name="T93" fmla="*/ 169827 h 223"/>
              <a:gd name="T94" fmla="*/ 7130746 w 809"/>
              <a:gd name="T95" fmla="*/ 127370 h 223"/>
              <a:gd name="T96" fmla="*/ 7278343 w 809"/>
              <a:gd name="T97" fmla="*/ 74299 h 223"/>
              <a:gd name="T98" fmla="*/ 7425939 w 809"/>
              <a:gd name="T99" fmla="*/ 0 h 22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09"/>
              <a:gd name="T151" fmla="*/ 0 h 223"/>
              <a:gd name="T152" fmla="*/ 809 w 809"/>
              <a:gd name="T153" fmla="*/ 223 h 223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09" h="223">
                <a:moveTo>
                  <a:pt x="0" y="221"/>
                </a:moveTo>
                <a:lnTo>
                  <a:pt x="4" y="221"/>
                </a:lnTo>
                <a:lnTo>
                  <a:pt x="8" y="223"/>
                </a:lnTo>
                <a:lnTo>
                  <a:pt x="12" y="220"/>
                </a:lnTo>
                <a:lnTo>
                  <a:pt x="16" y="219"/>
                </a:lnTo>
                <a:lnTo>
                  <a:pt x="20" y="219"/>
                </a:lnTo>
                <a:lnTo>
                  <a:pt x="24" y="217"/>
                </a:lnTo>
                <a:lnTo>
                  <a:pt x="28" y="216"/>
                </a:lnTo>
                <a:lnTo>
                  <a:pt x="32" y="216"/>
                </a:lnTo>
                <a:lnTo>
                  <a:pt x="36" y="215"/>
                </a:lnTo>
                <a:lnTo>
                  <a:pt x="40" y="213"/>
                </a:lnTo>
                <a:lnTo>
                  <a:pt x="45" y="212"/>
                </a:lnTo>
                <a:lnTo>
                  <a:pt x="49" y="212"/>
                </a:lnTo>
                <a:lnTo>
                  <a:pt x="53" y="209"/>
                </a:lnTo>
                <a:lnTo>
                  <a:pt x="57" y="208"/>
                </a:lnTo>
                <a:lnTo>
                  <a:pt x="61" y="208"/>
                </a:lnTo>
                <a:lnTo>
                  <a:pt x="65" y="205"/>
                </a:lnTo>
                <a:lnTo>
                  <a:pt x="69" y="205"/>
                </a:lnTo>
                <a:lnTo>
                  <a:pt x="73" y="204"/>
                </a:lnTo>
                <a:lnTo>
                  <a:pt x="77" y="201"/>
                </a:lnTo>
                <a:lnTo>
                  <a:pt x="81" y="201"/>
                </a:lnTo>
                <a:lnTo>
                  <a:pt x="85" y="201"/>
                </a:lnTo>
                <a:lnTo>
                  <a:pt x="89" y="200"/>
                </a:lnTo>
                <a:lnTo>
                  <a:pt x="93" y="198"/>
                </a:lnTo>
                <a:lnTo>
                  <a:pt x="97" y="197"/>
                </a:lnTo>
                <a:lnTo>
                  <a:pt x="101" y="197"/>
                </a:lnTo>
                <a:lnTo>
                  <a:pt x="105" y="195"/>
                </a:lnTo>
                <a:lnTo>
                  <a:pt x="109" y="195"/>
                </a:lnTo>
                <a:lnTo>
                  <a:pt x="113" y="194"/>
                </a:lnTo>
                <a:lnTo>
                  <a:pt x="117" y="194"/>
                </a:lnTo>
                <a:lnTo>
                  <a:pt x="121" y="190"/>
                </a:lnTo>
                <a:lnTo>
                  <a:pt x="125" y="190"/>
                </a:lnTo>
                <a:lnTo>
                  <a:pt x="129" y="187"/>
                </a:lnTo>
                <a:lnTo>
                  <a:pt x="134" y="188"/>
                </a:lnTo>
                <a:lnTo>
                  <a:pt x="138" y="188"/>
                </a:lnTo>
                <a:lnTo>
                  <a:pt x="142" y="187"/>
                </a:lnTo>
                <a:lnTo>
                  <a:pt x="146" y="185"/>
                </a:lnTo>
                <a:lnTo>
                  <a:pt x="150" y="185"/>
                </a:lnTo>
                <a:lnTo>
                  <a:pt x="154" y="183"/>
                </a:lnTo>
                <a:lnTo>
                  <a:pt x="158" y="181"/>
                </a:lnTo>
                <a:lnTo>
                  <a:pt x="162" y="179"/>
                </a:lnTo>
                <a:lnTo>
                  <a:pt x="166" y="180"/>
                </a:lnTo>
                <a:lnTo>
                  <a:pt x="170" y="178"/>
                </a:lnTo>
                <a:lnTo>
                  <a:pt x="174" y="179"/>
                </a:lnTo>
                <a:lnTo>
                  <a:pt x="178" y="178"/>
                </a:lnTo>
                <a:lnTo>
                  <a:pt x="182" y="175"/>
                </a:lnTo>
                <a:lnTo>
                  <a:pt x="186" y="174"/>
                </a:lnTo>
                <a:lnTo>
                  <a:pt x="190" y="173"/>
                </a:lnTo>
                <a:lnTo>
                  <a:pt x="194" y="173"/>
                </a:lnTo>
                <a:lnTo>
                  <a:pt x="198" y="171"/>
                </a:lnTo>
                <a:lnTo>
                  <a:pt x="202" y="170"/>
                </a:lnTo>
                <a:lnTo>
                  <a:pt x="206" y="170"/>
                </a:lnTo>
                <a:lnTo>
                  <a:pt x="210" y="168"/>
                </a:lnTo>
                <a:lnTo>
                  <a:pt x="214" y="167"/>
                </a:lnTo>
                <a:lnTo>
                  <a:pt x="218" y="166"/>
                </a:lnTo>
                <a:lnTo>
                  <a:pt x="222" y="164"/>
                </a:lnTo>
                <a:lnTo>
                  <a:pt x="227" y="163"/>
                </a:lnTo>
                <a:lnTo>
                  <a:pt x="231" y="163"/>
                </a:lnTo>
                <a:lnTo>
                  <a:pt x="235" y="161"/>
                </a:lnTo>
                <a:lnTo>
                  <a:pt x="239" y="160"/>
                </a:lnTo>
                <a:lnTo>
                  <a:pt x="243" y="160"/>
                </a:lnTo>
                <a:lnTo>
                  <a:pt x="247" y="159"/>
                </a:lnTo>
                <a:lnTo>
                  <a:pt x="251" y="157"/>
                </a:lnTo>
                <a:lnTo>
                  <a:pt x="255" y="156"/>
                </a:lnTo>
                <a:lnTo>
                  <a:pt x="259" y="153"/>
                </a:lnTo>
                <a:lnTo>
                  <a:pt x="263" y="153"/>
                </a:lnTo>
                <a:lnTo>
                  <a:pt x="267" y="151"/>
                </a:lnTo>
                <a:lnTo>
                  <a:pt x="271" y="152"/>
                </a:lnTo>
                <a:lnTo>
                  <a:pt x="275" y="150"/>
                </a:lnTo>
                <a:lnTo>
                  <a:pt x="279" y="149"/>
                </a:lnTo>
                <a:lnTo>
                  <a:pt x="283" y="148"/>
                </a:lnTo>
                <a:lnTo>
                  <a:pt x="287" y="147"/>
                </a:lnTo>
                <a:lnTo>
                  <a:pt x="291" y="146"/>
                </a:lnTo>
                <a:lnTo>
                  <a:pt x="295" y="144"/>
                </a:lnTo>
                <a:lnTo>
                  <a:pt x="299" y="144"/>
                </a:lnTo>
                <a:lnTo>
                  <a:pt x="303" y="141"/>
                </a:lnTo>
                <a:lnTo>
                  <a:pt x="307" y="141"/>
                </a:lnTo>
                <a:lnTo>
                  <a:pt x="311" y="140"/>
                </a:lnTo>
                <a:lnTo>
                  <a:pt x="316" y="139"/>
                </a:lnTo>
                <a:lnTo>
                  <a:pt x="320" y="138"/>
                </a:lnTo>
                <a:lnTo>
                  <a:pt x="324" y="137"/>
                </a:lnTo>
                <a:lnTo>
                  <a:pt x="328" y="135"/>
                </a:lnTo>
                <a:lnTo>
                  <a:pt x="332" y="135"/>
                </a:lnTo>
                <a:lnTo>
                  <a:pt x="336" y="134"/>
                </a:lnTo>
                <a:lnTo>
                  <a:pt x="340" y="132"/>
                </a:lnTo>
                <a:lnTo>
                  <a:pt x="344" y="132"/>
                </a:lnTo>
                <a:lnTo>
                  <a:pt x="348" y="130"/>
                </a:lnTo>
                <a:lnTo>
                  <a:pt x="352" y="128"/>
                </a:lnTo>
                <a:lnTo>
                  <a:pt x="356" y="129"/>
                </a:lnTo>
                <a:lnTo>
                  <a:pt x="360" y="127"/>
                </a:lnTo>
                <a:lnTo>
                  <a:pt x="364" y="125"/>
                </a:lnTo>
                <a:lnTo>
                  <a:pt x="368" y="125"/>
                </a:lnTo>
                <a:lnTo>
                  <a:pt x="372" y="123"/>
                </a:lnTo>
                <a:lnTo>
                  <a:pt x="376" y="123"/>
                </a:lnTo>
                <a:lnTo>
                  <a:pt x="380" y="122"/>
                </a:lnTo>
                <a:lnTo>
                  <a:pt x="384" y="120"/>
                </a:lnTo>
                <a:lnTo>
                  <a:pt x="388" y="119"/>
                </a:lnTo>
                <a:lnTo>
                  <a:pt x="392" y="118"/>
                </a:lnTo>
                <a:lnTo>
                  <a:pt x="396" y="117"/>
                </a:lnTo>
                <a:lnTo>
                  <a:pt x="400" y="116"/>
                </a:lnTo>
                <a:lnTo>
                  <a:pt x="405" y="116"/>
                </a:lnTo>
                <a:lnTo>
                  <a:pt x="409" y="114"/>
                </a:lnTo>
                <a:lnTo>
                  <a:pt x="413" y="113"/>
                </a:lnTo>
                <a:lnTo>
                  <a:pt x="417" y="112"/>
                </a:lnTo>
                <a:lnTo>
                  <a:pt x="421" y="110"/>
                </a:lnTo>
                <a:lnTo>
                  <a:pt x="425" y="110"/>
                </a:lnTo>
                <a:lnTo>
                  <a:pt x="429" y="110"/>
                </a:lnTo>
                <a:lnTo>
                  <a:pt x="433" y="108"/>
                </a:lnTo>
                <a:lnTo>
                  <a:pt x="437" y="107"/>
                </a:lnTo>
                <a:lnTo>
                  <a:pt x="441" y="105"/>
                </a:lnTo>
                <a:lnTo>
                  <a:pt x="445" y="105"/>
                </a:lnTo>
                <a:lnTo>
                  <a:pt x="449" y="104"/>
                </a:lnTo>
                <a:lnTo>
                  <a:pt x="453" y="102"/>
                </a:lnTo>
                <a:lnTo>
                  <a:pt x="457" y="100"/>
                </a:lnTo>
                <a:lnTo>
                  <a:pt x="461" y="100"/>
                </a:lnTo>
                <a:lnTo>
                  <a:pt x="465" y="99"/>
                </a:lnTo>
                <a:lnTo>
                  <a:pt x="469" y="97"/>
                </a:lnTo>
                <a:lnTo>
                  <a:pt x="473" y="96"/>
                </a:lnTo>
                <a:lnTo>
                  <a:pt x="477" y="95"/>
                </a:lnTo>
                <a:lnTo>
                  <a:pt x="481" y="94"/>
                </a:lnTo>
                <a:lnTo>
                  <a:pt x="485" y="93"/>
                </a:lnTo>
                <a:lnTo>
                  <a:pt x="489" y="92"/>
                </a:lnTo>
                <a:lnTo>
                  <a:pt x="493" y="91"/>
                </a:lnTo>
                <a:lnTo>
                  <a:pt x="498" y="89"/>
                </a:lnTo>
                <a:lnTo>
                  <a:pt x="502" y="89"/>
                </a:lnTo>
                <a:lnTo>
                  <a:pt x="506" y="87"/>
                </a:lnTo>
                <a:lnTo>
                  <a:pt x="510" y="87"/>
                </a:lnTo>
                <a:lnTo>
                  <a:pt x="514" y="85"/>
                </a:lnTo>
                <a:lnTo>
                  <a:pt x="518" y="84"/>
                </a:lnTo>
                <a:lnTo>
                  <a:pt x="522" y="83"/>
                </a:lnTo>
                <a:lnTo>
                  <a:pt x="526" y="82"/>
                </a:lnTo>
                <a:lnTo>
                  <a:pt x="530" y="80"/>
                </a:lnTo>
                <a:lnTo>
                  <a:pt x="534" y="79"/>
                </a:lnTo>
                <a:lnTo>
                  <a:pt x="538" y="79"/>
                </a:lnTo>
                <a:lnTo>
                  <a:pt x="542" y="78"/>
                </a:lnTo>
                <a:lnTo>
                  <a:pt x="546" y="76"/>
                </a:lnTo>
                <a:lnTo>
                  <a:pt x="550" y="75"/>
                </a:lnTo>
                <a:lnTo>
                  <a:pt x="554" y="74"/>
                </a:lnTo>
                <a:lnTo>
                  <a:pt x="558" y="73"/>
                </a:lnTo>
                <a:lnTo>
                  <a:pt x="562" y="72"/>
                </a:lnTo>
                <a:lnTo>
                  <a:pt x="566" y="71"/>
                </a:lnTo>
                <a:lnTo>
                  <a:pt x="570" y="70"/>
                </a:lnTo>
                <a:lnTo>
                  <a:pt x="574" y="68"/>
                </a:lnTo>
                <a:lnTo>
                  <a:pt x="578" y="68"/>
                </a:lnTo>
                <a:lnTo>
                  <a:pt x="582" y="65"/>
                </a:lnTo>
                <a:lnTo>
                  <a:pt x="587" y="65"/>
                </a:lnTo>
                <a:lnTo>
                  <a:pt x="591" y="65"/>
                </a:lnTo>
                <a:lnTo>
                  <a:pt x="595" y="62"/>
                </a:lnTo>
                <a:lnTo>
                  <a:pt x="599" y="62"/>
                </a:lnTo>
                <a:lnTo>
                  <a:pt x="603" y="60"/>
                </a:lnTo>
                <a:lnTo>
                  <a:pt x="607" y="59"/>
                </a:lnTo>
                <a:lnTo>
                  <a:pt x="611" y="58"/>
                </a:lnTo>
                <a:lnTo>
                  <a:pt x="615" y="57"/>
                </a:lnTo>
                <a:lnTo>
                  <a:pt x="619" y="55"/>
                </a:lnTo>
                <a:lnTo>
                  <a:pt x="623" y="55"/>
                </a:lnTo>
                <a:lnTo>
                  <a:pt x="627" y="52"/>
                </a:lnTo>
                <a:lnTo>
                  <a:pt x="631" y="53"/>
                </a:lnTo>
                <a:lnTo>
                  <a:pt x="635" y="50"/>
                </a:lnTo>
                <a:lnTo>
                  <a:pt x="639" y="49"/>
                </a:lnTo>
                <a:lnTo>
                  <a:pt x="643" y="48"/>
                </a:lnTo>
                <a:lnTo>
                  <a:pt x="647" y="47"/>
                </a:lnTo>
                <a:lnTo>
                  <a:pt x="651" y="47"/>
                </a:lnTo>
                <a:lnTo>
                  <a:pt x="655" y="46"/>
                </a:lnTo>
                <a:lnTo>
                  <a:pt x="659" y="44"/>
                </a:lnTo>
                <a:lnTo>
                  <a:pt x="663" y="42"/>
                </a:lnTo>
                <a:lnTo>
                  <a:pt x="667" y="42"/>
                </a:lnTo>
                <a:lnTo>
                  <a:pt x="671" y="41"/>
                </a:lnTo>
                <a:lnTo>
                  <a:pt x="676" y="39"/>
                </a:lnTo>
                <a:lnTo>
                  <a:pt x="680" y="38"/>
                </a:lnTo>
                <a:lnTo>
                  <a:pt x="684" y="41"/>
                </a:lnTo>
                <a:lnTo>
                  <a:pt x="688" y="37"/>
                </a:lnTo>
                <a:lnTo>
                  <a:pt x="692" y="36"/>
                </a:lnTo>
                <a:lnTo>
                  <a:pt x="696" y="35"/>
                </a:lnTo>
                <a:lnTo>
                  <a:pt x="700" y="31"/>
                </a:lnTo>
                <a:lnTo>
                  <a:pt x="704" y="32"/>
                </a:lnTo>
                <a:lnTo>
                  <a:pt x="708" y="28"/>
                </a:lnTo>
                <a:lnTo>
                  <a:pt x="712" y="28"/>
                </a:lnTo>
                <a:lnTo>
                  <a:pt x="716" y="28"/>
                </a:lnTo>
                <a:lnTo>
                  <a:pt x="720" y="26"/>
                </a:lnTo>
                <a:lnTo>
                  <a:pt x="724" y="24"/>
                </a:lnTo>
                <a:lnTo>
                  <a:pt x="728" y="23"/>
                </a:lnTo>
                <a:lnTo>
                  <a:pt x="732" y="23"/>
                </a:lnTo>
                <a:lnTo>
                  <a:pt x="736" y="23"/>
                </a:lnTo>
                <a:lnTo>
                  <a:pt x="740" y="19"/>
                </a:lnTo>
                <a:lnTo>
                  <a:pt x="744" y="19"/>
                </a:lnTo>
                <a:lnTo>
                  <a:pt x="748" y="18"/>
                </a:lnTo>
                <a:lnTo>
                  <a:pt x="752" y="17"/>
                </a:lnTo>
                <a:lnTo>
                  <a:pt x="756" y="16"/>
                </a:lnTo>
                <a:lnTo>
                  <a:pt x="760" y="17"/>
                </a:lnTo>
                <a:lnTo>
                  <a:pt x="764" y="14"/>
                </a:lnTo>
                <a:lnTo>
                  <a:pt x="769" y="12"/>
                </a:lnTo>
                <a:lnTo>
                  <a:pt x="773" y="12"/>
                </a:lnTo>
                <a:lnTo>
                  <a:pt x="777" y="10"/>
                </a:lnTo>
                <a:lnTo>
                  <a:pt x="781" y="7"/>
                </a:lnTo>
                <a:lnTo>
                  <a:pt x="785" y="9"/>
                </a:lnTo>
                <a:lnTo>
                  <a:pt x="789" y="7"/>
                </a:lnTo>
                <a:lnTo>
                  <a:pt x="793" y="4"/>
                </a:lnTo>
                <a:lnTo>
                  <a:pt x="797" y="2"/>
                </a:lnTo>
                <a:lnTo>
                  <a:pt x="801" y="6"/>
                </a:lnTo>
                <a:lnTo>
                  <a:pt x="805" y="0"/>
                </a:lnTo>
                <a:lnTo>
                  <a:pt x="809" y="0"/>
                </a:lnTo>
              </a:path>
            </a:pathLst>
          </a:custGeom>
          <a:noFill/>
          <a:ln w="444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8" name="Freeform 231"/>
          <p:cNvSpPr>
            <a:spLocks/>
          </p:cNvSpPr>
          <p:nvPr/>
        </p:nvSpPr>
        <p:spPr bwMode="auto">
          <a:xfrm>
            <a:off x="1412875" y="1755775"/>
            <a:ext cx="7462838" cy="2781300"/>
          </a:xfrm>
          <a:custGeom>
            <a:avLst/>
            <a:gdLst>
              <a:gd name="T0" fmla="*/ 110697 w 809"/>
              <a:gd name="T1" fmla="*/ 2749453 h 262"/>
              <a:gd name="T2" fmla="*/ 258294 w 809"/>
              <a:gd name="T3" fmla="*/ 2696374 h 262"/>
              <a:gd name="T4" fmla="*/ 415115 w 809"/>
              <a:gd name="T5" fmla="*/ 2653912 h 262"/>
              <a:gd name="T6" fmla="*/ 562711 w 809"/>
              <a:gd name="T7" fmla="*/ 2600833 h 262"/>
              <a:gd name="T8" fmla="*/ 710307 w 809"/>
              <a:gd name="T9" fmla="*/ 2515908 h 262"/>
              <a:gd name="T10" fmla="*/ 857904 w 809"/>
              <a:gd name="T11" fmla="*/ 2473446 h 262"/>
              <a:gd name="T12" fmla="*/ 1005500 w 809"/>
              <a:gd name="T13" fmla="*/ 2441599 h 262"/>
              <a:gd name="T14" fmla="*/ 1153096 w 809"/>
              <a:gd name="T15" fmla="*/ 2377905 h 262"/>
              <a:gd name="T16" fmla="*/ 1309917 w 809"/>
              <a:gd name="T17" fmla="*/ 2346058 h 262"/>
              <a:gd name="T18" fmla="*/ 1457514 w 809"/>
              <a:gd name="T19" fmla="*/ 2261133 h 262"/>
              <a:gd name="T20" fmla="*/ 1605110 w 809"/>
              <a:gd name="T21" fmla="*/ 2250517 h 262"/>
              <a:gd name="T22" fmla="*/ 1752706 w 809"/>
              <a:gd name="T23" fmla="*/ 2165592 h 262"/>
              <a:gd name="T24" fmla="*/ 1900302 w 809"/>
              <a:gd name="T25" fmla="*/ 2144361 h 262"/>
              <a:gd name="T26" fmla="*/ 2047899 w 809"/>
              <a:gd name="T27" fmla="*/ 2059436 h 262"/>
              <a:gd name="T28" fmla="*/ 2204720 w 809"/>
              <a:gd name="T29" fmla="*/ 2016973 h 262"/>
              <a:gd name="T30" fmla="*/ 2352316 w 809"/>
              <a:gd name="T31" fmla="*/ 1963895 h 262"/>
              <a:gd name="T32" fmla="*/ 2499913 w 809"/>
              <a:gd name="T33" fmla="*/ 1910817 h 262"/>
              <a:gd name="T34" fmla="*/ 2647509 w 809"/>
              <a:gd name="T35" fmla="*/ 1847123 h 262"/>
              <a:gd name="T36" fmla="*/ 2795105 w 809"/>
              <a:gd name="T37" fmla="*/ 1772813 h 262"/>
              <a:gd name="T38" fmla="*/ 2951926 w 809"/>
              <a:gd name="T39" fmla="*/ 1730351 h 262"/>
              <a:gd name="T40" fmla="*/ 3099523 w 809"/>
              <a:gd name="T41" fmla="*/ 1677272 h 262"/>
              <a:gd name="T42" fmla="*/ 3247119 w 809"/>
              <a:gd name="T43" fmla="*/ 1613579 h 262"/>
              <a:gd name="T44" fmla="*/ 3394715 w 809"/>
              <a:gd name="T45" fmla="*/ 1571116 h 262"/>
              <a:gd name="T46" fmla="*/ 3542311 w 809"/>
              <a:gd name="T47" fmla="*/ 1518038 h 262"/>
              <a:gd name="T48" fmla="*/ 3689908 w 809"/>
              <a:gd name="T49" fmla="*/ 1454344 h 262"/>
              <a:gd name="T50" fmla="*/ 3846729 w 809"/>
              <a:gd name="T51" fmla="*/ 1411881 h 262"/>
              <a:gd name="T52" fmla="*/ 3994325 w 809"/>
              <a:gd name="T53" fmla="*/ 1358803 h 262"/>
              <a:gd name="T54" fmla="*/ 4141921 w 809"/>
              <a:gd name="T55" fmla="*/ 1316340 h 262"/>
              <a:gd name="T56" fmla="*/ 4289517 w 809"/>
              <a:gd name="T57" fmla="*/ 1252646 h 262"/>
              <a:gd name="T58" fmla="*/ 4437114 w 809"/>
              <a:gd name="T59" fmla="*/ 1188952 h 262"/>
              <a:gd name="T60" fmla="*/ 4593935 w 809"/>
              <a:gd name="T61" fmla="*/ 1125259 h 262"/>
              <a:gd name="T62" fmla="*/ 4741532 w 809"/>
              <a:gd name="T63" fmla="*/ 1072180 h 262"/>
              <a:gd name="T64" fmla="*/ 4889128 w 809"/>
              <a:gd name="T65" fmla="*/ 1008486 h 262"/>
              <a:gd name="T66" fmla="*/ 5036725 w 809"/>
              <a:gd name="T67" fmla="*/ 966024 h 262"/>
              <a:gd name="T68" fmla="*/ 5184321 w 809"/>
              <a:gd name="T69" fmla="*/ 923561 h 262"/>
              <a:gd name="T70" fmla="*/ 5331917 w 809"/>
              <a:gd name="T71" fmla="*/ 849252 h 262"/>
              <a:gd name="T72" fmla="*/ 5488738 w 809"/>
              <a:gd name="T73" fmla="*/ 785558 h 262"/>
              <a:gd name="T74" fmla="*/ 5636334 w 809"/>
              <a:gd name="T75" fmla="*/ 732480 h 262"/>
              <a:gd name="T76" fmla="*/ 5783931 w 809"/>
              <a:gd name="T77" fmla="*/ 658170 h 262"/>
              <a:gd name="T78" fmla="*/ 5931527 w 809"/>
              <a:gd name="T79" fmla="*/ 615708 h 262"/>
              <a:gd name="T80" fmla="*/ 6079123 w 809"/>
              <a:gd name="T81" fmla="*/ 552014 h 262"/>
              <a:gd name="T82" fmla="*/ 6235944 w 809"/>
              <a:gd name="T83" fmla="*/ 488320 h 262"/>
              <a:gd name="T84" fmla="*/ 6383540 w 809"/>
              <a:gd name="T85" fmla="*/ 456473 h 262"/>
              <a:gd name="T86" fmla="*/ 6531137 w 809"/>
              <a:gd name="T87" fmla="*/ 350316 h 262"/>
              <a:gd name="T88" fmla="*/ 6678733 w 809"/>
              <a:gd name="T89" fmla="*/ 307854 h 262"/>
              <a:gd name="T90" fmla="*/ 6826329 w 809"/>
              <a:gd name="T91" fmla="*/ 244160 h 262"/>
              <a:gd name="T92" fmla="*/ 6973925 w 809"/>
              <a:gd name="T93" fmla="*/ 201697 h 262"/>
              <a:gd name="T94" fmla="*/ 7130746 w 809"/>
              <a:gd name="T95" fmla="*/ 159235 h 262"/>
              <a:gd name="T96" fmla="*/ 7278343 w 809"/>
              <a:gd name="T97" fmla="*/ 84925 h 262"/>
              <a:gd name="T98" fmla="*/ 7425939 w 809"/>
              <a:gd name="T99" fmla="*/ 10616 h 26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09"/>
              <a:gd name="T151" fmla="*/ 0 h 262"/>
              <a:gd name="T152" fmla="*/ 809 w 809"/>
              <a:gd name="T153" fmla="*/ 262 h 26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09" h="262">
                <a:moveTo>
                  <a:pt x="0" y="260"/>
                </a:moveTo>
                <a:lnTo>
                  <a:pt x="4" y="259"/>
                </a:lnTo>
                <a:lnTo>
                  <a:pt x="8" y="262"/>
                </a:lnTo>
                <a:lnTo>
                  <a:pt x="12" y="259"/>
                </a:lnTo>
                <a:lnTo>
                  <a:pt x="16" y="258"/>
                </a:lnTo>
                <a:lnTo>
                  <a:pt x="20" y="258"/>
                </a:lnTo>
                <a:lnTo>
                  <a:pt x="24" y="255"/>
                </a:lnTo>
                <a:lnTo>
                  <a:pt x="28" y="254"/>
                </a:lnTo>
                <a:lnTo>
                  <a:pt x="32" y="255"/>
                </a:lnTo>
                <a:lnTo>
                  <a:pt x="36" y="253"/>
                </a:lnTo>
                <a:lnTo>
                  <a:pt x="40" y="250"/>
                </a:lnTo>
                <a:lnTo>
                  <a:pt x="45" y="250"/>
                </a:lnTo>
                <a:lnTo>
                  <a:pt x="49" y="249"/>
                </a:lnTo>
                <a:lnTo>
                  <a:pt x="53" y="246"/>
                </a:lnTo>
                <a:lnTo>
                  <a:pt x="57" y="246"/>
                </a:lnTo>
                <a:lnTo>
                  <a:pt x="61" y="245"/>
                </a:lnTo>
                <a:lnTo>
                  <a:pt x="65" y="241"/>
                </a:lnTo>
                <a:lnTo>
                  <a:pt x="69" y="242"/>
                </a:lnTo>
                <a:lnTo>
                  <a:pt x="73" y="241"/>
                </a:lnTo>
                <a:lnTo>
                  <a:pt x="77" y="237"/>
                </a:lnTo>
                <a:lnTo>
                  <a:pt x="81" y="237"/>
                </a:lnTo>
                <a:lnTo>
                  <a:pt x="85" y="237"/>
                </a:lnTo>
                <a:lnTo>
                  <a:pt x="89" y="236"/>
                </a:lnTo>
                <a:lnTo>
                  <a:pt x="93" y="233"/>
                </a:lnTo>
                <a:lnTo>
                  <a:pt x="97" y="232"/>
                </a:lnTo>
                <a:lnTo>
                  <a:pt x="101" y="232"/>
                </a:lnTo>
                <a:lnTo>
                  <a:pt x="105" y="230"/>
                </a:lnTo>
                <a:lnTo>
                  <a:pt x="109" y="230"/>
                </a:lnTo>
                <a:lnTo>
                  <a:pt x="113" y="229"/>
                </a:lnTo>
                <a:lnTo>
                  <a:pt x="117" y="229"/>
                </a:lnTo>
                <a:lnTo>
                  <a:pt x="121" y="224"/>
                </a:lnTo>
                <a:lnTo>
                  <a:pt x="125" y="224"/>
                </a:lnTo>
                <a:lnTo>
                  <a:pt x="129" y="221"/>
                </a:lnTo>
                <a:lnTo>
                  <a:pt x="134" y="222"/>
                </a:lnTo>
                <a:lnTo>
                  <a:pt x="138" y="222"/>
                </a:lnTo>
                <a:lnTo>
                  <a:pt x="142" y="221"/>
                </a:lnTo>
                <a:lnTo>
                  <a:pt x="146" y="219"/>
                </a:lnTo>
                <a:lnTo>
                  <a:pt x="150" y="218"/>
                </a:lnTo>
                <a:lnTo>
                  <a:pt x="154" y="216"/>
                </a:lnTo>
                <a:lnTo>
                  <a:pt x="158" y="213"/>
                </a:lnTo>
                <a:lnTo>
                  <a:pt x="162" y="212"/>
                </a:lnTo>
                <a:lnTo>
                  <a:pt x="166" y="213"/>
                </a:lnTo>
                <a:lnTo>
                  <a:pt x="170" y="210"/>
                </a:lnTo>
                <a:lnTo>
                  <a:pt x="174" y="212"/>
                </a:lnTo>
                <a:lnTo>
                  <a:pt x="178" y="210"/>
                </a:lnTo>
                <a:lnTo>
                  <a:pt x="182" y="207"/>
                </a:lnTo>
                <a:lnTo>
                  <a:pt x="186" y="205"/>
                </a:lnTo>
                <a:lnTo>
                  <a:pt x="190" y="204"/>
                </a:lnTo>
                <a:lnTo>
                  <a:pt x="194" y="204"/>
                </a:lnTo>
                <a:lnTo>
                  <a:pt x="198" y="202"/>
                </a:lnTo>
                <a:lnTo>
                  <a:pt x="202" y="201"/>
                </a:lnTo>
                <a:lnTo>
                  <a:pt x="206" y="202"/>
                </a:lnTo>
                <a:lnTo>
                  <a:pt x="210" y="199"/>
                </a:lnTo>
                <a:lnTo>
                  <a:pt x="214" y="197"/>
                </a:lnTo>
                <a:lnTo>
                  <a:pt x="218" y="197"/>
                </a:lnTo>
                <a:lnTo>
                  <a:pt x="222" y="194"/>
                </a:lnTo>
                <a:lnTo>
                  <a:pt x="227" y="194"/>
                </a:lnTo>
                <a:lnTo>
                  <a:pt x="231" y="192"/>
                </a:lnTo>
                <a:lnTo>
                  <a:pt x="235" y="191"/>
                </a:lnTo>
                <a:lnTo>
                  <a:pt x="239" y="190"/>
                </a:lnTo>
                <a:lnTo>
                  <a:pt x="243" y="190"/>
                </a:lnTo>
                <a:lnTo>
                  <a:pt x="247" y="188"/>
                </a:lnTo>
                <a:lnTo>
                  <a:pt x="251" y="186"/>
                </a:lnTo>
                <a:lnTo>
                  <a:pt x="255" y="185"/>
                </a:lnTo>
                <a:lnTo>
                  <a:pt x="259" y="182"/>
                </a:lnTo>
                <a:lnTo>
                  <a:pt x="263" y="180"/>
                </a:lnTo>
                <a:lnTo>
                  <a:pt x="267" y="179"/>
                </a:lnTo>
                <a:lnTo>
                  <a:pt x="271" y="180"/>
                </a:lnTo>
                <a:lnTo>
                  <a:pt x="275" y="178"/>
                </a:lnTo>
                <a:lnTo>
                  <a:pt x="279" y="177"/>
                </a:lnTo>
                <a:lnTo>
                  <a:pt x="283" y="175"/>
                </a:lnTo>
                <a:lnTo>
                  <a:pt x="287" y="174"/>
                </a:lnTo>
                <a:lnTo>
                  <a:pt x="291" y="173"/>
                </a:lnTo>
                <a:lnTo>
                  <a:pt x="295" y="171"/>
                </a:lnTo>
                <a:lnTo>
                  <a:pt x="299" y="170"/>
                </a:lnTo>
                <a:lnTo>
                  <a:pt x="303" y="167"/>
                </a:lnTo>
                <a:lnTo>
                  <a:pt x="307" y="166"/>
                </a:lnTo>
                <a:lnTo>
                  <a:pt x="311" y="166"/>
                </a:lnTo>
                <a:lnTo>
                  <a:pt x="316" y="165"/>
                </a:lnTo>
                <a:lnTo>
                  <a:pt x="320" y="163"/>
                </a:lnTo>
                <a:lnTo>
                  <a:pt x="324" y="162"/>
                </a:lnTo>
                <a:lnTo>
                  <a:pt x="328" y="160"/>
                </a:lnTo>
                <a:lnTo>
                  <a:pt x="332" y="159"/>
                </a:lnTo>
                <a:lnTo>
                  <a:pt x="336" y="158"/>
                </a:lnTo>
                <a:lnTo>
                  <a:pt x="340" y="156"/>
                </a:lnTo>
                <a:lnTo>
                  <a:pt x="344" y="156"/>
                </a:lnTo>
                <a:lnTo>
                  <a:pt x="348" y="154"/>
                </a:lnTo>
                <a:lnTo>
                  <a:pt x="352" y="152"/>
                </a:lnTo>
                <a:lnTo>
                  <a:pt x="356" y="152"/>
                </a:lnTo>
                <a:lnTo>
                  <a:pt x="360" y="150"/>
                </a:lnTo>
                <a:lnTo>
                  <a:pt x="364" y="148"/>
                </a:lnTo>
                <a:lnTo>
                  <a:pt x="368" y="148"/>
                </a:lnTo>
                <a:lnTo>
                  <a:pt x="372" y="145"/>
                </a:lnTo>
                <a:lnTo>
                  <a:pt x="376" y="146"/>
                </a:lnTo>
                <a:lnTo>
                  <a:pt x="380" y="144"/>
                </a:lnTo>
                <a:lnTo>
                  <a:pt x="384" y="143"/>
                </a:lnTo>
                <a:lnTo>
                  <a:pt x="388" y="141"/>
                </a:lnTo>
                <a:lnTo>
                  <a:pt x="392" y="140"/>
                </a:lnTo>
                <a:lnTo>
                  <a:pt x="396" y="139"/>
                </a:lnTo>
                <a:lnTo>
                  <a:pt x="400" y="137"/>
                </a:lnTo>
                <a:lnTo>
                  <a:pt x="405" y="137"/>
                </a:lnTo>
                <a:lnTo>
                  <a:pt x="409" y="135"/>
                </a:lnTo>
                <a:lnTo>
                  <a:pt x="413" y="134"/>
                </a:lnTo>
                <a:lnTo>
                  <a:pt x="417" y="133"/>
                </a:lnTo>
                <a:lnTo>
                  <a:pt x="421" y="131"/>
                </a:lnTo>
                <a:lnTo>
                  <a:pt x="425" y="130"/>
                </a:lnTo>
                <a:lnTo>
                  <a:pt x="429" y="130"/>
                </a:lnTo>
                <a:lnTo>
                  <a:pt x="433" y="128"/>
                </a:lnTo>
                <a:lnTo>
                  <a:pt x="437" y="127"/>
                </a:lnTo>
                <a:lnTo>
                  <a:pt x="441" y="125"/>
                </a:lnTo>
                <a:lnTo>
                  <a:pt x="445" y="125"/>
                </a:lnTo>
                <a:lnTo>
                  <a:pt x="449" y="124"/>
                </a:lnTo>
                <a:lnTo>
                  <a:pt x="453" y="121"/>
                </a:lnTo>
                <a:lnTo>
                  <a:pt x="457" y="119"/>
                </a:lnTo>
                <a:lnTo>
                  <a:pt x="461" y="119"/>
                </a:lnTo>
                <a:lnTo>
                  <a:pt x="465" y="118"/>
                </a:lnTo>
                <a:lnTo>
                  <a:pt x="469" y="116"/>
                </a:lnTo>
                <a:lnTo>
                  <a:pt x="473" y="115"/>
                </a:lnTo>
                <a:lnTo>
                  <a:pt x="477" y="113"/>
                </a:lnTo>
                <a:lnTo>
                  <a:pt x="481" y="112"/>
                </a:lnTo>
                <a:lnTo>
                  <a:pt x="485" y="111"/>
                </a:lnTo>
                <a:lnTo>
                  <a:pt x="489" y="109"/>
                </a:lnTo>
                <a:lnTo>
                  <a:pt x="493" y="108"/>
                </a:lnTo>
                <a:lnTo>
                  <a:pt x="498" y="106"/>
                </a:lnTo>
                <a:lnTo>
                  <a:pt x="502" y="106"/>
                </a:lnTo>
                <a:lnTo>
                  <a:pt x="506" y="103"/>
                </a:lnTo>
                <a:lnTo>
                  <a:pt x="510" y="104"/>
                </a:lnTo>
                <a:lnTo>
                  <a:pt x="514" y="101"/>
                </a:lnTo>
                <a:lnTo>
                  <a:pt x="518" y="100"/>
                </a:lnTo>
                <a:lnTo>
                  <a:pt x="522" y="99"/>
                </a:lnTo>
                <a:lnTo>
                  <a:pt x="526" y="97"/>
                </a:lnTo>
                <a:lnTo>
                  <a:pt x="530" y="95"/>
                </a:lnTo>
                <a:lnTo>
                  <a:pt x="534" y="94"/>
                </a:lnTo>
                <a:lnTo>
                  <a:pt x="538" y="94"/>
                </a:lnTo>
                <a:lnTo>
                  <a:pt x="542" y="93"/>
                </a:lnTo>
                <a:lnTo>
                  <a:pt x="546" y="91"/>
                </a:lnTo>
                <a:lnTo>
                  <a:pt x="550" y="89"/>
                </a:lnTo>
                <a:lnTo>
                  <a:pt x="554" y="88"/>
                </a:lnTo>
                <a:lnTo>
                  <a:pt x="558" y="87"/>
                </a:lnTo>
                <a:lnTo>
                  <a:pt x="562" y="87"/>
                </a:lnTo>
                <a:lnTo>
                  <a:pt x="566" y="84"/>
                </a:lnTo>
                <a:lnTo>
                  <a:pt x="570" y="84"/>
                </a:lnTo>
                <a:lnTo>
                  <a:pt x="574" y="81"/>
                </a:lnTo>
                <a:lnTo>
                  <a:pt x="578" y="80"/>
                </a:lnTo>
                <a:lnTo>
                  <a:pt x="582" y="78"/>
                </a:lnTo>
                <a:lnTo>
                  <a:pt x="587" y="77"/>
                </a:lnTo>
                <a:lnTo>
                  <a:pt x="591" y="77"/>
                </a:lnTo>
                <a:lnTo>
                  <a:pt x="595" y="74"/>
                </a:lnTo>
                <a:lnTo>
                  <a:pt x="599" y="74"/>
                </a:lnTo>
                <a:lnTo>
                  <a:pt x="603" y="71"/>
                </a:lnTo>
                <a:lnTo>
                  <a:pt x="607" y="70"/>
                </a:lnTo>
                <a:lnTo>
                  <a:pt x="611" y="69"/>
                </a:lnTo>
                <a:lnTo>
                  <a:pt x="615" y="67"/>
                </a:lnTo>
                <a:lnTo>
                  <a:pt x="619" y="66"/>
                </a:lnTo>
                <a:lnTo>
                  <a:pt x="623" y="66"/>
                </a:lnTo>
                <a:lnTo>
                  <a:pt x="627" y="62"/>
                </a:lnTo>
                <a:lnTo>
                  <a:pt x="631" y="63"/>
                </a:lnTo>
                <a:lnTo>
                  <a:pt x="635" y="59"/>
                </a:lnTo>
                <a:lnTo>
                  <a:pt x="639" y="59"/>
                </a:lnTo>
                <a:lnTo>
                  <a:pt x="643" y="58"/>
                </a:lnTo>
                <a:lnTo>
                  <a:pt x="647" y="56"/>
                </a:lnTo>
                <a:lnTo>
                  <a:pt x="651" y="55"/>
                </a:lnTo>
                <a:lnTo>
                  <a:pt x="655" y="55"/>
                </a:lnTo>
                <a:lnTo>
                  <a:pt x="659" y="52"/>
                </a:lnTo>
                <a:lnTo>
                  <a:pt x="663" y="49"/>
                </a:lnTo>
                <a:lnTo>
                  <a:pt x="667" y="49"/>
                </a:lnTo>
                <a:lnTo>
                  <a:pt x="671" y="49"/>
                </a:lnTo>
                <a:lnTo>
                  <a:pt x="676" y="46"/>
                </a:lnTo>
                <a:lnTo>
                  <a:pt x="680" y="46"/>
                </a:lnTo>
                <a:lnTo>
                  <a:pt x="684" y="50"/>
                </a:lnTo>
                <a:lnTo>
                  <a:pt x="688" y="45"/>
                </a:lnTo>
                <a:lnTo>
                  <a:pt x="692" y="43"/>
                </a:lnTo>
                <a:lnTo>
                  <a:pt x="696" y="41"/>
                </a:lnTo>
                <a:lnTo>
                  <a:pt x="700" y="37"/>
                </a:lnTo>
                <a:lnTo>
                  <a:pt x="704" y="38"/>
                </a:lnTo>
                <a:lnTo>
                  <a:pt x="708" y="33"/>
                </a:lnTo>
                <a:lnTo>
                  <a:pt x="712" y="33"/>
                </a:lnTo>
                <a:lnTo>
                  <a:pt x="716" y="34"/>
                </a:lnTo>
                <a:lnTo>
                  <a:pt x="720" y="31"/>
                </a:lnTo>
                <a:lnTo>
                  <a:pt x="724" y="29"/>
                </a:lnTo>
                <a:lnTo>
                  <a:pt x="728" y="27"/>
                </a:lnTo>
                <a:lnTo>
                  <a:pt x="732" y="27"/>
                </a:lnTo>
                <a:lnTo>
                  <a:pt x="736" y="27"/>
                </a:lnTo>
                <a:lnTo>
                  <a:pt x="740" y="23"/>
                </a:lnTo>
                <a:lnTo>
                  <a:pt x="744" y="22"/>
                </a:lnTo>
                <a:lnTo>
                  <a:pt x="748" y="21"/>
                </a:lnTo>
                <a:lnTo>
                  <a:pt x="752" y="20"/>
                </a:lnTo>
                <a:lnTo>
                  <a:pt x="756" y="19"/>
                </a:lnTo>
                <a:lnTo>
                  <a:pt x="760" y="20"/>
                </a:lnTo>
                <a:lnTo>
                  <a:pt x="764" y="16"/>
                </a:lnTo>
                <a:lnTo>
                  <a:pt x="769" y="14"/>
                </a:lnTo>
                <a:lnTo>
                  <a:pt x="773" y="15"/>
                </a:lnTo>
                <a:lnTo>
                  <a:pt x="777" y="12"/>
                </a:lnTo>
                <a:lnTo>
                  <a:pt x="781" y="8"/>
                </a:lnTo>
                <a:lnTo>
                  <a:pt x="785" y="12"/>
                </a:lnTo>
                <a:lnTo>
                  <a:pt x="789" y="8"/>
                </a:lnTo>
                <a:lnTo>
                  <a:pt x="793" y="4"/>
                </a:lnTo>
                <a:lnTo>
                  <a:pt x="797" y="2"/>
                </a:lnTo>
                <a:lnTo>
                  <a:pt x="801" y="7"/>
                </a:lnTo>
                <a:lnTo>
                  <a:pt x="805" y="1"/>
                </a:lnTo>
                <a:lnTo>
                  <a:pt x="809" y="0"/>
                </a:lnTo>
              </a:path>
            </a:pathLst>
          </a:custGeom>
          <a:noFill/>
          <a:ln w="444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9" name="Freeform 232"/>
          <p:cNvSpPr>
            <a:spLocks/>
          </p:cNvSpPr>
          <p:nvPr/>
        </p:nvSpPr>
        <p:spPr bwMode="auto">
          <a:xfrm>
            <a:off x="1412875" y="3008313"/>
            <a:ext cx="7462838" cy="414337"/>
          </a:xfrm>
          <a:custGeom>
            <a:avLst/>
            <a:gdLst>
              <a:gd name="T0" fmla="*/ 110697 w 809"/>
              <a:gd name="T1" fmla="*/ 0 h 39"/>
              <a:gd name="T2" fmla="*/ 258294 w 809"/>
              <a:gd name="T3" fmla="*/ 10624 h 39"/>
              <a:gd name="T4" fmla="*/ 415115 w 809"/>
              <a:gd name="T5" fmla="*/ 21248 h 39"/>
              <a:gd name="T6" fmla="*/ 562711 w 809"/>
              <a:gd name="T7" fmla="*/ 21248 h 39"/>
              <a:gd name="T8" fmla="*/ 710307 w 809"/>
              <a:gd name="T9" fmla="*/ 31872 h 39"/>
              <a:gd name="T10" fmla="*/ 857904 w 809"/>
              <a:gd name="T11" fmla="*/ 42496 h 39"/>
              <a:gd name="T12" fmla="*/ 1005500 w 809"/>
              <a:gd name="T13" fmla="*/ 31872 h 39"/>
              <a:gd name="T14" fmla="*/ 1153096 w 809"/>
              <a:gd name="T15" fmla="*/ 53120 h 39"/>
              <a:gd name="T16" fmla="*/ 1309917 w 809"/>
              <a:gd name="T17" fmla="*/ 53120 h 39"/>
              <a:gd name="T18" fmla="*/ 1457514 w 809"/>
              <a:gd name="T19" fmla="*/ 63744 h 39"/>
              <a:gd name="T20" fmla="*/ 1605110 w 809"/>
              <a:gd name="T21" fmla="*/ 63744 h 39"/>
              <a:gd name="T22" fmla="*/ 1752706 w 809"/>
              <a:gd name="T23" fmla="*/ 84992 h 39"/>
              <a:gd name="T24" fmla="*/ 1900302 w 809"/>
              <a:gd name="T25" fmla="*/ 74368 h 39"/>
              <a:gd name="T26" fmla="*/ 2047899 w 809"/>
              <a:gd name="T27" fmla="*/ 95616 h 39"/>
              <a:gd name="T28" fmla="*/ 2204720 w 809"/>
              <a:gd name="T29" fmla="*/ 106240 h 39"/>
              <a:gd name="T30" fmla="*/ 2352316 w 809"/>
              <a:gd name="T31" fmla="*/ 106240 h 39"/>
              <a:gd name="T32" fmla="*/ 2499913 w 809"/>
              <a:gd name="T33" fmla="*/ 116864 h 39"/>
              <a:gd name="T34" fmla="*/ 2647509 w 809"/>
              <a:gd name="T35" fmla="*/ 127488 h 39"/>
              <a:gd name="T36" fmla="*/ 2795105 w 809"/>
              <a:gd name="T37" fmla="*/ 138112 h 39"/>
              <a:gd name="T38" fmla="*/ 2951926 w 809"/>
              <a:gd name="T39" fmla="*/ 148736 h 39"/>
              <a:gd name="T40" fmla="*/ 3099523 w 809"/>
              <a:gd name="T41" fmla="*/ 159360 h 39"/>
              <a:gd name="T42" fmla="*/ 3247119 w 809"/>
              <a:gd name="T43" fmla="*/ 169984 h 39"/>
              <a:gd name="T44" fmla="*/ 3394715 w 809"/>
              <a:gd name="T45" fmla="*/ 169984 h 39"/>
              <a:gd name="T46" fmla="*/ 3542311 w 809"/>
              <a:gd name="T47" fmla="*/ 180608 h 39"/>
              <a:gd name="T48" fmla="*/ 3689908 w 809"/>
              <a:gd name="T49" fmla="*/ 191232 h 39"/>
              <a:gd name="T50" fmla="*/ 3846729 w 809"/>
              <a:gd name="T51" fmla="*/ 191232 h 39"/>
              <a:gd name="T52" fmla="*/ 3994325 w 809"/>
              <a:gd name="T53" fmla="*/ 201856 h 39"/>
              <a:gd name="T54" fmla="*/ 4141921 w 809"/>
              <a:gd name="T55" fmla="*/ 201856 h 39"/>
              <a:gd name="T56" fmla="*/ 4289517 w 809"/>
              <a:gd name="T57" fmla="*/ 212481 h 39"/>
              <a:gd name="T58" fmla="*/ 4437114 w 809"/>
              <a:gd name="T59" fmla="*/ 223105 h 39"/>
              <a:gd name="T60" fmla="*/ 4593935 w 809"/>
              <a:gd name="T61" fmla="*/ 233729 h 39"/>
              <a:gd name="T62" fmla="*/ 4741532 w 809"/>
              <a:gd name="T63" fmla="*/ 244353 h 39"/>
              <a:gd name="T64" fmla="*/ 4889128 w 809"/>
              <a:gd name="T65" fmla="*/ 254977 h 39"/>
              <a:gd name="T66" fmla="*/ 5036725 w 809"/>
              <a:gd name="T67" fmla="*/ 265601 h 39"/>
              <a:gd name="T68" fmla="*/ 5184321 w 809"/>
              <a:gd name="T69" fmla="*/ 265601 h 39"/>
              <a:gd name="T70" fmla="*/ 5331917 w 809"/>
              <a:gd name="T71" fmla="*/ 276225 h 39"/>
              <a:gd name="T72" fmla="*/ 5488738 w 809"/>
              <a:gd name="T73" fmla="*/ 286849 h 39"/>
              <a:gd name="T74" fmla="*/ 5636334 w 809"/>
              <a:gd name="T75" fmla="*/ 297473 h 39"/>
              <a:gd name="T76" fmla="*/ 5783931 w 809"/>
              <a:gd name="T77" fmla="*/ 308097 h 39"/>
              <a:gd name="T78" fmla="*/ 5931527 w 809"/>
              <a:gd name="T79" fmla="*/ 318721 h 39"/>
              <a:gd name="T80" fmla="*/ 6079123 w 809"/>
              <a:gd name="T81" fmla="*/ 329345 h 39"/>
              <a:gd name="T82" fmla="*/ 6235944 w 809"/>
              <a:gd name="T83" fmla="*/ 339969 h 39"/>
              <a:gd name="T84" fmla="*/ 6383540 w 809"/>
              <a:gd name="T85" fmla="*/ 339969 h 39"/>
              <a:gd name="T86" fmla="*/ 6531137 w 809"/>
              <a:gd name="T87" fmla="*/ 361217 h 39"/>
              <a:gd name="T88" fmla="*/ 6678733 w 809"/>
              <a:gd name="T89" fmla="*/ 361217 h 39"/>
              <a:gd name="T90" fmla="*/ 6826329 w 809"/>
              <a:gd name="T91" fmla="*/ 371841 h 39"/>
              <a:gd name="T92" fmla="*/ 6973925 w 809"/>
              <a:gd name="T93" fmla="*/ 382465 h 39"/>
              <a:gd name="T94" fmla="*/ 7130746 w 809"/>
              <a:gd name="T95" fmla="*/ 393089 h 39"/>
              <a:gd name="T96" fmla="*/ 7278343 w 809"/>
              <a:gd name="T97" fmla="*/ 403713 h 39"/>
              <a:gd name="T98" fmla="*/ 7425939 w 809"/>
              <a:gd name="T99" fmla="*/ 414337 h 3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09"/>
              <a:gd name="T151" fmla="*/ 0 h 39"/>
              <a:gd name="T152" fmla="*/ 809 w 809"/>
              <a:gd name="T153" fmla="*/ 39 h 3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09" h="39">
                <a:moveTo>
                  <a:pt x="0" y="0"/>
                </a:moveTo>
                <a:lnTo>
                  <a:pt x="4" y="0"/>
                </a:lnTo>
                <a:lnTo>
                  <a:pt x="8" y="0"/>
                </a:lnTo>
                <a:lnTo>
                  <a:pt x="12" y="0"/>
                </a:lnTo>
                <a:lnTo>
                  <a:pt x="16" y="0"/>
                </a:lnTo>
                <a:lnTo>
                  <a:pt x="20" y="0"/>
                </a:lnTo>
                <a:lnTo>
                  <a:pt x="24" y="1"/>
                </a:lnTo>
                <a:lnTo>
                  <a:pt x="28" y="1"/>
                </a:lnTo>
                <a:lnTo>
                  <a:pt x="32" y="1"/>
                </a:lnTo>
                <a:lnTo>
                  <a:pt x="36" y="1"/>
                </a:lnTo>
                <a:lnTo>
                  <a:pt x="40" y="1"/>
                </a:lnTo>
                <a:lnTo>
                  <a:pt x="45" y="2"/>
                </a:lnTo>
                <a:lnTo>
                  <a:pt x="49" y="2"/>
                </a:lnTo>
                <a:lnTo>
                  <a:pt x="53" y="2"/>
                </a:lnTo>
                <a:lnTo>
                  <a:pt x="57" y="2"/>
                </a:lnTo>
                <a:lnTo>
                  <a:pt x="61" y="2"/>
                </a:lnTo>
                <a:lnTo>
                  <a:pt x="65" y="3"/>
                </a:lnTo>
                <a:lnTo>
                  <a:pt x="69" y="2"/>
                </a:lnTo>
                <a:lnTo>
                  <a:pt x="73" y="2"/>
                </a:lnTo>
                <a:lnTo>
                  <a:pt x="77" y="3"/>
                </a:lnTo>
                <a:lnTo>
                  <a:pt x="81" y="3"/>
                </a:lnTo>
                <a:lnTo>
                  <a:pt x="85" y="3"/>
                </a:lnTo>
                <a:lnTo>
                  <a:pt x="89" y="3"/>
                </a:lnTo>
                <a:lnTo>
                  <a:pt x="93" y="4"/>
                </a:lnTo>
                <a:lnTo>
                  <a:pt x="97" y="4"/>
                </a:lnTo>
                <a:lnTo>
                  <a:pt x="101" y="4"/>
                </a:lnTo>
                <a:lnTo>
                  <a:pt x="105" y="4"/>
                </a:lnTo>
                <a:lnTo>
                  <a:pt x="109" y="3"/>
                </a:lnTo>
                <a:lnTo>
                  <a:pt x="113" y="4"/>
                </a:lnTo>
                <a:lnTo>
                  <a:pt x="117" y="4"/>
                </a:lnTo>
                <a:lnTo>
                  <a:pt x="121" y="5"/>
                </a:lnTo>
                <a:lnTo>
                  <a:pt x="125" y="5"/>
                </a:lnTo>
                <a:lnTo>
                  <a:pt x="129" y="6"/>
                </a:lnTo>
                <a:lnTo>
                  <a:pt x="134" y="5"/>
                </a:lnTo>
                <a:lnTo>
                  <a:pt x="138" y="5"/>
                </a:lnTo>
                <a:lnTo>
                  <a:pt x="142" y="5"/>
                </a:lnTo>
                <a:lnTo>
                  <a:pt x="146" y="6"/>
                </a:lnTo>
                <a:lnTo>
                  <a:pt x="150" y="6"/>
                </a:lnTo>
                <a:lnTo>
                  <a:pt x="154" y="6"/>
                </a:lnTo>
                <a:lnTo>
                  <a:pt x="158" y="6"/>
                </a:lnTo>
                <a:lnTo>
                  <a:pt x="162" y="7"/>
                </a:lnTo>
                <a:lnTo>
                  <a:pt x="166" y="6"/>
                </a:lnTo>
                <a:lnTo>
                  <a:pt x="170" y="7"/>
                </a:lnTo>
                <a:lnTo>
                  <a:pt x="174" y="6"/>
                </a:lnTo>
                <a:lnTo>
                  <a:pt x="178" y="7"/>
                </a:lnTo>
                <a:lnTo>
                  <a:pt x="182" y="7"/>
                </a:lnTo>
                <a:lnTo>
                  <a:pt x="186" y="7"/>
                </a:lnTo>
                <a:lnTo>
                  <a:pt x="190" y="8"/>
                </a:lnTo>
                <a:lnTo>
                  <a:pt x="194" y="7"/>
                </a:lnTo>
                <a:lnTo>
                  <a:pt x="198" y="8"/>
                </a:lnTo>
                <a:lnTo>
                  <a:pt x="202" y="8"/>
                </a:lnTo>
                <a:lnTo>
                  <a:pt x="206" y="7"/>
                </a:lnTo>
                <a:lnTo>
                  <a:pt x="210" y="8"/>
                </a:lnTo>
                <a:lnTo>
                  <a:pt x="214" y="8"/>
                </a:lnTo>
                <a:lnTo>
                  <a:pt x="218" y="8"/>
                </a:lnTo>
                <a:lnTo>
                  <a:pt x="222" y="9"/>
                </a:lnTo>
                <a:lnTo>
                  <a:pt x="227" y="9"/>
                </a:lnTo>
                <a:lnTo>
                  <a:pt x="231" y="9"/>
                </a:lnTo>
                <a:lnTo>
                  <a:pt x="235" y="10"/>
                </a:lnTo>
                <a:lnTo>
                  <a:pt x="239" y="10"/>
                </a:lnTo>
                <a:lnTo>
                  <a:pt x="243" y="9"/>
                </a:lnTo>
                <a:lnTo>
                  <a:pt x="247" y="10"/>
                </a:lnTo>
                <a:lnTo>
                  <a:pt x="251" y="10"/>
                </a:lnTo>
                <a:lnTo>
                  <a:pt x="255" y="10"/>
                </a:lnTo>
                <a:lnTo>
                  <a:pt x="259" y="11"/>
                </a:lnTo>
                <a:lnTo>
                  <a:pt x="263" y="11"/>
                </a:lnTo>
                <a:lnTo>
                  <a:pt x="267" y="11"/>
                </a:lnTo>
                <a:lnTo>
                  <a:pt x="271" y="11"/>
                </a:lnTo>
                <a:lnTo>
                  <a:pt x="275" y="11"/>
                </a:lnTo>
                <a:lnTo>
                  <a:pt x="279" y="12"/>
                </a:lnTo>
                <a:lnTo>
                  <a:pt x="283" y="12"/>
                </a:lnTo>
                <a:lnTo>
                  <a:pt x="287" y="12"/>
                </a:lnTo>
                <a:lnTo>
                  <a:pt x="291" y="12"/>
                </a:lnTo>
                <a:lnTo>
                  <a:pt x="295" y="13"/>
                </a:lnTo>
                <a:lnTo>
                  <a:pt x="299" y="13"/>
                </a:lnTo>
                <a:lnTo>
                  <a:pt x="303" y="13"/>
                </a:lnTo>
                <a:lnTo>
                  <a:pt x="307" y="14"/>
                </a:lnTo>
                <a:lnTo>
                  <a:pt x="311" y="14"/>
                </a:lnTo>
                <a:lnTo>
                  <a:pt x="316" y="14"/>
                </a:lnTo>
                <a:lnTo>
                  <a:pt x="320" y="14"/>
                </a:lnTo>
                <a:lnTo>
                  <a:pt x="324" y="14"/>
                </a:lnTo>
                <a:lnTo>
                  <a:pt x="328" y="15"/>
                </a:lnTo>
                <a:lnTo>
                  <a:pt x="332" y="14"/>
                </a:lnTo>
                <a:lnTo>
                  <a:pt x="336" y="15"/>
                </a:lnTo>
                <a:lnTo>
                  <a:pt x="340" y="15"/>
                </a:lnTo>
                <a:lnTo>
                  <a:pt x="344" y="15"/>
                </a:lnTo>
                <a:lnTo>
                  <a:pt x="348" y="15"/>
                </a:lnTo>
                <a:lnTo>
                  <a:pt x="352" y="16"/>
                </a:lnTo>
                <a:lnTo>
                  <a:pt x="356" y="16"/>
                </a:lnTo>
                <a:lnTo>
                  <a:pt x="360" y="16"/>
                </a:lnTo>
                <a:lnTo>
                  <a:pt x="364" y="16"/>
                </a:lnTo>
                <a:lnTo>
                  <a:pt x="368" y="16"/>
                </a:lnTo>
                <a:lnTo>
                  <a:pt x="372" y="17"/>
                </a:lnTo>
                <a:lnTo>
                  <a:pt x="376" y="16"/>
                </a:lnTo>
                <a:lnTo>
                  <a:pt x="380" y="17"/>
                </a:lnTo>
                <a:lnTo>
                  <a:pt x="384" y="17"/>
                </a:lnTo>
                <a:lnTo>
                  <a:pt x="388" y="17"/>
                </a:lnTo>
                <a:lnTo>
                  <a:pt x="392" y="17"/>
                </a:lnTo>
                <a:lnTo>
                  <a:pt x="396" y="17"/>
                </a:lnTo>
                <a:lnTo>
                  <a:pt x="400" y="18"/>
                </a:lnTo>
                <a:lnTo>
                  <a:pt x="405" y="18"/>
                </a:lnTo>
                <a:lnTo>
                  <a:pt x="409" y="18"/>
                </a:lnTo>
                <a:lnTo>
                  <a:pt x="413" y="18"/>
                </a:lnTo>
                <a:lnTo>
                  <a:pt x="417" y="18"/>
                </a:lnTo>
                <a:lnTo>
                  <a:pt x="421" y="19"/>
                </a:lnTo>
                <a:lnTo>
                  <a:pt x="425" y="19"/>
                </a:lnTo>
                <a:lnTo>
                  <a:pt x="429" y="19"/>
                </a:lnTo>
                <a:lnTo>
                  <a:pt x="433" y="19"/>
                </a:lnTo>
                <a:lnTo>
                  <a:pt x="437" y="19"/>
                </a:lnTo>
                <a:lnTo>
                  <a:pt x="441" y="19"/>
                </a:lnTo>
                <a:lnTo>
                  <a:pt x="445" y="19"/>
                </a:lnTo>
                <a:lnTo>
                  <a:pt x="449" y="19"/>
                </a:lnTo>
                <a:lnTo>
                  <a:pt x="453" y="20"/>
                </a:lnTo>
                <a:lnTo>
                  <a:pt x="457" y="20"/>
                </a:lnTo>
                <a:lnTo>
                  <a:pt x="461" y="20"/>
                </a:lnTo>
                <a:lnTo>
                  <a:pt x="465" y="20"/>
                </a:lnTo>
                <a:lnTo>
                  <a:pt x="469" y="20"/>
                </a:lnTo>
                <a:lnTo>
                  <a:pt x="473" y="21"/>
                </a:lnTo>
                <a:lnTo>
                  <a:pt x="477" y="21"/>
                </a:lnTo>
                <a:lnTo>
                  <a:pt x="481" y="21"/>
                </a:lnTo>
                <a:lnTo>
                  <a:pt x="485" y="21"/>
                </a:lnTo>
                <a:lnTo>
                  <a:pt x="489" y="22"/>
                </a:lnTo>
                <a:lnTo>
                  <a:pt x="493" y="22"/>
                </a:lnTo>
                <a:lnTo>
                  <a:pt x="498" y="22"/>
                </a:lnTo>
                <a:lnTo>
                  <a:pt x="502" y="22"/>
                </a:lnTo>
                <a:lnTo>
                  <a:pt x="506" y="23"/>
                </a:lnTo>
                <a:lnTo>
                  <a:pt x="510" y="22"/>
                </a:lnTo>
                <a:lnTo>
                  <a:pt x="514" y="23"/>
                </a:lnTo>
                <a:lnTo>
                  <a:pt x="518" y="23"/>
                </a:lnTo>
                <a:lnTo>
                  <a:pt x="522" y="23"/>
                </a:lnTo>
                <a:lnTo>
                  <a:pt x="526" y="24"/>
                </a:lnTo>
                <a:lnTo>
                  <a:pt x="530" y="24"/>
                </a:lnTo>
                <a:lnTo>
                  <a:pt x="534" y="24"/>
                </a:lnTo>
                <a:lnTo>
                  <a:pt x="538" y="24"/>
                </a:lnTo>
                <a:lnTo>
                  <a:pt x="542" y="24"/>
                </a:lnTo>
                <a:lnTo>
                  <a:pt x="546" y="25"/>
                </a:lnTo>
                <a:lnTo>
                  <a:pt x="550" y="25"/>
                </a:lnTo>
                <a:lnTo>
                  <a:pt x="554" y="25"/>
                </a:lnTo>
                <a:lnTo>
                  <a:pt x="558" y="25"/>
                </a:lnTo>
                <a:lnTo>
                  <a:pt x="562" y="25"/>
                </a:lnTo>
                <a:lnTo>
                  <a:pt x="566" y="26"/>
                </a:lnTo>
                <a:lnTo>
                  <a:pt x="570" y="26"/>
                </a:lnTo>
                <a:lnTo>
                  <a:pt x="574" y="26"/>
                </a:lnTo>
                <a:lnTo>
                  <a:pt x="578" y="26"/>
                </a:lnTo>
                <a:lnTo>
                  <a:pt x="582" y="26"/>
                </a:lnTo>
                <a:lnTo>
                  <a:pt x="587" y="27"/>
                </a:lnTo>
                <a:lnTo>
                  <a:pt x="591" y="27"/>
                </a:lnTo>
                <a:lnTo>
                  <a:pt x="595" y="27"/>
                </a:lnTo>
                <a:lnTo>
                  <a:pt x="599" y="27"/>
                </a:lnTo>
                <a:lnTo>
                  <a:pt x="603" y="28"/>
                </a:lnTo>
                <a:lnTo>
                  <a:pt x="607" y="28"/>
                </a:lnTo>
                <a:lnTo>
                  <a:pt x="611" y="28"/>
                </a:lnTo>
                <a:lnTo>
                  <a:pt x="615" y="28"/>
                </a:lnTo>
                <a:lnTo>
                  <a:pt x="619" y="28"/>
                </a:lnTo>
                <a:lnTo>
                  <a:pt x="623" y="28"/>
                </a:lnTo>
                <a:lnTo>
                  <a:pt x="627" y="29"/>
                </a:lnTo>
                <a:lnTo>
                  <a:pt x="631" y="29"/>
                </a:lnTo>
                <a:lnTo>
                  <a:pt x="635" y="29"/>
                </a:lnTo>
                <a:lnTo>
                  <a:pt x="639" y="30"/>
                </a:lnTo>
                <a:lnTo>
                  <a:pt x="643" y="30"/>
                </a:lnTo>
                <a:lnTo>
                  <a:pt x="647" y="30"/>
                </a:lnTo>
                <a:lnTo>
                  <a:pt x="651" y="30"/>
                </a:lnTo>
                <a:lnTo>
                  <a:pt x="655" y="30"/>
                </a:lnTo>
                <a:lnTo>
                  <a:pt x="659" y="31"/>
                </a:lnTo>
                <a:lnTo>
                  <a:pt x="663" y="31"/>
                </a:lnTo>
                <a:lnTo>
                  <a:pt x="667" y="31"/>
                </a:lnTo>
                <a:lnTo>
                  <a:pt x="671" y="31"/>
                </a:lnTo>
                <a:lnTo>
                  <a:pt x="676" y="32"/>
                </a:lnTo>
                <a:lnTo>
                  <a:pt x="680" y="32"/>
                </a:lnTo>
                <a:lnTo>
                  <a:pt x="684" y="30"/>
                </a:lnTo>
                <a:lnTo>
                  <a:pt x="688" y="31"/>
                </a:lnTo>
                <a:lnTo>
                  <a:pt x="692" y="32"/>
                </a:lnTo>
                <a:lnTo>
                  <a:pt x="696" y="32"/>
                </a:lnTo>
                <a:lnTo>
                  <a:pt x="700" y="33"/>
                </a:lnTo>
                <a:lnTo>
                  <a:pt x="704" y="33"/>
                </a:lnTo>
                <a:lnTo>
                  <a:pt x="708" y="34"/>
                </a:lnTo>
                <a:lnTo>
                  <a:pt x="712" y="34"/>
                </a:lnTo>
                <a:lnTo>
                  <a:pt x="716" y="33"/>
                </a:lnTo>
                <a:lnTo>
                  <a:pt x="720" y="34"/>
                </a:lnTo>
                <a:lnTo>
                  <a:pt x="724" y="34"/>
                </a:lnTo>
                <a:lnTo>
                  <a:pt x="728" y="35"/>
                </a:lnTo>
                <a:lnTo>
                  <a:pt x="732" y="35"/>
                </a:lnTo>
                <a:lnTo>
                  <a:pt x="736" y="35"/>
                </a:lnTo>
                <a:lnTo>
                  <a:pt x="740" y="35"/>
                </a:lnTo>
                <a:lnTo>
                  <a:pt x="744" y="36"/>
                </a:lnTo>
                <a:lnTo>
                  <a:pt x="748" y="36"/>
                </a:lnTo>
                <a:lnTo>
                  <a:pt x="752" y="36"/>
                </a:lnTo>
                <a:lnTo>
                  <a:pt x="756" y="36"/>
                </a:lnTo>
                <a:lnTo>
                  <a:pt x="760" y="35"/>
                </a:lnTo>
                <a:lnTo>
                  <a:pt x="764" y="37"/>
                </a:lnTo>
                <a:lnTo>
                  <a:pt x="769" y="37"/>
                </a:lnTo>
                <a:lnTo>
                  <a:pt x="773" y="37"/>
                </a:lnTo>
                <a:lnTo>
                  <a:pt x="777" y="38"/>
                </a:lnTo>
                <a:lnTo>
                  <a:pt x="781" y="38"/>
                </a:lnTo>
                <a:lnTo>
                  <a:pt x="785" y="37"/>
                </a:lnTo>
                <a:lnTo>
                  <a:pt x="789" y="38"/>
                </a:lnTo>
                <a:lnTo>
                  <a:pt x="793" y="39"/>
                </a:lnTo>
                <a:lnTo>
                  <a:pt x="797" y="39"/>
                </a:lnTo>
                <a:lnTo>
                  <a:pt x="801" y="38"/>
                </a:lnTo>
                <a:lnTo>
                  <a:pt x="805" y="39"/>
                </a:lnTo>
                <a:lnTo>
                  <a:pt x="809" y="39"/>
                </a:lnTo>
              </a:path>
            </a:pathLst>
          </a:custGeom>
          <a:noFill/>
          <a:ln w="4445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70" name="Rectangle 233"/>
          <p:cNvSpPr>
            <a:spLocks noChangeArrowheads="1"/>
          </p:cNvSpPr>
          <p:nvPr/>
        </p:nvSpPr>
        <p:spPr bwMode="auto">
          <a:xfrm>
            <a:off x="641350" y="4826000"/>
            <a:ext cx="6175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solidFill>
                  <a:schemeClr val="tx1"/>
                </a:solidFill>
                <a:latin typeface="Humnst777 BT" pitchFamily="34" charset="0"/>
              </a:rPr>
              <a:t>-</a:t>
            </a:r>
            <a:r>
              <a:rPr lang="en-US" sz="1800" b="1">
                <a:latin typeface="Humnst777 BT" pitchFamily="34" charset="0"/>
              </a:rPr>
              <a:t>1500</a:t>
            </a:r>
          </a:p>
        </p:txBody>
      </p:sp>
      <p:sp>
        <p:nvSpPr>
          <p:cNvPr id="206871" name="Rectangle 234"/>
          <p:cNvSpPr>
            <a:spLocks noChangeArrowheads="1"/>
          </p:cNvSpPr>
          <p:nvPr/>
        </p:nvSpPr>
        <p:spPr bwMode="auto">
          <a:xfrm>
            <a:off x="641350" y="4221163"/>
            <a:ext cx="6175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solidFill>
                  <a:schemeClr val="tx1"/>
                </a:solidFill>
                <a:latin typeface="Humnst777 BT" pitchFamily="34" charset="0"/>
              </a:rPr>
              <a:t>-</a:t>
            </a:r>
            <a:r>
              <a:rPr lang="en-US" sz="1800" b="1">
                <a:latin typeface="Humnst777 BT" pitchFamily="34" charset="0"/>
              </a:rPr>
              <a:t>1000</a:t>
            </a:r>
          </a:p>
        </p:txBody>
      </p:sp>
      <p:sp>
        <p:nvSpPr>
          <p:cNvPr id="206872" name="Rectangle 235"/>
          <p:cNvSpPr>
            <a:spLocks noChangeArrowheads="1"/>
          </p:cNvSpPr>
          <p:nvPr/>
        </p:nvSpPr>
        <p:spPr bwMode="auto">
          <a:xfrm>
            <a:off x="706438" y="3616325"/>
            <a:ext cx="48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solidFill>
                  <a:schemeClr val="tx1"/>
                </a:solidFill>
                <a:latin typeface="Humnst777 BT" pitchFamily="34" charset="0"/>
              </a:rPr>
              <a:t>-</a:t>
            </a:r>
            <a:r>
              <a:rPr lang="en-US" sz="1800" b="1">
                <a:latin typeface="Humnst777 BT" pitchFamily="34" charset="0"/>
              </a:rPr>
              <a:t>500</a:t>
            </a:r>
          </a:p>
        </p:txBody>
      </p:sp>
      <p:sp>
        <p:nvSpPr>
          <p:cNvPr id="206873" name="Rectangle 236"/>
          <p:cNvSpPr>
            <a:spLocks noChangeArrowheads="1"/>
          </p:cNvSpPr>
          <p:nvPr/>
        </p:nvSpPr>
        <p:spPr bwMode="auto">
          <a:xfrm>
            <a:off x="1008063" y="3011488"/>
            <a:ext cx="1349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0</a:t>
            </a:r>
          </a:p>
        </p:txBody>
      </p:sp>
      <p:sp>
        <p:nvSpPr>
          <p:cNvPr id="206874" name="Rectangle 237"/>
          <p:cNvSpPr>
            <a:spLocks noChangeArrowheads="1"/>
          </p:cNvSpPr>
          <p:nvPr/>
        </p:nvSpPr>
        <p:spPr bwMode="auto">
          <a:xfrm>
            <a:off x="742950" y="24066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500</a:t>
            </a:r>
          </a:p>
        </p:txBody>
      </p:sp>
      <p:sp>
        <p:nvSpPr>
          <p:cNvPr id="206875" name="Rectangle 238"/>
          <p:cNvSpPr>
            <a:spLocks noChangeArrowheads="1"/>
          </p:cNvSpPr>
          <p:nvPr/>
        </p:nvSpPr>
        <p:spPr bwMode="auto">
          <a:xfrm>
            <a:off x="676275" y="1801813"/>
            <a:ext cx="5397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1000</a:t>
            </a:r>
          </a:p>
        </p:txBody>
      </p:sp>
      <p:sp>
        <p:nvSpPr>
          <p:cNvPr id="206876" name="Rectangle 239"/>
          <p:cNvSpPr>
            <a:spLocks noChangeArrowheads="1"/>
          </p:cNvSpPr>
          <p:nvPr/>
        </p:nvSpPr>
        <p:spPr bwMode="auto">
          <a:xfrm>
            <a:off x="676275" y="1196975"/>
            <a:ext cx="539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1500</a:t>
            </a:r>
          </a:p>
        </p:txBody>
      </p:sp>
      <p:sp>
        <p:nvSpPr>
          <p:cNvPr id="206878" name="Line 283"/>
          <p:cNvSpPr>
            <a:spLocks noChangeShapeType="1"/>
          </p:cNvSpPr>
          <p:nvPr/>
        </p:nvSpPr>
        <p:spPr bwMode="auto">
          <a:xfrm flipV="1">
            <a:off x="1371600" y="5018088"/>
            <a:ext cx="7519988" cy="11112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79" name="Line 284"/>
          <p:cNvSpPr>
            <a:spLocks noChangeShapeType="1"/>
          </p:cNvSpPr>
          <p:nvPr/>
        </p:nvSpPr>
        <p:spPr bwMode="auto">
          <a:xfrm flipV="1">
            <a:off x="13922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0" name="Line 285"/>
          <p:cNvSpPr>
            <a:spLocks noChangeShapeType="1"/>
          </p:cNvSpPr>
          <p:nvPr/>
        </p:nvSpPr>
        <p:spPr bwMode="auto">
          <a:xfrm flipV="1">
            <a:off x="14287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1" name="Line 286"/>
          <p:cNvSpPr>
            <a:spLocks noChangeShapeType="1"/>
          </p:cNvSpPr>
          <p:nvPr/>
        </p:nvSpPr>
        <p:spPr bwMode="auto">
          <a:xfrm flipV="1">
            <a:off x="14652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2" name="Line 287"/>
          <p:cNvSpPr>
            <a:spLocks noChangeShapeType="1"/>
          </p:cNvSpPr>
          <p:nvPr/>
        </p:nvSpPr>
        <p:spPr bwMode="auto">
          <a:xfrm flipV="1">
            <a:off x="15033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3" name="Line 288"/>
          <p:cNvSpPr>
            <a:spLocks noChangeShapeType="1"/>
          </p:cNvSpPr>
          <p:nvPr/>
        </p:nvSpPr>
        <p:spPr bwMode="auto">
          <a:xfrm flipV="1">
            <a:off x="15398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4" name="Line 289"/>
          <p:cNvSpPr>
            <a:spLocks noChangeShapeType="1"/>
          </p:cNvSpPr>
          <p:nvPr/>
        </p:nvSpPr>
        <p:spPr bwMode="auto">
          <a:xfrm flipV="1">
            <a:off x="1577975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5" name="Line 290"/>
          <p:cNvSpPr>
            <a:spLocks noChangeShapeType="1"/>
          </p:cNvSpPr>
          <p:nvPr/>
        </p:nvSpPr>
        <p:spPr bwMode="auto">
          <a:xfrm flipV="1">
            <a:off x="16129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6" name="Line 291"/>
          <p:cNvSpPr>
            <a:spLocks noChangeShapeType="1"/>
          </p:cNvSpPr>
          <p:nvPr/>
        </p:nvSpPr>
        <p:spPr bwMode="auto">
          <a:xfrm flipV="1">
            <a:off x="16510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7" name="Line 292"/>
          <p:cNvSpPr>
            <a:spLocks noChangeShapeType="1"/>
          </p:cNvSpPr>
          <p:nvPr/>
        </p:nvSpPr>
        <p:spPr bwMode="auto">
          <a:xfrm flipV="1">
            <a:off x="16875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8" name="Line 293"/>
          <p:cNvSpPr>
            <a:spLocks noChangeShapeType="1"/>
          </p:cNvSpPr>
          <p:nvPr/>
        </p:nvSpPr>
        <p:spPr bwMode="auto">
          <a:xfrm flipV="1">
            <a:off x="17240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89" name="Line 294"/>
          <p:cNvSpPr>
            <a:spLocks noChangeShapeType="1"/>
          </p:cNvSpPr>
          <p:nvPr/>
        </p:nvSpPr>
        <p:spPr bwMode="auto">
          <a:xfrm flipV="1">
            <a:off x="17621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0" name="Line 295"/>
          <p:cNvSpPr>
            <a:spLocks noChangeShapeType="1"/>
          </p:cNvSpPr>
          <p:nvPr/>
        </p:nvSpPr>
        <p:spPr bwMode="auto">
          <a:xfrm flipV="1">
            <a:off x="1798638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1" name="Line 296"/>
          <p:cNvSpPr>
            <a:spLocks noChangeShapeType="1"/>
          </p:cNvSpPr>
          <p:nvPr/>
        </p:nvSpPr>
        <p:spPr bwMode="auto">
          <a:xfrm flipV="1">
            <a:off x="18446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2" name="Line 297"/>
          <p:cNvSpPr>
            <a:spLocks noChangeShapeType="1"/>
          </p:cNvSpPr>
          <p:nvPr/>
        </p:nvSpPr>
        <p:spPr bwMode="auto">
          <a:xfrm flipV="1">
            <a:off x="18811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3" name="Line 298"/>
          <p:cNvSpPr>
            <a:spLocks noChangeShapeType="1"/>
          </p:cNvSpPr>
          <p:nvPr/>
        </p:nvSpPr>
        <p:spPr bwMode="auto">
          <a:xfrm flipV="1">
            <a:off x="19177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4" name="Line 299"/>
          <p:cNvSpPr>
            <a:spLocks noChangeShapeType="1"/>
          </p:cNvSpPr>
          <p:nvPr/>
        </p:nvSpPr>
        <p:spPr bwMode="auto">
          <a:xfrm flipV="1">
            <a:off x="19542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5" name="Line 300"/>
          <p:cNvSpPr>
            <a:spLocks noChangeShapeType="1"/>
          </p:cNvSpPr>
          <p:nvPr/>
        </p:nvSpPr>
        <p:spPr bwMode="auto">
          <a:xfrm flipV="1">
            <a:off x="19923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6" name="Line 301"/>
          <p:cNvSpPr>
            <a:spLocks noChangeShapeType="1"/>
          </p:cNvSpPr>
          <p:nvPr/>
        </p:nvSpPr>
        <p:spPr bwMode="auto">
          <a:xfrm flipH="1" flipV="1">
            <a:off x="2030413" y="5016500"/>
            <a:ext cx="26987" cy="12700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7" name="Line 302"/>
          <p:cNvSpPr>
            <a:spLocks noChangeShapeType="1"/>
          </p:cNvSpPr>
          <p:nvPr/>
        </p:nvSpPr>
        <p:spPr bwMode="auto">
          <a:xfrm flipV="1">
            <a:off x="20653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8" name="Line 303"/>
          <p:cNvSpPr>
            <a:spLocks noChangeShapeType="1"/>
          </p:cNvSpPr>
          <p:nvPr/>
        </p:nvSpPr>
        <p:spPr bwMode="auto">
          <a:xfrm flipV="1">
            <a:off x="2103438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99" name="Line 304"/>
          <p:cNvSpPr>
            <a:spLocks noChangeShapeType="1"/>
          </p:cNvSpPr>
          <p:nvPr/>
        </p:nvSpPr>
        <p:spPr bwMode="auto">
          <a:xfrm flipV="1">
            <a:off x="21383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0" name="Line 305"/>
          <p:cNvSpPr>
            <a:spLocks noChangeShapeType="1"/>
          </p:cNvSpPr>
          <p:nvPr/>
        </p:nvSpPr>
        <p:spPr bwMode="auto">
          <a:xfrm flipV="1">
            <a:off x="21764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1" name="Line 306"/>
          <p:cNvSpPr>
            <a:spLocks noChangeShapeType="1"/>
          </p:cNvSpPr>
          <p:nvPr/>
        </p:nvSpPr>
        <p:spPr bwMode="auto">
          <a:xfrm flipV="1">
            <a:off x="22129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2" name="Line 307"/>
          <p:cNvSpPr>
            <a:spLocks noChangeShapeType="1"/>
          </p:cNvSpPr>
          <p:nvPr/>
        </p:nvSpPr>
        <p:spPr bwMode="auto">
          <a:xfrm flipV="1">
            <a:off x="22510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3" name="Line 308"/>
          <p:cNvSpPr>
            <a:spLocks noChangeShapeType="1"/>
          </p:cNvSpPr>
          <p:nvPr/>
        </p:nvSpPr>
        <p:spPr bwMode="auto">
          <a:xfrm flipV="1">
            <a:off x="22875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4" name="Line 309"/>
          <p:cNvSpPr>
            <a:spLocks noChangeShapeType="1"/>
          </p:cNvSpPr>
          <p:nvPr/>
        </p:nvSpPr>
        <p:spPr bwMode="auto">
          <a:xfrm flipV="1">
            <a:off x="2324100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5" name="Line 310"/>
          <p:cNvSpPr>
            <a:spLocks noChangeShapeType="1"/>
          </p:cNvSpPr>
          <p:nvPr/>
        </p:nvSpPr>
        <p:spPr bwMode="auto">
          <a:xfrm flipV="1">
            <a:off x="23606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6" name="Line 311"/>
          <p:cNvSpPr>
            <a:spLocks noChangeShapeType="1"/>
          </p:cNvSpPr>
          <p:nvPr/>
        </p:nvSpPr>
        <p:spPr bwMode="auto">
          <a:xfrm flipV="1">
            <a:off x="23971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7" name="Line 312"/>
          <p:cNvSpPr>
            <a:spLocks noChangeShapeType="1"/>
          </p:cNvSpPr>
          <p:nvPr/>
        </p:nvSpPr>
        <p:spPr bwMode="auto">
          <a:xfrm flipV="1">
            <a:off x="24352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08" name="Line 313"/>
          <p:cNvSpPr>
            <a:spLocks noChangeShapeType="1"/>
          </p:cNvSpPr>
          <p:nvPr/>
        </p:nvSpPr>
        <p:spPr bwMode="auto">
          <a:xfrm flipV="1">
            <a:off x="24717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2" name="Line 317"/>
          <p:cNvSpPr>
            <a:spLocks noChangeShapeType="1"/>
          </p:cNvSpPr>
          <p:nvPr/>
        </p:nvSpPr>
        <p:spPr bwMode="auto">
          <a:xfrm flipV="1">
            <a:off x="1219200" y="5016500"/>
            <a:ext cx="1588" cy="42863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3" name="Line 318"/>
          <p:cNvSpPr>
            <a:spLocks noChangeShapeType="1"/>
          </p:cNvSpPr>
          <p:nvPr/>
        </p:nvSpPr>
        <p:spPr bwMode="auto">
          <a:xfrm flipV="1">
            <a:off x="1452563" y="5016500"/>
            <a:ext cx="1587" cy="42863"/>
          </a:xfrm>
          <a:prstGeom prst="line">
            <a:avLst/>
          </a:prstGeom>
          <a:noFill/>
          <a:ln w="381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4" name="Line 319"/>
          <p:cNvSpPr>
            <a:spLocks noChangeShapeType="1"/>
          </p:cNvSpPr>
          <p:nvPr/>
        </p:nvSpPr>
        <p:spPr bwMode="auto">
          <a:xfrm flipV="1">
            <a:off x="14890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5" name="Line 320"/>
          <p:cNvSpPr>
            <a:spLocks noChangeShapeType="1"/>
          </p:cNvSpPr>
          <p:nvPr/>
        </p:nvSpPr>
        <p:spPr bwMode="auto">
          <a:xfrm flipV="1">
            <a:off x="15255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6" name="Line 321"/>
          <p:cNvSpPr>
            <a:spLocks noChangeShapeType="1"/>
          </p:cNvSpPr>
          <p:nvPr/>
        </p:nvSpPr>
        <p:spPr bwMode="auto">
          <a:xfrm flipV="1">
            <a:off x="15636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7" name="Line 322"/>
          <p:cNvSpPr>
            <a:spLocks noChangeShapeType="1"/>
          </p:cNvSpPr>
          <p:nvPr/>
        </p:nvSpPr>
        <p:spPr bwMode="auto">
          <a:xfrm flipV="1">
            <a:off x="16002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8" name="Line 323"/>
          <p:cNvSpPr>
            <a:spLocks noChangeShapeType="1"/>
          </p:cNvSpPr>
          <p:nvPr/>
        </p:nvSpPr>
        <p:spPr bwMode="auto">
          <a:xfrm flipV="1">
            <a:off x="16367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19" name="Line 324"/>
          <p:cNvSpPr>
            <a:spLocks noChangeShapeType="1"/>
          </p:cNvSpPr>
          <p:nvPr/>
        </p:nvSpPr>
        <p:spPr bwMode="auto">
          <a:xfrm flipV="1">
            <a:off x="16732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0" name="Line 325"/>
          <p:cNvSpPr>
            <a:spLocks noChangeShapeType="1"/>
          </p:cNvSpPr>
          <p:nvPr/>
        </p:nvSpPr>
        <p:spPr bwMode="auto">
          <a:xfrm flipV="1">
            <a:off x="17097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1" name="Line 326"/>
          <p:cNvSpPr>
            <a:spLocks noChangeShapeType="1"/>
          </p:cNvSpPr>
          <p:nvPr/>
        </p:nvSpPr>
        <p:spPr bwMode="auto">
          <a:xfrm flipV="1">
            <a:off x="17478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2" name="Line 327"/>
          <p:cNvSpPr>
            <a:spLocks noChangeShapeType="1"/>
          </p:cNvSpPr>
          <p:nvPr/>
        </p:nvSpPr>
        <p:spPr bwMode="auto">
          <a:xfrm flipV="1">
            <a:off x="17843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3" name="Line 328"/>
          <p:cNvSpPr>
            <a:spLocks noChangeShapeType="1"/>
          </p:cNvSpPr>
          <p:nvPr/>
        </p:nvSpPr>
        <p:spPr bwMode="auto">
          <a:xfrm flipV="1">
            <a:off x="1822450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4" name="Line 329"/>
          <p:cNvSpPr>
            <a:spLocks noChangeShapeType="1"/>
          </p:cNvSpPr>
          <p:nvPr/>
        </p:nvSpPr>
        <p:spPr bwMode="auto">
          <a:xfrm flipV="1">
            <a:off x="18573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5" name="Line 330"/>
          <p:cNvSpPr>
            <a:spLocks noChangeShapeType="1"/>
          </p:cNvSpPr>
          <p:nvPr/>
        </p:nvSpPr>
        <p:spPr bwMode="auto">
          <a:xfrm flipV="1">
            <a:off x="18954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6" name="Line 331"/>
          <p:cNvSpPr>
            <a:spLocks noChangeShapeType="1"/>
          </p:cNvSpPr>
          <p:nvPr/>
        </p:nvSpPr>
        <p:spPr bwMode="auto">
          <a:xfrm flipV="1">
            <a:off x="19319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7" name="Line 332"/>
          <p:cNvSpPr>
            <a:spLocks noChangeShapeType="1"/>
          </p:cNvSpPr>
          <p:nvPr/>
        </p:nvSpPr>
        <p:spPr bwMode="auto">
          <a:xfrm flipV="1">
            <a:off x="19685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8" name="Line 333"/>
          <p:cNvSpPr>
            <a:spLocks noChangeShapeType="1"/>
          </p:cNvSpPr>
          <p:nvPr/>
        </p:nvSpPr>
        <p:spPr bwMode="auto">
          <a:xfrm flipV="1">
            <a:off x="20066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29" name="Line 334"/>
          <p:cNvSpPr>
            <a:spLocks noChangeShapeType="1"/>
          </p:cNvSpPr>
          <p:nvPr/>
        </p:nvSpPr>
        <p:spPr bwMode="auto">
          <a:xfrm flipV="1">
            <a:off x="2043113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0" name="Line 335"/>
          <p:cNvSpPr>
            <a:spLocks noChangeShapeType="1"/>
          </p:cNvSpPr>
          <p:nvPr/>
        </p:nvSpPr>
        <p:spPr bwMode="auto">
          <a:xfrm flipV="1">
            <a:off x="20796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1" name="Line 336"/>
          <p:cNvSpPr>
            <a:spLocks noChangeShapeType="1"/>
          </p:cNvSpPr>
          <p:nvPr/>
        </p:nvSpPr>
        <p:spPr bwMode="auto">
          <a:xfrm flipV="1">
            <a:off x="21161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2" name="Line 337"/>
          <p:cNvSpPr>
            <a:spLocks noChangeShapeType="1"/>
          </p:cNvSpPr>
          <p:nvPr/>
        </p:nvSpPr>
        <p:spPr bwMode="auto">
          <a:xfrm flipV="1">
            <a:off x="21526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3" name="Line 338"/>
          <p:cNvSpPr>
            <a:spLocks noChangeShapeType="1"/>
          </p:cNvSpPr>
          <p:nvPr/>
        </p:nvSpPr>
        <p:spPr bwMode="auto">
          <a:xfrm flipV="1">
            <a:off x="21907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4" name="Line 339"/>
          <p:cNvSpPr>
            <a:spLocks noChangeShapeType="1"/>
          </p:cNvSpPr>
          <p:nvPr/>
        </p:nvSpPr>
        <p:spPr bwMode="auto">
          <a:xfrm flipV="1">
            <a:off x="22272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5" name="Line 340"/>
          <p:cNvSpPr>
            <a:spLocks noChangeShapeType="1"/>
          </p:cNvSpPr>
          <p:nvPr/>
        </p:nvSpPr>
        <p:spPr bwMode="auto">
          <a:xfrm flipV="1">
            <a:off x="22733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6" name="Line 341"/>
          <p:cNvSpPr>
            <a:spLocks noChangeShapeType="1"/>
          </p:cNvSpPr>
          <p:nvPr/>
        </p:nvSpPr>
        <p:spPr bwMode="auto">
          <a:xfrm flipV="1">
            <a:off x="23114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7" name="Line 342"/>
          <p:cNvSpPr>
            <a:spLocks noChangeShapeType="1"/>
          </p:cNvSpPr>
          <p:nvPr/>
        </p:nvSpPr>
        <p:spPr bwMode="auto">
          <a:xfrm flipV="1">
            <a:off x="2347913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8" name="Line 343"/>
          <p:cNvSpPr>
            <a:spLocks noChangeShapeType="1"/>
          </p:cNvSpPr>
          <p:nvPr/>
        </p:nvSpPr>
        <p:spPr bwMode="auto">
          <a:xfrm flipV="1">
            <a:off x="23828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39" name="Line 344"/>
          <p:cNvSpPr>
            <a:spLocks noChangeShapeType="1"/>
          </p:cNvSpPr>
          <p:nvPr/>
        </p:nvSpPr>
        <p:spPr bwMode="auto">
          <a:xfrm flipV="1">
            <a:off x="24209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0" name="Line 345"/>
          <p:cNvSpPr>
            <a:spLocks noChangeShapeType="1"/>
          </p:cNvSpPr>
          <p:nvPr/>
        </p:nvSpPr>
        <p:spPr bwMode="auto">
          <a:xfrm flipV="1">
            <a:off x="24574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1" name="Line 346"/>
          <p:cNvSpPr>
            <a:spLocks noChangeShapeType="1"/>
          </p:cNvSpPr>
          <p:nvPr/>
        </p:nvSpPr>
        <p:spPr bwMode="auto">
          <a:xfrm flipV="1">
            <a:off x="24955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2" name="Line 347"/>
          <p:cNvSpPr>
            <a:spLocks noChangeShapeType="1"/>
          </p:cNvSpPr>
          <p:nvPr/>
        </p:nvSpPr>
        <p:spPr bwMode="auto">
          <a:xfrm flipV="1">
            <a:off x="25320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3" name="Line 348"/>
          <p:cNvSpPr>
            <a:spLocks noChangeShapeType="1"/>
          </p:cNvSpPr>
          <p:nvPr/>
        </p:nvSpPr>
        <p:spPr bwMode="auto">
          <a:xfrm flipV="1">
            <a:off x="2568575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4" name="Line 349"/>
          <p:cNvSpPr>
            <a:spLocks noChangeShapeType="1"/>
          </p:cNvSpPr>
          <p:nvPr/>
        </p:nvSpPr>
        <p:spPr bwMode="auto">
          <a:xfrm flipV="1">
            <a:off x="26050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5" name="Line 350"/>
          <p:cNvSpPr>
            <a:spLocks noChangeShapeType="1"/>
          </p:cNvSpPr>
          <p:nvPr/>
        </p:nvSpPr>
        <p:spPr bwMode="auto">
          <a:xfrm flipV="1">
            <a:off x="26416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6" name="Line 351"/>
          <p:cNvSpPr>
            <a:spLocks noChangeShapeType="1"/>
          </p:cNvSpPr>
          <p:nvPr/>
        </p:nvSpPr>
        <p:spPr bwMode="auto">
          <a:xfrm flipV="1">
            <a:off x="26797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7" name="Line 352"/>
          <p:cNvSpPr>
            <a:spLocks noChangeShapeType="1"/>
          </p:cNvSpPr>
          <p:nvPr/>
        </p:nvSpPr>
        <p:spPr bwMode="auto">
          <a:xfrm flipV="1">
            <a:off x="27162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8" name="Line 353"/>
          <p:cNvSpPr>
            <a:spLocks noChangeShapeType="1"/>
          </p:cNvSpPr>
          <p:nvPr/>
        </p:nvSpPr>
        <p:spPr bwMode="auto">
          <a:xfrm flipV="1">
            <a:off x="27543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49" name="Line 354"/>
          <p:cNvSpPr>
            <a:spLocks noChangeShapeType="1"/>
          </p:cNvSpPr>
          <p:nvPr/>
        </p:nvSpPr>
        <p:spPr bwMode="auto">
          <a:xfrm flipV="1">
            <a:off x="27892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0" name="Line 355"/>
          <p:cNvSpPr>
            <a:spLocks noChangeShapeType="1"/>
          </p:cNvSpPr>
          <p:nvPr/>
        </p:nvSpPr>
        <p:spPr bwMode="auto">
          <a:xfrm flipV="1">
            <a:off x="28257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1" name="Line 356"/>
          <p:cNvSpPr>
            <a:spLocks noChangeShapeType="1"/>
          </p:cNvSpPr>
          <p:nvPr/>
        </p:nvSpPr>
        <p:spPr bwMode="auto">
          <a:xfrm flipV="1">
            <a:off x="28638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2" name="Line 357"/>
          <p:cNvSpPr>
            <a:spLocks noChangeShapeType="1"/>
          </p:cNvSpPr>
          <p:nvPr/>
        </p:nvSpPr>
        <p:spPr bwMode="auto">
          <a:xfrm flipV="1">
            <a:off x="29003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3" name="Line 358"/>
          <p:cNvSpPr>
            <a:spLocks noChangeShapeType="1"/>
          </p:cNvSpPr>
          <p:nvPr/>
        </p:nvSpPr>
        <p:spPr bwMode="auto">
          <a:xfrm flipV="1">
            <a:off x="29384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4" name="Line 359"/>
          <p:cNvSpPr>
            <a:spLocks noChangeShapeType="1"/>
          </p:cNvSpPr>
          <p:nvPr/>
        </p:nvSpPr>
        <p:spPr bwMode="auto">
          <a:xfrm flipV="1">
            <a:off x="29749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5" name="Line 360"/>
          <p:cNvSpPr>
            <a:spLocks noChangeShapeType="1"/>
          </p:cNvSpPr>
          <p:nvPr/>
        </p:nvSpPr>
        <p:spPr bwMode="auto">
          <a:xfrm flipV="1">
            <a:off x="30099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6" name="Line 361"/>
          <p:cNvSpPr>
            <a:spLocks noChangeShapeType="1"/>
          </p:cNvSpPr>
          <p:nvPr/>
        </p:nvSpPr>
        <p:spPr bwMode="auto">
          <a:xfrm flipV="1">
            <a:off x="30480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7" name="Line 362"/>
          <p:cNvSpPr>
            <a:spLocks noChangeShapeType="1"/>
          </p:cNvSpPr>
          <p:nvPr/>
        </p:nvSpPr>
        <p:spPr bwMode="auto">
          <a:xfrm flipV="1">
            <a:off x="30845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8" name="Line 363"/>
          <p:cNvSpPr>
            <a:spLocks noChangeShapeType="1"/>
          </p:cNvSpPr>
          <p:nvPr/>
        </p:nvSpPr>
        <p:spPr bwMode="auto">
          <a:xfrm flipV="1">
            <a:off x="31305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59" name="Line 364"/>
          <p:cNvSpPr>
            <a:spLocks noChangeShapeType="1"/>
          </p:cNvSpPr>
          <p:nvPr/>
        </p:nvSpPr>
        <p:spPr bwMode="auto">
          <a:xfrm flipV="1">
            <a:off x="31686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0" name="Line 365"/>
          <p:cNvSpPr>
            <a:spLocks noChangeShapeType="1"/>
          </p:cNvSpPr>
          <p:nvPr/>
        </p:nvSpPr>
        <p:spPr bwMode="auto">
          <a:xfrm flipV="1">
            <a:off x="32051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1" name="Line 366"/>
          <p:cNvSpPr>
            <a:spLocks noChangeShapeType="1"/>
          </p:cNvSpPr>
          <p:nvPr/>
        </p:nvSpPr>
        <p:spPr bwMode="auto">
          <a:xfrm flipV="1">
            <a:off x="32416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2" name="Line 367"/>
          <p:cNvSpPr>
            <a:spLocks noChangeShapeType="1"/>
          </p:cNvSpPr>
          <p:nvPr/>
        </p:nvSpPr>
        <p:spPr bwMode="auto">
          <a:xfrm flipV="1">
            <a:off x="32797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3" name="Line 368"/>
          <p:cNvSpPr>
            <a:spLocks noChangeShapeType="1"/>
          </p:cNvSpPr>
          <p:nvPr/>
        </p:nvSpPr>
        <p:spPr bwMode="auto">
          <a:xfrm flipV="1">
            <a:off x="33147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4" name="Line 369"/>
          <p:cNvSpPr>
            <a:spLocks noChangeShapeType="1"/>
          </p:cNvSpPr>
          <p:nvPr/>
        </p:nvSpPr>
        <p:spPr bwMode="auto">
          <a:xfrm flipV="1">
            <a:off x="33528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5" name="Line 370"/>
          <p:cNvSpPr>
            <a:spLocks noChangeShapeType="1"/>
          </p:cNvSpPr>
          <p:nvPr/>
        </p:nvSpPr>
        <p:spPr bwMode="auto">
          <a:xfrm flipV="1">
            <a:off x="33893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6" name="Line 371"/>
          <p:cNvSpPr>
            <a:spLocks noChangeShapeType="1"/>
          </p:cNvSpPr>
          <p:nvPr/>
        </p:nvSpPr>
        <p:spPr bwMode="auto">
          <a:xfrm flipV="1">
            <a:off x="34258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7" name="Line 372"/>
          <p:cNvSpPr>
            <a:spLocks noChangeShapeType="1"/>
          </p:cNvSpPr>
          <p:nvPr/>
        </p:nvSpPr>
        <p:spPr bwMode="auto">
          <a:xfrm flipV="1">
            <a:off x="34639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8" name="Line 373"/>
          <p:cNvSpPr>
            <a:spLocks noChangeShapeType="1"/>
          </p:cNvSpPr>
          <p:nvPr/>
        </p:nvSpPr>
        <p:spPr bwMode="auto">
          <a:xfrm flipV="1">
            <a:off x="35004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69" name="Line 374"/>
          <p:cNvSpPr>
            <a:spLocks noChangeShapeType="1"/>
          </p:cNvSpPr>
          <p:nvPr/>
        </p:nvSpPr>
        <p:spPr bwMode="auto">
          <a:xfrm flipV="1">
            <a:off x="35369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0" name="Line 375"/>
          <p:cNvSpPr>
            <a:spLocks noChangeShapeType="1"/>
          </p:cNvSpPr>
          <p:nvPr/>
        </p:nvSpPr>
        <p:spPr bwMode="auto">
          <a:xfrm flipV="1">
            <a:off x="35734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1" name="Line 376"/>
          <p:cNvSpPr>
            <a:spLocks noChangeShapeType="1"/>
          </p:cNvSpPr>
          <p:nvPr/>
        </p:nvSpPr>
        <p:spPr bwMode="auto">
          <a:xfrm flipV="1">
            <a:off x="36115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2" name="Line 377"/>
          <p:cNvSpPr>
            <a:spLocks noChangeShapeType="1"/>
          </p:cNvSpPr>
          <p:nvPr/>
        </p:nvSpPr>
        <p:spPr bwMode="auto">
          <a:xfrm flipV="1">
            <a:off x="36480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3" name="Line 378"/>
          <p:cNvSpPr>
            <a:spLocks noChangeShapeType="1"/>
          </p:cNvSpPr>
          <p:nvPr/>
        </p:nvSpPr>
        <p:spPr bwMode="auto">
          <a:xfrm flipV="1">
            <a:off x="36845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4" name="Line 379"/>
          <p:cNvSpPr>
            <a:spLocks noChangeShapeType="1"/>
          </p:cNvSpPr>
          <p:nvPr/>
        </p:nvSpPr>
        <p:spPr bwMode="auto">
          <a:xfrm flipV="1">
            <a:off x="37211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5" name="Line 380"/>
          <p:cNvSpPr>
            <a:spLocks noChangeShapeType="1"/>
          </p:cNvSpPr>
          <p:nvPr/>
        </p:nvSpPr>
        <p:spPr bwMode="auto">
          <a:xfrm flipV="1">
            <a:off x="37576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6" name="Line 381"/>
          <p:cNvSpPr>
            <a:spLocks noChangeShapeType="1"/>
          </p:cNvSpPr>
          <p:nvPr/>
        </p:nvSpPr>
        <p:spPr bwMode="auto">
          <a:xfrm flipV="1">
            <a:off x="37957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7" name="Line 382"/>
          <p:cNvSpPr>
            <a:spLocks noChangeShapeType="1"/>
          </p:cNvSpPr>
          <p:nvPr/>
        </p:nvSpPr>
        <p:spPr bwMode="auto">
          <a:xfrm flipV="1">
            <a:off x="38322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8" name="Line 383"/>
          <p:cNvSpPr>
            <a:spLocks noChangeShapeType="1"/>
          </p:cNvSpPr>
          <p:nvPr/>
        </p:nvSpPr>
        <p:spPr bwMode="auto">
          <a:xfrm flipV="1">
            <a:off x="38687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79" name="Line 384"/>
          <p:cNvSpPr>
            <a:spLocks noChangeShapeType="1"/>
          </p:cNvSpPr>
          <p:nvPr/>
        </p:nvSpPr>
        <p:spPr bwMode="auto">
          <a:xfrm flipV="1">
            <a:off x="39068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0" name="Line 385"/>
          <p:cNvSpPr>
            <a:spLocks noChangeShapeType="1"/>
          </p:cNvSpPr>
          <p:nvPr/>
        </p:nvSpPr>
        <p:spPr bwMode="auto">
          <a:xfrm flipV="1">
            <a:off x="39528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1" name="Line 386"/>
          <p:cNvSpPr>
            <a:spLocks noChangeShapeType="1"/>
          </p:cNvSpPr>
          <p:nvPr/>
        </p:nvSpPr>
        <p:spPr bwMode="auto">
          <a:xfrm flipV="1">
            <a:off x="39893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2" name="Line 387"/>
          <p:cNvSpPr>
            <a:spLocks noChangeShapeType="1"/>
          </p:cNvSpPr>
          <p:nvPr/>
        </p:nvSpPr>
        <p:spPr bwMode="auto">
          <a:xfrm flipV="1">
            <a:off x="40259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3" name="Line 388"/>
          <p:cNvSpPr>
            <a:spLocks noChangeShapeType="1"/>
          </p:cNvSpPr>
          <p:nvPr/>
        </p:nvSpPr>
        <p:spPr bwMode="auto">
          <a:xfrm flipV="1">
            <a:off x="40624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4" name="Line 389"/>
          <p:cNvSpPr>
            <a:spLocks noChangeShapeType="1"/>
          </p:cNvSpPr>
          <p:nvPr/>
        </p:nvSpPr>
        <p:spPr bwMode="auto">
          <a:xfrm flipV="1">
            <a:off x="40989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5" name="Line 390"/>
          <p:cNvSpPr>
            <a:spLocks noChangeShapeType="1"/>
          </p:cNvSpPr>
          <p:nvPr/>
        </p:nvSpPr>
        <p:spPr bwMode="auto">
          <a:xfrm flipV="1">
            <a:off x="41370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6" name="Line 391"/>
          <p:cNvSpPr>
            <a:spLocks noChangeShapeType="1"/>
          </p:cNvSpPr>
          <p:nvPr/>
        </p:nvSpPr>
        <p:spPr bwMode="auto">
          <a:xfrm flipV="1">
            <a:off x="41735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7" name="Line 392"/>
          <p:cNvSpPr>
            <a:spLocks noChangeShapeType="1"/>
          </p:cNvSpPr>
          <p:nvPr/>
        </p:nvSpPr>
        <p:spPr bwMode="auto">
          <a:xfrm flipV="1">
            <a:off x="42116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8" name="Line 393"/>
          <p:cNvSpPr>
            <a:spLocks noChangeShapeType="1"/>
          </p:cNvSpPr>
          <p:nvPr/>
        </p:nvSpPr>
        <p:spPr bwMode="auto">
          <a:xfrm flipV="1">
            <a:off x="42465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89" name="Line 394"/>
          <p:cNvSpPr>
            <a:spLocks noChangeShapeType="1"/>
          </p:cNvSpPr>
          <p:nvPr/>
        </p:nvSpPr>
        <p:spPr bwMode="auto">
          <a:xfrm flipV="1">
            <a:off x="87614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0" name="Line 395"/>
          <p:cNvSpPr>
            <a:spLocks noChangeShapeType="1"/>
          </p:cNvSpPr>
          <p:nvPr/>
        </p:nvSpPr>
        <p:spPr bwMode="auto">
          <a:xfrm flipV="1">
            <a:off x="55340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1" name="Line 396"/>
          <p:cNvSpPr>
            <a:spLocks noChangeShapeType="1"/>
          </p:cNvSpPr>
          <p:nvPr/>
        </p:nvSpPr>
        <p:spPr bwMode="auto">
          <a:xfrm flipV="1">
            <a:off x="55705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2" name="Line 397"/>
          <p:cNvSpPr>
            <a:spLocks noChangeShapeType="1"/>
          </p:cNvSpPr>
          <p:nvPr/>
        </p:nvSpPr>
        <p:spPr bwMode="auto">
          <a:xfrm flipV="1">
            <a:off x="56086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3" name="Line 398"/>
          <p:cNvSpPr>
            <a:spLocks noChangeShapeType="1"/>
          </p:cNvSpPr>
          <p:nvPr/>
        </p:nvSpPr>
        <p:spPr bwMode="auto">
          <a:xfrm flipV="1">
            <a:off x="56451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4" name="Line 399"/>
          <p:cNvSpPr>
            <a:spLocks noChangeShapeType="1"/>
          </p:cNvSpPr>
          <p:nvPr/>
        </p:nvSpPr>
        <p:spPr bwMode="auto">
          <a:xfrm flipV="1">
            <a:off x="56816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5" name="Line 400"/>
          <p:cNvSpPr>
            <a:spLocks noChangeShapeType="1"/>
          </p:cNvSpPr>
          <p:nvPr/>
        </p:nvSpPr>
        <p:spPr bwMode="auto">
          <a:xfrm flipV="1">
            <a:off x="57181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6" name="Line 401"/>
          <p:cNvSpPr>
            <a:spLocks noChangeShapeType="1"/>
          </p:cNvSpPr>
          <p:nvPr/>
        </p:nvSpPr>
        <p:spPr bwMode="auto">
          <a:xfrm flipV="1">
            <a:off x="57546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7" name="Line 402"/>
          <p:cNvSpPr>
            <a:spLocks noChangeShapeType="1"/>
          </p:cNvSpPr>
          <p:nvPr/>
        </p:nvSpPr>
        <p:spPr bwMode="auto">
          <a:xfrm flipV="1">
            <a:off x="57927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8" name="Line 403"/>
          <p:cNvSpPr>
            <a:spLocks noChangeShapeType="1"/>
          </p:cNvSpPr>
          <p:nvPr/>
        </p:nvSpPr>
        <p:spPr bwMode="auto">
          <a:xfrm flipV="1">
            <a:off x="58293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99" name="Line 404"/>
          <p:cNvSpPr>
            <a:spLocks noChangeShapeType="1"/>
          </p:cNvSpPr>
          <p:nvPr/>
        </p:nvSpPr>
        <p:spPr bwMode="auto">
          <a:xfrm flipV="1">
            <a:off x="5867400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0" name="Line 405"/>
          <p:cNvSpPr>
            <a:spLocks noChangeShapeType="1"/>
          </p:cNvSpPr>
          <p:nvPr/>
        </p:nvSpPr>
        <p:spPr bwMode="auto">
          <a:xfrm flipV="1">
            <a:off x="59023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1" name="Line 406"/>
          <p:cNvSpPr>
            <a:spLocks noChangeShapeType="1"/>
          </p:cNvSpPr>
          <p:nvPr/>
        </p:nvSpPr>
        <p:spPr bwMode="auto">
          <a:xfrm flipV="1">
            <a:off x="59388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2" name="Line 407"/>
          <p:cNvSpPr>
            <a:spLocks noChangeShapeType="1"/>
          </p:cNvSpPr>
          <p:nvPr/>
        </p:nvSpPr>
        <p:spPr bwMode="auto">
          <a:xfrm flipV="1">
            <a:off x="5986463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3" name="Line 408"/>
          <p:cNvSpPr>
            <a:spLocks noChangeShapeType="1"/>
          </p:cNvSpPr>
          <p:nvPr/>
        </p:nvSpPr>
        <p:spPr bwMode="auto">
          <a:xfrm flipV="1">
            <a:off x="60229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4" name="Line 409"/>
          <p:cNvSpPr>
            <a:spLocks noChangeShapeType="1"/>
          </p:cNvSpPr>
          <p:nvPr/>
        </p:nvSpPr>
        <p:spPr bwMode="auto">
          <a:xfrm flipV="1">
            <a:off x="60594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5" name="Line 410"/>
          <p:cNvSpPr>
            <a:spLocks noChangeShapeType="1"/>
          </p:cNvSpPr>
          <p:nvPr/>
        </p:nvSpPr>
        <p:spPr bwMode="auto">
          <a:xfrm flipV="1">
            <a:off x="60960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6" name="Line 411"/>
          <p:cNvSpPr>
            <a:spLocks noChangeShapeType="1"/>
          </p:cNvSpPr>
          <p:nvPr/>
        </p:nvSpPr>
        <p:spPr bwMode="auto">
          <a:xfrm flipV="1">
            <a:off x="61341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7" name="Line 412"/>
          <p:cNvSpPr>
            <a:spLocks noChangeShapeType="1"/>
          </p:cNvSpPr>
          <p:nvPr/>
        </p:nvSpPr>
        <p:spPr bwMode="auto">
          <a:xfrm flipV="1">
            <a:off x="61706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8" name="Line 413"/>
          <p:cNvSpPr>
            <a:spLocks noChangeShapeType="1"/>
          </p:cNvSpPr>
          <p:nvPr/>
        </p:nvSpPr>
        <p:spPr bwMode="auto">
          <a:xfrm flipV="1">
            <a:off x="62071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09" name="Line 414"/>
          <p:cNvSpPr>
            <a:spLocks noChangeShapeType="1"/>
          </p:cNvSpPr>
          <p:nvPr/>
        </p:nvSpPr>
        <p:spPr bwMode="auto">
          <a:xfrm flipV="1">
            <a:off x="62436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0" name="Line 415"/>
          <p:cNvSpPr>
            <a:spLocks noChangeShapeType="1"/>
          </p:cNvSpPr>
          <p:nvPr/>
        </p:nvSpPr>
        <p:spPr bwMode="auto">
          <a:xfrm flipV="1">
            <a:off x="62817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1" name="Line 416"/>
          <p:cNvSpPr>
            <a:spLocks noChangeShapeType="1"/>
          </p:cNvSpPr>
          <p:nvPr/>
        </p:nvSpPr>
        <p:spPr bwMode="auto">
          <a:xfrm flipV="1">
            <a:off x="63182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2" name="Line 417"/>
          <p:cNvSpPr>
            <a:spLocks noChangeShapeType="1"/>
          </p:cNvSpPr>
          <p:nvPr/>
        </p:nvSpPr>
        <p:spPr bwMode="auto">
          <a:xfrm flipV="1">
            <a:off x="63547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3" name="Line 418"/>
          <p:cNvSpPr>
            <a:spLocks noChangeShapeType="1"/>
          </p:cNvSpPr>
          <p:nvPr/>
        </p:nvSpPr>
        <p:spPr bwMode="auto">
          <a:xfrm flipV="1">
            <a:off x="6392863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4" name="Line 419"/>
          <p:cNvSpPr>
            <a:spLocks noChangeShapeType="1"/>
          </p:cNvSpPr>
          <p:nvPr/>
        </p:nvSpPr>
        <p:spPr bwMode="auto">
          <a:xfrm flipV="1">
            <a:off x="64277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5" name="Line 420"/>
          <p:cNvSpPr>
            <a:spLocks noChangeShapeType="1"/>
          </p:cNvSpPr>
          <p:nvPr/>
        </p:nvSpPr>
        <p:spPr bwMode="auto">
          <a:xfrm flipV="1">
            <a:off x="64658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6" name="Line 421"/>
          <p:cNvSpPr>
            <a:spLocks noChangeShapeType="1"/>
          </p:cNvSpPr>
          <p:nvPr/>
        </p:nvSpPr>
        <p:spPr bwMode="auto">
          <a:xfrm flipV="1">
            <a:off x="65024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7" name="Line 422"/>
          <p:cNvSpPr>
            <a:spLocks noChangeShapeType="1"/>
          </p:cNvSpPr>
          <p:nvPr/>
        </p:nvSpPr>
        <p:spPr bwMode="auto">
          <a:xfrm flipV="1">
            <a:off x="65405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8" name="Line 423"/>
          <p:cNvSpPr>
            <a:spLocks noChangeShapeType="1"/>
          </p:cNvSpPr>
          <p:nvPr/>
        </p:nvSpPr>
        <p:spPr bwMode="auto">
          <a:xfrm flipV="1">
            <a:off x="65770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19" name="Line 424"/>
          <p:cNvSpPr>
            <a:spLocks noChangeShapeType="1"/>
          </p:cNvSpPr>
          <p:nvPr/>
        </p:nvSpPr>
        <p:spPr bwMode="auto">
          <a:xfrm flipV="1">
            <a:off x="6613525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0" name="Line 425"/>
          <p:cNvSpPr>
            <a:spLocks noChangeShapeType="1"/>
          </p:cNvSpPr>
          <p:nvPr/>
        </p:nvSpPr>
        <p:spPr bwMode="auto">
          <a:xfrm flipV="1">
            <a:off x="66500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1" name="Line 426"/>
          <p:cNvSpPr>
            <a:spLocks noChangeShapeType="1"/>
          </p:cNvSpPr>
          <p:nvPr/>
        </p:nvSpPr>
        <p:spPr bwMode="auto">
          <a:xfrm flipV="1">
            <a:off x="66865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2" name="Line 427"/>
          <p:cNvSpPr>
            <a:spLocks noChangeShapeType="1"/>
          </p:cNvSpPr>
          <p:nvPr/>
        </p:nvSpPr>
        <p:spPr bwMode="auto">
          <a:xfrm flipV="1">
            <a:off x="67246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3" name="Line 428"/>
          <p:cNvSpPr>
            <a:spLocks noChangeShapeType="1"/>
          </p:cNvSpPr>
          <p:nvPr/>
        </p:nvSpPr>
        <p:spPr bwMode="auto">
          <a:xfrm flipV="1">
            <a:off x="67611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4" name="Line 429"/>
          <p:cNvSpPr>
            <a:spLocks noChangeShapeType="1"/>
          </p:cNvSpPr>
          <p:nvPr/>
        </p:nvSpPr>
        <p:spPr bwMode="auto">
          <a:xfrm flipV="1">
            <a:off x="67976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5" name="Line 430"/>
          <p:cNvSpPr>
            <a:spLocks noChangeShapeType="1"/>
          </p:cNvSpPr>
          <p:nvPr/>
        </p:nvSpPr>
        <p:spPr bwMode="auto">
          <a:xfrm flipV="1">
            <a:off x="68437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6" name="Line 431"/>
          <p:cNvSpPr>
            <a:spLocks noChangeShapeType="1"/>
          </p:cNvSpPr>
          <p:nvPr/>
        </p:nvSpPr>
        <p:spPr bwMode="auto">
          <a:xfrm flipV="1">
            <a:off x="68818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7" name="Line 432"/>
          <p:cNvSpPr>
            <a:spLocks noChangeShapeType="1"/>
          </p:cNvSpPr>
          <p:nvPr/>
        </p:nvSpPr>
        <p:spPr bwMode="auto">
          <a:xfrm flipV="1">
            <a:off x="6918325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8" name="Line 433"/>
          <p:cNvSpPr>
            <a:spLocks noChangeShapeType="1"/>
          </p:cNvSpPr>
          <p:nvPr/>
        </p:nvSpPr>
        <p:spPr bwMode="auto">
          <a:xfrm flipV="1">
            <a:off x="69532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29" name="Line 434"/>
          <p:cNvSpPr>
            <a:spLocks noChangeShapeType="1"/>
          </p:cNvSpPr>
          <p:nvPr/>
        </p:nvSpPr>
        <p:spPr bwMode="auto">
          <a:xfrm flipV="1">
            <a:off x="69913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0" name="Line 435"/>
          <p:cNvSpPr>
            <a:spLocks noChangeShapeType="1"/>
          </p:cNvSpPr>
          <p:nvPr/>
        </p:nvSpPr>
        <p:spPr bwMode="auto">
          <a:xfrm flipV="1">
            <a:off x="70278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1" name="Line 436"/>
          <p:cNvSpPr>
            <a:spLocks noChangeShapeType="1"/>
          </p:cNvSpPr>
          <p:nvPr/>
        </p:nvSpPr>
        <p:spPr bwMode="auto">
          <a:xfrm flipV="1">
            <a:off x="70659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2" name="Line 437"/>
          <p:cNvSpPr>
            <a:spLocks noChangeShapeType="1"/>
          </p:cNvSpPr>
          <p:nvPr/>
        </p:nvSpPr>
        <p:spPr bwMode="auto">
          <a:xfrm flipV="1">
            <a:off x="71024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3" name="Line 438"/>
          <p:cNvSpPr>
            <a:spLocks noChangeShapeType="1"/>
          </p:cNvSpPr>
          <p:nvPr/>
        </p:nvSpPr>
        <p:spPr bwMode="auto">
          <a:xfrm flipV="1">
            <a:off x="71389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4" name="Line 439"/>
          <p:cNvSpPr>
            <a:spLocks noChangeShapeType="1"/>
          </p:cNvSpPr>
          <p:nvPr/>
        </p:nvSpPr>
        <p:spPr bwMode="auto">
          <a:xfrm flipV="1">
            <a:off x="71755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5" name="Line 440"/>
          <p:cNvSpPr>
            <a:spLocks noChangeShapeType="1"/>
          </p:cNvSpPr>
          <p:nvPr/>
        </p:nvSpPr>
        <p:spPr bwMode="auto">
          <a:xfrm flipV="1">
            <a:off x="72120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6" name="Line 441"/>
          <p:cNvSpPr>
            <a:spLocks noChangeShapeType="1"/>
          </p:cNvSpPr>
          <p:nvPr/>
        </p:nvSpPr>
        <p:spPr bwMode="auto">
          <a:xfrm flipV="1">
            <a:off x="72501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7" name="Line 442"/>
          <p:cNvSpPr>
            <a:spLocks noChangeShapeType="1"/>
          </p:cNvSpPr>
          <p:nvPr/>
        </p:nvSpPr>
        <p:spPr bwMode="auto">
          <a:xfrm flipV="1">
            <a:off x="72866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8" name="Line 443"/>
          <p:cNvSpPr>
            <a:spLocks noChangeShapeType="1"/>
          </p:cNvSpPr>
          <p:nvPr/>
        </p:nvSpPr>
        <p:spPr bwMode="auto">
          <a:xfrm flipV="1">
            <a:off x="7324725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39" name="Line 444"/>
          <p:cNvSpPr>
            <a:spLocks noChangeShapeType="1"/>
          </p:cNvSpPr>
          <p:nvPr/>
        </p:nvSpPr>
        <p:spPr bwMode="auto">
          <a:xfrm flipV="1">
            <a:off x="73596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0" name="Line 445"/>
          <p:cNvSpPr>
            <a:spLocks noChangeShapeType="1"/>
          </p:cNvSpPr>
          <p:nvPr/>
        </p:nvSpPr>
        <p:spPr bwMode="auto">
          <a:xfrm flipV="1">
            <a:off x="73961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1" name="Line 446"/>
          <p:cNvSpPr>
            <a:spLocks noChangeShapeType="1"/>
          </p:cNvSpPr>
          <p:nvPr/>
        </p:nvSpPr>
        <p:spPr bwMode="auto">
          <a:xfrm flipV="1">
            <a:off x="74342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2" name="Line 447"/>
          <p:cNvSpPr>
            <a:spLocks noChangeShapeType="1"/>
          </p:cNvSpPr>
          <p:nvPr/>
        </p:nvSpPr>
        <p:spPr bwMode="auto">
          <a:xfrm flipV="1">
            <a:off x="74707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3" name="Line 448"/>
          <p:cNvSpPr>
            <a:spLocks noChangeShapeType="1"/>
          </p:cNvSpPr>
          <p:nvPr/>
        </p:nvSpPr>
        <p:spPr bwMode="auto">
          <a:xfrm flipV="1">
            <a:off x="75088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4" name="Line 449"/>
          <p:cNvSpPr>
            <a:spLocks noChangeShapeType="1"/>
          </p:cNvSpPr>
          <p:nvPr/>
        </p:nvSpPr>
        <p:spPr bwMode="auto">
          <a:xfrm flipV="1">
            <a:off x="7545388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5" name="Line 450"/>
          <p:cNvSpPr>
            <a:spLocks noChangeShapeType="1"/>
          </p:cNvSpPr>
          <p:nvPr/>
        </p:nvSpPr>
        <p:spPr bwMode="auto">
          <a:xfrm flipV="1">
            <a:off x="75819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6" name="Line 451"/>
          <p:cNvSpPr>
            <a:spLocks noChangeShapeType="1"/>
          </p:cNvSpPr>
          <p:nvPr/>
        </p:nvSpPr>
        <p:spPr bwMode="auto">
          <a:xfrm flipV="1">
            <a:off x="76184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7" name="Line 452"/>
          <p:cNvSpPr>
            <a:spLocks noChangeShapeType="1"/>
          </p:cNvSpPr>
          <p:nvPr/>
        </p:nvSpPr>
        <p:spPr bwMode="auto">
          <a:xfrm flipV="1">
            <a:off x="76644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8" name="Line 453"/>
          <p:cNvSpPr>
            <a:spLocks noChangeShapeType="1"/>
          </p:cNvSpPr>
          <p:nvPr/>
        </p:nvSpPr>
        <p:spPr bwMode="auto">
          <a:xfrm flipV="1">
            <a:off x="77009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49" name="Line 454"/>
          <p:cNvSpPr>
            <a:spLocks noChangeShapeType="1"/>
          </p:cNvSpPr>
          <p:nvPr/>
        </p:nvSpPr>
        <p:spPr bwMode="auto">
          <a:xfrm flipV="1">
            <a:off x="77390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0" name="Line 455"/>
          <p:cNvSpPr>
            <a:spLocks noChangeShapeType="1"/>
          </p:cNvSpPr>
          <p:nvPr/>
        </p:nvSpPr>
        <p:spPr bwMode="auto">
          <a:xfrm flipV="1">
            <a:off x="77755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1" name="Line 456"/>
          <p:cNvSpPr>
            <a:spLocks noChangeShapeType="1"/>
          </p:cNvSpPr>
          <p:nvPr/>
        </p:nvSpPr>
        <p:spPr bwMode="auto">
          <a:xfrm flipV="1">
            <a:off x="78120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2" name="Line 457"/>
          <p:cNvSpPr>
            <a:spLocks noChangeShapeType="1"/>
          </p:cNvSpPr>
          <p:nvPr/>
        </p:nvSpPr>
        <p:spPr bwMode="auto">
          <a:xfrm flipV="1">
            <a:off x="7850188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3" name="Line 458"/>
          <p:cNvSpPr>
            <a:spLocks noChangeShapeType="1"/>
          </p:cNvSpPr>
          <p:nvPr/>
        </p:nvSpPr>
        <p:spPr bwMode="auto">
          <a:xfrm flipV="1">
            <a:off x="78851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4" name="Line 459"/>
          <p:cNvSpPr>
            <a:spLocks noChangeShapeType="1"/>
          </p:cNvSpPr>
          <p:nvPr/>
        </p:nvSpPr>
        <p:spPr bwMode="auto">
          <a:xfrm flipV="1">
            <a:off x="79232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5" name="Line 460"/>
          <p:cNvSpPr>
            <a:spLocks noChangeShapeType="1"/>
          </p:cNvSpPr>
          <p:nvPr/>
        </p:nvSpPr>
        <p:spPr bwMode="auto">
          <a:xfrm flipV="1">
            <a:off x="79597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6" name="Line 461"/>
          <p:cNvSpPr>
            <a:spLocks noChangeShapeType="1"/>
          </p:cNvSpPr>
          <p:nvPr/>
        </p:nvSpPr>
        <p:spPr bwMode="auto">
          <a:xfrm flipV="1">
            <a:off x="79978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7" name="Line 462"/>
          <p:cNvSpPr>
            <a:spLocks noChangeShapeType="1"/>
          </p:cNvSpPr>
          <p:nvPr/>
        </p:nvSpPr>
        <p:spPr bwMode="auto">
          <a:xfrm flipV="1">
            <a:off x="80343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8" name="Line 463"/>
          <p:cNvSpPr>
            <a:spLocks noChangeShapeType="1"/>
          </p:cNvSpPr>
          <p:nvPr/>
        </p:nvSpPr>
        <p:spPr bwMode="auto">
          <a:xfrm flipV="1">
            <a:off x="8070850" y="5016500"/>
            <a:ext cx="0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59" name="Line 464"/>
          <p:cNvSpPr>
            <a:spLocks noChangeShapeType="1"/>
          </p:cNvSpPr>
          <p:nvPr/>
        </p:nvSpPr>
        <p:spPr bwMode="auto">
          <a:xfrm flipV="1">
            <a:off x="810736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0" name="Line 465"/>
          <p:cNvSpPr>
            <a:spLocks noChangeShapeType="1"/>
          </p:cNvSpPr>
          <p:nvPr/>
        </p:nvSpPr>
        <p:spPr bwMode="auto">
          <a:xfrm flipV="1">
            <a:off x="81438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1" name="Line 466"/>
          <p:cNvSpPr>
            <a:spLocks noChangeShapeType="1"/>
          </p:cNvSpPr>
          <p:nvPr/>
        </p:nvSpPr>
        <p:spPr bwMode="auto">
          <a:xfrm flipV="1">
            <a:off x="81819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2" name="Line 467"/>
          <p:cNvSpPr>
            <a:spLocks noChangeShapeType="1"/>
          </p:cNvSpPr>
          <p:nvPr/>
        </p:nvSpPr>
        <p:spPr bwMode="auto">
          <a:xfrm flipV="1">
            <a:off x="82184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3" name="Line 468"/>
          <p:cNvSpPr>
            <a:spLocks noChangeShapeType="1"/>
          </p:cNvSpPr>
          <p:nvPr/>
        </p:nvSpPr>
        <p:spPr bwMode="auto">
          <a:xfrm flipV="1">
            <a:off x="82550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4" name="Line 469"/>
          <p:cNvSpPr>
            <a:spLocks noChangeShapeType="1"/>
          </p:cNvSpPr>
          <p:nvPr/>
        </p:nvSpPr>
        <p:spPr bwMode="auto">
          <a:xfrm flipV="1">
            <a:off x="82915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5" name="Line 470"/>
          <p:cNvSpPr>
            <a:spLocks noChangeShapeType="1"/>
          </p:cNvSpPr>
          <p:nvPr/>
        </p:nvSpPr>
        <p:spPr bwMode="auto">
          <a:xfrm flipV="1">
            <a:off x="83280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6" name="Line 471"/>
          <p:cNvSpPr>
            <a:spLocks noChangeShapeType="1"/>
          </p:cNvSpPr>
          <p:nvPr/>
        </p:nvSpPr>
        <p:spPr bwMode="auto">
          <a:xfrm flipV="1">
            <a:off x="83661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7" name="Line 472"/>
          <p:cNvSpPr>
            <a:spLocks noChangeShapeType="1"/>
          </p:cNvSpPr>
          <p:nvPr/>
        </p:nvSpPr>
        <p:spPr bwMode="auto">
          <a:xfrm flipV="1">
            <a:off x="84026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8" name="Line 473"/>
          <p:cNvSpPr>
            <a:spLocks noChangeShapeType="1"/>
          </p:cNvSpPr>
          <p:nvPr/>
        </p:nvSpPr>
        <p:spPr bwMode="auto">
          <a:xfrm flipV="1">
            <a:off x="84407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69" name="Line 474"/>
          <p:cNvSpPr>
            <a:spLocks noChangeShapeType="1"/>
          </p:cNvSpPr>
          <p:nvPr/>
        </p:nvSpPr>
        <p:spPr bwMode="auto">
          <a:xfrm flipV="1">
            <a:off x="84851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0" name="Line 475"/>
          <p:cNvSpPr>
            <a:spLocks noChangeShapeType="1"/>
          </p:cNvSpPr>
          <p:nvPr/>
        </p:nvSpPr>
        <p:spPr bwMode="auto">
          <a:xfrm flipV="1">
            <a:off x="85232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1" name="Line 476"/>
          <p:cNvSpPr>
            <a:spLocks noChangeShapeType="1"/>
          </p:cNvSpPr>
          <p:nvPr/>
        </p:nvSpPr>
        <p:spPr bwMode="auto">
          <a:xfrm flipV="1">
            <a:off x="855980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2" name="Line 477"/>
          <p:cNvSpPr>
            <a:spLocks noChangeShapeType="1"/>
          </p:cNvSpPr>
          <p:nvPr/>
        </p:nvSpPr>
        <p:spPr bwMode="auto">
          <a:xfrm flipV="1">
            <a:off x="8596313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3" name="Line 478"/>
          <p:cNvSpPr>
            <a:spLocks noChangeShapeType="1"/>
          </p:cNvSpPr>
          <p:nvPr/>
        </p:nvSpPr>
        <p:spPr bwMode="auto">
          <a:xfrm flipV="1">
            <a:off x="863282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4" name="Line 479"/>
          <p:cNvSpPr>
            <a:spLocks noChangeShapeType="1"/>
          </p:cNvSpPr>
          <p:nvPr/>
        </p:nvSpPr>
        <p:spPr bwMode="auto">
          <a:xfrm flipV="1">
            <a:off x="86693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5" name="Line 480"/>
          <p:cNvSpPr>
            <a:spLocks noChangeShapeType="1"/>
          </p:cNvSpPr>
          <p:nvPr/>
        </p:nvSpPr>
        <p:spPr bwMode="auto">
          <a:xfrm flipV="1">
            <a:off x="870743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6" name="Line 481"/>
          <p:cNvSpPr>
            <a:spLocks noChangeShapeType="1"/>
          </p:cNvSpPr>
          <p:nvPr/>
        </p:nvSpPr>
        <p:spPr bwMode="auto">
          <a:xfrm flipV="1">
            <a:off x="87439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7" name="Line 482"/>
          <p:cNvSpPr>
            <a:spLocks noChangeShapeType="1"/>
          </p:cNvSpPr>
          <p:nvPr/>
        </p:nvSpPr>
        <p:spPr bwMode="auto">
          <a:xfrm flipV="1">
            <a:off x="8782050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8" name="Line 483"/>
          <p:cNvSpPr>
            <a:spLocks noChangeShapeType="1"/>
          </p:cNvSpPr>
          <p:nvPr/>
        </p:nvSpPr>
        <p:spPr bwMode="auto">
          <a:xfrm flipV="1">
            <a:off x="88169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79" name="Line 484"/>
          <p:cNvSpPr>
            <a:spLocks noChangeShapeType="1"/>
          </p:cNvSpPr>
          <p:nvPr/>
        </p:nvSpPr>
        <p:spPr bwMode="auto">
          <a:xfrm flipV="1">
            <a:off x="8855075" y="5016500"/>
            <a:ext cx="1588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80" name="Line 485"/>
          <p:cNvSpPr>
            <a:spLocks noChangeShapeType="1"/>
          </p:cNvSpPr>
          <p:nvPr/>
        </p:nvSpPr>
        <p:spPr bwMode="auto">
          <a:xfrm flipV="1">
            <a:off x="8891588" y="5016500"/>
            <a:ext cx="1587" cy="42863"/>
          </a:xfrm>
          <a:prstGeom prst="line">
            <a:avLst/>
          </a:prstGeom>
          <a:noFill/>
          <a:ln w="254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81" name="Rectangle 486"/>
          <p:cNvSpPr>
            <a:spLocks noChangeArrowheads="1"/>
          </p:cNvSpPr>
          <p:nvPr/>
        </p:nvSpPr>
        <p:spPr bwMode="auto">
          <a:xfrm>
            <a:off x="1187450" y="5105400"/>
            <a:ext cx="617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-1000</a:t>
            </a:r>
          </a:p>
        </p:txBody>
      </p:sp>
      <p:sp>
        <p:nvSpPr>
          <p:cNvPr id="207082" name="Rectangle 487"/>
          <p:cNvSpPr>
            <a:spLocks noChangeArrowheads="1"/>
          </p:cNvSpPr>
          <p:nvPr/>
        </p:nvSpPr>
        <p:spPr bwMode="auto">
          <a:xfrm>
            <a:off x="2132013" y="5105400"/>
            <a:ext cx="482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-760</a:t>
            </a:r>
          </a:p>
        </p:txBody>
      </p:sp>
      <p:sp>
        <p:nvSpPr>
          <p:cNvPr id="207083" name="Rectangle 488"/>
          <p:cNvSpPr>
            <a:spLocks noChangeArrowheads="1"/>
          </p:cNvSpPr>
          <p:nvPr/>
        </p:nvSpPr>
        <p:spPr bwMode="auto">
          <a:xfrm>
            <a:off x="2986088" y="5105400"/>
            <a:ext cx="482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-520</a:t>
            </a:r>
          </a:p>
        </p:txBody>
      </p:sp>
      <p:sp>
        <p:nvSpPr>
          <p:cNvPr id="207084" name="Rectangle 489"/>
          <p:cNvSpPr>
            <a:spLocks noChangeArrowheads="1"/>
          </p:cNvSpPr>
          <p:nvPr/>
        </p:nvSpPr>
        <p:spPr bwMode="auto">
          <a:xfrm>
            <a:off x="3821113" y="5105400"/>
            <a:ext cx="48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-280</a:t>
            </a:r>
          </a:p>
        </p:txBody>
      </p:sp>
      <p:sp>
        <p:nvSpPr>
          <p:cNvPr id="207085" name="Rectangle 490"/>
          <p:cNvSpPr>
            <a:spLocks noChangeArrowheads="1"/>
          </p:cNvSpPr>
          <p:nvPr/>
        </p:nvSpPr>
        <p:spPr bwMode="auto">
          <a:xfrm>
            <a:off x="4811713" y="5105400"/>
            <a:ext cx="3476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-40</a:t>
            </a:r>
          </a:p>
        </p:txBody>
      </p:sp>
      <p:sp>
        <p:nvSpPr>
          <p:cNvPr id="207086" name="Rectangle 491"/>
          <p:cNvSpPr>
            <a:spLocks noChangeArrowheads="1"/>
          </p:cNvSpPr>
          <p:nvPr/>
        </p:nvSpPr>
        <p:spPr bwMode="auto">
          <a:xfrm>
            <a:off x="5743575" y="5105400"/>
            <a:ext cx="404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200</a:t>
            </a:r>
          </a:p>
        </p:txBody>
      </p:sp>
      <p:sp>
        <p:nvSpPr>
          <p:cNvPr id="207087" name="Rectangle 492"/>
          <p:cNvSpPr>
            <a:spLocks noChangeArrowheads="1"/>
          </p:cNvSpPr>
          <p:nvPr/>
        </p:nvSpPr>
        <p:spPr bwMode="auto">
          <a:xfrm>
            <a:off x="6613525" y="5105400"/>
            <a:ext cx="404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440</a:t>
            </a:r>
          </a:p>
        </p:txBody>
      </p:sp>
      <p:sp>
        <p:nvSpPr>
          <p:cNvPr id="207088" name="Rectangle 493"/>
          <p:cNvSpPr>
            <a:spLocks noChangeArrowheads="1"/>
          </p:cNvSpPr>
          <p:nvPr/>
        </p:nvSpPr>
        <p:spPr bwMode="auto">
          <a:xfrm>
            <a:off x="7512050" y="5105400"/>
            <a:ext cx="404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680</a:t>
            </a:r>
          </a:p>
        </p:txBody>
      </p:sp>
      <p:sp>
        <p:nvSpPr>
          <p:cNvPr id="207089" name="Rectangle 494"/>
          <p:cNvSpPr>
            <a:spLocks noChangeArrowheads="1"/>
          </p:cNvSpPr>
          <p:nvPr/>
        </p:nvSpPr>
        <p:spPr bwMode="auto">
          <a:xfrm>
            <a:off x="8391525" y="5105400"/>
            <a:ext cx="404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920</a:t>
            </a:r>
          </a:p>
        </p:txBody>
      </p:sp>
      <p:sp>
        <p:nvSpPr>
          <p:cNvPr id="207090" name="Rectangle 495"/>
          <p:cNvSpPr>
            <a:spLocks noChangeArrowheads="1"/>
          </p:cNvSpPr>
          <p:nvPr/>
        </p:nvSpPr>
        <p:spPr bwMode="auto">
          <a:xfrm>
            <a:off x="4427538" y="5527675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PA</a:t>
            </a:r>
          </a:p>
        </p:txBody>
      </p:sp>
      <p:sp>
        <p:nvSpPr>
          <p:cNvPr id="207091" name="Rectangle 496"/>
          <p:cNvSpPr>
            <a:spLocks noChangeArrowheads="1"/>
          </p:cNvSpPr>
          <p:nvPr/>
        </p:nvSpPr>
        <p:spPr bwMode="auto">
          <a:xfrm>
            <a:off x="249238" y="2863850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PTA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Effect of reliability</a:t>
            </a:r>
          </a:p>
        </p:txBody>
      </p:sp>
      <p:sp>
        <p:nvSpPr>
          <p:cNvPr id="207875" name="AutoShape 14"/>
          <p:cNvSpPr>
            <a:spLocks noChangeAspect="1" noChangeArrowheads="1" noTextEdit="1"/>
          </p:cNvSpPr>
          <p:nvPr/>
        </p:nvSpPr>
        <p:spPr bwMode="auto">
          <a:xfrm>
            <a:off x="539750" y="1125538"/>
            <a:ext cx="8856663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76" name="Line 17"/>
          <p:cNvSpPr>
            <a:spLocks noChangeShapeType="1"/>
          </p:cNvSpPr>
          <p:nvPr/>
        </p:nvSpPr>
        <p:spPr bwMode="auto">
          <a:xfrm>
            <a:off x="1365250" y="4681538"/>
            <a:ext cx="7597775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77" name="Line 27"/>
          <p:cNvSpPr>
            <a:spLocks noChangeShapeType="1"/>
          </p:cNvSpPr>
          <p:nvPr/>
        </p:nvSpPr>
        <p:spPr bwMode="auto">
          <a:xfrm>
            <a:off x="1365250" y="1817688"/>
            <a:ext cx="1588" cy="286385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78" name="Line 28"/>
          <p:cNvSpPr>
            <a:spLocks noChangeShapeType="1"/>
          </p:cNvSpPr>
          <p:nvPr/>
        </p:nvSpPr>
        <p:spPr bwMode="auto">
          <a:xfrm>
            <a:off x="1328738" y="4681538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79" name="Line 29"/>
          <p:cNvSpPr>
            <a:spLocks noChangeShapeType="1"/>
          </p:cNvSpPr>
          <p:nvPr/>
        </p:nvSpPr>
        <p:spPr bwMode="auto">
          <a:xfrm>
            <a:off x="1328738" y="4398963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0" name="Line 30"/>
          <p:cNvSpPr>
            <a:spLocks noChangeShapeType="1"/>
          </p:cNvSpPr>
          <p:nvPr/>
        </p:nvSpPr>
        <p:spPr bwMode="auto">
          <a:xfrm>
            <a:off x="1328738" y="4105275"/>
            <a:ext cx="36512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1" name="Line 31"/>
          <p:cNvSpPr>
            <a:spLocks noChangeShapeType="1"/>
          </p:cNvSpPr>
          <p:nvPr/>
        </p:nvSpPr>
        <p:spPr bwMode="auto">
          <a:xfrm>
            <a:off x="1328738" y="3822700"/>
            <a:ext cx="36512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2" name="Line 32"/>
          <p:cNvSpPr>
            <a:spLocks noChangeShapeType="1"/>
          </p:cNvSpPr>
          <p:nvPr/>
        </p:nvSpPr>
        <p:spPr bwMode="auto">
          <a:xfrm>
            <a:off x="1328738" y="3536950"/>
            <a:ext cx="36512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3" name="Line 33"/>
          <p:cNvSpPr>
            <a:spLocks noChangeShapeType="1"/>
          </p:cNvSpPr>
          <p:nvPr/>
        </p:nvSpPr>
        <p:spPr bwMode="auto">
          <a:xfrm>
            <a:off x="1328738" y="3246438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4" name="Line 34"/>
          <p:cNvSpPr>
            <a:spLocks noChangeShapeType="1"/>
          </p:cNvSpPr>
          <p:nvPr/>
        </p:nvSpPr>
        <p:spPr bwMode="auto">
          <a:xfrm>
            <a:off x="1328738" y="2960688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5" name="Line 35"/>
          <p:cNvSpPr>
            <a:spLocks noChangeShapeType="1"/>
          </p:cNvSpPr>
          <p:nvPr/>
        </p:nvSpPr>
        <p:spPr bwMode="auto">
          <a:xfrm>
            <a:off x="1328738" y="2678113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6" name="Line 36"/>
          <p:cNvSpPr>
            <a:spLocks noChangeShapeType="1"/>
          </p:cNvSpPr>
          <p:nvPr/>
        </p:nvSpPr>
        <p:spPr bwMode="auto">
          <a:xfrm>
            <a:off x="1328738" y="2393950"/>
            <a:ext cx="36512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7" name="Line 37"/>
          <p:cNvSpPr>
            <a:spLocks noChangeShapeType="1"/>
          </p:cNvSpPr>
          <p:nvPr/>
        </p:nvSpPr>
        <p:spPr bwMode="auto">
          <a:xfrm>
            <a:off x="1328738" y="2101850"/>
            <a:ext cx="36512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8" name="Line 38"/>
          <p:cNvSpPr>
            <a:spLocks noChangeShapeType="1"/>
          </p:cNvSpPr>
          <p:nvPr/>
        </p:nvSpPr>
        <p:spPr bwMode="auto">
          <a:xfrm>
            <a:off x="1328738" y="1817688"/>
            <a:ext cx="36512" cy="1587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89" name="Line 39"/>
          <p:cNvSpPr>
            <a:spLocks noChangeShapeType="1"/>
          </p:cNvSpPr>
          <p:nvPr/>
        </p:nvSpPr>
        <p:spPr bwMode="auto">
          <a:xfrm>
            <a:off x="1365250" y="3536950"/>
            <a:ext cx="7597775" cy="158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0" name="Line 40"/>
          <p:cNvSpPr>
            <a:spLocks noChangeShapeType="1"/>
          </p:cNvSpPr>
          <p:nvPr/>
        </p:nvSpPr>
        <p:spPr bwMode="auto">
          <a:xfrm flipV="1">
            <a:off x="1365250" y="3536950"/>
            <a:ext cx="1588" cy="33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1" name="Line 41"/>
          <p:cNvSpPr>
            <a:spLocks noChangeShapeType="1"/>
          </p:cNvSpPr>
          <p:nvPr/>
        </p:nvSpPr>
        <p:spPr bwMode="auto">
          <a:xfrm flipV="1">
            <a:off x="156051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2" name="Line 42"/>
          <p:cNvSpPr>
            <a:spLocks noChangeShapeType="1"/>
          </p:cNvSpPr>
          <p:nvPr/>
        </p:nvSpPr>
        <p:spPr bwMode="auto">
          <a:xfrm flipV="1">
            <a:off x="177323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3" name="Line 43"/>
          <p:cNvSpPr>
            <a:spLocks noChangeShapeType="1"/>
          </p:cNvSpPr>
          <p:nvPr/>
        </p:nvSpPr>
        <p:spPr bwMode="auto">
          <a:xfrm flipV="1">
            <a:off x="19780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4" name="Line 44"/>
          <p:cNvSpPr>
            <a:spLocks noChangeShapeType="1"/>
          </p:cNvSpPr>
          <p:nvPr/>
        </p:nvSpPr>
        <p:spPr bwMode="auto">
          <a:xfrm flipV="1">
            <a:off x="219075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5" name="Line 45"/>
          <p:cNvSpPr>
            <a:spLocks noChangeShapeType="1"/>
          </p:cNvSpPr>
          <p:nvPr/>
        </p:nvSpPr>
        <p:spPr bwMode="auto">
          <a:xfrm flipV="1">
            <a:off x="24034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6" name="Line 46"/>
          <p:cNvSpPr>
            <a:spLocks noChangeShapeType="1"/>
          </p:cNvSpPr>
          <p:nvPr/>
        </p:nvSpPr>
        <p:spPr bwMode="auto">
          <a:xfrm flipV="1">
            <a:off x="2617788" y="4673600"/>
            <a:ext cx="0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7" name="Line 47"/>
          <p:cNvSpPr>
            <a:spLocks noChangeShapeType="1"/>
          </p:cNvSpPr>
          <p:nvPr/>
        </p:nvSpPr>
        <p:spPr bwMode="auto">
          <a:xfrm flipV="1">
            <a:off x="282098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8" name="Line 48"/>
          <p:cNvSpPr>
            <a:spLocks noChangeShapeType="1"/>
          </p:cNvSpPr>
          <p:nvPr/>
        </p:nvSpPr>
        <p:spPr bwMode="auto">
          <a:xfrm flipV="1">
            <a:off x="303371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99" name="Line 49"/>
          <p:cNvSpPr>
            <a:spLocks noChangeShapeType="1"/>
          </p:cNvSpPr>
          <p:nvPr/>
        </p:nvSpPr>
        <p:spPr bwMode="auto">
          <a:xfrm flipV="1">
            <a:off x="32480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0" name="Line 50"/>
          <p:cNvSpPr>
            <a:spLocks noChangeShapeType="1"/>
          </p:cNvSpPr>
          <p:nvPr/>
        </p:nvSpPr>
        <p:spPr bwMode="auto">
          <a:xfrm flipV="1">
            <a:off x="346075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1" name="Line 51"/>
          <p:cNvSpPr>
            <a:spLocks noChangeShapeType="1"/>
          </p:cNvSpPr>
          <p:nvPr/>
        </p:nvSpPr>
        <p:spPr bwMode="auto">
          <a:xfrm flipV="1">
            <a:off x="36734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2" name="Line 52"/>
          <p:cNvSpPr>
            <a:spLocks noChangeShapeType="1"/>
          </p:cNvSpPr>
          <p:nvPr/>
        </p:nvSpPr>
        <p:spPr bwMode="auto">
          <a:xfrm flipV="1">
            <a:off x="38766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3" name="Line 53"/>
          <p:cNvSpPr>
            <a:spLocks noChangeShapeType="1"/>
          </p:cNvSpPr>
          <p:nvPr/>
        </p:nvSpPr>
        <p:spPr bwMode="auto">
          <a:xfrm flipV="1">
            <a:off x="408940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4" name="Line 54"/>
          <p:cNvSpPr>
            <a:spLocks noChangeShapeType="1"/>
          </p:cNvSpPr>
          <p:nvPr/>
        </p:nvSpPr>
        <p:spPr bwMode="auto">
          <a:xfrm flipV="1">
            <a:off x="43021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5" name="Line 55"/>
          <p:cNvSpPr>
            <a:spLocks noChangeShapeType="1"/>
          </p:cNvSpPr>
          <p:nvPr/>
        </p:nvSpPr>
        <p:spPr bwMode="auto">
          <a:xfrm flipV="1">
            <a:off x="451643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6" name="Line 56"/>
          <p:cNvSpPr>
            <a:spLocks noChangeShapeType="1"/>
          </p:cNvSpPr>
          <p:nvPr/>
        </p:nvSpPr>
        <p:spPr bwMode="auto">
          <a:xfrm flipV="1">
            <a:off x="471963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7" name="Line 57"/>
          <p:cNvSpPr>
            <a:spLocks noChangeShapeType="1"/>
          </p:cNvSpPr>
          <p:nvPr/>
        </p:nvSpPr>
        <p:spPr bwMode="auto">
          <a:xfrm flipV="1">
            <a:off x="4933950" y="4673600"/>
            <a:ext cx="0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8" name="Line 58"/>
          <p:cNvSpPr>
            <a:spLocks noChangeShapeType="1"/>
          </p:cNvSpPr>
          <p:nvPr/>
        </p:nvSpPr>
        <p:spPr bwMode="auto">
          <a:xfrm flipV="1">
            <a:off x="51466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09" name="Line 59"/>
          <p:cNvSpPr>
            <a:spLocks noChangeShapeType="1"/>
          </p:cNvSpPr>
          <p:nvPr/>
        </p:nvSpPr>
        <p:spPr bwMode="auto">
          <a:xfrm flipV="1">
            <a:off x="535940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0" name="Line 60"/>
          <p:cNvSpPr>
            <a:spLocks noChangeShapeType="1"/>
          </p:cNvSpPr>
          <p:nvPr/>
        </p:nvSpPr>
        <p:spPr bwMode="auto">
          <a:xfrm flipV="1">
            <a:off x="55721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1" name="Line 61"/>
          <p:cNvSpPr>
            <a:spLocks noChangeShapeType="1"/>
          </p:cNvSpPr>
          <p:nvPr/>
        </p:nvSpPr>
        <p:spPr bwMode="auto">
          <a:xfrm flipV="1">
            <a:off x="577691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2" name="Line 62"/>
          <p:cNvSpPr>
            <a:spLocks noChangeShapeType="1"/>
          </p:cNvSpPr>
          <p:nvPr/>
        </p:nvSpPr>
        <p:spPr bwMode="auto">
          <a:xfrm flipV="1">
            <a:off x="598963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3" name="Line 63"/>
          <p:cNvSpPr>
            <a:spLocks noChangeShapeType="1"/>
          </p:cNvSpPr>
          <p:nvPr/>
        </p:nvSpPr>
        <p:spPr bwMode="auto">
          <a:xfrm flipV="1">
            <a:off x="620236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4" name="Line 64"/>
          <p:cNvSpPr>
            <a:spLocks noChangeShapeType="1"/>
          </p:cNvSpPr>
          <p:nvPr/>
        </p:nvSpPr>
        <p:spPr bwMode="auto">
          <a:xfrm flipV="1">
            <a:off x="64166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5" name="Line 65"/>
          <p:cNvSpPr>
            <a:spLocks noChangeShapeType="1"/>
          </p:cNvSpPr>
          <p:nvPr/>
        </p:nvSpPr>
        <p:spPr bwMode="auto">
          <a:xfrm flipV="1">
            <a:off x="661828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6" name="Line 66"/>
          <p:cNvSpPr>
            <a:spLocks noChangeShapeType="1"/>
          </p:cNvSpPr>
          <p:nvPr/>
        </p:nvSpPr>
        <p:spPr bwMode="auto">
          <a:xfrm flipV="1">
            <a:off x="683260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7" name="Line 67"/>
          <p:cNvSpPr>
            <a:spLocks noChangeShapeType="1"/>
          </p:cNvSpPr>
          <p:nvPr/>
        </p:nvSpPr>
        <p:spPr bwMode="auto">
          <a:xfrm flipV="1">
            <a:off x="70453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8" name="Line 68"/>
          <p:cNvSpPr>
            <a:spLocks noChangeShapeType="1"/>
          </p:cNvSpPr>
          <p:nvPr/>
        </p:nvSpPr>
        <p:spPr bwMode="auto">
          <a:xfrm flipV="1">
            <a:off x="7258050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19" name="Line 69"/>
          <p:cNvSpPr>
            <a:spLocks noChangeShapeType="1"/>
          </p:cNvSpPr>
          <p:nvPr/>
        </p:nvSpPr>
        <p:spPr bwMode="auto">
          <a:xfrm flipV="1">
            <a:off x="747077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0" name="Line 70"/>
          <p:cNvSpPr>
            <a:spLocks noChangeShapeType="1"/>
          </p:cNvSpPr>
          <p:nvPr/>
        </p:nvSpPr>
        <p:spPr bwMode="auto">
          <a:xfrm flipV="1">
            <a:off x="767556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1" name="Line 71"/>
          <p:cNvSpPr>
            <a:spLocks noChangeShapeType="1"/>
          </p:cNvSpPr>
          <p:nvPr/>
        </p:nvSpPr>
        <p:spPr bwMode="auto">
          <a:xfrm flipV="1">
            <a:off x="788828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2" name="Line 72"/>
          <p:cNvSpPr>
            <a:spLocks noChangeShapeType="1"/>
          </p:cNvSpPr>
          <p:nvPr/>
        </p:nvSpPr>
        <p:spPr bwMode="auto">
          <a:xfrm flipV="1">
            <a:off x="8102600" y="4673600"/>
            <a:ext cx="0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3" name="Line 73"/>
          <p:cNvSpPr>
            <a:spLocks noChangeShapeType="1"/>
          </p:cNvSpPr>
          <p:nvPr/>
        </p:nvSpPr>
        <p:spPr bwMode="auto">
          <a:xfrm flipV="1">
            <a:off x="83153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4" name="Line 74"/>
          <p:cNvSpPr>
            <a:spLocks noChangeShapeType="1"/>
          </p:cNvSpPr>
          <p:nvPr/>
        </p:nvSpPr>
        <p:spPr bwMode="auto">
          <a:xfrm flipV="1">
            <a:off x="8518525" y="4673600"/>
            <a:ext cx="1588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5" name="Line 75"/>
          <p:cNvSpPr>
            <a:spLocks noChangeShapeType="1"/>
          </p:cNvSpPr>
          <p:nvPr/>
        </p:nvSpPr>
        <p:spPr bwMode="auto">
          <a:xfrm flipV="1">
            <a:off x="8732838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6" name="Line 76"/>
          <p:cNvSpPr>
            <a:spLocks noChangeShapeType="1"/>
          </p:cNvSpPr>
          <p:nvPr/>
        </p:nvSpPr>
        <p:spPr bwMode="auto">
          <a:xfrm flipV="1">
            <a:off x="8945563" y="4673600"/>
            <a:ext cx="1587" cy="33338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7" name="Freeform 77"/>
          <p:cNvSpPr>
            <a:spLocks/>
          </p:cNvSpPr>
          <p:nvPr/>
        </p:nvSpPr>
        <p:spPr bwMode="auto">
          <a:xfrm>
            <a:off x="1468438" y="2143125"/>
            <a:ext cx="7391400" cy="2079625"/>
          </a:xfrm>
          <a:custGeom>
            <a:avLst/>
            <a:gdLst>
              <a:gd name="T0" fmla="*/ 0 w 798"/>
              <a:gd name="T1" fmla="*/ 1954346 h 249"/>
              <a:gd name="T2" fmla="*/ 213035 w 798"/>
              <a:gd name="T3" fmla="*/ 2054569 h 249"/>
              <a:gd name="T4" fmla="*/ 426071 w 798"/>
              <a:gd name="T5" fmla="*/ 2079625 h 249"/>
              <a:gd name="T6" fmla="*/ 639106 w 798"/>
              <a:gd name="T7" fmla="*/ 2046217 h 249"/>
              <a:gd name="T8" fmla="*/ 852141 w 798"/>
              <a:gd name="T9" fmla="*/ 1996106 h 249"/>
              <a:gd name="T10" fmla="*/ 1055914 w 798"/>
              <a:gd name="T11" fmla="*/ 2004458 h 249"/>
              <a:gd name="T12" fmla="*/ 1268950 w 798"/>
              <a:gd name="T13" fmla="*/ 1937643 h 249"/>
              <a:gd name="T14" fmla="*/ 1481985 w 798"/>
              <a:gd name="T15" fmla="*/ 1895883 h 249"/>
              <a:gd name="T16" fmla="*/ 1695020 w 798"/>
              <a:gd name="T17" fmla="*/ 1870827 h 249"/>
              <a:gd name="T18" fmla="*/ 1898793 w 798"/>
              <a:gd name="T19" fmla="*/ 1854124 h 249"/>
              <a:gd name="T20" fmla="*/ 2111828 w 798"/>
              <a:gd name="T21" fmla="*/ 1812364 h 249"/>
              <a:gd name="T22" fmla="*/ 2324864 w 798"/>
              <a:gd name="T23" fmla="*/ 1804012 h 249"/>
              <a:gd name="T24" fmla="*/ 2537900 w 798"/>
              <a:gd name="T25" fmla="*/ 1745549 h 249"/>
              <a:gd name="T26" fmla="*/ 2750935 w 798"/>
              <a:gd name="T27" fmla="*/ 1753901 h 249"/>
              <a:gd name="T28" fmla="*/ 2954708 w 798"/>
              <a:gd name="T29" fmla="*/ 1720493 h 249"/>
              <a:gd name="T30" fmla="*/ 3167743 w 798"/>
              <a:gd name="T31" fmla="*/ 1695437 h 249"/>
              <a:gd name="T32" fmla="*/ 3380778 w 798"/>
              <a:gd name="T33" fmla="*/ 1678734 h 249"/>
              <a:gd name="T34" fmla="*/ 3593814 w 798"/>
              <a:gd name="T35" fmla="*/ 1611918 h 249"/>
              <a:gd name="T36" fmla="*/ 3797586 w 798"/>
              <a:gd name="T37" fmla="*/ 1570159 h 249"/>
              <a:gd name="T38" fmla="*/ 4010622 w 798"/>
              <a:gd name="T39" fmla="*/ 1528399 h 249"/>
              <a:gd name="T40" fmla="*/ 4223657 w 798"/>
              <a:gd name="T41" fmla="*/ 1486640 h 249"/>
              <a:gd name="T42" fmla="*/ 4436692 w 798"/>
              <a:gd name="T43" fmla="*/ 1478288 h 249"/>
              <a:gd name="T44" fmla="*/ 4649728 w 798"/>
              <a:gd name="T45" fmla="*/ 1436528 h 249"/>
              <a:gd name="T46" fmla="*/ 4853502 w 798"/>
              <a:gd name="T47" fmla="*/ 1394769 h 249"/>
              <a:gd name="T48" fmla="*/ 5066537 w 798"/>
              <a:gd name="T49" fmla="*/ 1344657 h 249"/>
              <a:gd name="T50" fmla="*/ 5279572 w 798"/>
              <a:gd name="T51" fmla="*/ 1269490 h 249"/>
              <a:gd name="T52" fmla="*/ 5492607 w 798"/>
              <a:gd name="T53" fmla="*/ 1211027 h 249"/>
              <a:gd name="T54" fmla="*/ 5696380 w 798"/>
              <a:gd name="T55" fmla="*/ 1152563 h 249"/>
              <a:gd name="T56" fmla="*/ 5909415 w 798"/>
              <a:gd name="T57" fmla="*/ 1102452 h 249"/>
              <a:gd name="T58" fmla="*/ 6122451 w 798"/>
              <a:gd name="T59" fmla="*/ 1060692 h 249"/>
              <a:gd name="T60" fmla="*/ 6335486 w 798"/>
              <a:gd name="T61" fmla="*/ 1052340 h 249"/>
              <a:gd name="T62" fmla="*/ 6548521 w 798"/>
              <a:gd name="T63" fmla="*/ 968821 h 249"/>
              <a:gd name="T64" fmla="*/ 6752294 w 798"/>
              <a:gd name="T65" fmla="*/ 935414 h 249"/>
              <a:gd name="T66" fmla="*/ 6965329 w 798"/>
              <a:gd name="T67" fmla="*/ 785079 h 249"/>
              <a:gd name="T68" fmla="*/ 7178365 w 798"/>
              <a:gd name="T69" fmla="*/ 534522 h 249"/>
              <a:gd name="T70" fmla="*/ 7391400 w 798"/>
              <a:gd name="T71" fmla="*/ 0 h 249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98"/>
              <a:gd name="T109" fmla="*/ 0 h 249"/>
              <a:gd name="T110" fmla="*/ 798 w 798"/>
              <a:gd name="T111" fmla="*/ 249 h 249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98" h="249">
                <a:moveTo>
                  <a:pt x="0" y="234"/>
                </a:moveTo>
                <a:lnTo>
                  <a:pt x="23" y="246"/>
                </a:lnTo>
                <a:lnTo>
                  <a:pt x="46" y="249"/>
                </a:lnTo>
                <a:lnTo>
                  <a:pt x="69" y="245"/>
                </a:lnTo>
                <a:lnTo>
                  <a:pt x="92" y="239"/>
                </a:lnTo>
                <a:lnTo>
                  <a:pt x="114" y="240"/>
                </a:lnTo>
                <a:lnTo>
                  <a:pt x="137" y="232"/>
                </a:lnTo>
                <a:lnTo>
                  <a:pt x="160" y="227"/>
                </a:lnTo>
                <a:lnTo>
                  <a:pt x="183" y="224"/>
                </a:lnTo>
                <a:lnTo>
                  <a:pt x="205" y="222"/>
                </a:lnTo>
                <a:lnTo>
                  <a:pt x="228" y="217"/>
                </a:lnTo>
                <a:lnTo>
                  <a:pt x="251" y="216"/>
                </a:lnTo>
                <a:lnTo>
                  <a:pt x="274" y="209"/>
                </a:lnTo>
                <a:lnTo>
                  <a:pt x="297" y="210"/>
                </a:lnTo>
                <a:lnTo>
                  <a:pt x="319" y="206"/>
                </a:lnTo>
                <a:lnTo>
                  <a:pt x="342" y="203"/>
                </a:lnTo>
                <a:lnTo>
                  <a:pt x="365" y="201"/>
                </a:lnTo>
                <a:lnTo>
                  <a:pt x="388" y="193"/>
                </a:lnTo>
                <a:lnTo>
                  <a:pt x="410" y="188"/>
                </a:lnTo>
                <a:lnTo>
                  <a:pt x="433" y="183"/>
                </a:lnTo>
                <a:lnTo>
                  <a:pt x="456" y="178"/>
                </a:lnTo>
                <a:lnTo>
                  <a:pt x="479" y="177"/>
                </a:lnTo>
                <a:lnTo>
                  <a:pt x="502" y="172"/>
                </a:lnTo>
                <a:lnTo>
                  <a:pt x="524" y="167"/>
                </a:lnTo>
                <a:lnTo>
                  <a:pt x="547" y="161"/>
                </a:lnTo>
                <a:lnTo>
                  <a:pt x="570" y="152"/>
                </a:lnTo>
                <a:lnTo>
                  <a:pt x="593" y="145"/>
                </a:lnTo>
                <a:lnTo>
                  <a:pt x="615" y="138"/>
                </a:lnTo>
                <a:lnTo>
                  <a:pt x="638" y="132"/>
                </a:lnTo>
                <a:lnTo>
                  <a:pt x="661" y="127"/>
                </a:lnTo>
                <a:lnTo>
                  <a:pt x="684" y="126"/>
                </a:lnTo>
                <a:lnTo>
                  <a:pt x="707" y="116"/>
                </a:lnTo>
                <a:lnTo>
                  <a:pt x="729" y="112"/>
                </a:lnTo>
                <a:lnTo>
                  <a:pt x="752" y="94"/>
                </a:lnTo>
                <a:lnTo>
                  <a:pt x="775" y="64"/>
                </a:lnTo>
                <a:lnTo>
                  <a:pt x="798" y="0"/>
                </a:lnTo>
              </a:path>
            </a:pathLst>
          </a:custGeom>
          <a:noFill/>
          <a:ln w="444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8" name="Freeform 78"/>
          <p:cNvSpPr>
            <a:spLocks/>
          </p:cNvSpPr>
          <p:nvPr/>
        </p:nvSpPr>
        <p:spPr bwMode="auto">
          <a:xfrm>
            <a:off x="1468438" y="1960563"/>
            <a:ext cx="7391400" cy="2352675"/>
          </a:xfrm>
          <a:custGeom>
            <a:avLst/>
            <a:gdLst>
              <a:gd name="T0" fmla="*/ 0 w 798"/>
              <a:gd name="T1" fmla="*/ 2185819 h 282"/>
              <a:gd name="T2" fmla="*/ 213035 w 798"/>
              <a:gd name="T3" fmla="*/ 2319304 h 282"/>
              <a:gd name="T4" fmla="*/ 426071 w 798"/>
              <a:gd name="T5" fmla="*/ 2352675 h 282"/>
              <a:gd name="T6" fmla="*/ 639106 w 798"/>
              <a:gd name="T7" fmla="*/ 2352675 h 282"/>
              <a:gd name="T8" fmla="*/ 852141 w 798"/>
              <a:gd name="T9" fmla="*/ 2302618 h 282"/>
              <a:gd name="T10" fmla="*/ 1055914 w 798"/>
              <a:gd name="T11" fmla="*/ 2335989 h 282"/>
              <a:gd name="T12" fmla="*/ 1268950 w 798"/>
              <a:gd name="T13" fmla="*/ 2269247 h 282"/>
              <a:gd name="T14" fmla="*/ 1481985 w 798"/>
              <a:gd name="T15" fmla="*/ 2219190 h 282"/>
              <a:gd name="T16" fmla="*/ 1695020 w 798"/>
              <a:gd name="T17" fmla="*/ 2177476 h 282"/>
              <a:gd name="T18" fmla="*/ 1898793 w 798"/>
              <a:gd name="T19" fmla="*/ 2169133 h 282"/>
              <a:gd name="T20" fmla="*/ 2111828 w 798"/>
              <a:gd name="T21" fmla="*/ 2102390 h 282"/>
              <a:gd name="T22" fmla="*/ 2324864 w 798"/>
              <a:gd name="T23" fmla="*/ 2085704 h 282"/>
              <a:gd name="T24" fmla="*/ 2537900 w 798"/>
              <a:gd name="T25" fmla="*/ 2010619 h 282"/>
              <a:gd name="T26" fmla="*/ 2750935 w 798"/>
              <a:gd name="T27" fmla="*/ 2018962 h 282"/>
              <a:gd name="T28" fmla="*/ 2954708 w 798"/>
              <a:gd name="T29" fmla="*/ 1985591 h 282"/>
              <a:gd name="T30" fmla="*/ 3167743 w 798"/>
              <a:gd name="T31" fmla="*/ 1952219 h 282"/>
              <a:gd name="T32" fmla="*/ 3380778 w 798"/>
              <a:gd name="T33" fmla="*/ 1927191 h 282"/>
              <a:gd name="T34" fmla="*/ 3593814 w 798"/>
              <a:gd name="T35" fmla="*/ 1852106 h 282"/>
              <a:gd name="T36" fmla="*/ 3797586 w 798"/>
              <a:gd name="T37" fmla="*/ 1802049 h 282"/>
              <a:gd name="T38" fmla="*/ 4010622 w 798"/>
              <a:gd name="T39" fmla="*/ 1751992 h 282"/>
              <a:gd name="T40" fmla="*/ 4223657 w 798"/>
              <a:gd name="T41" fmla="*/ 1693592 h 282"/>
              <a:gd name="T42" fmla="*/ 4436692 w 798"/>
              <a:gd name="T43" fmla="*/ 1685249 h 282"/>
              <a:gd name="T44" fmla="*/ 4649728 w 798"/>
              <a:gd name="T45" fmla="*/ 1635192 h 282"/>
              <a:gd name="T46" fmla="*/ 4853502 w 798"/>
              <a:gd name="T47" fmla="*/ 1585135 h 282"/>
              <a:gd name="T48" fmla="*/ 5066537 w 798"/>
              <a:gd name="T49" fmla="*/ 1510050 h 282"/>
              <a:gd name="T50" fmla="*/ 5279572 w 798"/>
              <a:gd name="T51" fmla="*/ 1426622 h 282"/>
              <a:gd name="T52" fmla="*/ 5492607 w 798"/>
              <a:gd name="T53" fmla="*/ 1351537 h 282"/>
              <a:gd name="T54" fmla="*/ 5696380 w 798"/>
              <a:gd name="T55" fmla="*/ 1284794 h 282"/>
              <a:gd name="T56" fmla="*/ 5909415 w 798"/>
              <a:gd name="T57" fmla="*/ 1226394 h 282"/>
              <a:gd name="T58" fmla="*/ 6122451 w 798"/>
              <a:gd name="T59" fmla="*/ 1176338 h 282"/>
              <a:gd name="T60" fmla="*/ 6335486 w 798"/>
              <a:gd name="T61" fmla="*/ 1167995 h 282"/>
              <a:gd name="T62" fmla="*/ 6548521 w 798"/>
              <a:gd name="T63" fmla="*/ 1067881 h 282"/>
              <a:gd name="T64" fmla="*/ 6752294 w 798"/>
              <a:gd name="T65" fmla="*/ 1017824 h 282"/>
              <a:gd name="T66" fmla="*/ 6965329 w 798"/>
              <a:gd name="T67" fmla="*/ 909367 h 282"/>
              <a:gd name="T68" fmla="*/ 7178365 w 798"/>
              <a:gd name="T69" fmla="*/ 575655 h 282"/>
              <a:gd name="T70" fmla="*/ 7391400 w 798"/>
              <a:gd name="T71" fmla="*/ 0 h 28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98"/>
              <a:gd name="T109" fmla="*/ 0 h 282"/>
              <a:gd name="T110" fmla="*/ 798 w 798"/>
              <a:gd name="T111" fmla="*/ 282 h 282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98" h="282">
                <a:moveTo>
                  <a:pt x="0" y="262"/>
                </a:moveTo>
                <a:lnTo>
                  <a:pt x="23" y="278"/>
                </a:lnTo>
                <a:lnTo>
                  <a:pt x="46" y="282"/>
                </a:lnTo>
                <a:lnTo>
                  <a:pt x="69" y="282"/>
                </a:lnTo>
                <a:lnTo>
                  <a:pt x="92" y="276"/>
                </a:lnTo>
                <a:lnTo>
                  <a:pt x="114" y="280"/>
                </a:lnTo>
                <a:lnTo>
                  <a:pt x="137" y="272"/>
                </a:lnTo>
                <a:lnTo>
                  <a:pt x="160" y="266"/>
                </a:lnTo>
                <a:lnTo>
                  <a:pt x="183" y="261"/>
                </a:lnTo>
                <a:lnTo>
                  <a:pt x="205" y="260"/>
                </a:lnTo>
                <a:lnTo>
                  <a:pt x="228" y="252"/>
                </a:lnTo>
                <a:lnTo>
                  <a:pt x="251" y="250"/>
                </a:lnTo>
                <a:lnTo>
                  <a:pt x="274" y="241"/>
                </a:lnTo>
                <a:lnTo>
                  <a:pt x="297" y="242"/>
                </a:lnTo>
                <a:lnTo>
                  <a:pt x="319" y="238"/>
                </a:lnTo>
                <a:lnTo>
                  <a:pt x="342" y="234"/>
                </a:lnTo>
                <a:lnTo>
                  <a:pt x="365" y="231"/>
                </a:lnTo>
                <a:lnTo>
                  <a:pt x="388" y="222"/>
                </a:lnTo>
                <a:lnTo>
                  <a:pt x="410" y="216"/>
                </a:lnTo>
                <a:lnTo>
                  <a:pt x="433" y="210"/>
                </a:lnTo>
                <a:lnTo>
                  <a:pt x="456" y="203"/>
                </a:lnTo>
                <a:lnTo>
                  <a:pt x="479" y="202"/>
                </a:lnTo>
                <a:lnTo>
                  <a:pt x="502" y="196"/>
                </a:lnTo>
                <a:lnTo>
                  <a:pt x="524" y="190"/>
                </a:lnTo>
                <a:lnTo>
                  <a:pt x="547" y="181"/>
                </a:lnTo>
                <a:lnTo>
                  <a:pt x="570" y="171"/>
                </a:lnTo>
                <a:lnTo>
                  <a:pt x="593" y="162"/>
                </a:lnTo>
                <a:lnTo>
                  <a:pt x="615" y="154"/>
                </a:lnTo>
                <a:lnTo>
                  <a:pt x="638" y="147"/>
                </a:lnTo>
                <a:lnTo>
                  <a:pt x="661" y="141"/>
                </a:lnTo>
                <a:lnTo>
                  <a:pt x="684" y="140"/>
                </a:lnTo>
                <a:lnTo>
                  <a:pt x="707" y="128"/>
                </a:lnTo>
                <a:lnTo>
                  <a:pt x="729" y="122"/>
                </a:lnTo>
                <a:lnTo>
                  <a:pt x="752" y="109"/>
                </a:lnTo>
                <a:lnTo>
                  <a:pt x="775" y="69"/>
                </a:lnTo>
                <a:lnTo>
                  <a:pt x="798" y="0"/>
                </a:lnTo>
              </a:path>
            </a:pathLst>
          </a:custGeom>
          <a:noFill/>
          <a:ln w="444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29" name="Freeform 79"/>
          <p:cNvSpPr>
            <a:spLocks/>
          </p:cNvSpPr>
          <p:nvPr/>
        </p:nvSpPr>
        <p:spPr bwMode="auto">
          <a:xfrm>
            <a:off x="1468438" y="3387725"/>
            <a:ext cx="7391400" cy="442913"/>
          </a:xfrm>
          <a:custGeom>
            <a:avLst/>
            <a:gdLst>
              <a:gd name="T0" fmla="*/ 0 w 798"/>
              <a:gd name="T1" fmla="*/ 100282 h 53"/>
              <a:gd name="T2" fmla="*/ 213035 w 798"/>
              <a:gd name="T3" fmla="*/ 66855 h 53"/>
              <a:gd name="T4" fmla="*/ 426071 w 798"/>
              <a:gd name="T5" fmla="*/ 50141 h 53"/>
              <a:gd name="T6" fmla="*/ 639106 w 798"/>
              <a:gd name="T7" fmla="*/ 25071 h 53"/>
              <a:gd name="T8" fmla="*/ 852141 w 798"/>
              <a:gd name="T9" fmla="*/ 16714 h 53"/>
              <a:gd name="T10" fmla="*/ 1055914 w 798"/>
              <a:gd name="T11" fmla="*/ 0 h 53"/>
              <a:gd name="T12" fmla="*/ 1268950 w 798"/>
              <a:gd name="T13" fmla="*/ 0 h 53"/>
              <a:gd name="T14" fmla="*/ 1481985 w 798"/>
              <a:gd name="T15" fmla="*/ 8357 h 53"/>
              <a:gd name="T16" fmla="*/ 1695020 w 798"/>
              <a:gd name="T17" fmla="*/ 16714 h 53"/>
              <a:gd name="T18" fmla="*/ 1898793 w 798"/>
              <a:gd name="T19" fmla="*/ 16714 h 53"/>
              <a:gd name="T20" fmla="*/ 2111828 w 798"/>
              <a:gd name="T21" fmla="*/ 41784 h 53"/>
              <a:gd name="T22" fmla="*/ 2324864 w 798"/>
              <a:gd name="T23" fmla="*/ 50141 h 53"/>
              <a:gd name="T24" fmla="*/ 2537900 w 798"/>
              <a:gd name="T25" fmla="*/ 66855 h 53"/>
              <a:gd name="T26" fmla="*/ 2750935 w 798"/>
              <a:gd name="T27" fmla="*/ 66855 h 53"/>
              <a:gd name="T28" fmla="*/ 2954708 w 798"/>
              <a:gd name="T29" fmla="*/ 66855 h 53"/>
              <a:gd name="T30" fmla="*/ 3167743 w 798"/>
              <a:gd name="T31" fmla="*/ 75212 h 53"/>
              <a:gd name="T32" fmla="*/ 3380778 w 798"/>
              <a:gd name="T33" fmla="*/ 75212 h 53"/>
              <a:gd name="T34" fmla="*/ 3593814 w 798"/>
              <a:gd name="T35" fmla="*/ 91925 h 53"/>
              <a:gd name="T36" fmla="*/ 3797586 w 798"/>
              <a:gd name="T37" fmla="*/ 100282 h 53"/>
              <a:gd name="T38" fmla="*/ 4010622 w 798"/>
              <a:gd name="T39" fmla="*/ 108639 h 53"/>
              <a:gd name="T40" fmla="*/ 4223657 w 798"/>
              <a:gd name="T41" fmla="*/ 116996 h 53"/>
              <a:gd name="T42" fmla="*/ 4436692 w 798"/>
              <a:gd name="T43" fmla="*/ 125353 h 53"/>
              <a:gd name="T44" fmla="*/ 4649728 w 798"/>
              <a:gd name="T45" fmla="*/ 133710 h 53"/>
              <a:gd name="T46" fmla="*/ 4853502 w 798"/>
              <a:gd name="T47" fmla="*/ 150423 h 53"/>
              <a:gd name="T48" fmla="*/ 5066537 w 798"/>
              <a:gd name="T49" fmla="*/ 158780 h 53"/>
              <a:gd name="T50" fmla="*/ 5279572 w 798"/>
              <a:gd name="T51" fmla="*/ 175494 h 53"/>
              <a:gd name="T52" fmla="*/ 5492607 w 798"/>
              <a:gd name="T53" fmla="*/ 192208 h 53"/>
              <a:gd name="T54" fmla="*/ 5696380 w 798"/>
              <a:gd name="T55" fmla="*/ 200564 h 53"/>
              <a:gd name="T56" fmla="*/ 5909415 w 798"/>
              <a:gd name="T57" fmla="*/ 208921 h 53"/>
              <a:gd name="T58" fmla="*/ 6122451 w 798"/>
              <a:gd name="T59" fmla="*/ 217278 h 53"/>
              <a:gd name="T60" fmla="*/ 6335486 w 798"/>
              <a:gd name="T61" fmla="*/ 217278 h 53"/>
              <a:gd name="T62" fmla="*/ 6548521 w 798"/>
              <a:gd name="T63" fmla="*/ 233992 h 53"/>
              <a:gd name="T64" fmla="*/ 6752294 w 798"/>
              <a:gd name="T65" fmla="*/ 259062 h 53"/>
              <a:gd name="T66" fmla="*/ 6965329 w 798"/>
              <a:gd name="T67" fmla="*/ 267419 h 53"/>
              <a:gd name="T68" fmla="*/ 7178365 w 798"/>
              <a:gd name="T69" fmla="*/ 376058 h 53"/>
              <a:gd name="T70" fmla="*/ 7391400 w 798"/>
              <a:gd name="T71" fmla="*/ 442913 h 5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98"/>
              <a:gd name="T109" fmla="*/ 0 h 53"/>
              <a:gd name="T110" fmla="*/ 798 w 798"/>
              <a:gd name="T111" fmla="*/ 53 h 5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98" h="53">
                <a:moveTo>
                  <a:pt x="0" y="12"/>
                </a:moveTo>
                <a:lnTo>
                  <a:pt x="23" y="8"/>
                </a:lnTo>
                <a:lnTo>
                  <a:pt x="46" y="6"/>
                </a:lnTo>
                <a:lnTo>
                  <a:pt x="69" y="3"/>
                </a:lnTo>
                <a:lnTo>
                  <a:pt x="92" y="2"/>
                </a:lnTo>
                <a:lnTo>
                  <a:pt x="114" y="0"/>
                </a:lnTo>
                <a:lnTo>
                  <a:pt x="137" y="0"/>
                </a:lnTo>
                <a:lnTo>
                  <a:pt x="160" y="1"/>
                </a:lnTo>
                <a:lnTo>
                  <a:pt x="183" y="2"/>
                </a:lnTo>
                <a:lnTo>
                  <a:pt x="205" y="2"/>
                </a:lnTo>
                <a:lnTo>
                  <a:pt x="228" y="5"/>
                </a:lnTo>
                <a:lnTo>
                  <a:pt x="251" y="6"/>
                </a:lnTo>
                <a:lnTo>
                  <a:pt x="274" y="8"/>
                </a:lnTo>
                <a:lnTo>
                  <a:pt x="297" y="8"/>
                </a:lnTo>
                <a:lnTo>
                  <a:pt x="319" y="8"/>
                </a:lnTo>
                <a:lnTo>
                  <a:pt x="342" y="9"/>
                </a:lnTo>
                <a:lnTo>
                  <a:pt x="365" y="9"/>
                </a:lnTo>
                <a:lnTo>
                  <a:pt x="388" y="11"/>
                </a:lnTo>
                <a:lnTo>
                  <a:pt x="410" y="12"/>
                </a:lnTo>
                <a:lnTo>
                  <a:pt x="433" y="13"/>
                </a:lnTo>
                <a:lnTo>
                  <a:pt x="456" y="14"/>
                </a:lnTo>
                <a:lnTo>
                  <a:pt x="479" y="15"/>
                </a:lnTo>
                <a:lnTo>
                  <a:pt x="502" y="16"/>
                </a:lnTo>
                <a:lnTo>
                  <a:pt x="524" y="18"/>
                </a:lnTo>
                <a:lnTo>
                  <a:pt x="547" y="19"/>
                </a:lnTo>
                <a:lnTo>
                  <a:pt x="570" y="21"/>
                </a:lnTo>
                <a:lnTo>
                  <a:pt x="593" y="23"/>
                </a:lnTo>
                <a:lnTo>
                  <a:pt x="615" y="24"/>
                </a:lnTo>
                <a:lnTo>
                  <a:pt x="638" y="25"/>
                </a:lnTo>
                <a:lnTo>
                  <a:pt x="661" y="26"/>
                </a:lnTo>
                <a:lnTo>
                  <a:pt x="684" y="26"/>
                </a:lnTo>
                <a:lnTo>
                  <a:pt x="707" y="28"/>
                </a:lnTo>
                <a:lnTo>
                  <a:pt x="729" y="31"/>
                </a:lnTo>
                <a:lnTo>
                  <a:pt x="752" y="32"/>
                </a:lnTo>
                <a:lnTo>
                  <a:pt x="775" y="45"/>
                </a:lnTo>
                <a:lnTo>
                  <a:pt x="798" y="53"/>
                </a:lnTo>
              </a:path>
            </a:pathLst>
          </a:custGeom>
          <a:noFill/>
          <a:ln w="4445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30" name="Rectangle 80"/>
          <p:cNvSpPr>
            <a:spLocks noChangeArrowheads="1"/>
          </p:cNvSpPr>
          <p:nvPr/>
        </p:nvSpPr>
        <p:spPr bwMode="auto">
          <a:xfrm>
            <a:off x="755650" y="4492625"/>
            <a:ext cx="48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-400</a:t>
            </a:r>
          </a:p>
        </p:txBody>
      </p:sp>
      <p:sp>
        <p:nvSpPr>
          <p:cNvPr id="207931" name="Rectangle 81"/>
          <p:cNvSpPr>
            <a:spLocks noChangeArrowheads="1"/>
          </p:cNvSpPr>
          <p:nvPr/>
        </p:nvSpPr>
        <p:spPr bwMode="auto">
          <a:xfrm>
            <a:off x="755650" y="4210050"/>
            <a:ext cx="48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-300</a:t>
            </a:r>
          </a:p>
        </p:txBody>
      </p:sp>
      <p:sp>
        <p:nvSpPr>
          <p:cNvPr id="207932" name="Rectangle 82"/>
          <p:cNvSpPr>
            <a:spLocks noChangeArrowheads="1"/>
          </p:cNvSpPr>
          <p:nvPr/>
        </p:nvSpPr>
        <p:spPr bwMode="auto">
          <a:xfrm>
            <a:off x="755650" y="3916363"/>
            <a:ext cx="48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-200</a:t>
            </a:r>
          </a:p>
        </p:txBody>
      </p:sp>
      <p:sp>
        <p:nvSpPr>
          <p:cNvPr id="207933" name="Rectangle 83"/>
          <p:cNvSpPr>
            <a:spLocks noChangeArrowheads="1"/>
          </p:cNvSpPr>
          <p:nvPr/>
        </p:nvSpPr>
        <p:spPr bwMode="auto">
          <a:xfrm>
            <a:off x="755650" y="3633788"/>
            <a:ext cx="482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-100</a:t>
            </a:r>
          </a:p>
        </p:txBody>
      </p:sp>
      <p:sp>
        <p:nvSpPr>
          <p:cNvPr id="207934" name="Rectangle 84"/>
          <p:cNvSpPr>
            <a:spLocks noChangeArrowheads="1"/>
          </p:cNvSpPr>
          <p:nvPr/>
        </p:nvSpPr>
        <p:spPr bwMode="auto">
          <a:xfrm>
            <a:off x="1089025" y="3349625"/>
            <a:ext cx="134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0</a:t>
            </a:r>
          </a:p>
        </p:txBody>
      </p:sp>
      <p:sp>
        <p:nvSpPr>
          <p:cNvPr id="207935" name="Rectangle 85"/>
          <p:cNvSpPr>
            <a:spLocks noChangeArrowheads="1"/>
          </p:cNvSpPr>
          <p:nvPr/>
        </p:nvSpPr>
        <p:spPr bwMode="auto">
          <a:xfrm>
            <a:off x="858838" y="3057525"/>
            <a:ext cx="404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100</a:t>
            </a:r>
          </a:p>
        </p:txBody>
      </p:sp>
      <p:sp>
        <p:nvSpPr>
          <p:cNvPr id="207936" name="Rectangle 86"/>
          <p:cNvSpPr>
            <a:spLocks noChangeArrowheads="1"/>
          </p:cNvSpPr>
          <p:nvPr/>
        </p:nvSpPr>
        <p:spPr bwMode="auto">
          <a:xfrm>
            <a:off x="858838" y="2773363"/>
            <a:ext cx="404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200</a:t>
            </a:r>
          </a:p>
        </p:txBody>
      </p:sp>
      <p:sp>
        <p:nvSpPr>
          <p:cNvPr id="207937" name="Rectangle 87"/>
          <p:cNvSpPr>
            <a:spLocks noChangeArrowheads="1"/>
          </p:cNvSpPr>
          <p:nvPr/>
        </p:nvSpPr>
        <p:spPr bwMode="auto">
          <a:xfrm>
            <a:off x="858838" y="2489200"/>
            <a:ext cx="404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300</a:t>
            </a:r>
          </a:p>
        </p:txBody>
      </p:sp>
      <p:sp>
        <p:nvSpPr>
          <p:cNvPr id="207938" name="Rectangle 88"/>
          <p:cNvSpPr>
            <a:spLocks noChangeArrowheads="1"/>
          </p:cNvSpPr>
          <p:nvPr/>
        </p:nvSpPr>
        <p:spPr bwMode="auto">
          <a:xfrm>
            <a:off x="858838" y="2205038"/>
            <a:ext cx="404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400</a:t>
            </a:r>
          </a:p>
        </p:txBody>
      </p:sp>
      <p:sp>
        <p:nvSpPr>
          <p:cNvPr id="207939" name="Rectangle 89"/>
          <p:cNvSpPr>
            <a:spLocks noChangeArrowheads="1"/>
          </p:cNvSpPr>
          <p:nvPr/>
        </p:nvSpPr>
        <p:spPr bwMode="auto">
          <a:xfrm>
            <a:off x="858838" y="1912938"/>
            <a:ext cx="404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500</a:t>
            </a:r>
          </a:p>
        </p:txBody>
      </p:sp>
      <p:sp>
        <p:nvSpPr>
          <p:cNvPr id="207940" name="Rectangle 90"/>
          <p:cNvSpPr>
            <a:spLocks noChangeArrowheads="1"/>
          </p:cNvSpPr>
          <p:nvPr/>
        </p:nvSpPr>
        <p:spPr bwMode="auto">
          <a:xfrm>
            <a:off x="858838" y="1628775"/>
            <a:ext cx="404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600</a:t>
            </a:r>
          </a:p>
        </p:txBody>
      </p:sp>
      <p:sp>
        <p:nvSpPr>
          <p:cNvPr id="207941" name="Rectangle 91"/>
          <p:cNvSpPr>
            <a:spLocks noChangeArrowheads="1"/>
          </p:cNvSpPr>
          <p:nvPr/>
        </p:nvSpPr>
        <p:spPr bwMode="auto">
          <a:xfrm>
            <a:off x="142716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30</a:t>
            </a:r>
          </a:p>
        </p:txBody>
      </p:sp>
      <p:sp>
        <p:nvSpPr>
          <p:cNvPr id="207942" name="Rectangle 93"/>
          <p:cNvSpPr>
            <a:spLocks noChangeArrowheads="1"/>
          </p:cNvSpPr>
          <p:nvPr/>
        </p:nvSpPr>
        <p:spPr bwMode="auto">
          <a:xfrm>
            <a:off x="185261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32</a:t>
            </a:r>
          </a:p>
        </p:txBody>
      </p:sp>
      <p:sp>
        <p:nvSpPr>
          <p:cNvPr id="207943" name="Rectangle 95"/>
          <p:cNvSpPr>
            <a:spLocks noChangeArrowheads="1"/>
          </p:cNvSpPr>
          <p:nvPr/>
        </p:nvSpPr>
        <p:spPr bwMode="auto">
          <a:xfrm>
            <a:off x="2279650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34</a:t>
            </a:r>
          </a:p>
        </p:txBody>
      </p:sp>
      <p:sp>
        <p:nvSpPr>
          <p:cNvPr id="207944" name="Rectangle 97"/>
          <p:cNvSpPr>
            <a:spLocks noChangeArrowheads="1"/>
          </p:cNvSpPr>
          <p:nvPr/>
        </p:nvSpPr>
        <p:spPr bwMode="auto">
          <a:xfrm>
            <a:off x="2695575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36</a:t>
            </a:r>
          </a:p>
        </p:txBody>
      </p:sp>
      <p:sp>
        <p:nvSpPr>
          <p:cNvPr id="207945" name="Rectangle 99"/>
          <p:cNvSpPr>
            <a:spLocks noChangeArrowheads="1"/>
          </p:cNvSpPr>
          <p:nvPr/>
        </p:nvSpPr>
        <p:spPr bwMode="auto">
          <a:xfrm>
            <a:off x="3121025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38</a:t>
            </a:r>
          </a:p>
        </p:txBody>
      </p:sp>
      <p:sp>
        <p:nvSpPr>
          <p:cNvPr id="207946" name="Rectangle 101"/>
          <p:cNvSpPr>
            <a:spLocks noChangeArrowheads="1"/>
          </p:cNvSpPr>
          <p:nvPr/>
        </p:nvSpPr>
        <p:spPr bwMode="auto">
          <a:xfrm>
            <a:off x="3538538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40</a:t>
            </a:r>
          </a:p>
        </p:txBody>
      </p:sp>
      <p:sp>
        <p:nvSpPr>
          <p:cNvPr id="207947" name="Rectangle 103"/>
          <p:cNvSpPr>
            <a:spLocks noChangeArrowheads="1"/>
          </p:cNvSpPr>
          <p:nvPr/>
        </p:nvSpPr>
        <p:spPr bwMode="auto">
          <a:xfrm>
            <a:off x="3963988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42</a:t>
            </a:r>
          </a:p>
        </p:txBody>
      </p:sp>
      <p:sp>
        <p:nvSpPr>
          <p:cNvPr id="207948" name="Rectangle 105"/>
          <p:cNvSpPr>
            <a:spLocks noChangeArrowheads="1"/>
          </p:cNvSpPr>
          <p:nvPr/>
        </p:nvSpPr>
        <p:spPr bwMode="auto">
          <a:xfrm>
            <a:off x="4381500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44</a:t>
            </a:r>
          </a:p>
        </p:txBody>
      </p:sp>
      <p:sp>
        <p:nvSpPr>
          <p:cNvPr id="207949" name="Rectangle 107"/>
          <p:cNvSpPr>
            <a:spLocks noChangeArrowheads="1"/>
          </p:cNvSpPr>
          <p:nvPr/>
        </p:nvSpPr>
        <p:spPr bwMode="auto">
          <a:xfrm>
            <a:off x="4808538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46</a:t>
            </a:r>
          </a:p>
        </p:txBody>
      </p:sp>
      <p:sp>
        <p:nvSpPr>
          <p:cNvPr id="207950" name="Rectangle 109"/>
          <p:cNvSpPr>
            <a:spLocks noChangeArrowheads="1"/>
          </p:cNvSpPr>
          <p:nvPr/>
        </p:nvSpPr>
        <p:spPr bwMode="auto">
          <a:xfrm>
            <a:off x="522446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48</a:t>
            </a:r>
          </a:p>
        </p:txBody>
      </p:sp>
      <p:sp>
        <p:nvSpPr>
          <p:cNvPr id="207951" name="Rectangle 111"/>
          <p:cNvSpPr>
            <a:spLocks noChangeArrowheads="1"/>
          </p:cNvSpPr>
          <p:nvPr/>
        </p:nvSpPr>
        <p:spPr bwMode="auto">
          <a:xfrm>
            <a:off x="564991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50</a:t>
            </a:r>
          </a:p>
        </p:txBody>
      </p:sp>
      <p:sp>
        <p:nvSpPr>
          <p:cNvPr id="207952" name="Rectangle 113"/>
          <p:cNvSpPr>
            <a:spLocks noChangeArrowheads="1"/>
          </p:cNvSpPr>
          <p:nvPr/>
        </p:nvSpPr>
        <p:spPr bwMode="auto">
          <a:xfrm>
            <a:off x="6076950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52</a:t>
            </a:r>
          </a:p>
        </p:txBody>
      </p:sp>
      <p:sp>
        <p:nvSpPr>
          <p:cNvPr id="207953" name="Rectangle 115"/>
          <p:cNvSpPr>
            <a:spLocks noChangeArrowheads="1"/>
          </p:cNvSpPr>
          <p:nvPr/>
        </p:nvSpPr>
        <p:spPr bwMode="auto">
          <a:xfrm>
            <a:off x="649446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54</a:t>
            </a:r>
          </a:p>
        </p:txBody>
      </p:sp>
      <p:sp>
        <p:nvSpPr>
          <p:cNvPr id="207954" name="Rectangle 117"/>
          <p:cNvSpPr>
            <a:spLocks noChangeArrowheads="1"/>
          </p:cNvSpPr>
          <p:nvPr/>
        </p:nvSpPr>
        <p:spPr bwMode="auto">
          <a:xfrm>
            <a:off x="691991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56</a:t>
            </a:r>
          </a:p>
        </p:txBody>
      </p:sp>
      <p:sp>
        <p:nvSpPr>
          <p:cNvPr id="207955" name="Rectangle 119"/>
          <p:cNvSpPr>
            <a:spLocks noChangeArrowheads="1"/>
          </p:cNvSpPr>
          <p:nvPr/>
        </p:nvSpPr>
        <p:spPr bwMode="auto">
          <a:xfrm>
            <a:off x="7337425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58</a:t>
            </a:r>
          </a:p>
        </p:txBody>
      </p:sp>
      <p:sp>
        <p:nvSpPr>
          <p:cNvPr id="207956" name="Rectangle 121"/>
          <p:cNvSpPr>
            <a:spLocks noChangeArrowheads="1"/>
          </p:cNvSpPr>
          <p:nvPr/>
        </p:nvSpPr>
        <p:spPr bwMode="auto">
          <a:xfrm>
            <a:off x="7764463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60</a:t>
            </a:r>
          </a:p>
        </p:txBody>
      </p:sp>
      <p:sp>
        <p:nvSpPr>
          <p:cNvPr id="207957" name="Rectangle 123"/>
          <p:cNvSpPr>
            <a:spLocks noChangeArrowheads="1"/>
          </p:cNvSpPr>
          <p:nvPr/>
        </p:nvSpPr>
        <p:spPr bwMode="auto">
          <a:xfrm>
            <a:off x="8180388" y="4676775"/>
            <a:ext cx="269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62</a:t>
            </a:r>
          </a:p>
        </p:txBody>
      </p:sp>
      <p:sp>
        <p:nvSpPr>
          <p:cNvPr id="207958" name="Rectangle 125"/>
          <p:cNvSpPr>
            <a:spLocks noChangeArrowheads="1"/>
          </p:cNvSpPr>
          <p:nvPr/>
        </p:nvSpPr>
        <p:spPr bwMode="auto">
          <a:xfrm>
            <a:off x="8605838" y="4676775"/>
            <a:ext cx="269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Humnst777 BT" pitchFamily="34" charset="0"/>
              </a:rPr>
              <a:t>64</a:t>
            </a:r>
          </a:p>
        </p:txBody>
      </p:sp>
      <p:sp>
        <p:nvSpPr>
          <p:cNvPr id="207959" name="Rectangle 141"/>
          <p:cNvSpPr>
            <a:spLocks noChangeArrowheads="1"/>
          </p:cNvSpPr>
          <p:nvPr/>
        </p:nvSpPr>
        <p:spPr bwMode="auto">
          <a:xfrm>
            <a:off x="250825" y="3400425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PTA</a:t>
            </a:r>
          </a:p>
        </p:txBody>
      </p:sp>
      <p:sp>
        <p:nvSpPr>
          <p:cNvPr id="207960" name="Rectangle 142"/>
          <p:cNvSpPr>
            <a:spLocks noChangeArrowheads="1"/>
          </p:cNvSpPr>
          <p:nvPr/>
        </p:nvSpPr>
        <p:spPr bwMode="auto">
          <a:xfrm>
            <a:off x="4262438" y="5211763"/>
            <a:ext cx="1185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Reliability</a:t>
            </a:r>
          </a:p>
        </p:txBody>
      </p:sp>
      <p:sp>
        <p:nvSpPr>
          <p:cNvPr id="207961" name="Line 144"/>
          <p:cNvSpPr>
            <a:spLocks noChangeShapeType="1"/>
          </p:cNvSpPr>
          <p:nvPr/>
        </p:nvSpPr>
        <p:spPr bwMode="auto">
          <a:xfrm>
            <a:off x="2051050" y="5876925"/>
            <a:ext cx="241300" cy="1588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62" name="Rectangle 145"/>
          <p:cNvSpPr>
            <a:spLocks noChangeArrowheads="1"/>
          </p:cNvSpPr>
          <p:nvPr/>
        </p:nvSpPr>
        <p:spPr bwMode="auto">
          <a:xfrm>
            <a:off x="2411413" y="5716588"/>
            <a:ext cx="455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ADJ</a:t>
            </a:r>
          </a:p>
        </p:txBody>
      </p:sp>
      <p:sp>
        <p:nvSpPr>
          <p:cNvPr id="207963" name="Line 146"/>
          <p:cNvSpPr>
            <a:spLocks noChangeShapeType="1"/>
          </p:cNvSpPr>
          <p:nvPr/>
        </p:nvSpPr>
        <p:spPr bwMode="auto">
          <a:xfrm>
            <a:off x="3492500" y="5875338"/>
            <a:ext cx="242888" cy="1587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64" name="Rectangle 147"/>
          <p:cNvSpPr>
            <a:spLocks noChangeArrowheads="1"/>
          </p:cNvSpPr>
          <p:nvPr/>
        </p:nvSpPr>
        <p:spPr bwMode="auto">
          <a:xfrm>
            <a:off x="3779838" y="5734050"/>
            <a:ext cx="874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No ADJ</a:t>
            </a:r>
          </a:p>
        </p:txBody>
      </p:sp>
      <p:sp>
        <p:nvSpPr>
          <p:cNvPr id="207965" name="Line 148"/>
          <p:cNvSpPr>
            <a:spLocks noChangeShapeType="1"/>
          </p:cNvSpPr>
          <p:nvPr/>
        </p:nvSpPr>
        <p:spPr bwMode="auto">
          <a:xfrm>
            <a:off x="5148263" y="5876925"/>
            <a:ext cx="241300" cy="1588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66" name="Rectangle 149"/>
          <p:cNvSpPr>
            <a:spLocks noChangeArrowheads="1"/>
          </p:cNvSpPr>
          <p:nvPr/>
        </p:nvSpPr>
        <p:spPr bwMode="auto">
          <a:xfrm>
            <a:off x="5508625" y="5734050"/>
            <a:ext cx="125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latin typeface="Humnst777 BT" pitchFamily="34" charset="0"/>
              </a:rPr>
              <a:t>Difference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Additional adjustment for genomics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981075"/>
            <a:ext cx="8226425" cy="3375025"/>
          </a:xfrm>
        </p:spPr>
        <p:txBody>
          <a:bodyPr lIns="0" tIns="0" rIns="0" bIns="0">
            <a:spAutoFit/>
          </a:bodyPr>
          <a:lstStyle/>
          <a:p>
            <a:pPr marL="292100" indent="-292100" defTabSz="914400"/>
            <a:r>
              <a:rPr lang="en-US" sz="2800"/>
              <a:t>DGV – direct genomic value, sum of SNP effects</a:t>
            </a:r>
          </a:p>
          <a:p>
            <a:pPr marL="292100" indent="-292100" defTabSz="914400"/>
            <a:r>
              <a:rPr lang="en-US" sz="2800"/>
              <a:t>Further adjust so Mean PTA = Mean DGV </a:t>
            </a:r>
          </a:p>
          <a:p>
            <a:pPr marL="292100" indent="-292100" defTabSz="914400"/>
            <a:r>
              <a:rPr lang="en-US" sz="2800"/>
              <a:t>All cow adjustment not able to remove bias in cows selected to be genotyped</a:t>
            </a:r>
          </a:p>
          <a:p>
            <a:pPr marL="292100" indent="-292100" defTabSz="914400"/>
            <a:r>
              <a:rPr lang="en-US" sz="2800"/>
              <a:t>Reduce adjusted PTA by following amounts</a:t>
            </a:r>
          </a:p>
          <a:p>
            <a:pPr marL="292100" indent="-292100" defTabSz="914400">
              <a:buFontTx/>
              <a:buNone/>
            </a:pPr>
            <a:endParaRPr lang="en-US" sz="2800"/>
          </a:p>
        </p:txBody>
      </p:sp>
      <p:graphicFrame>
        <p:nvGraphicFramePr>
          <p:cNvPr id="209970" name="Group 50"/>
          <p:cNvGraphicFramePr>
            <a:graphicFrameLocks noGrp="1"/>
          </p:cNvGraphicFramePr>
          <p:nvPr/>
        </p:nvGraphicFramePr>
        <p:xfrm>
          <a:off x="684213" y="3933825"/>
          <a:ext cx="7345362" cy="2565400"/>
        </p:xfrm>
        <a:graphic>
          <a:graphicData uri="http://schemas.openxmlformats.org/drawingml/2006/table">
            <a:tbl>
              <a:tblPr/>
              <a:tblGrid>
                <a:gridCol w="2725737"/>
                <a:gridCol w="2171700"/>
                <a:gridCol w="2447925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DejaVu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Holstein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Jersey &amp; Brown Swiss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Milk (lb)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169.7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165.9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Fat (lb)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8.3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6.4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Protein (lb)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>
                          <a:srgbClr val="33CC33"/>
                        </a:buClr>
                        <a:buSzPct val="10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DejaVu Sans" pitchFamily="34" charset="0"/>
                        </a:rPr>
                        <a:t>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5575" y="136525"/>
            <a:ext cx="82264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Possible further applications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5613" y="1233488"/>
            <a:ext cx="8226425" cy="4494212"/>
          </a:xfrm>
        </p:spPr>
        <p:txBody>
          <a:bodyPr lIns="0" tIns="0" rIns="0" bIns="0">
            <a:spAutoFit/>
          </a:bodyPr>
          <a:lstStyle/>
          <a:p>
            <a:pPr marL="292100" indent="-292100" defTabSz="914400"/>
            <a:r>
              <a:rPr lang="en-US" sz="2800"/>
              <a:t>Additional breeds </a:t>
            </a:r>
          </a:p>
          <a:p>
            <a:pPr marL="635000" lvl="1" indent="-228600" defTabSz="914400"/>
            <a:r>
              <a:rPr lang="en-US" sz="2400"/>
              <a:t>Ayrshire, Guernsey, Milking Shorthorn</a:t>
            </a:r>
          </a:p>
          <a:p>
            <a:pPr marL="292100" indent="-292100" defTabSz="914400"/>
            <a:r>
              <a:rPr lang="en-US" sz="2800"/>
              <a:t>Additional traits</a:t>
            </a:r>
          </a:p>
          <a:p>
            <a:pPr marL="635000" lvl="1" indent="-228600" defTabSz="914400"/>
            <a:r>
              <a:rPr lang="en-US" sz="2400"/>
              <a:t>Large SNP effects on PAR observed in type and functional traits </a:t>
            </a:r>
          </a:p>
          <a:p>
            <a:pPr marL="292100" indent="-292100" defTabSz="914400"/>
            <a:r>
              <a:rPr lang="en-US" sz="2800"/>
              <a:t>Limitation with One-Step method </a:t>
            </a:r>
          </a:p>
          <a:p>
            <a:pPr marL="635000" lvl="1" indent="-228600" defTabSz="914400"/>
            <a:r>
              <a:rPr lang="en-US" sz="2400"/>
              <a:t>Adjustment between traditional and genomic evaluations not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98425"/>
            <a:ext cx="8836025" cy="549275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Cow adjustment summary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5613" y="1371600"/>
            <a:ext cx="8226425" cy="4532313"/>
          </a:xfrm>
        </p:spPr>
        <p:txBody>
          <a:bodyPr lIns="0" tIns="0" rIns="0" bIns="0">
            <a:spAutoFit/>
          </a:bodyPr>
          <a:lstStyle/>
          <a:p>
            <a:pPr marL="341313" indent="-341313" defTabSz="914400"/>
            <a:r>
              <a:rPr lang="en-US" sz="2800"/>
              <a:t>Improved adjustment of cow evaluations for use in genomic evaluations</a:t>
            </a:r>
          </a:p>
          <a:p>
            <a:pPr marL="614363" lvl="1" indent="-341313" defTabSz="914400">
              <a:spcBef>
                <a:spcPts val="1600"/>
              </a:spcBef>
            </a:pPr>
            <a:r>
              <a:rPr lang="en-US" sz="2400"/>
              <a:t>Accommodation of different population being genotyped with 3K chip</a:t>
            </a:r>
          </a:p>
          <a:p>
            <a:pPr marL="341313" indent="-341313" defTabSz="914400"/>
            <a:r>
              <a:rPr lang="en-US" sz="2800"/>
              <a:t>Improved comparability of evaluations of genotyped and non genotyped cows</a:t>
            </a:r>
          </a:p>
          <a:p>
            <a:pPr marL="341313" indent="-341313" defTabSz="914400"/>
            <a:r>
              <a:rPr lang="en-US" sz="2800"/>
              <a:t>Foreign cow evaluations not used in estimation of SNP effects</a:t>
            </a:r>
          </a:p>
          <a:p>
            <a:pPr marL="341313" indent="-341313" defTabSz="914400">
              <a:spcAft>
                <a:spcPts val="3600"/>
              </a:spcAft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Calving traits topics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Proposed changes</a:t>
            </a:r>
          </a:p>
          <a:p>
            <a:pPr lvl="1"/>
            <a:r>
              <a:rPr lang="en-US"/>
              <a:t>Multiple-trait evaluation</a:t>
            </a:r>
          </a:p>
          <a:p>
            <a:pPr lvl="1"/>
            <a:r>
              <a:rPr lang="en-US"/>
              <a:t>Interbull trend validation</a:t>
            </a:r>
          </a:p>
          <a:p>
            <a:r>
              <a:rPr lang="en-US"/>
              <a:t>Future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Calving traits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Sire-maternal grandsire threshold model</a:t>
            </a:r>
          </a:p>
          <a:p>
            <a:pPr>
              <a:buFontTx/>
              <a:buNone/>
            </a:pPr>
            <a:r>
              <a:rPr lang="en-US" sz="2800" b="0">
                <a:solidFill>
                  <a:srgbClr val="00FF00"/>
                </a:solidFill>
              </a:rPr>
              <a:t>       </a:t>
            </a:r>
            <a:r>
              <a:rPr lang="en-US" sz="2800">
                <a:solidFill>
                  <a:srgbClr val="FFFF00"/>
                </a:solidFill>
              </a:rPr>
              <a:t>y = HY + YS + PS + Ys + Ym + s + m + e</a:t>
            </a:r>
          </a:p>
          <a:p>
            <a:r>
              <a:rPr lang="en-US"/>
              <a:t>All parities combined into a single trait</a:t>
            </a:r>
          </a:p>
          <a:p>
            <a:r>
              <a:rPr lang="en-US"/>
              <a:t>Low heritabilities, 2 to 8%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Interbull trend validation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Ensures evaluation results are in line with expectations</a:t>
            </a:r>
          </a:p>
          <a:p>
            <a:r>
              <a:rPr lang="en-US"/>
              <a:t>Must pass every two years</a:t>
            </a:r>
          </a:p>
          <a:p>
            <a:r>
              <a:rPr lang="en-US"/>
              <a:t>The US was failing the method 3 trend test</a:t>
            </a:r>
          </a:p>
          <a:p>
            <a:r>
              <a:rPr lang="en-US"/>
              <a:t>If we don’t pass, we get kicked 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3988" y="98425"/>
            <a:ext cx="8836025" cy="642938"/>
          </a:xfrm>
        </p:spPr>
        <p:txBody>
          <a:bodyPr lIns="0" tIns="0" rIns="0" bIns="0" anchor="t">
            <a:spAutoFit/>
          </a:bodyPr>
          <a:lstStyle/>
          <a:p>
            <a:r>
              <a:rPr lang="en-US"/>
              <a:t>Illumina genotyping arrays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35075"/>
            <a:ext cx="8299450" cy="4862513"/>
          </a:xfrm>
        </p:spPr>
        <p:txBody>
          <a:bodyPr lIns="0" tIns="0" rIns="0" bIns="0">
            <a:spAutoFit/>
          </a:bodyPr>
          <a:lstStyle/>
          <a:p>
            <a:pPr marL="287338" indent="-287338" defTabSz="914400"/>
            <a:r>
              <a:rPr lang="en-US" sz="2600"/>
              <a:t>BovineSNP50</a:t>
            </a:r>
          </a:p>
          <a:p>
            <a:pPr marL="509588" lvl="1" indent="-222250" defTabSz="914400"/>
            <a:r>
              <a:rPr lang="en-US" sz="2200"/>
              <a:t>54,001 SNPs (version 1)</a:t>
            </a:r>
          </a:p>
          <a:p>
            <a:pPr marL="509588" lvl="1" indent="-222250" defTabSz="914400"/>
            <a:r>
              <a:rPr lang="en-US" sz="2200"/>
              <a:t>54,609 SNPs (version 2)</a:t>
            </a:r>
          </a:p>
          <a:p>
            <a:pPr marL="509588" lvl="1" indent="-222250" defTabSz="914400"/>
            <a:r>
              <a:rPr lang="en-US" sz="2200"/>
              <a:t>45,187 SNPs used in evaluation</a:t>
            </a:r>
          </a:p>
          <a:p>
            <a:pPr marL="287338" indent="-287338" defTabSz="914400">
              <a:spcBef>
                <a:spcPts val="1800"/>
              </a:spcBef>
            </a:pPr>
            <a:r>
              <a:rPr lang="en-US" sz="2600"/>
              <a:t>BovineHD</a:t>
            </a:r>
          </a:p>
          <a:p>
            <a:pPr marL="509588" lvl="1" indent="-222250" defTabSz="914400"/>
            <a:r>
              <a:rPr lang="en-US" sz="2200"/>
              <a:t>777,962 SNPs</a:t>
            </a:r>
          </a:p>
          <a:p>
            <a:pPr marL="509588" lvl="1" indent="-222250" defTabSz="914400"/>
            <a:r>
              <a:rPr lang="en-US" sz="2200"/>
              <a:t>Only BovineSNP50 SNPs used </a:t>
            </a:r>
          </a:p>
          <a:p>
            <a:pPr marL="509588" lvl="1" indent="-222250" defTabSz="914400"/>
            <a:r>
              <a:rPr lang="en-US" sz="2200"/>
              <a:t>&gt;1,700 SNPs in database</a:t>
            </a:r>
          </a:p>
          <a:p>
            <a:pPr marL="287338" indent="-287338" defTabSz="914400">
              <a:spcBef>
                <a:spcPts val="1800"/>
              </a:spcBef>
            </a:pPr>
            <a:r>
              <a:rPr lang="en-US" sz="2600"/>
              <a:t>BovineLD</a:t>
            </a:r>
          </a:p>
          <a:p>
            <a:pPr marL="509588" lvl="1" indent="-222250" defTabSz="914400"/>
            <a:r>
              <a:rPr lang="en-US" sz="2200"/>
              <a:t>6,909 SNPs</a:t>
            </a:r>
          </a:p>
          <a:p>
            <a:pPr marL="509588" lvl="1" indent="-222250" defTabSz="914400"/>
            <a:r>
              <a:rPr lang="en-US" sz="2200"/>
              <a:t>Allows for additional SNPs </a:t>
            </a:r>
          </a:p>
        </p:txBody>
      </p:sp>
      <p:pic>
        <p:nvPicPr>
          <p:cNvPr id="45061" name="Picture 2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2666" t="362" r="2666" b="2718"/>
          <a:stretch>
            <a:fillRect/>
          </a:stretch>
        </p:blipFill>
        <p:spPr bwMode="auto">
          <a:xfrm>
            <a:off x="5622925" y="1508125"/>
            <a:ext cx="1136650" cy="3425825"/>
          </a:xfrm>
          <a:prstGeom prst="rect">
            <a:avLst/>
          </a:prstGeom>
          <a:noFill/>
          <a:ln w="19050" cap="sq">
            <a:solidFill>
              <a:srgbClr val="66FFFF"/>
            </a:solidFill>
            <a:miter lim="800000"/>
            <a:headEnd/>
            <a:tailEnd/>
          </a:ln>
        </p:spPr>
      </p:pic>
      <p:sp>
        <p:nvSpPr>
          <p:cNvPr id="45064" name="Text Box 13"/>
          <p:cNvSpPr txBox="1">
            <a:spLocks noChangeArrowheads="1"/>
          </p:cNvSpPr>
          <p:nvPr/>
        </p:nvSpPr>
        <p:spPr bwMode="auto">
          <a:xfrm>
            <a:off x="5380038" y="1236663"/>
            <a:ext cx="1636712" cy="246062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rgbClr val="A3F8FF"/>
                </a:solidFill>
                <a:latin typeface="Calibri" pitchFamily="34" charset="0"/>
              </a:rPr>
              <a:t>BovineSNP50 v2 </a:t>
            </a:r>
          </a:p>
        </p:txBody>
      </p:sp>
      <p:pic>
        <p:nvPicPr>
          <p:cNvPr id="45060" name="Picture 3"/>
          <p:cNvPicPr>
            <a:picLocks noChangeAspect="1" noChangeArrowheads="1"/>
          </p:cNvPicPr>
          <p:nvPr/>
        </p:nvPicPr>
        <p:blipFill>
          <a:blip r:embed="rId4" cstate="print"/>
          <a:srcRect l="2258" t="383" r="2823" b="2492"/>
          <a:stretch>
            <a:fillRect/>
          </a:stretch>
        </p:blipFill>
        <p:spPr bwMode="auto">
          <a:xfrm>
            <a:off x="6537325" y="1965325"/>
            <a:ext cx="1138238" cy="3429000"/>
          </a:xfrm>
          <a:prstGeom prst="rect">
            <a:avLst/>
          </a:prstGeom>
          <a:noFill/>
          <a:ln w="19050" cap="sq">
            <a:solidFill>
              <a:srgbClr val="66FFFF"/>
            </a:solidFill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2666" t="362" r="2666" b="2718"/>
          <a:stretch>
            <a:fillRect/>
          </a:stretch>
        </p:blipFill>
        <p:spPr bwMode="auto">
          <a:xfrm>
            <a:off x="7451725" y="2514600"/>
            <a:ext cx="1136650" cy="3424238"/>
          </a:xfrm>
          <a:prstGeom prst="rect">
            <a:avLst/>
          </a:prstGeom>
          <a:noFill/>
          <a:ln w="19050" cap="sq">
            <a:solidFill>
              <a:srgbClr val="66FFFF"/>
            </a:solidFill>
            <a:miter lim="800000"/>
            <a:headEnd/>
            <a:tailEnd/>
          </a:ln>
        </p:spPr>
      </p:pic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7329488" y="2249488"/>
            <a:ext cx="1636712" cy="24765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rgbClr val="A3F8FF"/>
                </a:solidFill>
                <a:latin typeface="Calibri" pitchFamily="34" charset="0"/>
              </a:rPr>
              <a:t>BovineLD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435725" y="1697038"/>
            <a:ext cx="1638300" cy="246062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rgbClr val="A3F8FF"/>
                </a:solidFill>
                <a:latin typeface="Calibri" pitchFamily="34" charset="0"/>
              </a:rPr>
              <a:t>BovineHD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fix it?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620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Wiggans et al. (2007) tried multiple-trait linear models</a:t>
            </a:r>
          </a:p>
          <a:p>
            <a:pPr lvl="1">
              <a:lnSpc>
                <a:spcPct val="90000"/>
              </a:lnSpc>
            </a:pPr>
            <a:r>
              <a:rPr lang="en-US"/>
              <a:t>Poor correlations w/other countries</a:t>
            </a:r>
          </a:p>
          <a:p>
            <a:pPr lvl="1">
              <a:lnSpc>
                <a:spcPct val="90000"/>
              </a:lnSpc>
            </a:pPr>
            <a:r>
              <a:rPr lang="en-US"/>
              <a:t>Did not implement</a:t>
            </a:r>
          </a:p>
          <a:p>
            <a:pPr>
              <a:lnSpc>
                <a:spcPct val="90000"/>
              </a:lnSpc>
            </a:pPr>
            <a:r>
              <a:rPr lang="en-US"/>
              <a:t>New approach – first and later parities evaluated separately and blended into a </a:t>
            </a:r>
            <a:r>
              <a:rPr lang="en-US">
                <a:solidFill>
                  <a:srgbClr val="FFFF00"/>
                </a:solidFill>
              </a:rPr>
              <a:t>single PTA</a:t>
            </a:r>
          </a:p>
          <a:p>
            <a:pPr lvl="1">
              <a:lnSpc>
                <a:spcPct val="90000"/>
              </a:lnSpc>
            </a:pPr>
            <a:r>
              <a:rPr lang="en-US"/>
              <a:t>Method may be too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Bulls ranked similarly</a:t>
            </a:r>
          </a:p>
          <a:p>
            <a:pPr>
              <a:lnSpc>
                <a:spcPct val="90000"/>
              </a:lnSpc>
            </a:pPr>
            <a:r>
              <a:rPr lang="en-US"/>
              <a:t>Reliabilities for bulls with little data decreased</a:t>
            </a:r>
          </a:p>
          <a:p>
            <a:pPr>
              <a:lnSpc>
                <a:spcPct val="90000"/>
              </a:lnSpc>
            </a:pPr>
            <a:r>
              <a:rPr lang="en-US"/>
              <a:t>Good correlations with MACE for high-reliability bulls</a:t>
            </a:r>
          </a:p>
          <a:p>
            <a:pPr>
              <a:lnSpc>
                <a:spcPct val="90000"/>
              </a:lnSpc>
            </a:pPr>
            <a:r>
              <a:rPr lang="en-US"/>
              <a:t>Poor correlations with test run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620000" cy="4343400"/>
          </a:xfrm>
        </p:spPr>
        <p:txBody>
          <a:bodyPr/>
          <a:lstStyle/>
          <a:p>
            <a:r>
              <a:rPr lang="en-US"/>
              <a:t>We don’t have a good explanation for the drop in correlations</a:t>
            </a:r>
          </a:p>
          <a:p>
            <a:pPr lvl="1"/>
            <a:r>
              <a:rPr lang="en-US"/>
              <a:t>May be way reliabilities are blended</a:t>
            </a:r>
          </a:p>
          <a:p>
            <a:r>
              <a:rPr lang="en-US"/>
              <a:t>Errors found in trend-testing code</a:t>
            </a:r>
          </a:p>
          <a:p>
            <a:r>
              <a:rPr lang="en-US"/>
              <a:t>Both models now pass validation</a:t>
            </a:r>
          </a:p>
          <a:p>
            <a:r>
              <a:rPr lang="en-US">
                <a:solidFill>
                  <a:srgbClr val="FFFF00"/>
                </a:solidFill>
              </a:rPr>
              <a:t>Continue with current model</a:t>
            </a:r>
            <a:r>
              <a:rPr lang="en-US"/>
              <a:t> until we figure our correlation 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Ongoing research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 there a link between use of sexed semen and stillbirths?</a:t>
            </a:r>
          </a:p>
          <a:p>
            <a:r>
              <a:rPr lang="en-US"/>
              <a:t>What about effects of age at first calf on calving traits?</a:t>
            </a:r>
          </a:p>
          <a:p>
            <a:r>
              <a:rPr lang="en-US"/>
              <a:t>What’s wrong with our correlations?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Overall conclusions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No changes made to calving traits evaluations</a:t>
            </a:r>
          </a:p>
          <a:p>
            <a:pPr>
              <a:lnSpc>
                <a:spcPct val="90000"/>
              </a:lnSpc>
            </a:pPr>
            <a:r>
              <a:rPr lang="en-US"/>
              <a:t>All data are important</a:t>
            </a:r>
          </a:p>
          <a:p>
            <a:pPr>
              <a:lnSpc>
                <a:spcPct val="90000"/>
              </a:lnSpc>
            </a:pPr>
            <a:r>
              <a:rPr lang="en-US"/>
              <a:t>We are working on biases in both cow and bull evaluations</a:t>
            </a:r>
          </a:p>
          <a:p>
            <a:pPr>
              <a:lnSpc>
                <a:spcPct val="90000"/>
              </a:lnSpc>
            </a:pPr>
            <a:r>
              <a:rPr lang="en-US"/>
              <a:t>1-step looks promising if we can get the calculations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269315" name="Picture 3" descr="Spanish_Inquisition_(Monty_Python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" y="1016000"/>
            <a:ext cx="7543800" cy="556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52400"/>
            <a:ext cx="8836025" cy="533400"/>
          </a:xfrm>
        </p:spPr>
        <p:txBody>
          <a:bodyPr lIns="0" tIns="0" rIns="0" bIns="0" anchor="t">
            <a:spAutoFit/>
          </a:bodyPr>
          <a:lstStyle/>
          <a:p>
            <a:r>
              <a:rPr lang="en-US" sz="3500"/>
              <a:t>Reliabilities for young Holsteins</a:t>
            </a:r>
            <a:r>
              <a:rPr lang="en-US" sz="3500">
                <a:solidFill>
                  <a:srgbClr val="00FF00"/>
                </a:solidFill>
              </a:rPr>
              <a:t>*</a:t>
            </a:r>
          </a:p>
        </p:txBody>
      </p:sp>
      <p:sp>
        <p:nvSpPr>
          <p:cNvPr id="290819" name="Text Box 5"/>
          <p:cNvSpPr txBox="1">
            <a:spLocks noChangeArrowheads="1"/>
          </p:cNvSpPr>
          <p:nvPr/>
        </p:nvSpPr>
        <p:spPr bwMode="auto">
          <a:xfrm>
            <a:off x="539750" y="6021388"/>
            <a:ext cx="6030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 b="1">
                <a:solidFill>
                  <a:srgbClr val="00FF00"/>
                </a:solidFill>
                <a:latin typeface="Humnst777 BT" pitchFamily="34" charset="0"/>
              </a:rPr>
              <a:t>*Animals with no traditional PTA in April 2011</a:t>
            </a:r>
          </a:p>
        </p:txBody>
      </p:sp>
      <p:sp>
        <p:nvSpPr>
          <p:cNvPr id="290820" name="Rectangle 169"/>
          <p:cNvSpPr>
            <a:spLocks noChangeArrowheads="1"/>
          </p:cNvSpPr>
          <p:nvPr/>
        </p:nvSpPr>
        <p:spPr bwMode="auto">
          <a:xfrm>
            <a:off x="2722563" y="4757738"/>
            <a:ext cx="57150" cy="9525"/>
          </a:xfrm>
          <a:prstGeom prst="rect">
            <a:avLst/>
          </a:prstGeom>
          <a:solidFill>
            <a:srgbClr val="99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1" name="Rectangle 170"/>
          <p:cNvSpPr>
            <a:spLocks noChangeArrowheads="1"/>
          </p:cNvSpPr>
          <p:nvPr/>
        </p:nvSpPr>
        <p:spPr bwMode="auto">
          <a:xfrm>
            <a:off x="2922588" y="4757738"/>
            <a:ext cx="57150" cy="9525"/>
          </a:xfrm>
          <a:prstGeom prst="rect">
            <a:avLst/>
          </a:prstGeom>
          <a:solidFill>
            <a:srgbClr val="99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2" name="Rectangle 171"/>
          <p:cNvSpPr>
            <a:spLocks noChangeArrowheads="1"/>
          </p:cNvSpPr>
          <p:nvPr/>
        </p:nvSpPr>
        <p:spPr bwMode="auto">
          <a:xfrm>
            <a:off x="3113088" y="4748213"/>
            <a:ext cx="57150" cy="1905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3" name="Rectangle 172"/>
          <p:cNvSpPr>
            <a:spLocks noChangeArrowheads="1"/>
          </p:cNvSpPr>
          <p:nvPr/>
        </p:nvSpPr>
        <p:spPr bwMode="auto">
          <a:xfrm>
            <a:off x="3313113" y="4757738"/>
            <a:ext cx="57150" cy="9525"/>
          </a:xfrm>
          <a:prstGeom prst="rect">
            <a:avLst/>
          </a:prstGeom>
          <a:solidFill>
            <a:srgbClr val="99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4" name="Rectangle 173"/>
          <p:cNvSpPr>
            <a:spLocks noChangeArrowheads="1"/>
          </p:cNvSpPr>
          <p:nvPr/>
        </p:nvSpPr>
        <p:spPr bwMode="auto">
          <a:xfrm>
            <a:off x="3513138" y="4748213"/>
            <a:ext cx="57150" cy="1905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5" name="Rectangle 174"/>
          <p:cNvSpPr>
            <a:spLocks noChangeArrowheads="1"/>
          </p:cNvSpPr>
          <p:nvPr/>
        </p:nvSpPr>
        <p:spPr bwMode="auto">
          <a:xfrm>
            <a:off x="3703638" y="4738688"/>
            <a:ext cx="57150" cy="2857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6" name="Rectangle 175"/>
          <p:cNvSpPr>
            <a:spLocks noChangeArrowheads="1"/>
          </p:cNvSpPr>
          <p:nvPr/>
        </p:nvSpPr>
        <p:spPr bwMode="auto">
          <a:xfrm>
            <a:off x="3903663" y="4738688"/>
            <a:ext cx="57150" cy="2857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7" name="Rectangle 176"/>
          <p:cNvSpPr>
            <a:spLocks noChangeArrowheads="1"/>
          </p:cNvSpPr>
          <p:nvPr/>
        </p:nvSpPr>
        <p:spPr bwMode="auto">
          <a:xfrm>
            <a:off x="4094163" y="4729163"/>
            <a:ext cx="57150" cy="3810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8" name="Rectangle 177"/>
          <p:cNvSpPr>
            <a:spLocks noChangeArrowheads="1"/>
          </p:cNvSpPr>
          <p:nvPr/>
        </p:nvSpPr>
        <p:spPr bwMode="auto">
          <a:xfrm>
            <a:off x="4294188" y="4710113"/>
            <a:ext cx="57150" cy="5715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29" name="Rectangle 178"/>
          <p:cNvSpPr>
            <a:spLocks noChangeArrowheads="1"/>
          </p:cNvSpPr>
          <p:nvPr/>
        </p:nvSpPr>
        <p:spPr bwMode="auto">
          <a:xfrm>
            <a:off x="4494213" y="4681538"/>
            <a:ext cx="57150" cy="857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0" name="Rectangle 179"/>
          <p:cNvSpPr>
            <a:spLocks noChangeArrowheads="1"/>
          </p:cNvSpPr>
          <p:nvPr/>
        </p:nvSpPr>
        <p:spPr bwMode="auto">
          <a:xfrm>
            <a:off x="4684713" y="4652963"/>
            <a:ext cx="57150" cy="11430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1" name="Rectangle 180"/>
          <p:cNvSpPr>
            <a:spLocks noChangeArrowheads="1"/>
          </p:cNvSpPr>
          <p:nvPr/>
        </p:nvSpPr>
        <p:spPr bwMode="auto">
          <a:xfrm>
            <a:off x="4884738" y="4567238"/>
            <a:ext cx="57150" cy="2000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2" name="Rectangle 181"/>
          <p:cNvSpPr>
            <a:spLocks noChangeArrowheads="1"/>
          </p:cNvSpPr>
          <p:nvPr/>
        </p:nvSpPr>
        <p:spPr bwMode="auto">
          <a:xfrm>
            <a:off x="5075238" y="4414838"/>
            <a:ext cx="57150" cy="3524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3" name="Rectangle 182"/>
          <p:cNvSpPr>
            <a:spLocks noChangeArrowheads="1"/>
          </p:cNvSpPr>
          <p:nvPr/>
        </p:nvSpPr>
        <p:spPr bwMode="auto">
          <a:xfrm>
            <a:off x="5275263" y="4195763"/>
            <a:ext cx="57150" cy="57150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4" name="Rectangle 183"/>
          <p:cNvSpPr>
            <a:spLocks noChangeArrowheads="1"/>
          </p:cNvSpPr>
          <p:nvPr/>
        </p:nvSpPr>
        <p:spPr bwMode="auto">
          <a:xfrm>
            <a:off x="5465763" y="4033838"/>
            <a:ext cx="57150" cy="7334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5" name="Rectangle 184"/>
          <p:cNvSpPr>
            <a:spLocks noChangeArrowheads="1"/>
          </p:cNvSpPr>
          <p:nvPr/>
        </p:nvSpPr>
        <p:spPr bwMode="auto">
          <a:xfrm>
            <a:off x="5665788" y="3957638"/>
            <a:ext cx="57150" cy="8096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6" name="Rectangle 185"/>
          <p:cNvSpPr>
            <a:spLocks noChangeArrowheads="1"/>
          </p:cNvSpPr>
          <p:nvPr/>
        </p:nvSpPr>
        <p:spPr bwMode="auto">
          <a:xfrm>
            <a:off x="5865813" y="3671888"/>
            <a:ext cx="57150" cy="109537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7" name="Rectangle 186"/>
          <p:cNvSpPr>
            <a:spLocks noChangeArrowheads="1"/>
          </p:cNvSpPr>
          <p:nvPr/>
        </p:nvSpPr>
        <p:spPr bwMode="auto">
          <a:xfrm>
            <a:off x="6056313" y="3414713"/>
            <a:ext cx="57150" cy="135255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8" name="Rectangle 187"/>
          <p:cNvSpPr>
            <a:spLocks noChangeArrowheads="1"/>
          </p:cNvSpPr>
          <p:nvPr/>
        </p:nvSpPr>
        <p:spPr bwMode="auto">
          <a:xfrm>
            <a:off x="6256338" y="3748088"/>
            <a:ext cx="57150" cy="101917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39" name="Rectangle 188"/>
          <p:cNvSpPr>
            <a:spLocks noChangeArrowheads="1"/>
          </p:cNvSpPr>
          <p:nvPr/>
        </p:nvSpPr>
        <p:spPr bwMode="auto">
          <a:xfrm>
            <a:off x="6446838" y="4357688"/>
            <a:ext cx="57150" cy="409575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0" name="Rectangle 189"/>
          <p:cNvSpPr>
            <a:spLocks noChangeArrowheads="1"/>
          </p:cNvSpPr>
          <p:nvPr/>
        </p:nvSpPr>
        <p:spPr bwMode="auto">
          <a:xfrm>
            <a:off x="6646863" y="4672013"/>
            <a:ext cx="57150" cy="95250"/>
          </a:xfrm>
          <a:prstGeom prst="rect">
            <a:avLst/>
          </a:prstGeom>
          <a:solidFill>
            <a:srgbClr val="FFFF00"/>
          </a:solidFill>
          <a:ln w="2540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1" name="Rectangle 190"/>
          <p:cNvSpPr>
            <a:spLocks noChangeArrowheads="1"/>
          </p:cNvSpPr>
          <p:nvPr/>
        </p:nvSpPr>
        <p:spPr bwMode="auto">
          <a:xfrm>
            <a:off x="6846888" y="4757738"/>
            <a:ext cx="57150" cy="9525"/>
          </a:xfrm>
          <a:prstGeom prst="rect">
            <a:avLst/>
          </a:prstGeom>
          <a:solidFill>
            <a:srgbClr val="99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2" name="Rectangle 191"/>
          <p:cNvSpPr>
            <a:spLocks noChangeArrowheads="1"/>
          </p:cNvSpPr>
          <p:nvPr/>
        </p:nvSpPr>
        <p:spPr bwMode="auto">
          <a:xfrm>
            <a:off x="5332413" y="4757738"/>
            <a:ext cx="47625" cy="9525"/>
          </a:xfrm>
          <a:prstGeom prst="rect">
            <a:avLst/>
          </a:prstGeom>
          <a:solidFill>
            <a:srgbClr val="99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3" name="Rectangle 192"/>
          <p:cNvSpPr>
            <a:spLocks noChangeArrowheads="1"/>
          </p:cNvSpPr>
          <p:nvPr/>
        </p:nvSpPr>
        <p:spPr bwMode="auto">
          <a:xfrm>
            <a:off x="5522913" y="4757738"/>
            <a:ext cx="57150" cy="9525"/>
          </a:xfrm>
          <a:prstGeom prst="rect">
            <a:avLst/>
          </a:prstGeom>
          <a:solidFill>
            <a:srgbClr val="99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4" name="Rectangle 193"/>
          <p:cNvSpPr>
            <a:spLocks noChangeArrowheads="1"/>
          </p:cNvSpPr>
          <p:nvPr/>
        </p:nvSpPr>
        <p:spPr bwMode="auto">
          <a:xfrm>
            <a:off x="5722938" y="4748213"/>
            <a:ext cx="57150" cy="1905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5" name="Rectangle 194"/>
          <p:cNvSpPr>
            <a:spLocks noChangeArrowheads="1"/>
          </p:cNvSpPr>
          <p:nvPr/>
        </p:nvSpPr>
        <p:spPr bwMode="auto">
          <a:xfrm>
            <a:off x="5922963" y="4738688"/>
            <a:ext cx="47625" cy="2857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6" name="Rectangle 195"/>
          <p:cNvSpPr>
            <a:spLocks noChangeArrowheads="1"/>
          </p:cNvSpPr>
          <p:nvPr/>
        </p:nvSpPr>
        <p:spPr bwMode="auto">
          <a:xfrm>
            <a:off x="6113463" y="4710113"/>
            <a:ext cx="57150" cy="5715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7" name="Rectangle 196"/>
          <p:cNvSpPr>
            <a:spLocks noChangeArrowheads="1"/>
          </p:cNvSpPr>
          <p:nvPr/>
        </p:nvSpPr>
        <p:spPr bwMode="auto">
          <a:xfrm>
            <a:off x="6313488" y="4614863"/>
            <a:ext cx="47625" cy="15240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8" name="Rectangle 197"/>
          <p:cNvSpPr>
            <a:spLocks noChangeArrowheads="1"/>
          </p:cNvSpPr>
          <p:nvPr/>
        </p:nvSpPr>
        <p:spPr bwMode="auto">
          <a:xfrm>
            <a:off x="6503988" y="4443413"/>
            <a:ext cx="57150" cy="32385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49" name="Rectangle 198"/>
          <p:cNvSpPr>
            <a:spLocks noChangeArrowheads="1"/>
          </p:cNvSpPr>
          <p:nvPr/>
        </p:nvSpPr>
        <p:spPr bwMode="auto">
          <a:xfrm>
            <a:off x="6704013" y="4138613"/>
            <a:ext cx="57150" cy="62865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0" name="Rectangle 199"/>
          <p:cNvSpPr>
            <a:spLocks noChangeArrowheads="1"/>
          </p:cNvSpPr>
          <p:nvPr/>
        </p:nvSpPr>
        <p:spPr bwMode="auto">
          <a:xfrm>
            <a:off x="6904038" y="3595688"/>
            <a:ext cx="47625" cy="117157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1" name="Rectangle 200"/>
          <p:cNvSpPr>
            <a:spLocks noChangeArrowheads="1"/>
          </p:cNvSpPr>
          <p:nvPr/>
        </p:nvSpPr>
        <p:spPr bwMode="auto">
          <a:xfrm>
            <a:off x="7094538" y="2747963"/>
            <a:ext cx="57150" cy="201930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2" name="Rectangle 201"/>
          <p:cNvSpPr>
            <a:spLocks noChangeArrowheads="1"/>
          </p:cNvSpPr>
          <p:nvPr/>
        </p:nvSpPr>
        <p:spPr bwMode="auto">
          <a:xfrm>
            <a:off x="7294563" y="2138363"/>
            <a:ext cx="47625" cy="2628900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3" name="Rectangle 202"/>
          <p:cNvSpPr>
            <a:spLocks noChangeArrowheads="1"/>
          </p:cNvSpPr>
          <p:nvPr/>
        </p:nvSpPr>
        <p:spPr bwMode="auto">
          <a:xfrm>
            <a:off x="7485063" y="2205038"/>
            <a:ext cx="57150" cy="256222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4" name="Rectangle 203"/>
          <p:cNvSpPr>
            <a:spLocks noChangeArrowheads="1"/>
          </p:cNvSpPr>
          <p:nvPr/>
        </p:nvSpPr>
        <p:spPr bwMode="auto">
          <a:xfrm>
            <a:off x="7685088" y="3157538"/>
            <a:ext cx="47625" cy="160972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5" name="Rectangle 204"/>
          <p:cNvSpPr>
            <a:spLocks noChangeArrowheads="1"/>
          </p:cNvSpPr>
          <p:nvPr/>
        </p:nvSpPr>
        <p:spPr bwMode="auto">
          <a:xfrm>
            <a:off x="7875588" y="4148138"/>
            <a:ext cx="57150" cy="61912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6" name="Rectangle 205"/>
          <p:cNvSpPr>
            <a:spLocks noChangeArrowheads="1"/>
          </p:cNvSpPr>
          <p:nvPr/>
        </p:nvSpPr>
        <p:spPr bwMode="auto">
          <a:xfrm>
            <a:off x="8075613" y="4643438"/>
            <a:ext cx="57150" cy="123825"/>
          </a:xfrm>
          <a:prstGeom prst="rect">
            <a:avLst/>
          </a:prstGeom>
          <a:solidFill>
            <a:srgbClr val="00FFFF"/>
          </a:solidFill>
          <a:ln w="25400">
            <a:solidFill>
              <a:srgbClr val="33CCCC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7" name="Rectangle 206"/>
          <p:cNvSpPr>
            <a:spLocks noChangeArrowheads="1"/>
          </p:cNvSpPr>
          <p:nvPr/>
        </p:nvSpPr>
        <p:spPr bwMode="auto">
          <a:xfrm>
            <a:off x="8275638" y="4757738"/>
            <a:ext cx="47625" cy="9525"/>
          </a:xfrm>
          <a:prstGeom prst="rect">
            <a:avLst/>
          </a:prstGeom>
          <a:solidFill>
            <a:srgbClr val="99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858" name="Line 207"/>
          <p:cNvSpPr>
            <a:spLocks noChangeShapeType="1"/>
          </p:cNvSpPr>
          <p:nvPr/>
        </p:nvSpPr>
        <p:spPr bwMode="auto">
          <a:xfrm>
            <a:off x="922338" y="1671638"/>
            <a:ext cx="1587" cy="30956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59" name="Line 208"/>
          <p:cNvSpPr>
            <a:spLocks noChangeShapeType="1"/>
          </p:cNvSpPr>
          <p:nvPr/>
        </p:nvSpPr>
        <p:spPr bwMode="auto">
          <a:xfrm>
            <a:off x="884238" y="4767263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0" name="Line 209"/>
          <p:cNvSpPr>
            <a:spLocks noChangeShapeType="1"/>
          </p:cNvSpPr>
          <p:nvPr/>
        </p:nvSpPr>
        <p:spPr bwMode="auto">
          <a:xfrm>
            <a:off x="884238" y="4424363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1" name="Line 210"/>
          <p:cNvSpPr>
            <a:spLocks noChangeShapeType="1"/>
          </p:cNvSpPr>
          <p:nvPr/>
        </p:nvSpPr>
        <p:spPr bwMode="auto">
          <a:xfrm>
            <a:off x="884238" y="4081463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2" name="Line 211"/>
          <p:cNvSpPr>
            <a:spLocks noChangeShapeType="1"/>
          </p:cNvSpPr>
          <p:nvPr/>
        </p:nvSpPr>
        <p:spPr bwMode="auto">
          <a:xfrm>
            <a:off x="884238" y="3738563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3" name="Line 212"/>
          <p:cNvSpPr>
            <a:spLocks noChangeShapeType="1"/>
          </p:cNvSpPr>
          <p:nvPr/>
        </p:nvSpPr>
        <p:spPr bwMode="auto">
          <a:xfrm>
            <a:off x="884238" y="3395663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4" name="Line 213"/>
          <p:cNvSpPr>
            <a:spLocks noChangeShapeType="1"/>
          </p:cNvSpPr>
          <p:nvPr/>
        </p:nvSpPr>
        <p:spPr bwMode="auto">
          <a:xfrm>
            <a:off x="884238" y="3043238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5" name="Line 214"/>
          <p:cNvSpPr>
            <a:spLocks noChangeShapeType="1"/>
          </p:cNvSpPr>
          <p:nvPr/>
        </p:nvSpPr>
        <p:spPr bwMode="auto">
          <a:xfrm>
            <a:off x="884238" y="2700338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6" name="Line 215"/>
          <p:cNvSpPr>
            <a:spLocks noChangeShapeType="1"/>
          </p:cNvSpPr>
          <p:nvPr/>
        </p:nvSpPr>
        <p:spPr bwMode="auto">
          <a:xfrm>
            <a:off x="884238" y="2357438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7" name="Line 216"/>
          <p:cNvSpPr>
            <a:spLocks noChangeShapeType="1"/>
          </p:cNvSpPr>
          <p:nvPr/>
        </p:nvSpPr>
        <p:spPr bwMode="auto">
          <a:xfrm>
            <a:off x="884238" y="2014538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8" name="Line 217"/>
          <p:cNvSpPr>
            <a:spLocks noChangeShapeType="1"/>
          </p:cNvSpPr>
          <p:nvPr/>
        </p:nvSpPr>
        <p:spPr bwMode="auto">
          <a:xfrm>
            <a:off x="884238" y="1671638"/>
            <a:ext cx="381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69" name="Line 218"/>
          <p:cNvSpPr>
            <a:spLocks noChangeShapeType="1"/>
          </p:cNvSpPr>
          <p:nvPr/>
        </p:nvSpPr>
        <p:spPr bwMode="auto">
          <a:xfrm>
            <a:off x="914400" y="4800600"/>
            <a:ext cx="8039100" cy="1588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0" name="Line 219"/>
          <p:cNvSpPr>
            <a:spLocks noChangeShapeType="1"/>
          </p:cNvSpPr>
          <p:nvPr/>
        </p:nvSpPr>
        <p:spPr bwMode="auto">
          <a:xfrm flipV="1">
            <a:off x="9223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1" name="Line 220"/>
          <p:cNvSpPr>
            <a:spLocks noChangeShapeType="1"/>
          </p:cNvSpPr>
          <p:nvPr/>
        </p:nvSpPr>
        <p:spPr bwMode="auto">
          <a:xfrm flipV="1">
            <a:off x="11223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2" name="Line 221"/>
          <p:cNvSpPr>
            <a:spLocks noChangeShapeType="1"/>
          </p:cNvSpPr>
          <p:nvPr/>
        </p:nvSpPr>
        <p:spPr bwMode="auto">
          <a:xfrm flipV="1">
            <a:off x="13128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3" name="Line 222"/>
          <p:cNvSpPr>
            <a:spLocks noChangeShapeType="1"/>
          </p:cNvSpPr>
          <p:nvPr/>
        </p:nvSpPr>
        <p:spPr bwMode="auto">
          <a:xfrm flipV="1">
            <a:off x="15128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4" name="Line 223"/>
          <p:cNvSpPr>
            <a:spLocks noChangeShapeType="1"/>
          </p:cNvSpPr>
          <p:nvPr/>
        </p:nvSpPr>
        <p:spPr bwMode="auto">
          <a:xfrm flipV="1">
            <a:off x="17033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5" name="Line 224"/>
          <p:cNvSpPr>
            <a:spLocks noChangeShapeType="1"/>
          </p:cNvSpPr>
          <p:nvPr/>
        </p:nvSpPr>
        <p:spPr bwMode="auto">
          <a:xfrm flipV="1">
            <a:off x="19034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6" name="Line 225"/>
          <p:cNvSpPr>
            <a:spLocks noChangeShapeType="1"/>
          </p:cNvSpPr>
          <p:nvPr/>
        </p:nvSpPr>
        <p:spPr bwMode="auto">
          <a:xfrm flipV="1">
            <a:off x="21034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7" name="Line 226"/>
          <p:cNvSpPr>
            <a:spLocks noChangeShapeType="1"/>
          </p:cNvSpPr>
          <p:nvPr/>
        </p:nvSpPr>
        <p:spPr bwMode="auto">
          <a:xfrm flipV="1">
            <a:off x="22939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8" name="Line 227"/>
          <p:cNvSpPr>
            <a:spLocks noChangeShapeType="1"/>
          </p:cNvSpPr>
          <p:nvPr/>
        </p:nvSpPr>
        <p:spPr bwMode="auto">
          <a:xfrm flipV="1">
            <a:off x="24939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79" name="Line 228"/>
          <p:cNvSpPr>
            <a:spLocks noChangeShapeType="1"/>
          </p:cNvSpPr>
          <p:nvPr/>
        </p:nvSpPr>
        <p:spPr bwMode="auto">
          <a:xfrm flipV="1">
            <a:off x="26844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0" name="Line 229"/>
          <p:cNvSpPr>
            <a:spLocks noChangeShapeType="1"/>
          </p:cNvSpPr>
          <p:nvPr/>
        </p:nvSpPr>
        <p:spPr bwMode="auto">
          <a:xfrm flipV="1">
            <a:off x="28844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1" name="Line 230"/>
          <p:cNvSpPr>
            <a:spLocks noChangeShapeType="1"/>
          </p:cNvSpPr>
          <p:nvPr/>
        </p:nvSpPr>
        <p:spPr bwMode="auto">
          <a:xfrm flipV="1">
            <a:off x="30749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2" name="Line 231"/>
          <p:cNvSpPr>
            <a:spLocks noChangeShapeType="1"/>
          </p:cNvSpPr>
          <p:nvPr/>
        </p:nvSpPr>
        <p:spPr bwMode="auto">
          <a:xfrm flipV="1">
            <a:off x="32750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3" name="Line 232"/>
          <p:cNvSpPr>
            <a:spLocks noChangeShapeType="1"/>
          </p:cNvSpPr>
          <p:nvPr/>
        </p:nvSpPr>
        <p:spPr bwMode="auto">
          <a:xfrm flipV="1">
            <a:off x="34750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4" name="Line 233"/>
          <p:cNvSpPr>
            <a:spLocks noChangeShapeType="1"/>
          </p:cNvSpPr>
          <p:nvPr/>
        </p:nvSpPr>
        <p:spPr bwMode="auto">
          <a:xfrm flipV="1">
            <a:off x="36655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5" name="Line 234"/>
          <p:cNvSpPr>
            <a:spLocks noChangeShapeType="1"/>
          </p:cNvSpPr>
          <p:nvPr/>
        </p:nvSpPr>
        <p:spPr bwMode="auto">
          <a:xfrm flipV="1">
            <a:off x="38655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6" name="Line 235"/>
          <p:cNvSpPr>
            <a:spLocks noChangeShapeType="1"/>
          </p:cNvSpPr>
          <p:nvPr/>
        </p:nvSpPr>
        <p:spPr bwMode="auto">
          <a:xfrm flipV="1">
            <a:off x="40560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7" name="Line 236"/>
          <p:cNvSpPr>
            <a:spLocks noChangeShapeType="1"/>
          </p:cNvSpPr>
          <p:nvPr/>
        </p:nvSpPr>
        <p:spPr bwMode="auto">
          <a:xfrm flipV="1">
            <a:off x="42560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8" name="Line 237"/>
          <p:cNvSpPr>
            <a:spLocks noChangeShapeType="1"/>
          </p:cNvSpPr>
          <p:nvPr/>
        </p:nvSpPr>
        <p:spPr bwMode="auto">
          <a:xfrm flipV="1">
            <a:off x="44561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89" name="Line 238"/>
          <p:cNvSpPr>
            <a:spLocks noChangeShapeType="1"/>
          </p:cNvSpPr>
          <p:nvPr/>
        </p:nvSpPr>
        <p:spPr bwMode="auto">
          <a:xfrm flipV="1">
            <a:off x="46466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0" name="Line 239"/>
          <p:cNvSpPr>
            <a:spLocks noChangeShapeType="1"/>
          </p:cNvSpPr>
          <p:nvPr/>
        </p:nvSpPr>
        <p:spPr bwMode="auto">
          <a:xfrm flipV="1">
            <a:off x="48466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1" name="Line 240"/>
          <p:cNvSpPr>
            <a:spLocks noChangeShapeType="1"/>
          </p:cNvSpPr>
          <p:nvPr/>
        </p:nvSpPr>
        <p:spPr bwMode="auto">
          <a:xfrm flipV="1">
            <a:off x="50371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2" name="Line 241"/>
          <p:cNvSpPr>
            <a:spLocks noChangeShapeType="1"/>
          </p:cNvSpPr>
          <p:nvPr/>
        </p:nvSpPr>
        <p:spPr bwMode="auto">
          <a:xfrm flipV="1">
            <a:off x="52371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3" name="Line 242"/>
          <p:cNvSpPr>
            <a:spLocks noChangeShapeType="1"/>
          </p:cNvSpPr>
          <p:nvPr/>
        </p:nvSpPr>
        <p:spPr bwMode="auto">
          <a:xfrm flipV="1">
            <a:off x="54276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4" name="Line 243"/>
          <p:cNvSpPr>
            <a:spLocks noChangeShapeType="1"/>
          </p:cNvSpPr>
          <p:nvPr/>
        </p:nvSpPr>
        <p:spPr bwMode="auto">
          <a:xfrm flipV="1">
            <a:off x="56276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5" name="Line 244"/>
          <p:cNvSpPr>
            <a:spLocks noChangeShapeType="1"/>
          </p:cNvSpPr>
          <p:nvPr/>
        </p:nvSpPr>
        <p:spPr bwMode="auto">
          <a:xfrm flipV="1">
            <a:off x="58277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6" name="Line 245"/>
          <p:cNvSpPr>
            <a:spLocks noChangeShapeType="1"/>
          </p:cNvSpPr>
          <p:nvPr/>
        </p:nvSpPr>
        <p:spPr bwMode="auto">
          <a:xfrm flipV="1">
            <a:off x="60182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7" name="Line 246"/>
          <p:cNvSpPr>
            <a:spLocks noChangeShapeType="1"/>
          </p:cNvSpPr>
          <p:nvPr/>
        </p:nvSpPr>
        <p:spPr bwMode="auto">
          <a:xfrm flipV="1">
            <a:off x="62182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8" name="Line 247"/>
          <p:cNvSpPr>
            <a:spLocks noChangeShapeType="1"/>
          </p:cNvSpPr>
          <p:nvPr/>
        </p:nvSpPr>
        <p:spPr bwMode="auto">
          <a:xfrm flipV="1">
            <a:off x="64087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899" name="Line 248"/>
          <p:cNvSpPr>
            <a:spLocks noChangeShapeType="1"/>
          </p:cNvSpPr>
          <p:nvPr/>
        </p:nvSpPr>
        <p:spPr bwMode="auto">
          <a:xfrm flipV="1">
            <a:off x="66087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0" name="Line 249"/>
          <p:cNvSpPr>
            <a:spLocks noChangeShapeType="1"/>
          </p:cNvSpPr>
          <p:nvPr/>
        </p:nvSpPr>
        <p:spPr bwMode="auto">
          <a:xfrm flipV="1">
            <a:off x="68087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1" name="Line 250"/>
          <p:cNvSpPr>
            <a:spLocks noChangeShapeType="1"/>
          </p:cNvSpPr>
          <p:nvPr/>
        </p:nvSpPr>
        <p:spPr bwMode="auto">
          <a:xfrm flipV="1">
            <a:off x="69992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2" name="Line 251"/>
          <p:cNvSpPr>
            <a:spLocks noChangeShapeType="1"/>
          </p:cNvSpPr>
          <p:nvPr/>
        </p:nvSpPr>
        <p:spPr bwMode="auto">
          <a:xfrm flipV="1">
            <a:off x="71993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3" name="Line 252"/>
          <p:cNvSpPr>
            <a:spLocks noChangeShapeType="1"/>
          </p:cNvSpPr>
          <p:nvPr/>
        </p:nvSpPr>
        <p:spPr bwMode="auto">
          <a:xfrm flipV="1">
            <a:off x="73898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4" name="Line 253"/>
          <p:cNvSpPr>
            <a:spLocks noChangeShapeType="1"/>
          </p:cNvSpPr>
          <p:nvPr/>
        </p:nvSpPr>
        <p:spPr bwMode="auto">
          <a:xfrm flipV="1">
            <a:off x="75898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5" name="Line 254"/>
          <p:cNvSpPr>
            <a:spLocks noChangeShapeType="1"/>
          </p:cNvSpPr>
          <p:nvPr/>
        </p:nvSpPr>
        <p:spPr bwMode="auto">
          <a:xfrm flipV="1">
            <a:off x="77803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6" name="Line 255"/>
          <p:cNvSpPr>
            <a:spLocks noChangeShapeType="1"/>
          </p:cNvSpPr>
          <p:nvPr/>
        </p:nvSpPr>
        <p:spPr bwMode="auto">
          <a:xfrm flipV="1">
            <a:off x="798036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7" name="Line 256"/>
          <p:cNvSpPr>
            <a:spLocks noChangeShapeType="1"/>
          </p:cNvSpPr>
          <p:nvPr/>
        </p:nvSpPr>
        <p:spPr bwMode="auto">
          <a:xfrm flipV="1">
            <a:off x="81803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8" name="Line 257"/>
          <p:cNvSpPr>
            <a:spLocks noChangeShapeType="1"/>
          </p:cNvSpPr>
          <p:nvPr/>
        </p:nvSpPr>
        <p:spPr bwMode="auto">
          <a:xfrm flipV="1">
            <a:off x="837088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09" name="Line 258"/>
          <p:cNvSpPr>
            <a:spLocks noChangeShapeType="1"/>
          </p:cNvSpPr>
          <p:nvPr/>
        </p:nvSpPr>
        <p:spPr bwMode="auto">
          <a:xfrm flipV="1">
            <a:off x="8534400" y="4800600"/>
            <a:ext cx="1588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10" name="Line 259"/>
          <p:cNvSpPr>
            <a:spLocks noChangeShapeType="1"/>
          </p:cNvSpPr>
          <p:nvPr/>
        </p:nvSpPr>
        <p:spPr bwMode="auto">
          <a:xfrm flipV="1">
            <a:off x="8761413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11" name="Line 260"/>
          <p:cNvSpPr>
            <a:spLocks noChangeShapeType="1"/>
          </p:cNvSpPr>
          <p:nvPr/>
        </p:nvSpPr>
        <p:spPr bwMode="auto">
          <a:xfrm flipV="1">
            <a:off x="8961438" y="4767263"/>
            <a:ext cx="1587" cy="38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0912" name="Rectangle 261"/>
          <p:cNvSpPr>
            <a:spLocks noChangeArrowheads="1"/>
          </p:cNvSpPr>
          <p:nvPr/>
        </p:nvSpPr>
        <p:spPr bwMode="auto">
          <a:xfrm>
            <a:off x="531813" y="4691063"/>
            <a:ext cx="112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0</a:t>
            </a:r>
          </a:p>
        </p:txBody>
      </p:sp>
      <p:sp>
        <p:nvSpPr>
          <p:cNvPr id="290913" name="Rectangle 262"/>
          <p:cNvSpPr>
            <a:spLocks noChangeArrowheads="1"/>
          </p:cNvSpPr>
          <p:nvPr/>
        </p:nvSpPr>
        <p:spPr bwMode="auto">
          <a:xfrm>
            <a:off x="331788" y="4348163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1000</a:t>
            </a:r>
          </a:p>
        </p:txBody>
      </p:sp>
      <p:sp>
        <p:nvSpPr>
          <p:cNvPr id="290914" name="Rectangle 263"/>
          <p:cNvSpPr>
            <a:spLocks noChangeArrowheads="1"/>
          </p:cNvSpPr>
          <p:nvPr/>
        </p:nvSpPr>
        <p:spPr bwMode="auto">
          <a:xfrm>
            <a:off x="331788" y="4005263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2000</a:t>
            </a:r>
          </a:p>
        </p:txBody>
      </p:sp>
      <p:sp>
        <p:nvSpPr>
          <p:cNvPr id="290915" name="Rectangle 264"/>
          <p:cNvSpPr>
            <a:spLocks noChangeArrowheads="1"/>
          </p:cNvSpPr>
          <p:nvPr/>
        </p:nvSpPr>
        <p:spPr bwMode="auto">
          <a:xfrm>
            <a:off x="331788" y="3662363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3000</a:t>
            </a:r>
          </a:p>
        </p:txBody>
      </p:sp>
      <p:sp>
        <p:nvSpPr>
          <p:cNvPr id="290916" name="Rectangle 265"/>
          <p:cNvSpPr>
            <a:spLocks noChangeArrowheads="1"/>
          </p:cNvSpPr>
          <p:nvPr/>
        </p:nvSpPr>
        <p:spPr bwMode="auto">
          <a:xfrm>
            <a:off x="331788" y="3319463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4000</a:t>
            </a:r>
          </a:p>
        </p:txBody>
      </p:sp>
      <p:sp>
        <p:nvSpPr>
          <p:cNvPr id="290917" name="Rectangle 266"/>
          <p:cNvSpPr>
            <a:spLocks noChangeArrowheads="1"/>
          </p:cNvSpPr>
          <p:nvPr/>
        </p:nvSpPr>
        <p:spPr bwMode="auto">
          <a:xfrm>
            <a:off x="331788" y="2967038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5000</a:t>
            </a:r>
          </a:p>
        </p:txBody>
      </p:sp>
      <p:sp>
        <p:nvSpPr>
          <p:cNvPr id="290918" name="Rectangle 267"/>
          <p:cNvSpPr>
            <a:spLocks noChangeArrowheads="1"/>
          </p:cNvSpPr>
          <p:nvPr/>
        </p:nvSpPr>
        <p:spPr bwMode="auto">
          <a:xfrm>
            <a:off x="331788" y="2624138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6000</a:t>
            </a:r>
          </a:p>
        </p:txBody>
      </p:sp>
      <p:sp>
        <p:nvSpPr>
          <p:cNvPr id="290919" name="Rectangle 268"/>
          <p:cNvSpPr>
            <a:spLocks noChangeArrowheads="1"/>
          </p:cNvSpPr>
          <p:nvPr/>
        </p:nvSpPr>
        <p:spPr bwMode="auto">
          <a:xfrm>
            <a:off x="331788" y="2281238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7000</a:t>
            </a:r>
          </a:p>
        </p:txBody>
      </p:sp>
      <p:sp>
        <p:nvSpPr>
          <p:cNvPr id="290920" name="Rectangle 269"/>
          <p:cNvSpPr>
            <a:spLocks noChangeArrowheads="1"/>
          </p:cNvSpPr>
          <p:nvPr/>
        </p:nvSpPr>
        <p:spPr bwMode="auto">
          <a:xfrm>
            <a:off x="331788" y="1938338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8000</a:t>
            </a:r>
          </a:p>
        </p:txBody>
      </p:sp>
      <p:sp>
        <p:nvSpPr>
          <p:cNvPr id="290921" name="Rectangle 270"/>
          <p:cNvSpPr>
            <a:spLocks noChangeArrowheads="1"/>
          </p:cNvSpPr>
          <p:nvPr/>
        </p:nvSpPr>
        <p:spPr bwMode="auto">
          <a:xfrm>
            <a:off x="331788" y="1595438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9000</a:t>
            </a:r>
          </a:p>
        </p:txBody>
      </p:sp>
      <p:sp>
        <p:nvSpPr>
          <p:cNvPr id="290922" name="Rectangle 271"/>
          <p:cNvSpPr>
            <a:spLocks noChangeArrowheads="1"/>
          </p:cNvSpPr>
          <p:nvPr/>
        </p:nvSpPr>
        <p:spPr bwMode="auto">
          <a:xfrm>
            <a:off x="950913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40</a:t>
            </a:r>
          </a:p>
        </p:txBody>
      </p:sp>
      <p:sp>
        <p:nvSpPr>
          <p:cNvPr id="290923" name="Rectangle 276"/>
          <p:cNvSpPr>
            <a:spLocks noChangeArrowheads="1"/>
          </p:cNvSpPr>
          <p:nvPr/>
        </p:nvSpPr>
        <p:spPr bwMode="auto">
          <a:xfrm>
            <a:off x="1931988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45</a:t>
            </a:r>
          </a:p>
        </p:txBody>
      </p:sp>
      <p:sp>
        <p:nvSpPr>
          <p:cNvPr id="290924" name="Rectangle 281"/>
          <p:cNvSpPr>
            <a:spLocks noChangeArrowheads="1"/>
          </p:cNvSpPr>
          <p:nvPr/>
        </p:nvSpPr>
        <p:spPr bwMode="auto">
          <a:xfrm>
            <a:off x="2913063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50</a:t>
            </a:r>
          </a:p>
        </p:txBody>
      </p:sp>
      <p:sp>
        <p:nvSpPr>
          <p:cNvPr id="290925" name="Rectangle 286"/>
          <p:cNvSpPr>
            <a:spLocks noChangeArrowheads="1"/>
          </p:cNvSpPr>
          <p:nvPr/>
        </p:nvSpPr>
        <p:spPr bwMode="auto">
          <a:xfrm>
            <a:off x="3894138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55</a:t>
            </a:r>
          </a:p>
        </p:txBody>
      </p:sp>
      <p:sp>
        <p:nvSpPr>
          <p:cNvPr id="290926" name="Rectangle 291"/>
          <p:cNvSpPr>
            <a:spLocks noChangeArrowheads="1"/>
          </p:cNvSpPr>
          <p:nvPr/>
        </p:nvSpPr>
        <p:spPr bwMode="auto">
          <a:xfrm>
            <a:off x="4875213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60</a:t>
            </a:r>
          </a:p>
        </p:txBody>
      </p:sp>
      <p:sp>
        <p:nvSpPr>
          <p:cNvPr id="290927" name="Rectangle 296"/>
          <p:cNvSpPr>
            <a:spLocks noChangeArrowheads="1"/>
          </p:cNvSpPr>
          <p:nvPr/>
        </p:nvSpPr>
        <p:spPr bwMode="auto">
          <a:xfrm>
            <a:off x="5856288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65</a:t>
            </a:r>
          </a:p>
        </p:txBody>
      </p:sp>
      <p:sp>
        <p:nvSpPr>
          <p:cNvPr id="290928" name="Rectangle 301"/>
          <p:cNvSpPr>
            <a:spLocks noChangeArrowheads="1"/>
          </p:cNvSpPr>
          <p:nvPr/>
        </p:nvSpPr>
        <p:spPr bwMode="auto">
          <a:xfrm>
            <a:off x="6837363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70</a:t>
            </a:r>
          </a:p>
        </p:txBody>
      </p:sp>
      <p:sp>
        <p:nvSpPr>
          <p:cNvPr id="290929" name="Rectangle 306"/>
          <p:cNvSpPr>
            <a:spLocks noChangeArrowheads="1"/>
          </p:cNvSpPr>
          <p:nvPr/>
        </p:nvSpPr>
        <p:spPr bwMode="auto">
          <a:xfrm>
            <a:off x="7818438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75</a:t>
            </a:r>
          </a:p>
        </p:txBody>
      </p:sp>
      <p:sp>
        <p:nvSpPr>
          <p:cNvPr id="290930" name="Rectangle 311"/>
          <p:cNvSpPr>
            <a:spLocks noChangeArrowheads="1"/>
          </p:cNvSpPr>
          <p:nvPr/>
        </p:nvSpPr>
        <p:spPr bwMode="auto">
          <a:xfrm>
            <a:off x="8799513" y="4872038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600" b="1"/>
              <a:t>80</a:t>
            </a:r>
          </a:p>
        </p:txBody>
      </p:sp>
      <p:sp>
        <p:nvSpPr>
          <p:cNvPr id="290931" name="Rectangle 312"/>
          <p:cNvSpPr>
            <a:spLocks noChangeArrowheads="1"/>
          </p:cNvSpPr>
          <p:nvPr/>
        </p:nvSpPr>
        <p:spPr bwMode="auto">
          <a:xfrm>
            <a:off x="3627438" y="5253038"/>
            <a:ext cx="322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/>
              <a:t>Reliability for PTA protein (%)</a:t>
            </a:r>
            <a:endParaRPr lang="en-US" sz="1800"/>
          </a:p>
        </p:txBody>
      </p:sp>
      <p:sp>
        <p:nvSpPr>
          <p:cNvPr id="290932" name="Rectangle 313"/>
          <p:cNvSpPr>
            <a:spLocks noChangeArrowheads="1"/>
          </p:cNvSpPr>
          <p:nvPr/>
        </p:nvSpPr>
        <p:spPr bwMode="auto">
          <a:xfrm rot="-5400000">
            <a:off x="-891381" y="3032919"/>
            <a:ext cx="2057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/>
              <a:t>Number of animals</a:t>
            </a:r>
            <a:endParaRPr lang="en-US" sz="1800"/>
          </a:p>
        </p:txBody>
      </p:sp>
      <p:sp>
        <p:nvSpPr>
          <p:cNvPr id="290933" name="Rectangle 316"/>
          <p:cNvSpPr>
            <a:spLocks noChangeArrowheads="1"/>
          </p:cNvSpPr>
          <p:nvPr/>
        </p:nvSpPr>
        <p:spPr bwMode="auto">
          <a:xfrm>
            <a:off x="1543050" y="1892300"/>
            <a:ext cx="171450" cy="171450"/>
          </a:xfrm>
          <a:prstGeom prst="rect">
            <a:avLst/>
          </a:prstGeom>
          <a:solidFill>
            <a:srgbClr val="00FFFF"/>
          </a:solidFill>
          <a:ln w="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934" name="Rectangle 317"/>
          <p:cNvSpPr>
            <a:spLocks noChangeArrowheads="1"/>
          </p:cNvSpPr>
          <p:nvPr/>
        </p:nvSpPr>
        <p:spPr bwMode="auto">
          <a:xfrm>
            <a:off x="1549400" y="2171700"/>
            <a:ext cx="171450" cy="171450"/>
          </a:xfrm>
          <a:prstGeom prst="rect">
            <a:avLst/>
          </a:prstGeom>
          <a:solidFill>
            <a:srgbClr val="FFFF00"/>
          </a:solidFill>
          <a:ln w="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914400">
              <a:buClrTx/>
              <a:buSzTx/>
              <a:buFontTx/>
              <a:buNone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90935" name="Text Box 318"/>
          <p:cNvSpPr txBox="1">
            <a:spLocks noChangeArrowheads="1"/>
          </p:cNvSpPr>
          <p:nvPr/>
        </p:nvSpPr>
        <p:spPr bwMode="auto">
          <a:xfrm>
            <a:off x="1692275" y="2082800"/>
            <a:ext cx="1917700" cy="33655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 b="1"/>
              <a:t>3K genotypes</a:t>
            </a:r>
          </a:p>
        </p:txBody>
      </p:sp>
      <p:sp>
        <p:nvSpPr>
          <p:cNvPr id="290936" name="Text Box 319"/>
          <p:cNvSpPr txBox="1">
            <a:spLocks noChangeArrowheads="1"/>
          </p:cNvSpPr>
          <p:nvPr/>
        </p:nvSpPr>
        <p:spPr bwMode="auto">
          <a:xfrm>
            <a:off x="1717675" y="1773238"/>
            <a:ext cx="1917700" cy="33655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sz="1600" b="1"/>
              <a:t>50K genotypes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1597025"/>
            <a:ext cx="7199313" cy="2855913"/>
          </a:xfrm>
        </p:spPr>
        <p:txBody>
          <a:bodyPr lIns="0" tIns="0" rIns="0" bIns="0">
            <a:spAutoFit/>
          </a:bodyPr>
          <a:lstStyle/>
          <a:p>
            <a:pPr marL="341313" indent="-341313" defTabSz="914400">
              <a:spcAft>
                <a:spcPct val="125000"/>
              </a:spcAft>
            </a:pPr>
            <a:endParaRPr lang="en-US" sz="2400"/>
          </a:p>
          <a:p>
            <a:pPr marL="341313" indent="-341313" defTabSz="914400">
              <a:spcAft>
                <a:spcPct val="125000"/>
              </a:spcAft>
            </a:pPr>
            <a:endParaRPr lang="en-US" sz="2400"/>
          </a:p>
        </p:txBody>
      </p:sp>
      <p:graphicFrame>
        <p:nvGraphicFramePr>
          <p:cNvPr id="291843" name="Group 3"/>
          <p:cNvGraphicFramePr>
            <a:graphicFrameLocks noGrp="1"/>
          </p:cNvGraphicFramePr>
          <p:nvPr/>
        </p:nvGraphicFramePr>
        <p:xfrm>
          <a:off x="525463" y="1239838"/>
          <a:ext cx="8091487" cy="4062984"/>
        </p:xfrm>
        <a:graphic>
          <a:graphicData uri="http://schemas.openxmlformats.org/drawingml/2006/table">
            <a:tbl>
              <a:tblPr/>
              <a:tblGrid>
                <a:gridCol w="1233487"/>
                <a:gridCol w="914400"/>
                <a:gridCol w="549275"/>
                <a:gridCol w="914400"/>
                <a:gridCol w="547688"/>
                <a:gridCol w="914400"/>
                <a:gridCol w="549275"/>
                <a:gridCol w="914400"/>
                <a:gridCol w="549275"/>
                <a:gridCol w="1004887"/>
              </a:tblGrid>
              <a:tr h="3429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Date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SNP Estimation*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Young animals**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All animals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Bulls</a:t>
                      </a: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Cows </a:t>
                      </a: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27432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Bulls</a:t>
                      </a:r>
                    </a:p>
                  </a:txBody>
                  <a:tcPr marL="0" marR="0" marT="27432" marB="27432"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27432" marB="27432"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Heifers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27432" marB="27432"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04-10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9,770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7,415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16,007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  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8,630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41,822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08-10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10,430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 9,372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18,652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11,021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49,475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12-10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11,293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12,825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21,161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18,336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63,615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04-11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12,152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11,224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25,202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36,545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 85,123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08-11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16,519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14,380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29,090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52,053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112,042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09-11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16,812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14,415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30,185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56,559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117,971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10-11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16,832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14,573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31,865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61,045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124,315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11-11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16,834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14,716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32,975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65,330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129,855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12-11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17,288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17,236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33,861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68,051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136,436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01-12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17,681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17,418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35,404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74,072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144,575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02-12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17,710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17,679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36,597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80,845</a:t>
                      </a:r>
                    </a:p>
                  </a:txBody>
                  <a:tcPr marL="0" marR="27432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152,831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1965" name="Rectangle 74"/>
          <p:cNvSpPr>
            <a:spLocks noChangeArrowheads="1"/>
          </p:cNvSpPr>
          <p:nvPr/>
        </p:nvSpPr>
        <p:spPr bwMode="auto">
          <a:xfrm>
            <a:off x="1282700" y="5597525"/>
            <a:ext cx="742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2000">
                <a:solidFill>
                  <a:srgbClr val="A3F8FF"/>
                </a:solidFill>
                <a:latin typeface="Futura Hv BT"/>
                <a:cs typeface="Times New Roman" pitchFamily="18" charset="0"/>
              </a:rPr>
              <a:t>*Traditional evaluation      **No traditional evaluation</a:t>
            </a:r>
          </a:p>
        </p:txBody>
      </p:sp>
      <p:sp>
        <p:nvSpPr>
          <p:cNvPr id="291966" name="Title 1"/>
          <p:cNvSpPr>
            <a:spLocks/>
          </p:cNvSpPr>
          <p:nvPr/>
        </p:nvSpPr>
        <p:spPr bwMode="auto">
          <a:xfrm>
            <a:off x="152400" y="98425"/>
            <a:ext cx="88360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r>
              <a:rPr lang="en-US" sz="3600" b="1">
                <a:solidFill>
                  <a:srgbClr val="FFFF00"/>
                </a:solidFill>
                <a:latin typeface="Trebuchet MS" pitchFamily="34" charset="0"/>
              </a:rPr>
              <a:t>Genotyped Holsteins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b"/>
          <a:lstStyle/>
          <a:p>
            <a:r>
              <a:rPr lang="en-US"/>
              <a:t>What’s a SNP genotype worth?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687638" y="2473325"/>
            <a:ext cx="3841750" cy="3678238"/>
            <a:chOff x="3527004" y="3005945"/>
            <a:chExt cx="3842750" cy="3679460"/>
          </a:xfrm>
        </p:grpSpPr>
        <p:pic>
          <p:nvPicPr>
            <p:cNvPr id="293892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300594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3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300594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4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300594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5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300594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6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4609343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7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620634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8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40946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899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35612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0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40727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1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35612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2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40727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3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40727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4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35612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5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35612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6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46280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7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51395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8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46280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09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51395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0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51395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1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46280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2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46280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3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56948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4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62063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5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27004" y="56948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6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62063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7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6206344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8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00377" y="56948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19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73750" y="56948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0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47123" y="5161405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1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4054082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2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3542543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3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3009143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4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5654282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25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41873" y="5142743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93926" name="Group 101"/>
          <p:cNvGrpSpPr>
            <a:grpSpLocks/>
          </p:cNvGrpSpPr>
          <p:nvPr/>
        </p:nvGrpSpPr>
        <p:grpSpPr bwMode="auto">
          <a:xfrm>
            <a:off x="485775" y="1371600"/>
            <a:ext cx="1893888" cy="4527550"/>
            <a:chOff x="905069" y="1905000"/>
            <a:chExt cx="1894115" cy="4527550"/>
          </a:xfrm>
        </p:grpSpPr>
        <p:pic>
          <p:nvPicPr>
            <p:cNvPr id="293927" name="Picture 5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43000" y="1905000"/>
              <a:ext cx="1436688" cy="4527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3928" name="Oval 100"/>
            <p:cNvSpPr>
              <a:spLocks noChangeArrowheads="1"/>
            </p:cNvSpPr>
            <p:nvPr/>
          </p:nvSpPr>
          <p:spPr bwMode="auto">
            <a:xfrm>
              <a:off x="905069" y="2034073"/>
              <a:ext cx="1894115" cy="513184"/>
            </a:xfrm>
            <a:prstGeom prst="ellips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</a:pPr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6699250" y="3284538"/>
            <a:ext cx="23241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>
                <a:latin typeface="Trebuchet MS" pitchFamily="34" charset="0"/>
              </a:rPr>
              <a:t>For the protein yield (h</a:t>
            </a:r>
            <a:r>
              <a:rPr lang="en-US" sz="1800" b="1" baseline="30000">
                <a:latin typeface="Trebuchet MS" pitchFamily="34" charset="0"/>
              </a:rPr>
              <a:t>2</a:t>
            </a:r>
            <a:r>
              <a:rPr lang="en-US" sz="1800" b="1">
                <a:latin typeface="Trebuchet MS" pitchFamily="34" charset="0"/>
              </a:rPr>
              <a:t>=0.30), the SNP genotype provides information equivalent to an additional </a:t>
            </a:r>
            <a:r>
              <a:rPr lang="en-US" sz="1800" b="1">
                <a:solidFill>
                  <a:srgbClr val="FFFF00"/>
                </a:solidFill>
                <a:latin typeface="Trebuchet MS" pitchFamily="34" charset="0"/>
              </a:rPr>
              <a:t>34</a:t>
            </a:r>
            <a:r>
              <a:rPr lang="en-US" sz="1800" b="1">
                <a:latin typeface="Trebuchet MS" pitchFamily="34" charset="0"/>
              </a:rPr>
              <a:t> daughters</a:t>
            </a:r>
          </a:p>
        </p:txBody>
      </p:sp>
      <p:grpSp>
        <p:nvGrpSpPr>
          <p:cNvPr id="12" name="Group 112"/>
          <p:cNvGrpSpPr>
            <a:grpSpLocks/>
          </p:cNvGrpSpPr>
          <p:nvPr/>
        </p:nvGrpSpPr>
        <p:grpSpPr bwMode="auto">
          <a:xfrm>
            <a:off x="2314575" y="1447800"/>
            <a:ext cx="6615113" cy="931863"/>
            <a:chOff x="2313990" y="1981201"/>
            <a:chExt cx="6615404" cy="932209"/>
          </a:xfrm>
        </p:grpSpPr>
        <p:pic>
          <p:nvPicPr>
            <p:cNvPr id="293931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63319" y="1981201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2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43200" y="1981201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3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16573" y="1981201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4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9946" y="1981201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5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29400" y="1999862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6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06951" y="2001416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3937" name="Picture 2" descr="http://www.ars.usda.gov/is/graphics/photos/k5176-3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58069" y="1984399"/>
              <a:ext cx="727881" cy="47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3938" name="TextBox 102"/>
            <p:cNvSpPr txBox="1">
              <a:spLocks noChangeArrowheads="1"/>
            </p:cNvSpPr>
            <p:nvPr/>
          </p:nvSpPr>
          <p:spPr bwMode="auto">
            <a:xfrm>
              <a:off x="2313990" y="2546561"/>
              <a:ext cx="6615404" cy="36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buClrTx/>
                <a:buSzTx/>
                <a:buFontTx/>
                <a:buNone/>
              </a:pPr>
              <a:r>
                <a:rPr lang="en-US" sz="1800" b="1">
                  <a:latin typeface="Trebuchet MS" pitchFamily="34" charset="0"/>
                </a:rPr>
                <a:t>Pedigree is equivalent to information on about </a:t>
              </a:r>
              <a:r>
                <a:rPr lang="en-US" sz="1800" b="1">
                  <a:solidFill>
                    <a:srgbClr val="FFFF00"/>
                  </a:solidFill>
                  <a:latin typeface="Trebuchet MS" pitchFamily="34" charset="0"/>
                </a:rPr>
                <a:t>7</a:t>
              </a:r>
              <a:r>
                <a:rPr lang="en-US" sz="1800" b="1">
                  <a:latin typeface="Trebuchet MS" pitchFamily="34" charset="0"/>
                </a:rPr>
                <a:t> daughters </a:t>
              </a:r>
            </a:p>
          </p:txBody>
        </p:sp>
        <p:cxnSp>
          <p:nvCxnSpPr>
            <p:cNvPr id="293939" name="Straight Connector 110"/>
            <p:cNvCxnSpPr>
              <a:cxnSpLocks noChangeShapeType="1"/>
            </p:cNvCxnSpPr>
            <p:nvPr/>
          </p:nvCxnSpPr>
          <p:spPr bwMode="auto">
            <a:xfrm>
              <a:off x="2397966" y="2911151"/>
              <a:ext cx="6391471" cy="0"/>
            </a:xfrm>
            <a:prstGeom prst="line">
              <a:avLst/>
            </a:prstGeom>
            <a:noFill/>
            <a:ln w="127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938" name="Group 101"/>
          <p:cNvGrpSpPr>
            <a:grpSpLocks/>
          </p:cNvGrpSpPr>
          <p:nvPr/>
        </p:nvGrpSpPr>
        <p:grpSpPr bwMode="auto">
          <a:xfrm>
            <a:off x="0" y="1371600"/>
            <a:ext cx="1295400" cy="4114800"/>
            <a:chOff x="905069" y="1905000"/>
            <a:chExt cx="1894115" cy="4527550"/>
          </a:xfrm>
        </p:grpSpPr>
        <p:pic>
          <p:nvPicPr>
            <p:cNvPr id="295939" name="Picture 5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43000" y="1905000"/>
              <a:ext cx="1436688" cy="4527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5940" name="Oval 100"/>
            <p:cNvSpPr>
              <a:spLocks noChangeArrowheads="1"/>
            </p:cNvSpPr>
            <p:nvPr/>
          </p:nvSpPr>
          <p:spPr bwMode="auto">
            <a:xfrm>
              <a:off x="905069" y="2034073"/>
              <a:ext cx="1894115" cy="513184"/>
            </a:xfrm>
            <a:prstGeom prst="ellips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marL="342900" indent="-342900" defTabSz="914400">
                <a:lnSpc>
                  <a:spcPct val="80000"/>
                </a:lnSpc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</a:pPr>
              <a:endParaRPr 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1447800" y="97472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sz="1800" b="1"/>
              <a:t>And for daughter pregnancy rate (h</a:t>
            </a:r>
            <a:r>
              <a:rPr lang="en-US" sz="1800" b="1" baseline="30000"/>
              <a:t>2</a:t>
            </a:r>
            <a:r>
              <a:rPr lang="en-US" sz="1800" b="1"/>
              <a:t>=0.04), SNP = </a:t>
            </a:r>
            <a:r>
              <a:rPr lang="en-US" sz="2000" b="1">
                <a:solidFill>
                  <a:srgbClr val="FFFF00"/>
                </a:solidFill>
              </a:rPr>
              <a:t>131 </a:t>
            </a:r>
            <a:r>
              <a:rPr lang="en-US" sz="2000" b="1"/>
              <a:t>daughters</a:t>
            </a:r>
          </a:p>
        </p:txBody>
      </p:sp>
      <p:grpSp>
        <p:nvGrpSpPr>
          <p:cNvPr id="295942" name="Group 529"/>
          <p:cNvGrpSpPr>
            <a:grpSpLocks/>
          </p:cNvGrpSpPr>
          <p:nvPr/>
        </p:nvGrpSpPr>
        <p:grpSpPr bwMode="auto">
          <a:xfrm>
            <a:off x="1524000" y="1436688"/>
            <a:ext cx="7315200" cy="5040312"/>
            <a:chOff x="1371600" y="1209852"/>
            <a:chExt cx="7662903" cy="5420713"/>
          </a:xfrm>
        </p:grpSpPr>
        <p:grpSp>
          <p:nvGrpSpPr>
            <p:cNvPr id="295943" name="Group 370"/>
            <p:cNvGrpSpPr>
              <a:grpSpLocks/>
            </p:cNvGrpSpPr>
            <p:nvPr/>
          </p:nvGrpSpPr>
          <p:grpSpPr bwMode="auto">
            <a:xfrm>
              <a:off x="8458200" y="1219200"/>
              <a:ext cx="576303" cy="5411365"/>
              <a:chOff x="1905000" y="676452"/>
              <a:chExt cx="685800" cy="6181548"/>
            </a:xfrm>
          </p:grpSpPr>
          <p:pic>
            <p:nvPicPr>
              <p:cNvPr id="29594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4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4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4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4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4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5956" name="Group 371"/>
            <p:cNvGrpSpPr>
              <a:grpSpLocks/>
            </p:cNvGrpSpPr>
            <p:nvPr/>
          </p:nvGrpSpPr>
          <p:grpSpPr bwMode="auto">
            <a:xfrm>
              <a:off x="2011936" y="1218035"/>
              <a:ext cx="576303" cy="5411365"/>
              <a:chOff x="1905000" y="676452"/>
              <a:chExt cx="685800" cy="6181548"/>
            </a:xfrm>
          </p:grpSpPr>
          <p:pic>
            <p:nvPicPr>
              <p:cNvPr id="29595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5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6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5969" name="Group 527"/>
            <p:cNvGrpSpPr>
              <a:grpSpLocks/>
            </p:cNvGrpSpPr>
            <p:nvPr/>
          </p:nvGrpSpPr>
          <p:grpSpPr bwMode="auto">
            <a:xfrm>
              <a:off x="1371600" y="1676400"/>
              <a:ext cx="576303" cy="4952606"/>
              <a:chOff x="10363200" y="609600"/>
              <a:chExt cx="685800" cy="5657496"/>
            </a:xfrm>
          </p:grpSpPr>
          <p:pic>
            <p:nvPicPr>
              <p:cNvPr id="29597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609600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1648536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11336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26576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2133600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3733800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3191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4267200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5294161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7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4800600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363200" y="580054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5981" name="Group 397"/>
            <p:cNvGrpSpPr>
              <a:grpSpLocks/>
            </p:cNvGrpSpPr>
            <p:nvPr/>
          </p:nvGrpSpPr>
          <p:grpSpPr bwMode="auto">
            <a:xfrm>
              <a:off x="7774961" y="1209852"/>
              <a:ext cx="576303" cy="5411365"/>
              <a:chOff x="1905000" y="676452"/>
              <a:chExt cx="685800" cy="6181548"/>
            </a:xfrm>
          </p:grpSpPr>
          <p:pic>
            <p:nvPicPr>
              <p:cNvPr id="29598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8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5994" name="Group 410"/>
            <p:cNvGrpSpPr>
              <a:grpSpLocks/>
            </p:cNvGrpSpPr>
            <p:nvPr/>
          </p:nvGrpSpPr>
          <p:grpSpPr bwMode="auto">
            <a:xfrm>
              <a:off x="7134625" y="1209852"/>
              <a:ext cx="576303" cy="5411365"/>
              <a:chOff x="1905000" y="676452"/>
              <a:chExt cx="685800" cy="6181548"/>
            </a:xfrm>
          </p:grpSpPr>
          <p:pic>
            <p:nvPicPr>
              <p:cNvPr id="29599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599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07" name="Group 423"/>
            <p:cNvGrpSpPr>
              <a:grpSpLocks/>
            </p:cNvGrpSpPr>
            <p:nvPr/>
          </p:nvGrpSpPr>
          <p:grpSpPr bwMode="auto">
            <a:xfrm>
              <a:off x="2652272" y="1218035"/>
              <a:ext cx="576303" cy="5411365"/>
              <a:chOff x="1905000" y="676452"/>
              <a:chExt cx="685800" cy="6181548"/>
            </a:xfrm>
          </p:grpSpPr>
          <p:pic>
            <p:nvPicPr>
              <p:cNvPr id="29600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0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1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20" name="Group 436"/>
            <p:cNvGrpSpPr>
              <a:grpSpLocks/>
            </p:cNvGrpSpPr>
            <p:nvPr/>
          </p:nvGrpSpPr>
          <p:grpSpPr bwMode="auto">
            <a:xfrm>
              <a:off x="3292608" y="1218035"/>
              <a:ext cx="576303" cy="5411365"/>
              <a:chOff x="1905000" y="676452"/>
              <a:chExt cx="685800" cy="6181548"/>
            </a:xfrm>
          </p:grpSpPr>
          <p:pic>
            <p:nvPicPr>
              <p:cNvPr id="29602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2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33" name="Group 449"/>
            <p:cNvGrpSpPr>
              <a:grpSpLocks/>
            </p:cNvGrpSpPr>
            <p:nvPr/>
          </p:nvGrpSpPr>
          <p:grpSpPr bwMode="auto">
            <a:xfrm>
              <a:off x="3932945" y="1218035"/>
              <a:ext cx="576303" cy="5411365"/>
              <a:chOff x="1905000" y="676452"/>
              <a:chExt cx="685800" cy="6181548"/>
            </a:xfrm>
          </p:grpSpPr>
          <p:pic>
            <p:nvPicPr>
              <p:cNvPr id="29603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3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46" name="Group 462"/>
            <p:cNvGrpSpPr>
              <a:grpSpLocks/>
            </p:cNvGrpSpPr>
            <p:nvPr/>
          </p:nvGrpSpPr>
          <p:grpSpPr bwMode="auto">
            <a:xfrm>
              <a:off x="4573281" y="1209852"/>
              <a:ext cx="576303" cy="5411365"/>
              <a:chOff x="1905000" y="676452"/>
              <a:chExt cx="685800" cy="6181548"/>
            </a:xfrm>
          </p:grpSpPr>
          <p:pic>
            <p:nvPicPr>
              <p:cNvPr id="29604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4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5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59" name="Group 475"/>
            <p:cNvGrpSpPr>
              <a:grpSpLocks/>
            </p:cNvGrpSpPr>
            <p:nvPr/>
          </p:nvGrpSpPr>
          <p:grpSpPr bwMode="auto">
            <a:xfrm>
              <a:off x="5213617" y="1218035"/>
              <a:ext cx="576303" cy="5411365"/>
              <a:chOff x="1905000" y="676452"/>
              <a:chExt cx="685800" cy="6181548"/>
            </a:xfrm>
          </p:grpSpPr>
          <p:pic>
            <p:nvPicPr>
              <p:cNvPr id="29606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6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72" name="Group 488"/>
            <p:cNvGrpSpPr>
              <a:grpSpLocks/>
            </p:cNvGrpSpPr>
            <p:nvPr/>
          </p:nvGrpSpPr>
          <p:grpSpPr bwMode="auto">
            <a:xfrm>
              <a:off x="5853953" y="1209852"/>
              <a:ext cx="576303" cy="5411365"/>
              <a:chOff x="1905000" y="676452"/>
              <a:chExt cx="685800" cy="6181548"/>
            </a:xfrm>
          </p:grpSpPr>
          <p:pic>
            <p:nvPicPr>
              <p:cNvPr id="29607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7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96085" name="Group 501"/>
            <p:cNvGrpSpPr>
              <a:grpSpLocks/>
            </p:cNvGrpSpPr>
            <p:nvPr/>
          </p:nvGrpSpPr>
          <p:grpSpPr bwMode="auto">
            <a:xfrm>
              <a:off x="6494289" y="1218035"/>
              <a:ext cx="576303" cy="5411365"/>
              <a:chOff x="1905000" y="676452"/>
              <a:chExt cx="685800" cy="6181548"/>
            </a:xfrm>
          </p:grpSpPr>
          <p:pic>
            <p:nvPicPr>
              <p:cNvPr id="29608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76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715388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8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1200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89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7245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0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2200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1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7913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2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32579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3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3247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4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351665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5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4858104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6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58580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6097" name="Picture 2" descr="http://www.ars.usda.gov/is/graphics/photos/k5176-3i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5000" y="6391452"/>
                <a:ext cx="685800" cy="466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96098" name="Title 1"/>
          <p:cNvSpPr>
            <a:spLocks/>
          </p:cNvSpPr>
          <p:nvPr/>
        </p:nvSpPr>
        <p:spPr bwMode="auto">
          <a:xfrm>
            <a:off x="152400" y="98425"/>
            <a:ext cx="88360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r>
              <a:rPr lang="en-US" sz="3600" b="1">
                <a:solidFill>
                  <a:srgbClr val="FFFF00"/>
                </a:solidFill>
                <a:latin typeface="Trebuchet MS" pitchFamily="34" charset="0"/>
              </a:rPr>
              <a:t>What’s a SNP genotype worth?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High density update</a:t>
            </a:r>
          </a:p>
        </p:txBody>
      </p:sp>
      <p:sp>
        <p:nvSpPr>
          <p:cNvPr id="193539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r>
              <a:rPr lang="en-US"/>
              <a:t>HD tests before and after GBR, ITA</a:t>
            </a:r>
          </a:p>
          <a:p>
            <a:pPr lvl="1"/>
            <a:r>
              <a:rPr lang="en-US">
                <a:solidFill>
                  <a:srgbClr val="FFFF00"/>
                </a:solidFill>
              </a:rPr>
              <a:t>342</a:t>
            </a:r>
            <a:r>
              <a:rPr lang="en-US"/>
              <a:t> HD animals with 636,967 SNPs</a:t>
            </a:r>
          </a:p>
          <a:p>
            <a:pPr lvl="1"/>
            <a:r>
              <a:rPr lang="en-US">
                <a:solidFill>
                  <a:srgbClr val="FFFF00"/>
                </a:solidFill>
              </a:rPr>
              <a:t>1,074</a:t>
            </a:r>
            <a:r>
              <a:rPr lang="en-US"/>
              <a:t> HD animals with 636K or 311K</a:t>
            </a:r>
          </a:p>
          <a:p>
            <a:pPr lvl="1"/>
            <a:r>
              <a:rPr lang="en-US">
                <a:solidFill>
                  <a:srgbClr val="FFFF00"/>
                </a:solidFill>
              </a:rPr>
              <a:t>1,510</a:t>
            </a:r>
            <a:r>
              <a:rPr lang="en-US"/>
              <a:t> HD animals with 311,725 SNPs</a:t>
            </a:r>
          </a:p>
          <a:p>
            <a:r>
              <a:rPr lang="en-US"/>
              <a:t>REL gain above 50K for the 3 tests</a:t>
            </a:r>
          </a:p>
          <a:p>
            <a:pPr lvl="1"/>
            <a:r>
              <a:rPr lang="en-US">
                <a:solidFill>
                  <a:srgbClr val="66FF33"/>
                </a:solidFill>
              </a:rPr>
              <a:t>-0.5% </a:t>
            </a:r>
            <a:r>
              <a:rPr lang="en-US"/>
              <a:t>decrease in REL using </a:t>
            </a:r>
            <a:r>
              <a:rPr lang="en-US">
                <a:solidFill>
                  <a:srgbClr val="FFFF00"/>
                </a:solidFill>
              </a:rPr>
              <a:t>342</a:t>
            </a:r>
            <a:r>
              <a:rPr lang="en-US"/>
              <a:t> HD</a:t>
            </a:r>
          </a:p>
          <a:p>
            <a:pPr lvl="1"/>
            <a:r>
              <a:rPr lang="en-US">
                <a:solidFill>
                  <a:srgbClr val="66FF33"/>
                </a:solidFill>
              </a:rPr>
              <a:t>+0.4% </a:t>
            </a:r>
            <a:r>
              <a:rPr lang="en-US"/>
              <a:t>increase using </a:t>
            </a:r>
            <a:r>
              <a:rPr lang="en-US">
                <a:solidFill>
                  <a:srgbClr val="FFFF00"/>
                </a:solidFill>
              </a:rPr>
              <a:t>1,074</a:t>
            </a:r>
            <a:r>
              <a:rPr lang="en-US"/>
              <a:t> HD</a:t>
            </a:r>
          </a:p>
          <a:p>
            <a:pPr lvl="1"/>
            <a:r>
              <a:rPr lang="en-US">
                <a:solidFill>
                  <a:srgbClr val="66FF33"/>
                </a:solidFill>
              </a:rPr>
              <a:t>+1.0% </a:t>
            </a:r>
            <a:r>
              <a:rPr lang="en-US"/>
              <a:t>increase using </a:t>
            </a:r>
            <a:r>
              <a:rPr lang="en-US">
                <a:solidFill>
                  <a:srgbClr val="FFFF00"/>
                </a:solidFill>
              </a:rPr>
              <a:t>1,510</a:t>
            </a:r>
            <a:r>
              <a:rPr lang="en-US"/>
              <a:t> HD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PL Slide Master">
  <a:themeElements>
    <a:clrScheme name="AIPL Slide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IPL Slide Master">
      <a:majorFont>
        <a:latin typeface="Trebuchet MS"/>
        <a:ea typeface=""/>
        <a:cs typeface="DejaVu Sans"/>
      </a:majorFont>
      <a:minorFont>
        <a:latin typeface="Trebuchet MS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pitchFamily="34" charset="0"/>
          </a:defRPr>
        </a:defPPr>
      </a:lstStyle>
    </a:lnDef>
  </a:objectDefaults>
  <a:extraClrSchemeLst>
    <a:extraClrScheme>
      <a:clrScheme name="AIPL Slid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 Slide Ma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PL Slide Ma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 Slide Ma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 Slide 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 Slide 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 Slide 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rebuchet MS"/>
        <a:ea typeface=""/>
        <a:cs typeface="DejaVu Sans"/>
      </a:majorFont>
      <a:minorFont>
        <a:latin typeface="Trebuchet MS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37745</TotalTime>
  <Words>2065</Words>
  <Application>Microsoft Office PowerPoint</Application>
  <PresentationFormat>On-screen Show (4:3)</PresentationFormat>
  <Paragraphs>515</Paragraphs>
  <Slides>45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Arial</vt:lpstr>
      <vt:lpstr>DejaVu Sans</vt:lpstr>
      <vt:lpstr>Times New Roman</vt:lpstr>
      <vt:lpstr>Trebuchet MS</vt:lpstr>
      <vt:lpstr>Calibri</vt:lpstr>
      <vt:lpstr>Humnst777 BT</vt:lpstr>
      <vt:lpstr>Futura Hv BT</vt:lpstr>
      <vt:lpstr>Wingdings</vt:lpstr>
      <vt:lpstr>Monotype Sorts</vt:lpstr>
      <vt:lpstr>AIPL Slide Master</vt:lpstr>
      <vt:lpstr>Default Design</vt:lpstr>
      <vt:lpstr>March 2012 AIPL Update</vt:lpstr>
      <vt:lpstr>Topics</vt:lpstr>
      <vt:lpstr>Whole-genome selection</vt:lpstr>
      <vt:lpstr>Illumina genotyping arrays</vt:lpstr>
      <vt:lpstr>Reliabilities for young Holsteins*</vt:lpstr>
      <vt:lpstr>Slide 6</vt:lpstr>
      <vt:lpstr>What’s a SNP genotype worth?</vt:lpstr>
      <vt:lpstr>Slide 8</vt:lpstr>
      <vt:lpstr>High density update</vt:lpstr>
      <vt:lpstr>Slide 10</vt:lpstr>
      <vt:lpstr>April 2012 changes</vt:lpstr>
      <vt:lpstr>April 2012 changes, cont’d</vt:lpstr>
      <vt:lpstr>April 2012 changes, cont’d</vt:lpstr>
      <vt:lpstr>Some sources of bias</vt:lpstr>
      <vt:lpstr>Bias from pre-selection</vt:lpstr>
      <vt:lpstr>Pre-selection bias now beginning</vt:lpstr>
      <vt:lpstr>National methods to reduce bias</vt:lpstr>
      <vt:lpstr>Multi-step genomic methods</vt:lpstr>
      <vt:lpstr>Combined GPTA</vt:lpstr>
      <vt:lpstr>Selection index examples</vt:lpstr>
      <vt:lpstr>Proposal: Shift weight from DGV to SPTA</vt:lpstr>
      <vt:lpstr>Results of shifting DGV weight</vt:lpstr>
      <vt:lpstr>International bias reduction</vt:lpstr>
      <vt:lpstr>Foreign data in 1-Step: results</vt:lpstr>
      <vt:lpstr>1-Step vs multi-step    Data cutoff in August 2008</vt:lpstr>
      <vt:lpstr>Preliminary larger analyses</vt:lpstr>
      <vt:lpstr>Bias in cow evaluations</vt:lpstr>
      <vt:lpstr>Genomic evaluation</vt:lpstr>
      <vt:lpstr>Adjustment of cow evaluations</vt:lpstr>
      <vt:lpstr>Method</vt:lpstr>
      <vt:lpstr>Mean adjustment</vt:lpstr>
      <vt:lpstr>PTA milk for cows born in 2005</vt:lpstr>
      <vt:lpstr>Effect of reliability</vt:lpstr>
      <vt:lpstr>Additional adjustment for genomics</vt:lpstr>
      <vt:lpstr>Possible further applications</vt:lpstr>
      <vt:lpstr>Cow adjustment summary</vt:lpstr>
      <vt:lpstr>Calving traits topics</vt:lpstr>
      <vt:lpstr>Calving traits</vt:lpstr>
      <vt:lpstr>Interbull trend validation</vt:lpstr>
      <vt:lpstr>How do we fix it?</vt:lpstr>
      <vt:lpstr>Results</vt:lpstr>
      <vt:lpstr>Decision</vt:lpstr>
      <vt:lpstr>Ongoing research</vt:lpstr>
      <vt:lpstr>Overall conclusions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Genomic Prediction Results</dc:title>
  <dc:subject>International Dairy Sire Proofs</dc:subject>
  <dc:creator>Admin</dc:creator>
  <cp:keywords>Dairy, International, Sire evaluations</cp:keywords>
  <cp:lastModifiedBy>LENOVO USER</cp:lastModifiedBy>
  <cp:revision>689</cp:revision>
  <cp:lastPrinted>2001-08-24T14:44:42Z</cp:lastPrinted>
  <dcterms:created xsi:type="dcterms:W3CDTF">2002-07-16T13:01:30Z</dcterms:created>
  <dcterms:modified xsi:type="dcterms:W3CDTF">2012-03-30T19:33:05Z</dcterms:modified>
</cp:coreProperties>
</file>